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324" r:id="rId4"/>
    <p:sldId id="330" r:id="rId5"/>
    <p:sldId id="335" r:id="rId6"/>
    <p:sldId id="342" r:id="rId7"/>
    <p:sldId id="343" r:id="rId8"/>
    <p:sldId id="337" r:id="rId9"/>
    <p:sldId id="344" r:id="rId10"/>
    <p:sldId id="338" r:id="rId11"/>
    <p:sldId id="340" r:id="rId12"/>
    <p:sldId id="304" r:id="rId13"/>
  </p:sldIdLst>
  <p:sldSz cx="9144000" cy="6858000" type="screen4x3"/>
  <p:notesSz cx="6797675" cy="9926638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CC00"/>
    <a:srgbClr val="30692D"/>
    <a:srgbClr val="CA5F09"/>
    <a:srgbClr val="375A1A"/>
    <a:srgbClr val="B3A979"/>
    <a:srgbClr val="30611B"/>
    <a:srgbClr val="FAF8D8"/>
    <a:srgbClr val="85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Objects="1">
      <p:cViewPr varScale="1">
        <p:scale>
          <a:sx n="111" d="100"/>
          <a:sy n="111" d="100"/>
        </p:scale>
        <p:origin x="-161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48;&#1085;&#1076;&#1080;&#1082;&#1072;&#1090;&#1080;&#1074;&#1085;&#1099;&#1077;%20&#1087;&#1086;&#1082;&#1072;&#1079;&#1072;&#1090;&#1077;&#1083;&#1080;\&#1057;&#1042;&#1054;&#1044;\2015\&#1057;&#1074;&#1086;&#1076;%202015%20&#1048;&#1058;&#1054;&#1043;&#1054;&#1042;&#1067;&#1049;%20(&#1073;&#1072;&#1083;&#1072;&#1085;&#1089;%20&#1087;&#1088;&#1086;&#1080;&#1079;&#1074;&#1086;&#1076;&#1089;&#1090;&#1074;&#1072;+&#1101;&#1082;&#1089;&#1087;&#1086;&#1088;&#1090;+&#1092;&#1072;&#1082;&#1090;%202014)+&#1056;&#1040;,%20&#1056;&#1041;,%20&#1056;&#106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55;&#1088;&#1086;&#1076;&#1086;&#1074;&#1086;&#1083;&#1100;&#1089;&#1090;&#1074;&#1077;&#1085;&#1085;&#1072;&#1103;%20&#1073;&#1077;&#1079;&#1086;&#1087;&#1072;&#1089;&#1085;&#1086;&#1089;&#1090;&#1100;\&#1042;&#1047;&#1040;&#1048;&#1052;&#1053;&#1040;&#107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55;&#1088;&#1086;&#1076;&#1086;&#1074;&#1086;&#1083;&#1100;&#1089;&#1090;&#1074;&#1077;&#1085;&#1085;&#1072;&#1103;%20&#1073;&#1077;&#1079;&#1086;&#1087;&#1072;&#1089;&#1085;&#1086;&#1089;&#1090;&#1100;\&#1042;&#1047;&#1040;&#1048;&#1052;&#1053;&#1040;&#107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48;&#1085;&#1076;&#1080;&#1082;&#1072;&#1090;&#1080;&#1074;&#1085;&#1099;&#1077;%20&#1087;&#1086;&#1082;&#1072;&#1079;&#1072;&#1090;&#1077;&#1083;&#1080;\&#1057;&#1042;&#1054;&#1044;\2015\&#1057;&#1074;&#1086;&#1076;%202015%20&#1048;&#1058;&#1054;&#1043;&#1054;&#1042;&#1067;&#1049;%20(&#1073;&#1072;&#1083;&#1072;&#1085;&#1089;%20&#1087;&#1088;&#1086;&#1080;&#1079;&#1074;&#1086;&#1076;&#1089;&#1090;&#1074;&#1072;+&#1101;&#1082;&#1089;&#1087;&#1086;&#1088;&#1090;+&#1092;&#1072;&#1082;&#1090;%202014)+&#1056;&#1040;,%20&#1056;&#1041;,%20&#1056;&#106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48;&#1085;&#1076;&#1080;&#1082;&#1072;&#1090;&#1080;&#1074;&#1085;&#1099;&#1077;%20&#1087;&#1086;&#1082;&#1072;&#1079;&#1072;&#1090;&#1077;&#1083;&#1080;\&#1057;&#1042;&#1054;&#1044;\2015\&#1057;&#1074;&#1086;&#1076;%202015%20&#1048;&#1058;&#1054;&#1043;&#1054;&#1042;&#1067;&#1049;%20(&#1073;&#1072;&#1083;&#1072;&#1085;&#1089;%20&#1087;&#1088;&#1086;&#1080;&#1079;&#1074;&#1086;&#1076;&#1089;&#1090;&#1074;&#1072;+&#1101;&#1082;&#1089;&#1087;&#1086;&#1088;&#1090;+&#1092;&#1072;&#1082;&#1090;%202014)+&#1056;&#1040;,%20&#1056;&#1041;,%20&#1056;&#106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48;&#1085;&#1076;&#1080;&#1082;&#1072;&#1090;&#1080;&#1074;&#1085;&#1099;&#1077;%20&#1087;&#1086;&#1082;&#1072;&#1079;&#1072;&#1090;&#1077;&#1083;&#1080;\&#1057;&#1042;&#1054;&#1044;\2015\&#1057;&#1074;&#1086;&#1076;%202015%20&#1048;&#1058;&#1054;&#1043;&#1054;&#1042;&#1067;&#1049;%20(&#1073;&#1072;&#1083;&#1072;&#1085;&#1089;%20&#1087;&#1088;&#1086;&#1080;&#1079;&#1074;&#1086;&#1076;&#1089;&#1090;&#1074;&#1072;+&#1101;&#1082;&#1089;&#1087;&#1086;&#1088;&#1090;+&#1092;&#1072;&#1082;&#1090;%202014)+&#1056;&#1040;,%20&#1056;&#1041;,%20&#1056;&#106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48;&#1085;&#1076;&#1080;&#1082;&#1072;&#1090;&#1080;&#1074;&#1085;&#1099;&#1077;%20&#1087;&#1086;&#1082;&#1072;&#1079;&#1072;&#1090;&#1077;&#1083;&#1080;\&#1057;&#1042;&#1054;&#1044;\2015\&#1057;&#1074;&#1086;&#1076;%202015%20&#1048;&#1058;&#1054;&#1043;&#1054;&#1042;&#1067;&#1049;%20(&#1073;&#1072;&#1083;&#1072;&#1085;&#1089;%20&#1087;&#1088;&#1086;&#1080;&#1079;&#1074;&#1086;&#1076;&#1089;&#1090;&#1074;&#1072;+&#1101;&#1082;&#1089;&#1087;&#1086;&#1088;&#1090;+&#1092;&#1072;&#1082;&#1090;%202014)+&#1056;&#1040;,%20&#1056;&#1041;,%20&#1056;&#106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&#1040;&#1043;&#1056;&#1054;\&#1053;&#1072;&#1087;&#1088;&#1072;&#1074;&#1083;&#1077;&#1085;&#1080;&#1103;\&#1048;&#1085;&#1076;&#1080;&#1082;&#1072;&#1090;&#1080;&#1074;&#1085;&#1099;&#1077;%20&#1087;&#1086;&#1082;&#1072;&#1079;&#1072;&#1090;&#1077;&#1083;&#1080;\&#1057;&#1042;&#1054;&#1044;\2015\&#1057;&#1074;&#1086;&#1076;%202015%20&#1048;&#1058;&#1054;&#1043;&#1054;&#1042;&#1067;&#1049;%20(&#1073;&#1072;&#1083;&#1072;&#1085;&#1089;%20&#1087;&#1088;&#1086;&#1080;&#1079;&#1074;&#1086;&#1076;&#1089;&#1090;&#1074;&#1072;+&#1101;&#1082;&#1089;&#1087;&#1086;&#1088;&#1090;+&#1092;&#1072;&#1082;&#1090;%202014)+&#1056;&#1040;,%20&#1056;&#1041;,%20&#1056;&#10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Республика Армения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Лист1!$A$4:$A$5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Лист1!$B$4:$B$5</c:f>
              <c:numCache>
                <c:formatCode>_-* #,##0.0_р_._-;\-* #,##0.0_р_._-;_-* "-"??_р_._-;_-@_-</c:formatCode>
                <c:ptCount val="2"/>
                <c:pt idx="0">
                  <c:v>1.7</c:v>
                </c:pt>
                <c:pt idx="1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Республика Беларусь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Лист1!$A$4:$A$5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Лист1!$C$4:$C$5</c:f>
              <c:numCache>
                <c:formatCode>_-* #,##0.0_р_._-;\-* #,##0.0_р_._-;_-* "-"??_р_._-;_-@_-</c:formatCode>
                <c:ptCount val="2"/>
                <c:pt idx="0">
                  <c:v>12.1</c:v>
                </c:pt>
                <c:pt idx="1">
                  <c:v>8.4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Республика Казахстан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Лист1!$A$4:$A$5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Лист1!$D$4:$D$5</c:f>
              <c:numCache>
                <c:formatCode>_-* #,##0.0_р_._-;\-* #,##0.0_р_._-;_-* "-"??_р_._-;_-@_-</c:formatCode>
                <c:ptCount val="2"/>
                <c:pt idx="0">
                  <c:v>9.8000000000000007</c:v>
                </c:pt>
                <c:pt idx="1">
                  <c:v>12.4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Кыргызская Республика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Лист1!$A$4:$A$5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Лист1!$E$4:$E$5</c:f>
              <c:numCache>
                <c:formatCode>_-* #,##0.0_р_._-;\-* #,##0.0_р_._-;_-* "-"??_р_._-;_-@_-</c:formatCode>
                <c:ptCount val="2"/>
                <c:pt idx="0">
                  <c:v>2.5</c:v>
                </c:pt>
                <c:pt idx="1">
                  <c:v>3.1</c:v>
                </c:pt>
              </c:numCache>
            </c:numRef>
          </c:val>
        </c:ser>
        <c:ser>
          <c:idx val="4"/>
          <c:order val="4"/>
          <c:tx>
            <c:strRef>
              <c:f>Лист1!$F$3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85,2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83,0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Лист1!$A$4:$A$5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Лист1!$F$4:$F$5</c:f>
              <c:numCache>
                <c:formatCode>_-* #,##0.0_р_._-;\-* #,##0.0_р_._-;_-* "-"??_р_._-;_-@_-</c:formatCode>
                <c:ptCount val="2"/>
                <c:pt idx="0">
                  <c:v>20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68352"/>
        <c:axId val="134469888"/>
      </c:barChart>
      <c:catAx>
        <c:axId val="1344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469888"/>
        <c:crosses val="autoZero"/>
        <c:auto val="1"/>
        <c:lblAlgn val="ctr"/>
        <c:lblOffset val="100"/>
        <c:noMultiLvlLbl val="0"/>
      </c:catAx>
      <c:valAx>
        <c:axId val="134469888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out"/>
        <c:minorTickMark val="none"/>
        <c:tickLblPos val="nextTo"/>
        <c:crossAx val="13446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048070018027079"/>
          <c:w val="1"/>
          <c:h val="0.1190361083357505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82785651793525805"/>
          <c:h val="0.66589202391367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доклад!$A$119</c:f>
              <c:strCache>
                <c:ptCount val="1"/>
                <c:pt idx="0">
                  <c:v>Среднемесячная заработная плата в с/х, долл.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доклад!$B$118:$E$118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доклад!$B$119:$E$119</c:f>
              <c:numCache>
                <c:formatCode>0.0</c:formatCode>
                <c:ptCount val="4"/>
                <c:pt idx="0">
                  <c:v>455.75775976702266</c:v>
                </c:pt>
                <c:pt idx="1">
                  <c:v>262.92038555027835</c:v>
                </c:pt>
                <c:pt idx="2">
                  <c:v>269.31733117895516</c:v>
                </c:pt>
                <c:pt idx="3">
                  <c:v>280.03287118319014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299072"/>
        <c:axId val="135301760"/>
      </c:barChart>
      <c:lineChart>
        <c:grouping val="standard"/>
        <c:varyColors val="0"/>
        <c:ser>
          <c:idx val="1"/>
          <c:order val="1"/>
          <c:tx>
            <c:strRef>
              <c:f>доклад!$A$120</c:f>
              <c:strCache>
                <c:ptCount val="1"/>
                <c:pt idx="0">
                  <c:v>Отношение к зарплате в экономике (правая шкала)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9914814005831017E-2"/>
                  <c:y val="-5.09260760400204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54,9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999999999999947E-2"/>
                  <c:y val="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47,3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666666666666666E-2"/>
                  <c:y val="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45,0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444444444444337E-2"/>
                  <c:y val="5.5555191017789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43,1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доклад!$B$120:$E$120</c:f>
              <c:numCache>
                <c:formatCode>0.0</c:formatCode>
                <c:ptCount val="4"/>
                <c:pt idx="0">
                  <c:v>54.892643173102357</c:v>
                </c:pt>
                <c:pt idx="1">
                  <c:v>47.30706663197909</c:v>
                </c:pt>
                <c:pt idx="2">
                  <c:v>45.019405488926331</c:v>
                </c:pt>
                <c:pt idx="3">
                  <c:v>43.14843589152246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313280"/>
        <c:axId val="135311744"/>
      </c:lineChart>
      <c:catAx>
        <c:axId val="1352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301760"/>
        <c:crosses val="autoZero"/>
        <c:auto val="1"/>
        <c:lblAlgn val="ctr"/>
        <c:lblOffset val="100"/>
        <c:noMultiLvlLbl val="0"/>
      </c:catAx>
      <c:valAx>
        <c:axId val="13530176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299072"/>
        <c:crosses val="autoZero"/>
        <c:crossBetween val="between"/>
      </c:valAx>
      <c:valAx>
        <c:axId val="135311744"/>
        <c:scaling>
          <c:orientation val="minMax"/>
          <c:max val="10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313280"/>
        <c:crosses val="max"/>
        <c:crossBetween val="between"/>
        <c:majorUnit val="20"/>
      </c:valAx>
      <c:catAx>
        <c:axId val="13531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353117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1173228346456694"/>
          <c:w val="0.9976528871391076"/>
          <c:h val="0.160489938757655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взаимная</c:v>
                </c:pt>
              </c:strCache>
            </c:strRef>
          </c:tx>
          <c:invertIfNegative val="0"/>
          <c:cat>
            <c:strRef>
              <c:f>Лист2!$A$4:$A$7</c:f>
              <c:strCache>
                <c:ptCount val="4"/>
                <c:pt idx="0">
                  <c:v>картофель</c:v>
                </c:pt>
                <c:pt idx="1">
                  <c:v>овощи</c:v>
                </c:pt>
                <c:pt idx="2">
                  <c:v>молоко</c:v>
                </c:pt>
                <c:pt idx="3">
                  <c:v>мясо</c:v>
                </c:pt>
              </c:strCache>
            </c:strRef>
          </c:cat>
          <c:val>
            <c:numRef>
              <c:f>Лист2!$B$4:$B$7</c:f>
              <c:numCache>
                <c:formatCode>0.0</c:formatCode>
                <c:ptCount val="4"/>
                <c:pt idx="0">
                  <c:v>171.47364588811135</c:v>
                </c:pt>
                <c:pt idx="1">
                  <c:v>136.76160013122552</c:v>
                </c:pt>
                <c:pt idx="2">
                  <c:v>110.63871651473238</c:v>
                </c:pt>
                <c:pt idx="3">
                  <c:v>129.03207199731094</c:v>
                </c:pt>
              </c:numCache>
            </c:numRef>
          </c:val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внешняя</c:v>
                </c:pt>
              </c:strCache>
            </c:strRef>
          </c:tx>
          <c:invertIfNegative val="0"/>
          <c:cat>
            <c:strRef>
              <c:f>Лист2!$A$4:$A$7</c:f>
              <c:strCache>
                <c:ptCount val="4"/>
                <c:pt idx="0">
                  <c:v>картофель</c:v>
                </c:pt>
                <c:pt idx="1">
                  <c:v>овощи</c:v>
                </c:pt>
                <c:pt idx="2">
                  <c:v>молоко</c:v>
                </c:pt>
                <c:pt idx="3">
                  <c:v>мясо</c:v>
                </c:pt>
              </c:strCache>
            </c:strRef>
          </c:cat>
          <c:val>
            <c:numRef>
              <c:f>Лист2!$C$4:$C$7</c:f>
              <c:numCache>
                <c:formatCode>0.0</c:formatCode>
                <c:ptCount val="4"/>
                <c:pt idx="0">
                  <c:v>473.31865153311867</c:v>
                </c:pt>
                <c:pt idx="1">
                  <c:v>426.45719489981815</c:v>
                </c:pt>
                <c:pt idx="2">
                  <c:v>180.20008853885821</c:v>
                </c:pt>
                <c:pt idx="3">
                  <c:v>166.90191905788566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081920"/>
        <c:axId val="100340864"/>
      </c:barChart>
      <c:catAx>
        <c:axId val="134081920"/>
        <c:scaling>
          <c:orientation val="minMax"/>
        </c:scaling>
        <c:delete val="0"/>
        <c:axPos val="l"/>
        <c:majorTickMark val="none"/>
        <c:minorTickMark val="none"/>
        <c:tickLblPos val="nextTo"/>
        <c:crossAx val="100340864"/>
        <c:crosses val="autoZero"/>
        <c:auto val="1"/>
        <c:lblAlgn val="ctr"/>
        <c:lblOffset val="100"/>
        <c:noMultiLvlLbl val="0"/>
      </c:catAx>
      <c:valAx>
        <c:axId val="100340864"/>
        <c:scaling>
          <c:orientation val="minMax"/>
          <c:min val="100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081920"/>
        <c:crosses val="autoZero"/>
        <c:crossBetween val="between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9952890504072"/>
          <c:y val="2.2128821735120947E-3"/>
          <c:w val="0.66268019382192611"/>
          <c:h val="0.69850074483932756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1.8375328083989503E-2"/>
                  <c:y val="-1.1393627879848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705161854768154E-2"/>
                  <c:y val="-8.029819189268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62263050452027E-2"/>
                  <c:y val="1.591608340624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71872534338122"/>
                  <c:y val="1.9248877822773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свод!$K$2:$N$2</c:f>
              <c:strCache>
                <c:ptCount val="4"/>
                <c:pt idx="0">
                  <c:v>Сырье</c:v>
                </c:pt>
                <c:pt idx="1">
                  <c:v>Продукция частичной переработки</c:v>
                </c:pt>
                <c:pt idx="2">
                  <c:v>Табак, сигареты, спирт и алкоголь</c:v>
                </c:pt>
                <c:pt idx="3">
                  <c:v>Продукция с высокой доб. стоимостью</c:v>
                </c:pt>
              </c:strCache>
            </c:strRef>
          </c:cat>
          <c:val>
            <c:numRef>
              <c:f>свод!$C$15:$F$15</c:f>
              <c:numCache>
                <c:formatCode>0.0</c:formatCode>
                <c:ptCount val="4"/>
                <c:pt idx="0">
                  <c:v>46.044531581252478</c:v>
                </c:pt>
                <c:pt idx="1">
                  <c:v>40.133825855042069</c:v>
                </c:pt>
                <c:pt idx="2">
                  <c:v>7.3967852515611012</c:v>
                </c:pt>
                <c:pt idx="3">
                  <c:v>6.424857312144364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64429790026246714"/>
          <c:w val="1"/>
          <c:h val="0.35570227708022983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66929133858269"/>
          <c:y val="2.6739221291606066E-2"/>
          <c:w val="0.62824496937882768"/>
          <c:h val="0.66025745189494633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7044937564622604E-2"/>
                  <c:y val="-3.06086898373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381134176409768E-2"/>
                  <c:y val="-0.1517902937292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688690111357996E-2"/>
                  <c:y val="2.960520559930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252915419470865E-2"/>
                  <c:y val="5.055555555555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свод!$K$2:$N$2</c:f>
              <c:strCache>
                <c:ptCount val="4"/>
                <c:pt idx="0">
                  <c:v>Сырье</c:v>
                </c:pt>
                <c:pt idx="1">
                  <c:v>Продукция частичной переработки</c:v>
                </c:pt>
                <c:pt idx="2">
                  <c:v>Табак, сигареты, спирт и алкоголь</c:v>
                </c:pt>
                <c:pt idx="3">
                  <c:v>Продукция с высокой доб. стоимостью</c:v>
                </c:pt>
              </c:strCache>
            </c:strRef>
          </c:cat>
          <c:val>
            <c:numRef>
              <c:f>свод!$C$28:$F$28</c:f>
              <c:numCache>
                <c:formatCode>0.0</c:formatCode>
                <c:ptCount val="4"/>
                <c:pt idx="0">
                  <c:v>34.546479570762543</c:v>
                </c:pt>
                <c:pt idx="1">
                  <c:v>35.962990904936355</c:v>
                </c:pt>
                <c:pt idx="2">
                  <c:v>10.190443906023807</c:v>
                </c:pt>
                <c:pt idx="3">
                  <c:v>19.300085618277308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68947623585268392"/>
          <c:w val="0.98400413584665558"/>
          <c:h val="0.3093494250144596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43444097609226"/>
          <c:y val="0"/>
          <c:w val="0.69722931771021857"/>
          <c:h val="0.8794220344199038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доклад!$A$4:$A$10</c:f>
              <c:strCache>
                <c:ptCount val="7"/>
                <c:pt idx="0">
                  <c:v>Зерно</c:v>
                </c:pt>
                <c:pt idx="1">
                  <c:v>Сахарная свекла</c:v>
                </c:pt>
                <c:pt idx="2">
                  <c:v>Масличные культуры</c:v>
                </c:pt>
                <c:pt idx="3">
                  <c:v>Картофель</c:v>
                </c:pt>
                <c:pt idx="4">
                  <c:v>Овощи</c:v>
                </c:pt>
                <c:pt idx="5">
                  <c:v>Бахчевые культуры</c:v>
                </c:pt>
                <c:pt idx="6">
                  <c:v>Плоды и ягоды</c:v>
                </c:pt>
              </c:strCache>
            </c:strRef>
          </c:cat>
          <c:val>
            <c:numRef>
              <c:f>доклад!$B$4:$B$10</c:f>
              <c:numCache>
                <c:formatCode>0.0</c:formatCode>
                <c:ptCount val="7"/>
                <c:pt idx="0">
                  <c:v>103.04047351612273</c:v>
                </c:pt>
                <c:pt idx="1">
                  <c:v>114.40960276679328</c:v>
                </c:pt>
                <c:pt idx="2">
                  <c:v>105.41028845796878</c:v>
                </c:pt>
                <c:pt idx="3">
                  <c:v>101.33954895146131</c:v>
                </c:pt>
                <c:pt idx="4">
                  <c:v>103.14355447082315</c:v>
                </c:pt>
                <c:pt idx="5">
                  <c:v>94.237091980325644</c:v>
                </c:pt>
                <c:pt idx="6">
                  <c:v>103.06464485235433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35"/>
        <c:axId val="134185728"/>
        <c:axId val="134188416"/>
      </c:barChart>
      <c:catAx>
        <c:axId val="1341857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188416"/>
        <c:crosses val="autoZero"/>
        <c:auto val="1"/>
        <c:lblAlgn val="ctr"/>
        <c:lblOffset val="100"/>
        <c:noMultiLvlLbl val="0"/>
      </c:catAx>
      <c:valAx>
        <c:axId val="134188416"/>
        <c:scaling>
          <c:orientation val="minMax"/>
          <c:min val="90"/>
        </c:scaling>
        <c:delete val="0"/>
        <c:axPos val="b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1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доклад!$A$22:$A$27</c:f>
              <c:strCache>
                <c:ptCount val="6"/>
                <c:pt idx="0">
                  <c:v>Говядина</c:v>
                </c:pt>
                <c:pt idx="1">
                  <c:v>Свинина</c:v>
                </c:pt>
                <c:pt idx="2">
                  <c:v>Баранина</c:v>
                </c:pt>
                <c:pt idx="3">
                  <c:v>Мясо птицы</c:v>
                </c:pt>
                <c:pt idx="4">
                  <c:v>Молоко</c:v>
                </c:pt>
                <c:pt idx="5">
                  <c:v>Яйца</c:v>
                </c:pt>
              </c:strCache>
            </c:strRef>
          </c:cat>
          <c:val>
            <c:numRef>
              <c:f>доклад!$B$22:$B$27</c:f>
              <c:numCache>
                <c:formatCode>0.0</c:formatCode>
                <c:ptCount val="6"/>
                <c:pt idx="0">
                  <c:v>104.33113517951944</c:v>
                </c:pt>
                <c:pt idx="1">
                  <c:v>109.28345608022647</c:v>
                </c:pt>
                <c:pt idx="2">
                  <c:v>104.78388287991993</c:v>
                </c:pt>
                <c:pt idx="3">
                  <c:v>114.31492969676439</c:v>
                </c:pt>
                <c:pt idx="4">
                  <c:v>104.14812097679682</c:v>
                </c:pt>
                <c:pt idx="5">
                  <c:v>103.866013116586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134289280"/>
        <c:axId val="134341376"/>
      </c:barChart>
      <c:catAx>
        <c:axId val="1342892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341376"/>
        <c:crosses val="autoZero"/>
        <c:auto val="1"/>
        <c:lblAlgn val="ctr"/>
        <c:lblOffset val="100"/>
        <c:noMultiLvlLbl val="0"/>
      </c:catAx>
      <c:valAx>
        <c:axId val="13434137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28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77489538199462"/>
          <c:y val="4.5262890817473825E-2"/>
          <c:w val="0.574191525015739"/>
          <c:h val="0.89028670026438195"/>
        </c:manualLayout>
      </c:layout>
      <c:pieChart>
        <c:varyColors val="1"/>
        <c:ser>
          <c:idx val="0"/>
          <c:order val="0"/>
          <c:explosion val="7"/>
          <c:dLbls>
            <c:dLbl>
              <c:idx val="0"/>
              <c:delete val="1"/>
            </c:dLbl>
            <c:dLbl>
              <c:idx val="1"/>
              <c:layout>
                <c:manualLayout>
                  <c:x val="1.3782727845054254E-2"/>
                  <c:y val="-2.20484671784803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Доля импорта </a:t>
                    </a:r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31,8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доклад!$B$85:$C$85</c:f>
              <c:numCache>
                <c:formatCode>General</c:formatCode>
                <c:ptCount val="2"/>
                <c:pt idx="0">
                  <c:v>68.2</c:v>
                </c:pt>
                <c:pt idx="1">
                  <c:v>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3.4722222222222224E-2"/>
          <c:w val="0.98750000000000004"/>
          <c:h val="0.94444444444444442"/>
        </c:manualLayout>
      </c:layout>
      <c:pieChart>
        <c:varyColors val="1"/>
        <c:ser>
          <c:idx val="0"/>
          <c:order val="0"/>
          <c:tx>
            <c:strRef>
              <c:f>доклад!$A$82</c:f>
              <c:strCache>
                <c:ptCount val="1"/>
                <c:pt idx="0">
                  <c:v>плоды и ягоды</c:v>
                </c:pt>
              </c:strCache>
            </c:strRef>
          </c:tx>
          <c:explosion val="12"/>
          <c:dPt>
            <c:idx val="0"/>
            <c:bubble3D val="0"/>
            <c:explosion val="3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4.7224190726159229E-2"/>
                  <c:y val="-0.137091353164187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Доля импорта</a:t>
                    </a:r>
                  </a:p>
                  <a:p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39,1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доклад!$B$82:$C$82</c:f>
              <c:numCache>
                <c:formatCode>General</c:formatCode>
                <c:ptCount val="2"/>
                <c:pt idx="0">
                  <c:v>60.9</c:v>
                </c:pt>
                <c:pt idx="1">
                  <c:v>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41666666666667"/>
          <c:y val="5.3912219305920092E-2"/>
          <c:w val="0.77383333333333337"/>
          <c:h val="0.56367381160688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доклад!$A$113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доклад!$D$112:$E$112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доклад!$D$113:$E$113</c:f>
              <c:numCache>
                <c:formatCode>0.0</c:formatCode>
                <c:ptCount val="2"/>
                <c:pt idx="0">
                  <c:v>102.63730035949533</c:v>
                </c:pt>
                <c:pt idx="1">
                  <c:v>104.80099310783801</c:v>
                </c:pt>
              </c:numCache>
            </c:numRef>
          </c:val>
        </c:ser>
        <c:ser>
          <c:idx val="1"/>
          <c:order val="1"/>
          <c:tx>
            <c:strRef>
              <c:f>доклад!$A$114</c:f>
              <c:strCache>
                <c:ptCount val="1"/>
                <c:pt idx="0">
                  <c:v>Производство с/х продукции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доклад!$D$112:$E$112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доклад!$D$114:$E$114</c:f>
              <c:numCache>
                <c:formatCode>0.0</c:formatCode>
                <c:ptCount val="2"/>
                <c:pt idx="0">
                  <c:v>103.32773704955483</c:v>
                </c:pt>
                <c:pt idx="1">
                  <c:v>104.62349197748055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5235456"/>
        <c:axId val="135236992"/>
      </c:barChart>
      <c:lineChart>
        <c:grouping val="standard"/>
        <c:varyColors val="0"/>
        <c:ser>
          <c:idx val="2"/>
          <c:order val="2"/>
          <c:tx>
            <c:strRef>
              <c:f>доклад!$A$115</c:f>
              <c:strCache>
                <c:ptCount val="1"/>
                <c:pt idx="0">
                  <c:v>Доля инвестиций в производстве (правая шкала)</c:v>
                </c:pt>
              </c:strCache>
            </c:strRef>
          </c:tx>
          <c:spPr>
            <a:ln w="63500">
              <a:solidFill>
                <a:srgbClr val="00206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2189238594302673"/>
                  <c:y val="-9.259272654674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доклад!$D$112:$E$112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доклад!$D$115:$E$115</c:f>
              <c:numCache>
                <c:formatCode>0.0</c:formatCode>
                <c:ptCount val="2"/>
                <c:pt idx="0">
                  <c:v>10.628722031803782</c:v>
                </c:pt>
                <c:pt idx="1">
                  <c:v>10.646754408082208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73088"/>
        <c:axId val="135271552"/>
      </c:lineChart>
      <c:catAx>
        <c:axId val="1352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236992"/>
        <c:crosses val="autoZero"/>
        <c:auto val="1"/>
        <c:lblAlgn val="ctr"/>
        <c:lblOffset val="100"/>
        <c:noMultiLvlLbl val="0"/>
      </c:catAx>
      <c:valAx>
        <c:axId val="1352369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235456"/>
        <c:crosses val="autoZero"/>
        <c:crossBetween val="between"/>
      </c:valAx>
      <c:valAx>
        <c:axId val="135271552"/>
        <c:scaling>
          <c:orientation val="minMax"/>
          <c:max val="15"/>
          <c:min val="1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273088"/>
        <c:crosses val="max"/>
        <c:crossBetween val="between"/>
        <c:majorUnit val="1"/>
      </c:valAx>
      <c:catAx>
        <c:axId val="13527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2715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68263998250218727"/>
          <c:w val="0.98585770748736412"/>
          <c:h val="0.28958223972003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0.22535</cdr:y>
    </cdr:from>
    <cdr:to>
      <cdr:x>0.15029</cdr:x>
      <cdr:y>0.39437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1152128"/>
          <a:ext cx="1287859" cy="86409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0.02817</cdr:y>
    </cdr:from>
    <cdr:to>
      <cdr:x>0.1543</cdr:x>
      <cdr:y>0.20575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23528" y="144016"/>
          <a:ext cx="1322168" cy="90788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65D3D19C-7627-4554-BD58-BF43C181B3A3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Образец текста</a:t>
            </a:r>
          </a:p>
          <a:p>
            <a:pPr lvl="1"/>
            <a:r>
              <a:rPr lang="de-DE" altLang="ru-RU" smtClean="0"/>
              <a:t>Второй уровень</a:t>
            </a:r>
          </a:p>
          <a:p>
            <a:pPr lvl="2"/>
            <a:r>
              <a:rPr lang="de-DE" altLang="ru-RU" smtClean="0"/>
              <a:t>Третий уровень</a:t>
            </a:r>
          </a:p>
          <a:p>
            <a:pPr lvl="3"/>
            <a:r>
              <a:rPr lang="de-DE" altLang="ru-RU" smtClean="0"/>
              <a:t>Четвертый уровень</a:t>
            </a:r>
          </a:p>
          <a:p>
            <a:pPr lvl="4"/>
            <a:r>
              <a:rPr lang="de-DE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B54A430E-98F1-4894-B503-836BB31654E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10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Будапешт, 10.07.2014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430E-98F1-4894-B503-836BB31654EF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958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Будапешт, 10.07.2014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430E-98F1-4894-B503-836BB31654EF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0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430E-98F1-4894-B503-836BB31654EF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400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430E-98F1-4894-B503-836BB31654EF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607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81D67-BFE3-4B98-8016-DC7A7D5DD191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D026E-4EEF-48BB-9991-CCBE9A87540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72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35669-7DB3-4ADB-88CC-63ED8E41C4AB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D4D2B-8858-44B4-95B2-325342C42B3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78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F96D5D-5089-44DF-82A8-65F604B490D9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C2A0F-AC9A-4297-9193-23A1CDEB0B7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736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6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7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6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1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35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5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3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D580B-4BE1-4282-8A58-CF0477739A13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05677-B269-4609-AB76-6D9B7D9E094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535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6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2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DBF-2B19-4131-8E82-B124D722D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218D-44CF-412F-9152-5D4A32A90F6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17D723-D57C-480E-9F75-1CA1D0360FC6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0D85-19DD-45F7-83A6-0132F924532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14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BCCB0-DC50-4810-819D-87501EBD9134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C051-0C51-43C2-9DCA-D110D2E13C2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2706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569F64-4FCF-4AB0-AFC2-B4BFA245235F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CA17-099E-48F2-A2FE-35A385EC1B3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598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66A53-976B-45D8-8643-CAE450E2AEC1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31005-14C7-4031-9A00-F2D0E2599F9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211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BBAE-E7F9-4E43-8F55-DC94AA92A8A2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896B-5EC1-47E5-85E3-9B0491A0BF3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017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43D20-4842-40BD-98B6-6AB428FD88B8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341E-51DD-4358-9883-E824E1716A6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77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AF233-C869-4D2F-B521-ADD9BDABB1B7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0E85D-A4B2-4E2B-A392-609E8DC4D2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947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6F8BE97-E0E8-4FD4-9169-397D4755165F}" type="datetimeFigureOut">
              <a:rPr lang="ru-RU" altLang="ru-RU"/>
              <a:pPr/>
              <a:t>23.03.2016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98C5E2B9-C220-471E-8529-310A5243D3F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BDC2DBF-2B19-4131-8E82-B124D722DF95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23.03.2016</a:t>
            </a:fld>
            <a:endParaRPr kumimoji="0"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kumimoji="0"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69D218D-44CF-412F-9152-5D4A32A90F66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siancommission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flipV="1">
            <a:off x="1162050" y="5728488"/>
            <a:ext cx="7467600" cy="1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184275" y="1169504"/>
            <a:ext cx="0" cy="5190815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4860911"/>
            <a:ext cx="2617789" cy="165260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0" y="361950"/>
            <a:ext cx="2381250" cy="80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58" y="4087717"/>
            <a:ext cx="2312592" cy="15463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4274" y="2054398"/>
            <a:ext cx="7765593" cy="1569614"/>
          </a:xfrm>
          <a:prstGeom prst="rect">
            <a:avLst/>
          </a:prstGeom>
          <a:noFill/>
        </p:spPr>
        <p:txBody>
          <a:bodyPr wrap="square" lIns="91396" tIns="45697" rIns="91396" bIns="45697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Состояние и перспективы развития агропромышленного комплекса государств-членов ЕАЭС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4725144"/>
            <a:ext cx="465851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Станислав Брониславович Бубен,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Директор Департамента 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агропромышленной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21826" t="19299" r="21518" b="6140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5880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rgbClr val="E46C0A"/>
                </a:solidFill>
              </a:rPr>
              <a:t>9</a:t>
            </a:r>
            <a:endParaRPr kumimoji="0" lang="ru-RU" altLang="ru-RU" sz="12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0" y="708844"/>
            <a:ext cx="1196734" cy="4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00585" y="1224829"/>
            <a:ext cx="7242415" cy="1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5"/>
          <p:cNvSpPr txBox="1">
            <a:spLocks noChangeArrowheads="1"/>
          </p:cNvSpPr>
          <p:nvPr/>
        </p:nvSpPr>
        <p:spPr bwMode="auto">
          <a:xfrm>
            <a:off x="533930" y="2127135"/>
            <a:ext cx="8305804" cy="461665"/>
          </a:xfrm>
          <a:prstGeom prst="rect">
            <a:avLst/>
          </a:prstGeom>
          <a:gradFill rotWithShape="1">
            <a:gsLst>
              <a:gs pos="0">
                <a:srgbClr val="FFFFFF">
                  <a:alpha val="98997"/>
                </a:srgbClr>
              </a:gs>
              <a:gs pos="25999">
                <a:srgbClr val="FFFFFF">
                  <a:alpha val="99258"/>
                </a:srgbClr>
              </a:gs>
              <a:gs pos="100000">
                <a:srgbClr val="558ED5"/>
              </a:gs>
            </a:gsLst>
            <a:lin ang="456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1pPr>
            <a:lvl2pPr marL="742950" indent="-28575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2pPr>
            <a:lvl3pPr marL="1143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3pPr>
            <a:lvl4pPr marL="1600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4pPr>
            <a:lvl5pPr marL="20574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5pPr>
            <a:lvl6pPr marL="2514600" indent="-228600" algn="ctr" defTabSz="457200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6pPr>
            <a:lvl7pPr marL="2971800" indent="-228600" algn="ctr" defTabSz="457200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7pPr>
            <a:lvl8pPr marL="3429000" indent="-228600" algn="ctr" defTabSz="457200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8pPr>
            <a:lvl9pPr marL="3886200" indent="-228600" algn="ctr" defTabSz="457200" rtl="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pitchFamily="34" charset="0"/>
              </a:defRPr>
            </a:lvl9pPr>
          </a:lstStyle>
          <a:p>
            <a:r>
              <a:rPr kumimoji="0" lang="ru-RU" altLang="ru-RU" b="1" dirty="0" smtClean="0"/>
              <a:t>Благодарю за внимание!</a:t>
            </a:r>
            <a:endParaRPr kumimoji="0" lang="ru-RU" altLang="ru-RU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46075" y="6021388"/>
            <a:ext cx="497945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3589338" algn="l"/>
              </a:tabLst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http://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www.eurasiancommission.org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5311" y="260648"/>
            <a:ext cx="8439150" cy="584775"/>
          </a:xfrm>
          <a:prstGeom prst="rect">
            <a:avLst/>
          </a:prstGeom>
          <a:gradFill rotWithShape="1">
            <a:gsLst>
              <a:gs pos="0">
                <a:srgbClr val="FFFFFF">
                  <a:alpha val="98997"/>
                </a:srgbClr>
              </a:gs>
              <a:gs pos="25999">
                <a:srgbClr val="FFFFFF">
                  <a:alpha val="99258"/>
                </a:srgbClr>
              </a:gs>
              <a:gs pos="100000">
                <a:srgbClr val="558ED5"/>
              </a:gs>
            </a:gsLst>
            <a:lin ang="456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ГОСУДАРСТВАХ-ЧЛЕНАХ </a:t>
            </a:r>
          </a:p>
          <a:p>
            <a:pPr algn="ctr"/>
            <a:r>
              <a:rPr kumimoji="0"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ЕВРАЗИЙСКОГО ЭКОНОМИЧЕСКОГО СОЮЗА</a:t>
            </a:r>
            <a:endParaRPr kumimoji="0"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21" descr="1024px-Common_Economic_Space_of_Belarus_Russia_Kazakhstan_(borders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5" y="2166893"/>
            <a:ext cx="2117970" cy="20959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4459346" y="1257445"/>
            <a:ext cx="4300914" cy="772280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 тыс.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4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2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 млн. чел.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долл. США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504886" y="2281968"/>
            <a:ext cx="4440036" cy="728664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</a:t>
            </a:r>
            <a:r>
              <a:rPr lang="ru-RU" altLang="ru-RU" sz="1400" b="1" dirty="0" smtClean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207,6 </a:t>
            </a:r>
            <a:r>
              <a:rPr lang="ru-RU" altLang="ru-RU" sz="1400" b="1" dirty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400" b="1" baseline="30000" dirty="0">
                <a:solidFill>
                  <a:srgbClr val="30611B"/>
                </a:solidFill>
                <a:latin typeface="Times New Roman"/>
                <a:ea typeface="Calibri"/>
              </a:rPr>
              <a:t>2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– </a:t>
            </a:r>
            <a:r>
              <a:rPr lang="ru-RU" altLang="ru-RU" sz="1400" b="1" dirty="0" smtClean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 </a:t>
            </a:r>
            <a:r>
              <a:rPr lang="ru-RU" altLang="ru-RU" sz="1400" b="1" dirty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чел.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75,9 </a:t>
            </a:r>
            <a:r>
              <a:rPr lang="ru-RU" altLang="ru-RU" sz="1400" b="1" dirty="0">
                <a:solidFill>
                  <a:srgbClr val="3061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долл. США</a:t>
            </a:r>
            <a:endParaRPr lang="ru-RU" sz="1400" b="1" dirty="0">
              <a:solidFill>
                <a:srgbClr val="3061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459346" y="3248563"/>
            <a:ext cx="4505142" cy="650840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2 724,9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400" b="1" baseline="30000" dirty="0">
                <a:solidFill>
                  <a:srgbClr val="002060"/>
                </a:solidFill>
                <a:latin typeface="Times New Roman"/>
                <a:ea typeface="Calibri"/>
              </a:rPr>
              <a:t>2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–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чел.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212,2 млрд.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долл. США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51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>
                <a:solidFill>
                  <a:srgbClr val="E46C0A"/>
                </a:solidFill>
              </a:rPr>
              <a:t>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7308" y="5115705"/>
            <a:ext cx="1184652" cy="73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олилиния 24"/>
          <p:cNvSpPr/>
          <p:nvPr/>
        </p:nvSpPr>
        <p:spPr>
          <a:xfrm>
            <a:off x="4459346" y="4077072"/>
            <a:ext cx="4468712" cy="708352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17 125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400" b="1" baseline="30000" dirty="0">
                <a:solidFill>
                  <a:srgbClr val="FF0000"/>
                </a:solidFill>
                <a:latin typeface="Times New Roman"/>
                <a:ea typeface="Calibri"/>
              </a:rPr>
              <a:t>2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–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146,3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чел.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1 869,3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долл. США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459346" y="5134788"/>
            <a:ext cx="4485575" cy="652028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–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199,9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400" b="1" baseline="30000" dirty="0">
                <a:solidFill>
                  <a:srgbClr val="7030A0"/>
                </a:solidFill>
                <a:latin typeface="Times New Roman"/>
                <a:ea typeface="Calibri"/>
              </a:rPr>
              <a:t>2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–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чел.</a:t>
            </a: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долл. США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987823" y="3235944"/>
            <a:ext cx="1267295" cy="701559"/>
          </a:xfrm>
          <a:custGeom>
            <a:avLst/>
            <a:gdLst>
              <a:gd name="connsiteX0" fmla="*/ 0 w 1386601"/>
              <a:gd name="connsiteY0" fmla="*/ 146738 h 880409"/>
              <a:gd name="connsiteX1" fmla="*/ 146738 w 1386601"/>
              <a:gd name="connsiteY1" fmla="*/ 0 h 880409"/>
              <a:gd name="connsiteX2" fmla="*/ 1239863 w 1386601"/>
              <a:gd name="connsiteY2" fmla="*/ 0 h 880409"/>
              <a:gd name="connsiteX3" fmla="*/ 1386601 w 1386601"/>
              <a:gd name="connsiteY3" fmla="*/ 146738 h 880409"/>
              <a:gd name="connsiteX4" fmla="*/ 1386601 w 1386601"/>
              <a:gd name="connsiteY4" fmla="*/ 733671 h 880409"/>
              <a:gd name="connsiteX5" fmla="*/ 1239863 w 1386601"/>
              <a:gd name="connsiteY5" fmla="*/ 880409 h 880409"/>
              <a:gd name="connsiteX6" fmla="*/ 146738 w 1386601"/>
              <a:gd name="connsiteY6" fmla="*/ 880409 h 880409"/>
              <a:gd name="connsiteX7" fmla="*/ 0 w 1386601"/>
              <a:gd name="connsiteY7" fmla="*/ 733671 h 880409"/>
              <a:gd name="connsiteX8" fmla="*/ 0 w 1386601"/>
              <a:gd name="connsiteY8" fmla="*/ 146738 h 8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01" h="880409">
                <a:moveTo>
                  <a:pt x="0" y="146738"/>
                </a:moveTo>
                <a:cubicBezTo>
                  <a:pt x="0" y="65697"/>
                  <a:pt x="65697" y="0"/>
                  <a:pt x="146738" y="0"/>
                </a:cubicBezTo>
                <a:lnTo>
                  <a:pt x="1239863" y="0"/>
                </a:lnTo>
                <a:cubicBezTo>
                  <a:pt x="1320904" y="0"/>
                  <a:pt x="1386601" y="65697"/>
                  <a:pt x="1386601" y="146738"/>
                </a:cubicBezTo>
                <a:lnTo>
                  <a:pt x="1386601" y="733671"/>
                </a:lnTo>
                <a:cubicBezTo>
                  <a:pt x="1386601" y="814712"/>
                  <a:pt x="1320904" y="880409"/>
                  <a:pt x="1239863" y="880409"/>
                </a:cubicBezTo>
                <a:lnTo>
                  <a:pt x="146738" y="880409"/>
                </a:lnTo>
                <a:cubicBezTo>
                  <a:pt x="65697" y="880409"/>
                  <a:pt x="0" y="814712"/>
                  <a:pt x="0" y="733671"/>
                </a:cubicBezTo>
                <a:lnTo>
                  <a:pt x="0" y="146738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68" tIns="98223" rIns="153468" bIns="98223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2987823" y="4077072"/>
            <a:ext cx="1267296" cy="797426"/>
          </a:xfrm>
          <a:custGeom>
            <a:avLst/>
            <a:gdLst>
              <a:gd name="connsiteX0" fmla="*/ 0 w 1386601"/>
              <a:gd name="connsiteY0" fmla="*/ 146738 h 880409"/>
              <a:gd name="connsiteX1" fmla="*/ 146738 w 1386601"/>
              <a:gd name="connsiteY1" fmla="*/ 0 h 880409"/>
              <a:gd name="connsiteX2" fmla="*/ 1239863 w 1386601"/>
              <a:gd name="connsiteY2" fmla="*/ 0 h 880409"/>
              <a:gd name="connsiteX3" fmla="*/ 1386601 w 1386601"/>
              <a:gd name="connsiteY3" fmla="*/ 146738 h 880409"/>
              <a:gd name="connsiteX4" fmla="*/ 1386601 w 1386601"/>
              <a:gd name="connsiteY4" fmla="*/ 733671 h 880409"/>
              <a:gd name="connsiteX5" fmla="*/ 1239863 w 1386601"/>
              <a:gd name="connsiteY5" fmla="*/ 880409 h 880409"/>
              <a:gd name="connsiteX6" fmla="*/ 146738 w 1386601"/>
              <a:gd name="connsiteY6" fmla="*/ 880409 h 880409"/>
              <a:gd name="connsiteX7" fmla="*/ 0 w 1386601"/>
              <a:gd name="connsiteY7" fmla="*/ 733671 h 880409"/>
              <a:gd name="connsiteX8" fmla="*/ 0 w 1386601"/>
              <a:gd name="connsiteY8" fmla="*/ 146738 h 8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01" h="880409">
                <a:moveTo>
                  <a:pt x="0" y="146738"/>
                </a:moveTo>
                <a:cubicBezTo>
                  <a:pt x="0" y="65697"/>
                  <a:pt x="65697" y="0"/>
                  <a:pt x="146738" y="0"/>
                </a:cubicBezTo>
                <a:lnTo>
                  <a:pt x="1239863" y="0"/>
                </a:lnTo>
                <a:cubicBezTo>
                  <a:pt x="1320904" y="0"/>
                  <a:pt x="1386601" y="65697"/>
                  <a:pt x="1386601" y="146738"/>
                </a:cubicBezTo>
                <a:lnTo>
                  <a:pt x="1386601" y="733671"/>
                </a:lnTo>
                <a:cubicBezTo>
                  <a:pt x="1386601" y="814712"/>
                  <a:pt x="1320904" y="880409"/>
                  <a:pt x="1239863" y="880409"/>
                </a:cubicBezTo>
                <a:lnTo>
                  <a:pt x="146738" y="880409"/>
                </a:lnTo>
                <a:cubicBezTo>
                  <a:pt x="65697" y="880409"/>
                  <a:pt x="0" y="814712"/>
                  <a:pt x="0" y="733671"/>
                </a:cubicBezTo>
                <a:lnTo>
                  <a:pt x="0" y="146738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68" tIns="98223" rIns="153468" bIns="98223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310790"/>
            <a:ext cx="1218378" cy="66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2987824" y="2331948"/>
            <a:ext cx="1250014" cy="688209"/>
          </a:xfrm>
          <a:custGeom>
            <a:avLst/>
            <a:gdLst>
              <a:gd name="connsiteX0" fmla="*/ 0 w 1386601"/>
              <a:gd name="connsiteY0" fmla="*/ 146738 h 880409"/>
              <a:gd name="connsiteX1" fmla="*/ 146738 w 1386601"/>
              <a:gd name="connsiteY1" fmla="*/ 0 h 880409"/>
              <a:gd name="connsiteX2" fmla="*/ 1239863 w 1386601"/>
              <a:gd name="connsiteY2" fmla="*/ 0 h 880409"/>
              <a:gd name="connsiteX3" fmla="*/ 1386601 w 1386601"/>
              <a:gd name="connsiteY3" fmla="*/ 146738 h 880409"/>
              <a:gd name="connsiteX4" fmla="*/ 1386601 w 1386601"/>
              <a:gd name="connsiteY4" fmla="*/ 733671 h 880409"/>
              <a:gd name="connsiteX5" fmla="*/ 1239863 w 1386601"/>
              <a:gd name="connsiteY5" fmla="*/ 880409 h 880409"/>
              <a:gd name="connsiteX6" fmla="*/ 146738 w 1386601"/>
              <a:gd name="connsiteY6" fmla="*/ 880409 h 880409"/>
              <a:gd name="connsiteX7" fmla="*/ 0 w 1386601"/>
              <a:gd name="connsiteY7" fmla="*/ 733671 h 880409"/>
              <a:gd name="connsiteX8" fmla="*/ 0 w 1386601"/>
              <a:gd name="connsiteY8" fmla="*/ 146738 h 8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01" h="880409">
                <a:moveTo>
                  <a:pt x="0" y="146738"/>
                </a:moveTo>
                <a:cubicBezTo>
                  <a:pt x="0" y="65697"/>
                  <a:pt x="65697" y="0"/>
                  <a:pt x="146738" y="0"/>
                </a:cubicBezTo>
                <a:lnTo>
                  <a:pt x="1239863" y="0"/>
                </a:lnTo>
                <a:cubicBezTo>
                  <a:pt x="1320904" y="0"/>
                  <a:pt x="1386601" y="65697"/>
                  <a:pt x="1386601" y="146738"/>
                </a:cubicBezTo>
                <a:lnTo>
                  <a:pt x="1386601" y="733671"/>
                </a:lnTo>
                <a:cubicBezTo>
                  <a:pt x="1386601" y="814712"/>
                  <a:pt x="1320904" y="880409"/>
                  <a:pt x="1239863" y="880409"/>
                </a:cubicBezTo>
                <a:lnTo>
                  <a:pt x="146738" y="880409"/>
                </a:lnTo>
                <a:cubicBezTo>
                  <a:pt x="65697" y="880409"/>
                  <a:pt x="0" y="814712"/>
                  <a:pt x="0" y="733671"/>
                </a:cubicBezTo>
                <a:lnTo>
                  <a:pt x="0" y="146738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68" tIns="98223" rIns="153468" bIns="98223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9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4431248"/>
            <a:ext cx="280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Население -182 млн. чел.</a:t>
            </a:r>
          </a:p>
          <a:p>
            <a:r>
              <a:rPr lang="ru-RU" b="1" dirty="0" smtClean="0"/>
              <a:t>ВВП</a:t>
            </a:r>
            <a:r>
              <a:rPr lang="en-US" b="1" dirty="0" smtClean="0"/>
              <a:t> &gt; </a:t>
            </a:r>
            <a:r>
              <a:rPr lang="ru-RU" b="1" dirty="0" smtClean="0"/>
              <a:t>2 трлн. долл.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2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5" y="538163"/>
            <a:ext cx="8439150" cy="369332"/>
          </a:xfrm>
          <a:prstGeom prst="rect">
            <a:avLst/>
          </a:prstGeom>
          <a:gradFill rotWithShape="1">
            <a:gsLst>
              <a:gs pos="0">
                <a:srgbClr val="FFFFFF">
                  <a:alpha val="98997"/>
                </a:srgbClr>
              </a:gs>
              <a:gs pos="25999">
                <a:srgbClr val="FFFFFF">
                  <a:alpha val="99258"/>
                </a:srgbClr>
              </a:gs>
              <a:gs pos="100000">
                <a:srgbClr val="558ED5"/>
              </a:gs>
            </a:gsLst>
            <a:lin ang="456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800" b="1" dirty="0" smtClean="0">
                <a:solidFill>
                  <a:prstClr val="black"/>
                </a:solidFill>
              </a:rPr>
              <a:t>СЕЛЬСКОЕ ХОЗЯЙСТВО ЕАЭС  В 2015 ГОДУ</a:t>
            </a:r>
            <a:endParaRPr kumimoji="0" lang="ru-RU" altLang="ru-RU" sz="1800" b="1" dirty="0">
              <a:solidFill>
                <a:prstClr val="black"/>
              </a:solidFill>
            </a:endParaRPr>
          </a:p>
        </p:txBody>
      </p:sp>
      <p:pic>
        <p:nvPicPr>
          <p:cNvPr id="15367" name="Рисунок 21" descr="1024px-Common_Economic_Space_of_Belarus_Russia_Kazakhstan_(borders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4" y="1322388"/>
            <a:ext cx="2117970" cy="209592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0" y="82310"/>
            <a:ext cx="1196734" cy="4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331577" y="462829"/>
            <a:ext cx="7242415" cy="1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4211690" y="1624802"/>
            <a:ext cx="4703156" cy="522275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Продукция сельского хозяйства - </a:t>
            </a:r>
            <a:r>
              <a:rPr lang="ru-RU" altLang="ru-RU" sz="1400" b="1" dirty="0" smtClean="0">
                <a:solidFill>
                  <a:srgbClr val="30692D"/>
                </a:solidFill>
                <a:cs typeface="Times New Roman" panose="02020603050405020304" pitchFamily="18" charset="0"/>
              </a:rPr>
              <a:t>8,4 млрд.</a:t>
            </a:r>
            <a:r>
              <a:rPr lang="en-US" altLang="ru-RU" sz="1400" b="1" dirty="0" smtClean="0">
                <a:solidFill>
                  <a:srgbClr val="30692D"/>
                </a:solidFill>
                <a:cs typeface="Times New Roman" panose="02020603050405020304" pitchFamily="18" charset="0"/>
              </a:rPr>
              <a:t>$</a:t>
            </a: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в % к </a:t>
            </a: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2014 году </a:t>
            </a: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rgbClr val="30692D"/>
                </a:solidFill>
                <a:cs typeface="Times New Roman" panose="02020603050405020304" pitchFamily="18" charset="0"/>
              </a:rPr>
              <a:t>97,2%</a:t>
            </a:r>
            <a:endParaRPr lang="ru-RU" sz="1400" b="1" dirty="0">
              <a:solidFill>
                <a:srgbClr val="30692D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807310" y="1584407"/>
            <a:ext cx="1386601" cy="620159"/>
          </a:xfrm>
          <a:custGeom>
            <a:avLst/>
            <a:gdLst>
              <a:gd name="connsiteX0" fmla="*/ 0 w 1386601"/>
              <a:gd name="connsiteY0" fmla="*/ 146738 h 880409"/>
              <a:gd name="connsiteX1" fmla="*/ 146738 w 1386601"/>
              <a:gd name="connsiteY1" fmla="*/ 0 h 880409"/>
              <a:gd name="connsiteX2" fmla="*/ 1239863 w 1386601"/>
              <a:gd name="connsiteY2" fmla="*/ 0 h 880409"/>
              <a:gd name="connsiteX3" fmla="*/ 1386601 w 1386601"/>
              <a:gd name="connsiteY3" fmla="*/ 146738 h 880409"/>
              <a:gd name="connsiteX4" fmla="*/ 1386601 w 1386601"/>
              <a:gd name="connsiteY4" fmla="*/ 733671 h 880409"/>
              <a:gd name="connsiteX5" fmla="*/ 1239863 w 1386601"/>
              <a:gd name="connsiteY5" fmla="*/ 880409 h 880409"/>
              <a:gd name="connsiteX6" fmla="*/ 146738 w 1386601"/>
              <a:gd name="connsiteY6" fmla="*/ 880409 h 880409"/>
              <a:gd name="connsiteX7" fmla="*/ 0 w 1386601"/>
              <a:gd name="connsiteY7" fmla="*/ 733671 h 880409"/>
              <a:gd name="connsiteX8" fmla="*/ 0 w 1386601"/>
              <a:gd name="connsiteY8" fmla="*/ 146738 h 8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01" h="880409">
                <a:moveTo>
                  <a:pt x="0" y="146738"/>
                </a:moveTo>
                <a:cubicBezTo>
                  <a:pt x="0" y="65697"/>
                  <a:pt x="65697" y="0"/>
                  <a:pt x="146738" y="0"/>
                </a:cubicBezTo>
                <a:lnTo>
                  <a:pt x="1239863" y="0"/>
                </a:lnTo>
                <a:cubicBezTo>
                  <a:pt x="1320904" y="0"/>
                  <a:pt x="1386601" y="65697"/>
                  <a:pt x="1386601" y="146738"/>
                </a:cubicBezTo>
                <a:lnTo>
                  <a:pt x="1386601" y="733671"/>
                </a:lnTo>
                <a:cubicBezTo>
                  <a:pt x="1386601" y="814712"/>
                  <a:pt x="1320904" y="880409"/>
                  <a:pt x="1239863" y="880409"/>
                </a:cubicBezTo>
                <a:lnTo>
                  <a:pt x="146738" y="880409"/>
                </a:lnTo>
                <a:cubicBezTo>
                  <a:pt x="65697" y="880409"/>
                  <a:pt x="0" y="814712"/>
                  <a:pt x="0" y="733671"/>
                </a:cubicBezTo>
                <a:lnTo>
                  <a:pt x="0" y="146738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68" tIns="98223" rIns="153468" bIns="98223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2900" dirty="0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227855" y="2204566"/>
            <a:ext cx="4686991" cy="575778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Продукция сельского хозяйства - </a:t>
            </a:r>
            <a:r>
              <a:rPr lang="ru-RU" altLang="ru-RU" sz="1400" b="1" dirty="0" smtClean="0">
                <a:solidFill>
                  <a:srgbClr val="1F497D"/>
                </a:solidFill>
                <a:cs typeface="Times New Roman" panose="02020603050405020304" pitchFamily="18" charset="0"/>
              </a:rPr>
              <a:t>12,4 млрд.</a:t>
            </a:r>
            <a:r>
              <a:rPr lang="en-US" altLang="ru-RU" sz="1400" b="1" dirty="0" smtClean="0">
                <a:solidFill>
                  <a:srgbClr val="1F497D"/>
                </a:solidFill>
                <a:cs typeface="Times New Roman" panose="02020603050405020304" pitchFamily="18" charset="0"/>
              </a:rPr>
              <a:t>$</a:t>
            </a:r>
            <a:endParaRPr lang="ru-RU" sz="1400" b="1" dirty="0">
              <a:solidFill>
                <a:srgbClr val="375A1A"/>
              </a:solidFill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в % к </a:t>
            </a: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2014 году - </a:t>
            </a:r>
            <a:r>
              <a:rPr lang="ru-RU" altLang="ru-RU" sz="1400" b="1" dirty="0" smtClean="0">
                <a:solidFill>
                  <a:srgbClr val="1F497D"/>
                </a:solidFill>
                <a:cs typeface="Times New Roman" panose="02020603050405020304" pitchFamily="18" charset="0"/>
              </a:rPr>
              <a:t>104,4%</a:t>
            </a:r>
            <a:endParaRPr lang="ru-RU" sz="1400" b="1" dirty="0">
              <a:solidFill>
                <a:srgbClr val="1F497D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824162" y="2172715"/>
            <a:ext cx="1386601" cy="648072"/>
          </a:xfrm>
          <a:custGeom>
            <a:avLst/>
            <a:gdLst>
              <a:gd name="connsiteX0" fmla="*/ 0 w 1386601"/>
              <a:gd name="connsiteY0" fmla="*/ 146738 h 880409"/>
              <a:gd name="connsiteX1" fmla="*/ 146738 w 1386601"/>
              <a:gd name="connsiteY1" fmla="*/ 0 h 880409"/>
              <a:gd name="connsiteX2" fmla="*/ 1239863 w 1386601"/>
              <a:gd name="connsiteY2" fmla="*/ 0 h 880409"/>
              <a:gd name="connsiteX3" fmla="*/ 1386601 w 1386601"/>
              <a:gd name="connsiteY3" fmla="*/ 146738 h 880409"/>
              <a:gd name="connsiteX4" fmla="*/ 1386601 w 1386601"/>
              <a:gd name="connsiteY4" fmla="*/ 733671 h 880409"/>
              <a:gd name="connsiteX5" fmla="*/ 1239863 w 1386601"/>
              <a:gd name="connsiteY5" fmla="*/ 880409 h 880409"/>
              <a:gd name="connsiteX6" fmla="*/ 146738 w 1386601"/>
              <a:gd name="connsiteY6" fmla="*/ 880409 h 880409"/>
              <a:gd name="connsiteX7" fmla="*/ 0 w 1386601"/>
              <a:gd name="connsiteY7" fmla="*/ 733671 h 880409"/>
              <a:gd name="connsiteX8" fmla="*/ 0 w 1386601"/>
              <a:gd name="connsiteY8" fmla="*/ 146738 h 8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01" h="880409">
                <a:moveTo>
                  <a:pt x="0" y="146738"/>
                </a:moveTo>
                <a:cubicBezTo>
                  <a:pt x="0" y="65697"/>
                  <a:pt x="65697" y="0"/>
                  <a:pt x="146738" y="0"/>
                </a:cubicBezTo>
                <a:lnTo>
                  <a:pt x="1239863" y="0"/>
                </a:lnTo>
                <a:cubicBezTo>
                  <a:pt x="1320904" y="0"/>
                  <a:pt x="1386601" y="65697"/>
                  <a:pt x="1386601" y="146738"/>
                </a:cubicBezTo>
                <a:lnTo>
                  <a:pt x="1386601" y="733671"/>
                </a:lnTo>
                <a:cubicBezTo>
                  <a:pt x="1386601" y="814712"/>
                  <a:pt x="1320904" y="880409"/>
                  <a:pt x="1239863" y="880409"/>
                </a:cubicBezTo>
                <a:lnTo>
                  <a:pt x="146738" y="880409"/>
                </a:lnTo>
                <a:cubicBezTo>
                  <a:pt x="65697" y="880409"/>
                  <a:pt x="0" y="814712"/>
                  <a:pt x="0" y="733671"/>
                </a:cubicBezTo>
                <a:lnTo>
                  <a:pt x="0" y="146738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68" tIns="98223" rIns="153468" bIns="98223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2900" dirty="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192640" y="3518972"/>
            <a:ext cx="4739266" cy="605489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Продукция сельского хозяйства - 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83,0 млрд.</a:t>
            </a:r>
            <a:r>
              <a:rPr lang="en-US" alt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$</a:t>
            </a:r>
            <a:endParaRPr lang="ru-RU" sz="1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в % </a:t>
            </a: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к 2014 году - </a:t>
            </a:r>
            <a:r>
              <a:rPr lang="ru-RU" alt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103,</a:t>
            </a:r>
            <a:r>
              <a:rPr lang="ru-RU" altLang="ru-RU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0%</a:t>
            </a:r>
            <a:endParaRPr lang="ru-RU" sz="1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782133" y="3499922"/>
            <a:ext cx="1386601" cy="723867"/>
          </a:xfrm>
          <a:custGeom>
            <a:avLst/>
            <a:gdLst>
              <a:gd name="connsiteX0" fmla="*/ 0 w 1386601"/>
              <a:gd name="connsiteY0" fmla="*/ 146738 h 880409"/>
              <a:gd name="connsiteX1" fmla="*/ 146738 w 1386601"/>
              <a:gd name="connsiteY1" fmla="*/ 0 h 880409"/>
              <a:gd name="connsiteX2" fmla="*/ 1239863 w 1386601"/>
              <a:gd name="connsiteY2" fmla="*/ 0 h 880409"/>
              <a:gd name="connsiteX3" fmla="*/ 1386601 w 1386601"/>
              <a:gd name="connsiteY3" fmla="*/ 146738 h 880409"/>
              <a:gd name="connsiteX4" fmla="*/ 1386601 w 1386601"/>
              <a:gd name="connsiteY4" fmla="*/ 733671 h 880409"/>
              <a:gd name="connsiteX5" fmla="*/ 1239863 w 1386601"/>
              <a:gd name="connsiteY5" fmla="*/ 880409 h 880409"/>
              <a:gd name="connsiteX6" fmla="*/ 146738 w 1386601"/>
              <a:gd name="connsiteY6" fmla="*/ 880409 h 880409"/>
              <a:gd name="connsiteX7" fmla="*/ 0 w 1386601"/>
              <a:gd name="connsiteY7" fmla="*/ 733671 h 880409"/>
              <a:gd name="connsiteX8" fmla="*/ 0 w 1386601"/>
              <a:gd name="connsiteY8" fmla="*/ 146738 h 88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6601" h="880409">
                <a:moveTo>
                  <a:pt x="0" y="146738"/>
                </a:moveTo>
                <a:cubicBezTo>
                  <a:pt x="0" y="65697"/>
                  <a:pt x="65697" y="0"/>
                  <a:pt x="146738" y="0"/>
                </a:cubicBezTo>
                <a:lnTo>
                  <a:pt x="1239863" y="0"/>
                </a:lnTo>
                <a:cubicBezTo>
                  <a:pt x="1320904" y="0"/>
                  <a:pt x="1386601" y="65697"/>
                  <a:pt x="1386601" y="146738"/>
                </a:cubicBezTo>
                <a:lnTo>
                  <a:pt x="1386601" y="733671"/>
                </a:lnTo>
                <a:cubicBezTo>
                  <a:pt x="1386601" y="814712"/>
                  <a:pt x="1320904" y="880409"/>
                  <a:pt x="1239863" y="880409"/>
                </a:cubicBezTo>
                <a:lnTo>
                  <a:pt x="146738" y="880409"/>
                </a:lnTo>
                <a:cubicBezTo>
                  <a:pt x="65697" y="880409"/>
                  <a:pt x="0" y="814712"/>
                  <a:pt x="0" y="733671"/>
                </a:cubicBezTo>
                <a:lnTo>
                  <a:pt x="0" y="146738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468" tIns="98223" rIns="153468" bIns="98223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ru-RU" sz="2900" dirty="0">
              <a:solidFill>
                <a:prstClr val="white"/>
              </a:solidFill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rgbClr val="E46C0A"/>
                </a:solidFill>
              </a:rPr>
              <a:t>2</a:t>
            </a:r>
            <a:endParaRPr kumimoji="0" lang="ru-RU" altLang="ru-RU" sz="1200" dirty="0">
              <a:solidFill>
                <a:srgbClr val="E46C0A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0521" y="1023530"/>
            <a:ext cx="1248067" cy="53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667" y="2807779"/>
            <a:ext cx="1248067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олилиния 24"/>
          <p:cNvSpPr/>
          <p:nvPr/>
        </p:nvSpPr>
        <p:spPr>
          <a:xfrm>
            <a:off x="4211688" y="1031279"/>
            <a:ext cx="4703157" cy="525514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Продукция сельского хозяйства - </a:t>
            </a:r>
            <a:r>
              <a:rPr lang="ru-RU" altLang="ru-RU" sz="1400" b="1" dirty="0" smtClean="0">
                <a:solidFill>
                  <a:srgbClr val="CA5F09"/>
                </a:solidFill>
                <a:cs typeface="Times New Roman" panose="02020603050405020304" pitchFamily="18" charset="0"/>
              </a:rPr>
              <a:t>2,1 млрд.</a:t>
            </a:r>
            <a:r>
              <a:rPr lang="en-US" altLang="ru-RU" sz="1400" b="1" dirty="0" smtClean="0">
                <a:solidFill>
                  <a:srgbClr val="CA5F09"/>
                </a:solidFill>
                <a:cs typeface="Times New Roman" panose="02020603050405020304" pitchFamily="18" charset="0"/>
              </a:rPr>
              <a:t>$</a:t>
            </a:r>
            <a:endParaRPr lang="ru-RU" sz="1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в</a:t>
            </a: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 % к 2014 году - </a:t>
            </a:r>
            <a:r>
              <a:rPr lang="ru-RU" altLang="ru-RU" sz="1400" b="1" dirty="0" smtClean="0">
                <a:solidFill>
                  <a:srgbClr val="F79646">
                    <a:lumMod val="75000"/>
                  </a:srgbClr>
                </a:solidFill>
                <a:cs typeface="Times New Roman" panose="02020603050405020304" pitchFamily="18" charset="0"/>
              </a:rPr>
              <a:t>111,7%</a:t>
            </a:r>
            <a:endParaRPr lang="ru-RU" sz="1400" b="1" dirty="0">
              <a:solidFill>
                <a:srgbClr val="F79646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211690" y="2825708"/>
            <a:ext cx="4713528" cy="642587"/>
          </a:xfrm>
          <a:custGeom>
            <a:avLst/>
            <a:gdLst>
              <a:gd name="connsiteX0" fmla="*/ 164663 w 987961"/>
              <a:gd name="connsiteY0" fmla="*/ 0 h 4709368"/>
              <a:gd name="connsiteX1" fmla="*/ 823298 w 987961"/>
              <a:gd name="connsiteY1" fmla="*/ 0 h 4709368"/>
              <a:gd name="connsiteX2" fmla="*/ 987961 w 987961"/>
              <a:gd name="connsiteY2" fmla="*/ 164663 h 4709368"/>
              <a:gd name="connsiteX3" fmla="*/ 987961 w 987961"/>
              <a:gd name="connsiteY3" fmla="*/ 4709368 h 4709368"/>
              <a:gd name="connsiteX4" fmla="*/ 987961 w 987961"/>
              <a:gd name="connsiteY4" fmla="*/ 4709368 h 4709368"/>
              <a:gd name="connsiteX5" fmla="*/ 0 w 987961"/>
              <a:gd name="connsiteY5" fmla="*/ 4709368 h 4709368"/>
              <a:gd name="connsiteX6" fmla="*/ 0 w 987961"/>
              <a:gd name="connsiteY6" fmla="*/ 4709368 h 4709368"/>
              <a:gd name="connsiteX7" fmla="*/ 0 w 987961"/>
              <a:gd name="connsiteY7" fmla="*/ 164663 h 4709368"/>
              <a:gd name="connsiteX8" fmla="*/ 164663 w 987961"/>
              <a:gd name="connsiteY8" fmla="*/ 0 h 47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961" h="4709368">
                <a:moveTo>
                  <a:pt x="987961" y="784910"/>
                </a:moveTo>
                <a:lnTo>
                  <a:pt x="987961" y="3924458"/>
                </a:lnTo>
                <a:cubicBezTo>
                  <a:pt x="987961" y="4357951"/>
                  <a:pt x="972495" y="4709366"/>
                  <a:pt x="953417" y="4709366"/>
                </a:cubicBezTo>
                <a:lnTo>
                  <a:pt x="0" y="4709366"/>
                </a:lnTo>
                <a:lnTo>
                  <a:pt x="0" y="4709366"/>
                </a:lnTo>
                <a:lnTo>
                  <a:pt x="0" y="2"/>
                </a:lnTo>
                <a:lnTo>
                  <a:pt x="0" y="2"/>
                </a:lnTo>
                <a:lnTo>
                  <a:pt x="953417" y="2"/>
                </a:lnTo>
                <a:cubicBezTo>
                  <a:pt x="972495" y="2"/>
                  <a:pt x="987961" y="351417"/>
                  <a:pt x="987961" y="784910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3" rIns="295878" bIns="172054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Продукция сельского хозяйства - </a:t>
            </a:r>
            <a:r>
              <a:rPr lang="ru-RU" altLang="ru-RU" sz="1400" b="1" dirty="0" smtClean="0">
                <a:solidFill>
                  <a:srgbClr val="990033"/>
                </a:solidFill>
                <a:cs typeface="Times New Roman" panose="02020603050405020304" pitchFamily="18" charset="0"/>
              </a:rPr>
              <a:t>3,1 млрд.</a:t>
            </a:r>
            <a:r>
              <a:rPr lang="en-US" altLang="ru-RU" sz="1400" b="1" dirty="0" smtClean="0">
                <a:solidFill>
                  <a:srgbClr val="990033"/>
                </a:solidFill>
                <a:cs typeface="Times New Roman" panose="02020603050405020304" pitchFamily="18" charset="0"/>
              </a:rPr>
              <a:t>$</a:t>
            </a:r>
            <a:endParaRPr lang="ru-RU" sz="1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в % к </a:t>
            </a:r>
            <a:r>
              <a:rPr lang="ru-RU" alt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2014 году </a:t>
            </a:r>
            <a:r>
              <a:rPr lang="ru-RU" alt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rgbClr val="990033"/>
                </a:solidFill>
                <a:cs typeface="Times New Roman" panose="02020603050405020304" pitchFamily="18" charset="0"/>
              </a:rPr>
              <a:t>106,2%</a:t>
            </a:r>
            <a:endParaRPr lang="ru-RU" sz="1400" b="1" dirty="0">
              <a:solidFill>
                <a:srgbClr val="990033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033473"/>
              </p:ext>
            </p:extLst>
          </p:nvPr>
        </p:nvGraphicFramePr>
        <p:xfrm>
          <a:off x="314325" y="4124461"/>
          <a:ext cx="8663325" cy="243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Параллелограмм 1"/>
          <p:cNvSpPr/>
          <p:nvPr/>
        </p:nvSpPr>
        <p:spPr>
          <a:xfrm rot="20039848">
            <a:off x="3287970" y="5242910"/>
            <a:ext cx="992838" cy="130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араллелограмм 20"/>
          <p:cNvSpPr/>
          <p:nvPr/>
        </p:nvSpPr>
        <p:spPr>
          <a:xfrm rot="20194552">
            <a:off x="7502770" y="5261960"/>
            <a:ext cx="992838" cy="130897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325" y="166651"/>
            <a:ext cx="8439150" cy="369332"/>
          </a:xfrm>
          <a:prstGeom prst="rect">
            <a:avLst/>
          </a:prstGeom>
          <a:gradFill rotWithShape="1">
            <a:gsLst>
              <a:gs pos="0">
                <a:srgbClr val="FFFFFF">
                  <a:alpha val="98997"/>
                </a:srgbClr>
              </a:gs>
              <a:gs pos="25999">
                <a:srgbClr val="FFFFFF">
                  <a:alpha val="99258"/>
                </a:srgbClr>
              </a:gs>
              <a:gs pos="100000">
                <a:srgbClr val="558ED5"/>
              </a:gs>
            </a:gsLst>
            <a:lin ang="4560000"/>
          </a:gra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 b="1" dirty="0" smtClean="0">
                <a:solidFill>
                  <a:prstClr val="black"/>
                </a:solidFill>
              </a:rPr>
              <a:t>ВЗАИМНАЯ И ВНЕШНЯЯ ТОРГОВЛЯ ПРОДУКЦИЕЙ АПК В ЕАЭС</a:t>
            </a:r>
            <a:endParaRPr kumimoji="0" lang="ru-RU" altLang="ru-RU" sz="18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97222"/>
            <a:ext cx="6401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1600" b="1" dirty="0" smtClean="0">
                <a:solidFill>
                  <a:prstClr val="black"/>
                </a:solidFill>
              </a:rPr>
              <a:t>Взаимная торговля государств – членов ЕАЭС, </a:t>
            </a:r>
            <a:r>
              <a:rPr kumimoji="0" lang="ru-RU" altLang="ru-RU" sz="1600" dirty="0" smtClean="0">
                <a:solidFill>
                  <a:prstClr val="black"/>
                </a:solidFill>
              </a:rPr>
              <a:t>миллион долларов США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96046"/>
              </p:ext>
            </p:extLst>
          </p:nvPr>
        </p:nvGraphicFramePr>
        <p:xfrm>
          <a:off x="347825" y="941707"/>
          <a:ext cx="8506150" cy="2408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850"/>
                <a:gridCol w="1313660"/>
                <a:gridCol w="1313660"/>
                <a:gridCol w="1313660"/>
                <a:gridCol w="1313660"/>
                <a:gridCol w="1313660"/>
              </a:tblGrid>
              <a:tr h="3384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Беларусь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3428,1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4141,0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4827,8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4904,1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3855,1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Казахстан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129,1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220,3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497,4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566,4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418,8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Россия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2281,3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2672,5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2896,8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3079,6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2391,1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ТС и ЕЭП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5838,4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7033,8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8222,0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8550,1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6665,0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Армения 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245,9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167,9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Кыргызстан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107,6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 smtClean="0"/>
                        <a:t>197,0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71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ЕАЭС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8903,6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1" dirty="0" smtClean="0"/>
                        <a:t>7029,9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84635" y="3450486"/>
            <a:ext cx="6435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1600" b="1" dirty="0" smtClean="0">
                <a:solidFill>
                  <a:prstClr val="black"/>
                </a:solidFill>
              </a:rPr>
              <a:t>Внешняя торговля государств – членов ЕАЭС, </a:t>
            </a:r>
            <a:r>
              <a:rPr kumimoji="0" lang="ru-RU" altLang="ru-RU" sz="1600" dirty="0" smtClean="0">
                <a:solidFill>
                  <a:prstClr val="black"/>
                </a:solidFill>
              </a:rPr>
              <a:t>миллион долларов США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43834"/>
              </p:ext>
            </p:extLst>
          </p:nvPr>
        </p:nvGraphicFramePr>
        <p:xfrm>
          <a:off x="381325" y="4005064"/>
          <a:ext cx="85689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441"/>
                <a:gridCol w="1234575"/>
                <a:gridCol w="1161953"/>
                <a:gridCol w="1234575"/>
                <a:gridCol w="1181152"/>
                <a:gridCol w="1224136"/>
                <a:gridCol w="10801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Направление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ТС и ЕЭП (РБ, РК, РФ)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2014</a:t>
                      </a:r>
                      <a:r>
                        <a:rPr lang="ru-RU" sz="1500" baseline="0" dirty="0" smtClean="0"/>
                        <a:t> к 2011, %</a:t>
                      </a:r>
                      <a:endParaRPr lang="ru-RU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ЕАЭС (РА, РБ, КР, РК, РФ)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2015</a:t>
                      </a:r>
                      <a:r>
                        <a:rPr lang="ru-RU" sz="1500" baseline="0" dirty="0" smtClean="0"/>
                        <a:t> к 2014, %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/>
                        <a:t>Импорт </a:t>
                      </a:r>
                      <a:endParaRPr lang="ru-RU" sz="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44 014,3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39 779,3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90,4</a:t>
                      </a:r>
                      <a:endParaRPr lang="ru-RU" sz="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42 583,5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25 959,9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/>
                        <a:t>Экспорт </a:t>
                      </a:r>
                      <a:endParaRPr lang="ru-RU" sz="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13 563,3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18 596,6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137,1</a:t>
                      </a:r>
                      <a:endParaRPr lang="ru-RU" sz="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18</a:t>
                      </a:r>
                      <a:r>
                        <a:rPr lang="ru-RU" sz="1500" b="0" baseline="0" dirty="0" smtClean="0"/>
                        <a:t> 887,0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16 338,4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86,5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/>
                        <a:t>Товарооборот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 57 577,6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58 375,9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101,4</a:t>
                      </a:r>
                      <a:endParaRPr lang="ru-RU" sz="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61 470,5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42 298,3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68,8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/>
                        <a:t>Сальдо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- 30 451,0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- 21 182,7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69,6</a:t>
                      </a:r>
                      <a:endParaRPr lang="ru-RU" sz="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-23 696,5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/>
                        <a:t>-9 621,5</a:t>
                      </a:r>
                      <a:endParaRPr lang="ru-RU" sz="15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rgbClr val="E46C0A"/>
                </a:solidFill>
              </a:rPr>
              <a:t>3</a:t>
            </a:r>
            <a:endParaRPr kumimoji="0" lang="ru-RU" altLang="ru-RU" sz="12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104003"/>
              </p:ext>
            </p:extLst>
          </p:nvPr>
        </p:nvGraphicFramePr>
        <p:xfrm>
          <a:off x="323528" y="836712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6" y="3023578"/>
            <a:ext cx="1336214" cy="913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10032"/>
            <a:ext cx="1264206" cy="112428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0" y="82310"/>
            <a:ext cx="1196734" cy="4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31577" y="462829"/>
            <a:ext cx="7242415" cy="1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2866" y="404664"/>
            <a:ext cx="9144000" cy="72008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 экспорта и вывоза отдельных видов с/х продукции в натуральном выражении (2015 к 2014 г.),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>
                <a:solidFill>
                  <a:srgbClr val="E46C0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16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5226220"/>
              </p:ext>
            </p:extLst>
          </p:nvPr>
        </p:nvGraphicFramePr>
        <p:xfrm>
          <a:off x="467544" y="1916832"/>
          <a:ext cx="35283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5361842"/>
              </p:ext>
            </p:extLst>
          </p:nvPr>
        </p:nvGraphicFramePr>
        <p:xfrm>
          <a:off x="5148064" y="1714739"/>
          <a:ext cx="3719314" cy="342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658368" y="662143"/>
            <a:ext cx="3744416" cy="102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Структура экспорта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стран ЕАЭС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сельскохозяйственной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продукции и продовольствия в третьи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страны,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%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5148064" y="639298"/>
            <a:ext cx="3791322" cy="1098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Структура импорта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стран ЕАЭС сельскохозяйственной </a:t>
            </a:r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продукции и продовольствия из третьих </a:t>
            </a:r>
            <a:r>
              <a:rPr lang="ru-RU" sz="1600" b="1" dirty="0" smtClean="0">
                <a:effectLst/>
                <a:latin typeface="Times New Roman"/>
                <a:ea typeface="Calibri"/>
                <a:cs typeface="Times New Roman"/>
              </a:rPr>
              <a:t>стран, %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0" y="82310"/>
            <a:ext cx="1196734" cy="4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31577" y="462829"/>
            <a:ext cx="7242415" cy="1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>
                <a:solidFill>
                  <a:srgbClr val="E46C0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498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9962" y="462829"/>
            <a:ext cx="9020538" cy="380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 производства продукции растениеводства (2017 к 2014 г.),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647352"/>
              </p:ext>
            </p:extLst>
          </p:nvPr>
        </p:nvGraphicFramePr>
        <p:xfrm>
          <a:off x="59962" y="980728"/>
          <a:ext cx="89289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79295" y="3789040"/>
            <a:ext cx="8640960" cy="44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роста производства продукции животноводства (2017 к 2014 г.),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0329"/>
              </p:ext>
            </p:extLst>
          </p:nvPr>
        </p:nvGraphicFramePr>
        <p:xfrm>
          <a:off x="430107" y="4149080"/>
          <a:ext cx="8490148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00" y="82310"/>
            <a:ext cx="1196734" cy="4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31577" y="462829"/>
            <a:ext cx="7242415" cy="1"/>
          </a:xfrm>
          <a:prstGeom prst="line">
            <a:avLst/>
          </a:prstGeom>
          <a:ln w="12700">
            <a:solidFill>
              <a:srgbClr val="B3A9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>
                <a:solidFill>
                  <a:srgbClr val="E46C0A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360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290208"/>
              </p:ext>
            </p:extLst>
          </p:nvPr>
        </p:nvGraphicFramePr>
        <p:xfrm>
          <a:off x="5552570" y="4625139"/>
          <a:ext cx="32403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48" y="4019792"/>
            <a:ext cx="8697139" cy="35066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плодов и ягод ЕАЭС (яблоки, груши, ягоды), %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8" y="4283526"/>
            <a:ext cx="460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импорта в потреблении по итогам 2014 г.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900" y="4339843"/>
            <a:ext cx="472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доли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импорта 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потреблении в 2017 г.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662422" y="4898169"/>
            <a:ext cx="1890148" cy="10801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2014 - 2017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908327"/>
              </p:ext>
            </p:extLst>
          </p:nvPr>
        </p:nvGraphicFramePr>
        <p:xfrm>
          <a:off x="13368" y="4509120"/>
          <a:ext cx="3995936" cy="21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69144" y="463655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39,6</a:t>
            </a:r>
            <a:r>
              <a:rPr lang="ru-RU" sz="1400" b="1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 на человека</a:t>
            </a:r>
            <a:endParaRPr lang="ru-RU" sz="1400" b="1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9293" y="4734531"/>
            <a:ext cx="12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 </a:t>
            </a:r>
            <a:r>
              <a:rPr lang="ru-RU" sz="14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на человека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98191"/>
              </p:ext>
            </p:extLst>
          </p:nvPr>
        </p:nvGraphicFramePr>
        <p:xfrm>
          <a:off x="530668" y="548679"/>
          <a:ext cx="8262261" cy="3306744"/>
        </p:xfrm>
        <a:graphic>
          <a:graphicData uri="http://schemas.openxmlformats.org/drawingml/2006/table">
            <a:tbl>
              <a:tblPr firstRow="1" firstCol="1" bandRow="1"/>
              <a:tblGrid>
                <a:gridCol w="1532042"/>
                <a:gridCol w="1872831"/>
                <a:gridCol w="1963342"/>
                <a:gridCol w="1510263"/>
                <a:gridCol w="1383783"/>
              </a:tblGrid>
              <a:tr h="38309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Продукция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Потребление на душу населения, кг/чел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2014                                 2017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самообеспеченности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2014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2017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Говядина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винина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аранина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ясо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птицы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олоко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272,6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265,9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йца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/чел.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281,1 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285,3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ерно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555,0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535,4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133,0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139,2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артофель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241,6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239,6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139,7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137,3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88,8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Плоды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ягоды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39,6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Растит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масло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22,1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134,6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129,6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93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Сахар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54,2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2167" y="116632"/>
            <a:ext cx="839739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самообеспеченности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ЕАЭС по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видам с/х продукции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>
                <a:solidFill>
                  <a:srgbClr val="E46C0A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0996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744482"/>
              </p:ext>
            </p:extLst>
          </p:nvPr>
        </p:nvGraphicFramePr>
        <p:xfrm>
          <a:off x="89074" y="472897"/>
          <a:ext cx="4626942" cy="27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343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ИНВЕСТИЦИЙ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5815"/>
              </p:ext>
            </p:extLst>
          </p:nvPr>
        </p:nvGraphicFramePr>
        <p:xfrm>
          <a:off x="4860032" y="400453"/>
          <a:ext cx="4211960" cy="283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7988" y="117466"/>
            <a:ext cx="472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 ЗАРАБОТНОЙ ПЛАТЕ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00936"/>
              </p:ext>
            </p:extLst>
          </p:nvPr>
        </p:nvGraphicFramePr>
        <p:xfrm>
          <a:off x="179512" y="3789040"/>
          <a:ext cx="8712968" cy="213969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616624"/>
                <a:gridCol w="1422512"/>
                <a:gridCol w="1673832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Тракторы</a:t>
                      </a:r>
                      <a:endParaRPr lang="ru-RU" sz="2000" u="sng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Зерноуборочные комбайны</a:t>
                      </a:r>
                      <a:endParaRPr lang="ru-RU" sz="2000" u="sng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Кормоуборочные комбайны</a:t>
                      </a:r>
                      <a:endParaRPr lang="ru-RU" sz="2000" u="sng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минеральных удобрений в пересчете на 100% питательных веществ, кг/га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3126745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Удельные показатели обеспеченности сельскохозяйственной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 </a:t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(шт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тыс.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га)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внесения минеральных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 (кг/га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4088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200" dirty="0" smtClean="0">
                <a:solidFill>
                  <a:srgbClr val="E46C0A"/>
                </a:solidFill>
              </a:rPr>
              <a:t>8</a:t>
            </a:r>
            <a:endParaRPr kumimoji="0" lang="ru-RU" altLang="ru-RU" sz="12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63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685</Words>
  <Application>Microsoft Office PowerPoint</Application>
  <PresentationFormat>Экран (4:3)</PresentationFormat>
  <Paragraphs>244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плодов и ягод ЕАЭС (яблоки, груши, ягоды), %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Байгот Мария Степановна</cp:lastModifiedBy>
  <cp:revision>292</cp:revision>
  <cp:lastPrinted>2015-03-12T14:06:55Z</cp:lastPrinted>
  <dcterms:created xsi:type="dcterms:W3CDTF">2012-12-13T19:57:12Z</dcterms:created>
  <dcterms:modified xsi:type="dcterms:W3CDTF">2016-03-23T08:06:02Z</dcterms:modified>
</cp:coreProperties>
</file>