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99D885-4412-4A5A-A4A0-C97257B4F003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24720A-ACFE-482A-84A1-8E909C5795F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FUTURES OF ENERGY IN EURASIA IN A GLOBAL </a:t>
            </a:r>
            <a:r>
              <a:rPr lang="en-US" dirty="0" smtClean="0"/>
              <a:t>CONTEXT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789040"/>
            <a:ext cx="7854696" cy="1752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Workshop within the IIASA project</a:t>
            </a:r>
            <a:endParaRPr lang="ru-RU" b="1" dirty="0" smtClean="0"/>
          </a:p>
          <a:p>
            <a:r>
              <a:rPr lang="en-US" b="1" dirty="0" smtClean="0"/>
              <a:t>“Challenges and Opportunities of Economic Integration</a:t>
            </a:r>
            <a:endParaRPr lang="ru-RU" b="1" dirty="0" smtClean="0"/>
          </a:p>
          <a:p>
            <a:r>
              <a:rPr lang="en-US" b="1" dirty="0" smtClean="0"/>
              <a:t>Within a Wider European and Eurasian Space”</a:t>
            </a:r>
            <a:endParaRPr lang="ru-RU" b="1" dirty="0" smtClean="0"/>
          </a:p>
          <a:p>
            <a:r>
              <a:rPr lang="en-US" b="1" dirty="0" err="1" smtClean="0"/>
              <a:t>Laxenburg</a:t>
            </a:r>
            <a:r>
              <a:rPr lang="en-US" b="1" dirty="0" smtClean="0"/>
              <a:t>, 12 – 13 May 2015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logo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5589240"/>
            <a:ext cx="742950" cy="1019175"/>
          </a:xfrm>
          <a:prstGeom prst="rect">
            <a:avLst/>
          </a:prstGeom>
        </p:spPr>
      </p:pic>
      <p:pic>
        <p:nvPicPr>
          <p:cNvPr id="5" name="Рисунок 4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5589240"/>
            <a:ext cx="3456385" cy="562667"/>
          </a:xfrm>
          <a:prstGeom prst="rect">
            <a:avLst/>
          </a:prstGeom>
        </p:spPr>
      </p:pic>
      <p:pic>
        <p:nvPicPr>
          <p:cNvPr id="6" name="Рисунок 5" descr="logo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6165304"/>
            <a:ext cx="3456384" cy="4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Regional effects:</a:t>
            </a:r>
            <a:endParaRPr lang="ru-RU" dirty="0" smtClean="0"/>
          </a:p>
          <a:p>
            <a:r>
              <a:rPr lang="en-US" sz="2800" dirty="0" smtClean="0"/>
              <a:t>Debate: </a:t>
            </a:r>
            <a:r>
              <a:rPr lang="en-US" sz="2800" dirty="0" smtClean="0"/>
              <a:t>Russia seen as an unreliable gas </a:t>
            </a:r>
            <a:r>
              <a:rPr lang="en-US" sz="2800" dirty="0" smtClean="0"/>
              <a:t>supplier</a:t>
            </a:r>
            <a:endParaRPr lang="en-US" dirty="0" smtClean="0"/>
          </a:p>
          <a:p>
            <a:pPr lvl="0"/>
            <a:r>
              <a:rPr lang="en-US" dirty="0" smtClean="0"/>
              <a:t>Transit </a:t>
            </a:r>
            <a:r>
              <a:rPr lang="en-US" dirty="0" smtClean="0"/>
              <a:t>via Ukraine would be good after </a:t>
            </a:r>
            <a:r>
              <a:rPr lang="en-US" dirty="0" smtClean="0"/>
              <a:t>2019 (</a:t>
            </a:r>
            <a:r>
              <a:rPr lang="en-US" dirty="0" err="1" smtClean="0"/>
              <a:t>Mityaev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Proposals of the seminar:</a:t>
            </a:r>
            <a:endParaRPr lang="ru-RU" dirty="0" smtClean="0"/>
          </a:p>
          <a:p>
            <a:pPr lvl="0"/>
            <a:r>
              <a:rPr lang="en-US" dirty="0" smtClean="0"/>
              <a:t>Ukraine crisis: Cooperation </a:t>
            </a:r>
            <a:r>
              <a:rPr lang="en-US" dirty="0" smtClean="0"/>
              <a:t>and integration between </a:t>
            </a:r>
            <a:r>
              <a:rPr lang="en-US" dirty="0" smtClean="0"/>
              <a:t>EU and EAEU even more important</a:t>
            </a:r>
            <a:endParaRPr lang="ru-RU" dirty="0" smtClean="0"/>
          </a:p>
          <a:p>
            <a:r>
              <a:rPr lang="en-US" dirty="0" smtClean="0"/>
              <a:t>Cooperative </a:t>
            </a:r>
            <a:r>
              <a:rPr lang="en-US" dirty="0" smtClean="0"/>
              <a:t>dialogue and convergence of </a:t>
            </a:r>
            <a:r>
              <a:rPr lang="en-US" dirty="0" smtClean="0"/>
              <a:t>norms of energy </a:t>
            </a:r>
            <a:r>
              <a:rPr lang="en-US" dirty="0" smtClean="0"/>
              <a:t>saving in the </a:t>
            </a:r>
            <a:r>
              <a:rPr lang="en-US" dirty="0" smtClean="0"/>
              <a:t>household sector between Ukraine and the EAEU</a:t>
            </a:r>
          </a:p>
          <a:p>
            <a:r>
              <a:rPr lang="en-US" dirty="0" smtClean="0"/>
              <a:t>I</a:t>
            </a:r>
            <a:r>
              <a:rPr lang="en-US" dirty="0" smtClean="0"/>
              <a:t>nterconnections </a:t>
            </a:r>
            <a:r>
              <a:rPr lang="en-US" dirty="0" smtClean="0"/>
              <a:t>with the Russian and Belarus electricity grid should be </a:t>
            </a:r>
            <a:r>
              <a:rPr lang="en-US" dirty="0" smtClean="0"/>
              <a:t>maintained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5. Potentials </a:t>
            </a:r>
            <a:r>
              <a:rPr lang="en-US" sz="4000" dirty="0" smtClean="0"/>
              <a:t>of the new energy deals between China and Russia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err="1" smtClean="0"/>
              <a:t>Gas</a:t>
            </a:r>
            <a:r>
              <a:rPr lang="ru-RU" i="1" dirty="0" smtClean="0"/>
              <a:t>:</a:t>
            </a:r>
            <a:endParaRPr lang="ru-RU" dirty="0" smtClean="0"/>
          </a:p>
          <a:p>
            <a:pPr lvl="0"/>
            <a:r>
              <a:rPr lang="en-US" dirty="0" smtClean="0"/>
              <a:t>China's gas demand </a:t>
            </a:r>
            <a:r>
              <a:rPr lang="en-US" dirty="0" smtClean="0"/>
              <a:t>expected </a:t>
            </a:r>
            <a:r>
              <a:rPr lang="en-US" dirty="0" smtClean="0"/>
              <a:t>to rise </a:t>
            </a:r>
            <a:r>
              <a:rPr lang="en-US" dirty="0" smtClean="0"/>
              <a:t>(</a:t>
            </a:r>
            <a:r>
              <a:rPr lang="en-US" dirty="0" smtClean="0"/>
              <a:t>Paik)</a:t>
            </a:r>
            <a:endParaRPr lang="ru-RU" dirty="0" smtClean="0"/>
          </a:p>
          <a:p>
            <a:pPr lvl="0"/>
            <a:r>
              <a:rPr lang="en-US" dirty="0" smtClean="0"/>
              <a:t>Western sanctions pushed Russia into China's </a:t>
            </a:r>
            <a:r>
              <a:rPr lang="en-US" dirty="0" smtClean="0"/>
              <a:t>arms</a:t>
            </a:r>
            <a:endParaRPr lang="ru-RU" dirty="0" smtClean="0"/>
          </a:p>
          <a:p>
            <a:pPr lvl="0"/>
            <a:r>
              <a:rPr lang="en-US" dirty="0" smtClean="0"/>
              <a:t>M</a:t>
            </a:r>
            <a:r>
              <a:rPr lang="en-US" dirty="0" smtClean="0"/>
              <a:t>ore </a:t>
            </a:r>
            <a:r>
              <a:rPr lang="en-US" dirty="0" smtClean="0"/>
              <a:t>inland pipeline gas </a:t>
            </a:r>
            <a:r>
              <a:rPr lang="en-US" dirty="0" smtClean="0"/>
              <a:t>supply</a:t>
            </a:r>
            <a:r>
              <a:rPr lang="en-US" dirty="0" smtClean="0"/>
              <a:t> will lead to a reduction in the Asian LNG premium </a:t>
            </a:r>
            <a:r>
              <a:rPr lang="en-US" dirty="0" smtClean="0"/>
              <a:t>price</a:t>
            </a:r>
            <a:endParaRPr lang="ru-RU" dirty="0" smtClean="0"/>
          </a:p>
          <a:p>
            <a:pPr lvl="0"/>
            <a:r>
              <a:rPr lang="en-US" dirty="0" smtClean="0"/>
              <a:t>Western sanctions on Russia will </a:t>
            </a:r>
            <a:r>
              <a:rPr lang="en-US" dirty="0" smtClean="0"/>
              <a:t>delay </a:t>
            </a:r>
            <a:r>
              <a:rPr lang="en-US" dirty="0" smtClean="0"/>
              <a:t>construction of </a:t>
            </a:r>
            <a:r>
              <a:rPr lang="en-US" dirty="0" smtClean="0"/>
              <a:t>Russian Far East </a:t>
            </a:r>
            <a:r>
              <a:rPr lang="en-US" dirty="0" smtClean="0"/>
              <a:t>LNG </a:t>
            </a:r>
            <a:r>
              <a:rPr lang="en-US" dirty="0" smtClean="0"/>
              <a:t>terminals.</a:t>
            </a:r>
            <a:endParaRPr lang="ru-RU" dirty="0" smtClean="0"/>
          </a:p>
          <a:p>
            <a:pPr lvl="0"/>
            <a:r>
              <a:rPr lang="en-US" dirty="0" smtClean="0"/>
              <a:t>Altai </a:t>
            </a:r>
            <a:r>
              <a:rPr lang="en-US" dirty="0" smtClean="0"/>
              <a:t>gas </a:t>
            </a:r>
            <a:r>
              <a:rPr lang="en-US" dirty="0" smtClean="0"/>
              <a:t>not </a:t>
            </a:r>
            <a:r>
              <a:rPr lang="en-US" dirty="0" smtClean="0"/>
              <a:t>a key priority for China, </a:t>
            </a:r>
            <a:r>
              <a:rPr lang="en-US" dirty="0" smtClean="0"/>
              <a:t>most </a:t>
            </a:r>
            <a:r>
              <a:rPr lang="en-US" dirty="0" smtClean="0"/>
              <a:t>interested </a:t>
            </a:r>
            <a:r>
              <a:rPr lang="en-US" dirty="0" smtClean="0"/>
              <a:t>Silk </a:t>
            </a:r>
            <a:r>
              <a:rPr lang="en-US" dirty="0" smtClean="0"/>
              <a:t>Belt </a:t>
            </a:r>
            <a:r>
              <a:rPr lang="en-US" dirty="0" smtClean="0"/>
              <a:t>corridor</a:t>
            </a:r>
            <a:endParaRPr lang="ru-RU" dirty="0" smtClean="0"/>
          </a:p>
          <a:p>
            <a:pPr>
              <a:buNone/>
            </a:pPr>
            <a:r>
              <a:rPr lang="ru-RU" i="1" dirty="0" err="1" smtClean="0"/>
              <a:t>Coal</a:t>
            </a:r>
            <a:r>
              <a:rPr lang="ru-RU" i="1" dirty="0" smtClean="0"/>
              <a:t> </a:t>
            </a:r>
            <a:r>
              <a:rPr lang="ru-RU" i="1" dirty="0" err="1" smtClean="0"/>
              <a:t>and</a:t>
            </a:r>
            <a:r>
              <a:rPr lang="ru-RU" i="1" dirty="0" smtClean="0"/>
              <a:t> </a:t>
            </a:r>
            <a:r>
              <a:rPr lang="ru-RU" i="1" dirty="0" err="1" smtClean="0"/>
              <a:t>electricity</a:t>
            </a:r>
            <a:r>
              <a:rPr lang="ru-RU" i="1" dirty="0" smtClean="0"/>
              <a:t>:</a:t>
            </a:r>
            <a:endParaRPr lang="ru-RU" dirty="0" smtClean="0"/>
          </a:p>
          <a:p>
            <a:pPr lvl="0"/>
            <a:r>
              <a:rPr lang="en-US" dirty="0" smtClean="0"/>
              <a:t>New Russian gas deals will help in the expansion of gas use in China and the decline of coal share </a:t>
            </a:r>
            <a:r>
              <a:rPr lang="en-US" dirty="0" smtClean="0"/>
              <a:t>(</a:t>
            </a:r>
            <a:r>
              <a:rPr lang="en-US" dirty="0" smtClean="0"/>
              <a:t>Paik)</a:t>
            </a:r>
            <a:endParaRPr lang="ru-RU" dirty="0" smtClean="0"/>
          </a:p>
          <a:p>
            <a:pPr lvl="0"/>
            <a:r>
              <a:rPr lang="en-US" dirty="0" smtClean="0"/>
              <a:t>Russian-Chinese electric power trade is </a:t>
            </a:r>
            <a:r>
              <a:rPr lang="en-US" dirty="0" smtClean="0"/>
              <a:t>emerging (</a:t>
            </a:r>
            <a:r>
              <a:rPr lang="en-US" dirty="0" err="1" smtClean="0"/>
              <a:t>Vinokurov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6. Potentials of EU - EAEU energy market </a:t>
            </a:r>
            <a:r>
              <a:rPr lang="en-US" sz="3600" b="1" dirty="0" smtClean="0"/>
              <a:t>integration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i="1" dirty="0" smtClean="0"/>
              <a:t>Potentials of a common electricity market (CEPM):</a:t>
            </a:r>
            <a:endParaRPr lang="ru-RU" dirty="0" smtClean="0"/>
          </a:p>
          <a:p>
            <a:pPr lvl="0" algn="just"/>
            <a:r>
              <a:rPr lang="en-US" dirty="0" smtClean="0"/>
              <a:t>Common </a:t>
            </a:r>
            <a:r>
              <a:rPr lang="en-US" dirty="0" smtClean="0"/>
              <a:t>electricity market </a:t>
            </a:r>
            <a:r>
              <a:rPr lang="en-US" dirty="0" smtClean="0"/>
              <a:t>within </a:t>
            </a:r>
            <a:r>
              <a:rPr lang="en-US" dirty="0" smtClean="0"/>
              <a:t>the EAEU by </a:t>
            </a:r>
            <a:r>
              <a:rPr lang="en-US" dirty="0" smtClean="0"/>
              <a:t>2019</a:t>
            </a:r>
            <a:endParaRPr lang="ru-RU" dirty="0" smtClean="0"/>
          </a:p>
          <a:p>
            <a:pPr lvl="0" algn="just"/>
            <a:r>
              <a:rPr lang="en-US" dirty="0" smtClean="0"/>
              <a:t>C</a:t>
            </a:r>
            <a:r>
              <a:rPr lang="en-US" dirty="0" smtClean="0"/>
              <a:t>ommon </a:t>
            </a:r>
            <a:r>
              <a:rPr lang="en-US" dirty="0" smtClean="0"/>
              <a:t>EU-EAEU electricity market would potentially be </a:t>
            </a:r>
            <a:r>
              <a:rPr lang="en-US" dirty="0" smtClean="0"/>
              <a:t>significant: unblock </a:t>
            </a:r>
            <a:r>
              <a:rPr lang="en-US" dirty="0" smtClean="0"/>
              <a:t>the Kaliningrad </a:t>
            </a:r>
            <a:r>
              <a:rPr lang="en-US" dirty="0" smtClean="0"/>
              <a:t>Region, beneficial  to Belarus</a:t>
            </a:r>
            <a:endParaRPr lang="ru-RU" dirty="0" smtClean="0"/>
          </a:p>
          <a:p>
            <a:pPr lvl="0" algn="just"/>
            <a:r>
              <a:rPr lang="en-US" dirty="0" smtClean="0"/>
              <a:t>Russia-</a:t>
            </a:r>
            <a:r>
              <a:rPr lang="en-US" dirty="0" err="1" smtClean="0"/>
              <a:t>Nordpool</a:t>
            </a:r>
            <a:r>
              <a:rPr lang="en-US" dirty="0" smtClean="0"/>
              <a:t> </a:t>
            </a:r>
            <a:r>
              <a:rPr lang="en-US" dirty="0" smtClean="0"/>
              <a:t> </a:t>
            </a:r>
            <a:r>
              <a:rPr lang="en-US" dirty="0" smtClean="0"/>
              <a:t>CEPM as </a:t>
            </a:r>
            <a:r>
              <a:rPr lang="en-US" dirty="0" smtClean="0"/>
              <a:t>an example </a:t>
            </a:r>
            <a:r>
              <a:rPr lang="en-US" dirty="0" smtClean="0"/>
              <a:t>for </a:t>
            </a:r>
            <a:r>
              <a:rPr lang="en-US" dirty="0" smtClean="0"/>
              <a:t>common regulatory </a:t>
            </a:r>
            <a:r>
              <a:rPr lang="en-US" dirty="0" smtClean="0"/>
              <a:t>framework</a:t>
            </a:r>
            <a:endParaRPr lang="ru-RU" dirty="0" smtClean="0"/>
          </a:p>
          <a:p>
            <a:pPr algn="just"/>
            <a:r>
              <a:rPr lang="en-US" dirty="0" smtClean="0"/>
              <a:t>Interconnections of Ukraine </a:t>
            </a:r>
            <a:r>
              <a:rPr lang="en-US" dirty="0" smtClean="0"/>
              <a:t>with the Russian and Belarus electricity grid should be </a:t>
            </a:r>
            <a:r>
              <a:rPr lang="en-US" dirty="0" smtClean="0"/>
              <a:t>maintained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i="1" dirty="0" smtClean="0"/>
              <a:t>Framework for Europe-Eurasia energy integration:</a:t>
            </a:r>
            <a:endParaRPr lang="ru-RU" dirty="0" smtClean="0"/>
          </a:p>
          <a:p>
            <a:pPr lvl="0" algn="just"/>
            <a:r>
              <a:rPr lang="en-US" dirty="0" smtClean="0"/>
              <a:t>EAEU </a:t>
            </a:r>
            <a:r>
              <a:rPr lang="en-US" dirty="0" smtClean="0"/>
              <a:t>energy market reforms (by 2019 and 2025) </a:t>
            </a:r>
            <a:r>
              <a:rPr lang="en-US" dirty="0" smtClean="0"/>
              <a:t>according to EU experience and WTO norms </a:t>
            </a:r>
            <a:r>
              <a:rPr lang="en-US" dirty="0" smtClean="0">
                <a:latin typeface="Calibri"/>
              </a:rPr>
              <a:t>→</a:t>
            </a:r>
            <a:r>
              <a:rPr lang="en-US" dirty="0" smtClean="0"/>
              <a:t>increases </a:t>
            </a:r>
            <a:r>
              <a:rPr lang="en-US" dirty="0" smtClean="0"/>
              <a:t>compatibility between </a:t>
            </a:r>
            <a:r>
              <a:rPr lang="en-US" dirty="0" smtClean="0"/>
              <a:t>EU and EAEU </a:t>
            </a:r>
            <a:endParaRPr lang="ru-RU" dirty="0" smtClean="0"/>
          </a:p>
          <a:p>
            <a:pPr lvl="0" algn="just"/>
            <a:r>
              <a:rPr lang="en-US" dirty="0" smtClean="0"/>
              <a:t>Energy </a:t>
            </a:r>
            <a:r>
              <a:rPr lang="en-US" dirty="0" smtClean="0"/>
              <a:t>Charter Treaty (1998) </a:t>
            </a:r>
            <a:r>
              <a:rPr lang="en-US" dirty="0" smtClean="0"/>
              <a:t>mechanism</a:t>
            </a:r>
            <a:endParaRPr lang="ru-RU" dirty="0" smtClean="0"/>
          </a:p>
          <a:p>
            <a:pPr lvl="0" algn="just"/>
            <a:r>
              <a:rPr lang="en-US" dirty="0" smtClean="0"/>
              <a:t>“</a:t>
            </a:r>
            <a:r>
              <a:rPr lang="en-US" dirty="0" smtClean="0"/>
              <a:t>EU-Russia Gas Cooperation Roadmap till 2050</a:t>
            </a:r>
            <a:r>
              <a:rPr lang="en-US" dirty="0" smtClean="0"/>
              <a:t>”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Arctic cooperation:</a:t>
            </a:r>
            <a:endParaRPr lang="ru-RU" dirty="0" smtClean="0"/>
          </a:p>
          <a:p>
            <a:pPr lvl="0"/>
            <a:r>
              <a:rPr lang="en-US" dirty="0" smtClean="0"/>
              <a:t>By </a:t>
            </a:r>
            <a:r>
              <a:rPr lang="en-US" dirty="0" smtClean="0"/>
              <a:t>2021-2035 </a:t>
            </a:r>
            <a:r>
              <a:rPr lang="en-US" dirty="0" smtClean="0"/>
              <a:t>Russia’s </a:t>
            </a:r>
            <a:r>
              <a:rPr lang="en-US" dirty="0" smtClean="0"/>
              <a:t>main </a:t>
            </a:r>
            <a:r>
              <a:rPr lang="en-US" dirty="0" smtClean="0"/>
              <a:t>oil &amp; gas contribution should </a:t>
            </a:r>
            <a:r>
              <a:rPr lang="en-US" dirty="0" smtClean="0"/>
              <a:t>come </a:t>
            </a:r>
            <a:r>
              <a:rPr lang="en-US" dirty="0" smtClean="0"/>
              <a:t>from development </a:t>
            </a:r>
            <a:r>
              <a:rPr lang="en-US" dirty="0" smtClean="0"/>
              <a:t>of </a:t>
            </a:r>
            <a:r>
              <a:rPr lang="en-US" dirty="0" smtClean="0"/>
              <a:t>Arctic shelf</a:t>
            </a:r>
            <a:endParaRPr lang="ru-RU" dirty="0" smtClean="0"/>
          </a:p>
          <a:p>
            <a:pPr lvl="0"/>
            <a:r>
              <a:rPr lang="en-US" dirty="0" smtClean="0"/>
              <a:t>I</a:t>
            </a:r>
            <a:r>
              <a:rPr lang="en-US" dirty="0" smtClean="0"/>
              <a:t>n </a:t>
            </a:r>
            <a:r>
              <a:rPr lang="en-US" dirty="0" smtClean="0"/>
              <a:t>favor of lifting sanctions </a:t>
            </a:r>
            <a:endParaRPr lang="en-US" dirty="0" smtClean="0"/>
          </a:p>
          <a:p>
            <a:pPr lvl="0"/>
            <a:r>
              <a:rPr lang="en-US" dirty="0" smtClean="0"/>
              <a:t>J</a:t>
            </a:r>
            <a:r>
              <a:rPr lang="en-US" dirty="0" smtClean="0"/>
              <a:t>oint  EU-Russia development </a:t>
            </a:r>
            <a:r>
              <a:rPr lang="en-US" dirty="0" smtClean="0"/>
              <a:t>of the </a:t>
            </a:r>
            <a:r>
              <a:rPr lang="en-US" dirty="0" smtClean="0"/>
              <a:t>Arctic</a:t>
            </a:r>
            <a:endParaRPr lang="ru-RU" dirty="0" smtClean="0"/>
          </a:p>
          <a:p>
            <a:pPr lvl="0"/>
            <a:r>
              <a:rPr lang="en-US" dirty="0" smtClean="0"/>
              <a:t>Long-term investment in infrastructure projects (e.g. pipelines and joint Arctic energy exploration</a:t>
            </a:r>
            <a:r>
              <a:rPr lang="en-US" dirty="0" smtClean="0"/>
              <a:t>)</a:t>
            </a:r>
            <a:endParaRPr lang="ru-RU" dirty="0" smtClean="0"/>
          </a:p>
          <a:p>
            <a:pPr lvl="0"/>
            <a:r>
              <a:rPr lang="en-US" dirty="0" smtClean="0"/>
              <a:t>Growth of investments in Russian oil refining will allow increased export to </a:t>
            </a:r>
            <a:r>
              <a:rPr lang="en-US" dirty="0" smtClean="0"/>
              <a:t>Europe (</a:t>
            </a:r>
            <a:r>
              <a:rPr lang="en-US" dirty="0" err="1" smtClean="0"/>
              <a:t>Shirov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 err="1" smtClean="0"/>
              <a:t>Bashmakov</a:t>
            </a:r>
            <a:r>
              <a:rPr lang="en-US" dirty="0" smtClean="0"/>
              <a:t> A.; </a:t>
            </a:r>
            <a:r>
              <a:rPr lang="en-US" dirty="0" err="1" smtClean="0"/>
              <a:t>Myshak</a:t>
            </a:r>
            <a:r>
              <a:rPr lang="en-US" dirty="0" smtClean="0"/>
              <a:t> A. Center for Energy Efficiency (</a:t>
            </a:r>
            <a:r>
              <a:rPr lang="en-US" dirty="0" err="1" smtClean="0"/>
              <a:t>CENEf</a:t>
            </a:r>
            <a:r>
              <a:rPr lang="en-US" dirty="0" smtClean="0"/>
              <a:t>), Russia. Costs and Benefits of Low-Carbon Economy and Society Transformation in Russia. 2050 Perspective.</a:t>
            </a:r>
            <a:endParaRPr lang="ru-RU" dirty="0" smtClean="0"/>
          </a:p>
          <a:p>
            <a:pPr lvl="0"/>
            <a:r>
              <a:rPr lang="en-US" dirty="0" err="1" smtClean="0"/>
              <a:t>Breitenfellner</a:t>
            </a:r>
            <a:r>
              <a:rPr lang="en-US" dirty="0" smtClean="0"/>
              <a:t> A. Austrian National Bank. Energy Prices - Determinants and Impact on Economic Developments and Financial Stability.</a:t>
            </a:r>
            <a:endParaRPr lang="ru-RU" dirty="0" smtClean="0"/>
          </a:p>
          <a:p>
            <a:pPr lvl="0"/>
            <a:r>
              <a:rPr lang="en-US" dirty="0" smtClean="0"/>
              <a:t>Emerson M., Centre for European Policy Studies (CEPS), Belgium; </a:t>
            </a:r>
            <a:r>
              <a:rPr lang="en-US" dirty="0" err="1" smtClean="0"/>
              <a:t>Shimkin</a:t>
            </a:r>
            <a:r>
              <a:rPr lang="en-US" dirty="0" smtClean="0"/>
              <a:t> V. Housing and Municipal Reform Support Center, Ukraine. A Household Energy Saving Initiative for Ukraine.</a:t>
            </a:r>
            <a:endParaRPr lang="ru-RU" dirty="0" smtClean="0"/>
          </a:p>
          <a:p>
            <a:pPr lvl="0"/>
            <a:r>
              <a:rPr lang="en-US" dirty="0" err="1" smtClean="0"/>
              <a:t>Kosse</a:t>
            </a:r>
            <a:r>
              <a:rPr lang="en-US" dirty="0" smtClean="0"/>
              <a:t> I. Institute for Economic Research and Policy, Ukraine. Energy Market Reforms in Ukraine.</a:t>
            </a:r>
            <a:endParaRPr lang="ru-RU" dirty="0" smtClean="0"/>
          </a:p>
          <a:p>
            <a:pPr lvl="0"/>
            <a:r>
              <a:rPr lang="en-US" dirty="0" err="1" smtClean="0"/>
              <a:t>Feygin</a:t>
            </a:r>
            <a:r>
              <a:rPr lang="en-US" dirty="0" smtClean="0"/>
              <a:t> V. Institute for Energy and Finance, Russia. An approach to analysis of complex energy systems development and several illustrations.</a:t>
            </a:r>
            <a:endParaRPr lang="ru-RU" dirty="0" smtClean="0"/>
          </a:p>
          <a:p>
            <a:pPr lvl="0"/>
            <a:r>
              <a:rPr lang="en-US" dirty="0" err="1" smtClean="0"/>
              <a:t>Mityaev</a:t>
            </a:r>
            <a:r>
              <a:rPr lang="en-US" dirty="0" smtClean="0"/>
              <a:t> D. Federal Governmental and Academic Institute, Council for the Study of Productive Forces (CSPF), Ministry of Economic Development and Russian Academy of Sciences, Russia. Energy </a:t>
            </a:r>
            <a:r>
              <a:rPr lang="en-US" dirty="0" err="1" smtClean="0"/>
              <a:t>complementarity</a:t>
            </a:r>
            <a:r>
              <a:rPr lang="en-US" dirty="0" smtClean="0"/>
              <a:t> of the EU and the EEU as the basis of the long-term economic integration and peace in Eurasia.</a:t>
            </a:r>
            <a:endParaRPr lang="ru-RU" dirty="0" smtClean="0"/>
          </a:p>
          <a:p>
            <a:pPr lvl="0"/>
            <a:r>
              <a:rPr lang="en-US" dirty="0" err="1" smtClean="0"/>
              <a:t>Noginsky</a:t>
            </a:r>
            <a:r>
              <a:rPr lang="en-US" dirty="0" smtClean="0"/>
              <a:t> O. Ukrainian Association Suppliers of the Customs Union, Ukraine. Possible Risks and Consequences from Experiments with Ukraine’s Nuclear Power Industry.</a:t>
            </a:r>
            <a:endParaRPr lang="ru-RU" dirty="0" smtClean="0"/>
          </a:p>
          <a:p>
            <a:pPr lvl="0"/>
            <a:r>
              <a:rPr lang="en-US" dirty="0" smtClean="0"/>
              <a:t>Paik K. Oxford Institute for Energy Studies, United Kingdom. Sino-Russian Gas and Oil Cooperation : The Reality and Implications.</a:t>
            </a:r>
            <a:endParaRPr lang="ru-RU" dirty="0" smtClean="0"/>
          </a:p>
          <a:p>
            <a:pPr lvl="0"/>
            <a:r>
              <a:rPr lang="en-US" dirty="0" err="1" smtClean="0"/>
              <a:t>Rogner</a:t>
            </a:r>
            <a:r>
              <a:rPr lang="en-US" dirty="0" smtClean="0"/>
              <a:t> H. IIASA, Sweden. Modeling Framework and Illustrative examples: Modeling Subgroup of the </a:t>
            </a:r>
            <a:r>
              <a:rPr lang="en-US" dirty="0" err="1" smtClean="0"/>
              <a:t>EURussia</a:t>
            </a:r>
            <a:r>
              <a:rPr lang="en-US" dirty="0" smtClean="0"/>
              <a:t> Energy Dialogue Gas Advisory Council.</a:t>
            </a:r>
            <a:endParaRPr lang="ru-RU" dirty="0" smtClean="0"/>
          </a:p>
          <a:p>
            <a:pPr lvl="0"/>
            <a:r>
              <a:rPr lang="en-US" dirty="0" err="1" smtClean="0"/>
              <a:t>Shirov</a:t>
            </a:r>
            <a:r>
              <a:rPr lang="en-US" dirty="0" smtClean="0"/>
              <a:t> A. Institute for Economic Forecasting (IEF), Russian Academy of Sciences. Russia and Europe: energy union or energy conflict?</a:t>
            </a:r>
            <a:endParaRPr lang="ru-RU" dirty="0" smtClean="0"/>
          </a:p>
          <a:p>
            <a:pPr lvl="0"/>
            <a:r>
              <a:rPr lang="en-US" dirty="0" err="1" smtClean="0"/>
              <a:t>Vinokurov</a:t>
            </a:r>
            <a:r>
              <a:rPr lang="en-US" dirty="0" smtClean="0"/>
              <a:t> E. Centre for Integration Studies, Eurasian Development Bank (EDB), Russia. </a:t>
            </a:r>
            <a:r>
              <a:rPr lang="en-US" dirty="0" err="1" smtClean="0"/>
              <a:t>Transborder</a:t>
            </a:r>
            <a:r>
              <a:rPr lang="en-US" dirty="0" smtClean="0"/>
              <a:t> Investments in Electric Power and the Logic of Common Electric Power Markets</a:t>
            </a:r>
            <a:r>
              <a:rPr lang="en-US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851648" cy="1440160"/>
          </a:xfrm>
        </p:spPr>
        <p:txBody>
          <a:bodyPr>
            <a:normAutofit/>
          </a:bodyPr>
          <a:lstStyle/>
          <a:p>
            <a:r>
              <a:rPr lang="en-US" dirty="0" smtClean="0"/>
              <a:t>THANK YOU!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92896"/>
            <a:ext cx="7854696" cy="3048744"/>
          </a:xfrm>
        </p:spPr>
        <p:txBody>
          <a:bodyPr>
            <a:normAutofit/>
          </a:bodyPr>
          <a:lstStyle/>
          <a:p>
            <a:r>
              <a:rPr lang="en-US" b="1" dirty="0" smtClean="0"/>
              <a:t>IIASA Futures Initiative </a:t>
            </a:r>
          </a:p>
          <a:p>
            <a:r>
              <a:rPr lang="en-US" b="1" dirty="0" smtClean="0"/>
              <a:t>“Challenges and Opportunities of Economic Integration</a:t>
            </a:r>
            <a:endParaRPr lang="ru-RU" b="1" dirty="0" smtClean="0"/>
          </a:p>
          <a:p>
            <a:r>
              <a:rPr lang="en-US" b="1" dirty="0" smtClean="0"/>
              <a:t>Within a Wider European and Eurasian Space”</a:t>
            </a:r>
            <a:endParaRPr lang="ru-RU" b="1" dirty="0" smtClean="0"/>
          </a:p>
        </p:txBody>
      </p:sp>
      <p:pic>
        <p:nvPicPr>
          <p:cNvPr id="4" name="Рисунок 3" descr="logo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5589240"/>
            <a:ext cx="742950" cy="1019175"/>
          </a:xfrm>
          <a:prstGeom prst="rect">
            <a:avLst/>
          </a:prstGeom>
        </p:spPr>
      </p:pic>
      <p:pic>
        <p:nvPicPr>
          <p:cNvPr id="5" name="Рисунок 4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5589240"/>
            <a:ext cx="3456385" cy="562667"/>
          </a:xfrm>
          <a:prstGeom prst="rect">
            <a:avLst/>
          </a:prstGeom>
        </p:spPr>
      </p:pic>
      <p:pic>
        <p:nvPicPr>
          <p:cNvPr id="6" name="Рисунок 5" descr="logo (1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6165304"/>
            <a:ext cx="3456384" cy="4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Background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High-level </a:t>
            </a:r>
            <a:r>
              <a:rPr lang="en-US" dirty="0" smtClean="0"/>
              <a:t>interdisciplinary and international dialogue </a:t>
            </a:r>
            <a:r>
              <a:rPr lang="en-US" dirty="0" smtClean="0"/>
              <a:t>at IIASA of academics and policy-makers</a:t>
            </a:r>
          </a:p>
          <a:p>
            <a:pPr algn="just"/>
            <a:r>
              <a:rPr lang="en-US" dirty="0" smtClean="0"/>
              <a:t>Risks</a:t>
            </a:r>
            <a:r>
              <a:rPr lang="en-US" dirty="0" smtClean="0"/>
              <a:t>, uncertainties, trends </a:t>
            </a:r>
            <a:r>
              <a:rPr lang="en-US" dirty="0" smtClean="0"/>
              <a:t>of energy </a:t>
            </a:r>
            <a:r>
              <a:rPr lang="en-US" dirty="0" smtClean="0"/>
              <a:t>facing possible Euro-Eurasian </a:t>
            </a:r>
            <a:r>
              <a:rPr lang="en-US" dirty="0" smtClean="0"/>
              <a:t>integration</a:t>
            </a:r>
          </a:p>
          <a:p>
            <a:pPr algn="just"/>
            <a:r>
              <a:rPr lang="en-US" dirty="0" smtClean="0"/>
              <a:t>Gas </a:t>
            </a:r>
            <a:r>
              <a:rPr lang="en-US" dirty="0" smtClean="0"/>
              <a:t>(mainly natural, LNG and </a:t>
            </a:r>
            <a:r>
              <a:rPr lang="en-US" dirty="0" smtClean="0"/>
              <a:t>shale), nuclear energy, common </a:t>
            </a:r>
            <a:r>
              <a:rPr lang="en-US" dirty="0" smtClean="0"/>
              <a:t>electricity </a:t>
            </a:r>
            <a:r>
              <a:rPr lang="en-US" dirty="0" smtClean="0"/>
              <a:t>market</a:t>
            </a:r>
          </a:p>
          <a:p>
            <a:pPr algn="just"/>
            <a:r>
              <a:rPr lang="en-US" dirty="0" smtClean="0"/>
              <a:t>Heated discussions, </a:t>
            </a:r>
            <a:r>
              <a:rPr lang="en-US" dirty="0" smtClean="0"/>
              <a:t>yet </a:t>
            </a:r>
            <a:r>
              <a:rPr lang="en-US" dirty="0" smtClean="0"/>
              <a:t>also joint </a:t>
            </a:r>
            <a:r>
              <a:rPr lang="en-US" dirty="0" smtClean="0"/>
              <a:t>proposals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Focus </a:t>
            </a:r>
            <a:r>
              <a:rPr lang="en-US" b="1" dirty="0" smtClean="0"/>
              <a:t>Points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Gas supply diversification of the European market and the rise shale and LNG</a:t>
            </a:r>
            <a:endParaRPr lang="ru-RU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Two cornerstones of the EU energy policy – anti-monopoly and supra-national regulations</a:t>
            </a:r>
            <a:endParaRPr lang="ru-RU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Prospects and implications of energy efficiency improvements and climate change targets across the region</a:t>
            </a:r>
            <a:endParaRPr lang="ru-RU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Local and regional effects of the Ukrainian crisis onto Euro-Eurasian energy relations and policies</a:t>
            </a:r>
            <a:endParaRPr lang="ru-RU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Potentials of the new energy deals between China and Russia</a:t>
            </a:r>
            <a:endParaRPr lang="ru-RU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smtClean="0"/>
              <a:t>Potentials of EU - EAEU energy market </a:t>
            </a:r>
            <a:r>
              <a:rPr lang="en-US" b="1" dirty="0" smtClean="0"/>
              <a:t>integration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1.Gas </a:t>
            </a:r>
            <a:r>
              <a:rPr lang="en-US" sz="3600" dirty="0" smtClean="0"/>
              <a:t>supply diversification of the European market and the rise shale and LNG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favor</a:t>
            </a:r>
            <a:r>
              <a:rPr lang="ru-RU" i="1" dirty="0" smtClean="0"/>
              <a:t> </a:t>
            </a:r>
            <a:r>
              <a:rPr lang="ru-RU" i="1" dirty="0" err="1" smtClean="0"/>
              <a:t>of</a:t>
            </a:r>
            <a:r>
              <a:rPr lang="ru-RU" i="1" dirty="0" smtClean="0"/>
              <a:t> </a:t>
            </a:r>
            <a:r>
              <a:rPr lang="ru-RU" i="1" dirty="0" err="1" smtClean="0"/>
              <a:t>diversification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smtClean="0"/>
              <a:t>Increasing dependence of EU from </a:t>
            </a:r>
            <a:r>
              <a:rPr lang="en-US" dirty="0" smtClean="0"/>
              <a:t>gas </a:t>
            </a:r>
            <a:r>
              <a:rPr lang="en-US" dirty="0" smtClean="0"/>
              <a:t>imports </a:t>
            </a:r>
            <a:r>
              <a:rPr lang="en-US" dirty="0" smtClean="0"/>
              <a:t>(</a:t>
            </a:r>
            <a:r>
              <a:rPr lang="en-US" dirty="0" err="1" smtClean="0"/>
              <a:t>Breitenfellner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EU "Strategy </a:t>
            </a:r>
            <a:r>
              <a:rPr lang="en-US" dirty="0" smtClean="0"/>
              <a:t>to a resilient Energy </a:t>
            </a:r>
            <a:r>
              <a:rPr lang="en-US" dirty="0" smtClean="0"/>
              <a:t>Union”</a:t>
            </a:r>
            <a:endParaRPr lang="ru-RU" dirty="0" smtClean="0"/>
          </a:p>
          <a:p>
            <a:pPr lvl="0" algn="just"/>
            <a:r>
              <a:rPr lang="en-US" dirty="0" smtClean="0"/>
              <a:t>US unconventional gas production is estimated to </a:t>
            </a:r>
            <a:r>
              <a:rPr lang="en-US" dirty="0" smtClean="0"/>
              <a:t>rise (</a:t>
            </a:r>
            <a:r>
              <a:rPr lang="en-US" dirty="0" err="1" smtClean="0"/>
              <a:t>Breitenfellner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sz="2500" dirty="0" smtClean="0"/>
              <a:t>Ukraine crisis: Russia seen as an unreliable </a:t>
            </a:r>
            <a:r>
              <a:rPr lang="en-US" sz="2500" dirty="0" smtClean="0"/>
              <a:t>gas </a:t>
            </a:r>
            <a:r>
              <a:rPr lang="en-US" sz="2500" dirty="0" smtClean="0"/>
              <a:t>supplier</a:t>
            </a:r>
            <a:endParaRPr lang="ru-RU" sz="2500" dirty="0" smtClean="0"/>
          </a:p>
          <a:p>
            <a:pPr lvl="0" algn="just"/>
            <a:r>
              <a:rPr lang="en-US" dirty="0" smtClean="0"/>
              <a:t>Worst case scenario for Russian gas exports (</a:t>
            </a:r>
            <a:r>
              <a:rPr lang="en-US" dirty="0" err="1" smtClean="0"/>
              <a:t>Rogner</a:t>
            </a:r>
            <a:r>
              <a:rPr lang="en-US" dirty="0" smtClean="0"/>
              <a:t>)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i="1" dirty="0" smtClean="0"/>
              <a:t>In favor of stronger links with EAEU gas suppliers:</a:t>
            </a:r>
            <a:endParaRPr lang="ru-RU" dirty="0" smtClean="0"/>
          </a:p>
          <a:p>
            <a:pPr lvl="0" algn="just"/>
            <a:r>
              <a:rPr lang="en-US" dirty="0" smtClean="0"/>
              <a:t>Russia's </a:t>
            </a:r>
            <a:r>
              <a:rPr lang="en-US" dirty="0" smtClean="0"/>
              <a:t>natural gas reserves </a:t>
            </a:r>
            <a:r>
              <a:rPr lang="en-US" dirty="0" smtClean="0"/>
              <a:t>adequate </a:t>
            </a:r>
            <a:r>
              <a:rPr lang="en-US" dirty="0" smtClean="0"/>
              <a:t>to sustain expected production </a:t>
            </a:r>
            <a:r>
              <a:rPr lang="en-US" dirty="0" smtClean="0"/>
              <a:t>levels </a:t>
            </a:r>
            <a:r>
              <a:rPr lang="en-US" dirty="0" smtClean="0"/>
              <a:t>(</a:t>
            </a:r>
            <a:r>
              <a:rPr lang="en-US" dirty="0" err="1" smtClean="0"/>
              <a:t>Bashmakov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Russia is a reliable gas supplier </a:t>
            </a:r>
            <a:r>
              <a:rPr lang="en-US" dirty="0" smtClean="0"/>
              <a:t>, </a:t>
            </a:r>
            <a:r>
              <a:rPr lang="en-US" dirty="0" smtClean="0"/>
              <a:t>e</a:t>
            </a:r>
            <a:r>
              <a:rPr lang="en-US" dirty="0" smtClean="0"/>
              <a:t>.g</a:t>
            </a:r>
            <a:r>
              <a:rPr lang="en-US" dirty="0" smtClean="0"/>
              <a:t>. </a:t>
            </a:r>
            <a:r>
              <a:rPr lang="en-US" dirty="0" smtClean="0"/>
              <a:t>North Stream</a:t>
            </a:r>
            <a:endParaRPr lang="ru-RU" dirty="0" smtClean="0"/>
          </a:p>
          <a:p>
            <a:pPr lvl="0" algn="just"/>
            <a:r>
              <a:rPr lang="en-US" dirty="0" smtClean="0"/>
              <a:t>Scenario of transit </a:t>
            </a:r>
            <a:r>
              <a:rPr lang="en-US" dirty="0" smtClean="0"/>
              <a:t>via </a:t>
            </a:r>
            <a:r>
              <a:rPr lang="en-US" dirty="0" smtClean="0"/>
              <a:t>Ukraine </a:t>
            </a:r>
            <a:r>
              <a:rPr lang="de-DE" dirty="0" smtClean="0"/>
              <a:t>I </a:t>
            </a:r>
            <a:r>
              <a:rPr lang="en-US" dirty="0" smtClean="0"/>
              <a:t>(</a:t>
            </a:r>
            <a:r>
              <a:rPr lang="en-US" dirty="0" err="1" smtClean="0"/>
              <a:t>Rogner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Scenario of transit via Ukraine </a:t>
            </a:r>
            <a:r>
              <a:rPr lang="de-DE" dirty="0" smtClean="0"/>
              <a:t>II </a:t>
            </a:r>
            <a:r>
              <a:rPr lang="en-US" dirty="0" smtClean="0"/>
              <a:t>(</a:t>
            </a:r>
            <a:r>
              <a:rPr lang="en-US" dirty="0" err="1" smtClean="0"/>
              <a:t>Rogner</a:t>
            </a:r>
            <a:r>
              <a:rPr lang="en-US" dirty="0" smtClean="0"/>
              <a:t>, </a:t>
            </a:r>
            <a:r>
              <a:rPr lang="en-US" dirty="0" err="1" smtClean="0"/>
              <a:t>Shirov</a:t>
            </a:r>
            <a:r>
              <a:rPr lang="en-US" dirty="0" smtClean="0"/>
              <a:t>)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i="1" dirty="0" err="1" smtClean="0"/>
              <a:t>Proposals</a:t>
            </a:r>
            <a:r>
              <a:rPr lang="ru-RU" i="1" dirty="0" smtClean="0"/>
              <a:t> </a:t>
            </a:r>
            <a:r>
              <a:rPr lang="ru-RU" i="1" dirty="0" err="1" smtClean="0"/>
              <a:t>of</a:t>
            </a:r>
            <a:r>
              <a:rPr lang="ru-RU" i="1" dirty="0" smtClean="0"/>
              <a:t> </a:t>
            </a:r>
            <a:r>
              <a:rPr lang="ru-RU" i="1" dirty="0" err="1" smtClean="0"/>
              <a:t>the</a:t>
            </a:r>
            <a:r>
              <a:rPr lang="ru-RU" i="1" dirty="0" smtClean="0"/>
              <a:t> </a:t>
            </a:r>
            <a:r>
              <a:rPr lang="ru-RU" i="1" dirty="0" err="1" smtClean="0"/>
              <a:t>seminar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smtClean="0"/>
              <a:t>International </a:t>
            </a:r>
            <a:r>
              <a:rPr lang="en-US" dirty="0" smtClean="0"/>
              <a:t>gas research cooperation between </a:t>
            </a:r>
            <a:r>
              <a:rPr lang="en-US" dirty="0" smtClean="0"/>
              <a:t>European </a:t>
            </a:r>
            <a:r>
              <a:rPr lang="en-US" dirty="0" smtClean="0"/>
              <a:t>Commission and research institutes of different regional players (not only Russia) to gain objectivity and transparency on forecasts in the gas </a:t>
            </a:r>
            <a:r>
              <a:rPr lang="en-US" dirty="0" smtClean="0"/>
              <a:t>market</a:t>
            </a:r>
            <a:endParaRPr lang="ru-RU" dirty="0" smtClean="0"/>
          </a:p>
          <a:p>
            <a:pPr lvl="0" algn="just"/>
            <a:r>
              <a:rPr lang="en-US" dirty="0" smtClean="0"/>
              <a:t>Increase commitment </a:t>
            </a:r>
            <a:r>
              <a:rPr lang="en-US" dirty="0" smtClean="0"/>
              <a:t>to </a:t>
            </a:r>
            <a:r>
              <a:rPr lang="en-US" dirty="0" smtClean="0"/>
              <a:t>the </a:t>
            </a:r>
            <a:r>
              <a:rPr lang="en-US" dirty="0" smtClean="0"/>
              <a:t>EU-Russia Gas Advisory </a:t>
            </a:r>
            <a:r>
              <a:rPr lang="en-US" dirty="0" smtClean="0"/>
              <a:t>Council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2. Two </a:t>
            </a:r>
            <a:r>
              <a:rPr lang="en-US" sz="3200" b="1" dirty="0" smtClean="0"/>
              <a:t>cornerstones of the EU energy policy – anti-monopoly and supra-national </a:t>
            </a:r>
            <a:r>
              <a:rPr lang="en-US" sz="3200" b="1" dirty="0" smtClean="0"/>
              <a:t>regulations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i="1" dirty="0" err="1" smtClean="0"/>
              <a:t>Centralization</a:t>
            </a:r>
            <a:r>
              <a:rPr lang="ru-RU" i="1" dirty="0" smtClean="0"/>
              <a:t> </a:t>
            </a: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the</a:t>
            </a:r>
            <a:r>
              <a:rPr lang="ru-RU" i="1" dirty="0" smtClean="0"/>
              <a:t> EU:</a:t>
            </a:r>
            <a:endParaRPr lang="ru-RU" dirty="0" smtClean="0"/>
          </a:p>
          <a:p>
            <a:pPr lvl="0" algn="just"/>
            <a:r>
              <a:rPr lang="en-US" dirty="0" smtClean="0"/>
              <a:t>EU "Strategy </a:t>
            </a:r>
            <a:r>
              <a:rPr lang="en-US" dirty="0" smtClean="0"/>
              <a:t>to a resilient Energy Union" (25 February 2015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European energy </a:t>
            </a:r>
            <a:r>
              <a:rPr lang="en-US" dirty="0" err="1" smtClean="0"/>
              <a:t>monopsony</a:t>
            </a:r>
            <a:endParaRPr lang="ru-RU" dirty="0" smtClean="0"/>
          </a:p>
          <a:p>
            <a:pPr algn="just">
              <a:buNone/>
            </a:pPr>
            <a:r>
              <a:rPr lang="ru-RU" i="1" dirty="0" err="1" smtClean="0"/>
              <a:t>Liberalization</a:t>
            </a:r>
            <a:r>
              <a:rPr lang="ru-RU" i="1" dirty="0" smtClean="0"/>
              <a:t> </a:t>
            </a: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the</a:t>
            </a:r>
            <a:r>
              <a:rPr lang="ru-RU" i="1" dirty="0" smtClean="0"/>
              <a:t> EAEU:</a:t>
            </a:r>
            <a:endParaRPr lang="ru-RU" dirty="0" smtClean="0"/>
          </a:p>
          <a:p>
            <a:pPr lvl="0" algn="just"/>
            <a:r>
              <a:rPr lang="en-US" dirty="0" smtClean="0"/>
              <a:t>Common </a:t>
            </a:r>
            <a:r>
              <a:rPr lang="en-US" dirty="0" smtClean="0"/>
              <a:t>electricity market </a:t>
            </a:r>
            <a:r>
              <a:rPr lang="en-US" dirty="0" smtClean="0"/>
              <a:t>by 2019</a:t>
            </a:r>
          </a:p>
          <a:p>
            <a:pPr lvl="0" algn="just"/>
            <a:r>
              <a:rPr lang="en-US" dirty="0" smtClean="0"/>
              <a:t>Common </a:t>
            </a:r>
            <a:r>
              <a:rPr lang="en-US" dirty="0" smtClean="0"/>
              <a:t>oil and gas market by </a:t>
            </a:r>
            <a:r>
              <a:rPr lang="en-US" dirty="0" smtClean="0"/>
              <a:t>2025</a:t>
            </a:r>
            <a:endParaRPr lang="ru-RU" dirty="0" smtClean="0"/>
          </a:p>
          <a:p>
            <a:pPr lvl="0" algn="just"/>
            <a:r>
              <a:rPr lang="en-US" dirty="0" smtClean="0"/>
              <a:t>Russia </a:t>
            </a:r>
            <a:r>
              <a:rPr lang="en-US" dirty="0" smtClean="0"/>
              <a:t>ready to supply gas on the rules of </a:t>
            </a:r>
            <a:r>
              <a:rPr lang="en-US" dirty="0" smtClean="0"/>
              <a:t>3. </a:t>
            </a:r>
            <a:r>
              <a:rPr lang="en-US" dirty="0" smtClean="0"/>
              <a:t>Energy </a:t>
            </a:r>
            <a:r>
              <a:rPr lang="en-US" dirty="0" smtClean="0"/>
              <a:t>Package</a:t>
            </a:r>
            <a:endParaRPr lang="ru-RU" dirty="0" smtClean="0"/>
          </a:p>
          <a:p>
            <a:pPr algn="just">
              <a:buNone/>
            </a:pPr>
            <a:r>
              <a:rPr lang="en-US" i="1" dirty="0" smtClean="0"/>
              <a:t>Proposals of the seminar:</a:t>
            </a:r>
            <a:endParaRPr lang="ru-RU" dirty="0" smtClean="0"/>
          </a:p>
          <a:p>
            <a:pPr lvl="0" algn="just"/>
            <a:r>
              <a:rPr lang="en-US" dirty="0" smtClean="0"/>
              <a:t>Need </a:t>
            </a:r>
            <a:r>
              <a:rPr lang="en-US" dirty="0" smtClean="0"/>
              <a:t>to have a joint think-tank or platform where to discuss energy matters between </a:t>
            </a:r>
            <a:r>
              <a:rPr lang="en-US" dirty="0" smtClean="0"/>
              <a:t>Europe </a:t>
            </a:r>
            <a:r>
              <a:rPr lang="en-US" dirty="0" smtClean="0"/>
              <a:t>and </a:t>
            </a:r>
            <a:r>
              <a:rPr lang="en-US" dirty="0" smtClean="0"/>
              <a:t>Russia/EAEU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3. Prospects </a:t>
            </a:r>
            <a:r>
              <a:rPr lang="en-US" sz="2400" dirty="0" smtClean="0"/>
              <a:t>and implications of energy efficiency improvements and climate change targets across the region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i="1" dirty="0" err="1" smtClean="0"/>
              <a:t>Changes</a:t>
            </a:r>
            <a:r>
              <a:rPr lang="ru-RU" i="1" dirty="0" smtClean="0"/>
              <a:t> </a:t>
            </a: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Russia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smtClean="0"/>
              <a:t>Emissions will </a:t>
            </a:r>
            <a:r>
              <a:rPr lang="en-US" dirty="0" smtClean="0"/>
              <a:t>not </a:t>
            </a:r>
            <a:r>
              <a:rPr lang="en-US" dirty="0" smtClean="0"/>
              <a:t>exceed </a:t>
            </a:r>
            <a:r>
              <a:rPr lang="en-US" dirty="0" smtClean="0"/>
              <a:t>levels of </a:t>
            </a:r>
            <a:r>
              <a:rPr lang="en-US" dirty="0" smtClean="0"/>
              <a:t>1990 </a:t>
            </a:r>
            <a:r>
              <a:rPr lang="en-US" dirty="0" smtClean="0"/>
              <a:t>(</a:t>
            </a:r>
            <a:r>
              <a:rPr lang="en-US" dirty="0" err="1" smtClean="0"/>
              <a:t>Bashmakov</a:t>
            </a:r>
            <a:r>
              <a:rPr lang="en-US" dirty="0" smtClean="0"/>
              <a:t>, </a:t>
            </a:r>
            <a:r>
              <a:rPr lang="en-US" dirty="0" err="1" smtClean="0"/>
              <a:t>Myshak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Russia’s </a:t>
            </a:r>
            <a:r>
              <a:rPr lang="en-US" dirty="0" smtClean="0"/>
              <a:t>GDP growth rates will be moderate and </a:t>
            </a:r>
            <a:r>
              <a:rPr lang="en-US" dirty="0" smtClean="0"/>
              <a:t>declining (</a:t>
            </a:r>
            <a:r>
              <a:rPr lang="en-US" dirty="0" err="1" smtClean="0"/>
              <a:t>Bashmakov</a:t>
            </a:r>
            <a:r>
              <a:rPr lang="en-US" dirty="0" smtClean="0"/>
              <a:t>, </a:t>
            </a:r>
            <a:r>
              <a:rPr lang="en-US" dirty="0" err="1" smtClean="0"/>
              <a:t>Myshak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Oil reserves not sufficient </a:t>
            </a:r>
            <a:r>
              <a:rPr lang="en-US" dirty="0" smtClean="0"/>
              <a:t>to sustain oil production at </a:t>
            </a:r>
            <a:r>
              <a:rPr lang="en-US" dirty="0" smtClean="0"/>
              <a:t>current </a:t>
            </a:r>
            <a:r>
              <a:rPr lang="en-US" dirty="0" smtClean="0"/>
              <a:t>level </a:t>
            </a:r>
            <a:r>
              <a:rPr lang="en-US" dirty="0" smtClean="0"/>
              <a:t>time </a:t>
            </a:r>
            <a:r>
              <a:rPr lang="en-US" dirty="0" smtClean="0"/>
              <a:t>to launch petroleum products substitution programs in the transport </a:t>
            </a:r>
            <a:r>
              <a:rPr lang="en-US" dirty="0" smtClean="0"/>
              <a:t>sector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Feygin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Nuclear as the “greener” alternative</a:t>
            </a:r>
            <a:endParaRPr lang="ru-RU" dirty="0" smtClean="0"/>
          </a:p>
          <a:p>
            <a:pPr algn="just">
              <a:buNone/>
            </a:pPr>
            <a:r>
              <a:rPr lang="ru-RU" i="1" dirty="0" err="1" smtClean="0"/>
              <a:t>Changes</a:t>
            </a:r>
            <a:r>
              <a:rPr lang="ru-RU" i="1" dirty="0" smtClean="0"/>
              <a:t> </a:t>
            </a: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Europe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smtClean="0"/>
              <a:t>EU energy </a:t>
            </a:r>
            <a:r>
              <a:rPr lang="en-US" dirty="0" smtClean="0"/>
              <a:t>intensity of </a:t>
            </a:r>
            <a:r>
              <a:rPr lang="en-US" dirty="0" smtClean="0"/>
              <a:t>production decreased(</a:t>
            </a:r>
            <a:r>
              <a:rPr lang="en-US" dirty="0" err="1" smtClean="0"/>
              <a:t>Breitenfellner</a:t>
            </a:r>
            <a:r>
              <a:rPr lang="en-US" dirty="0" smtClean="0"/>
              <a:t>)</a:t>
            </a:r>
            <a:endParaRPr lang="ru-RU" dirty="0" smtClean="0"/>
          </a:p>
          <a:p>
            <a:pPr algn="just">
              <a:buNone/>
            </a:pPr>
            <a:r>
              <a:rPr lang="ru-RU" i="1" dirty="0" err="1" smtClean="0"/>
              <a:t>Proposals</a:t>
            </a:r>
            <a:r>
              <a:rPr lang="ru-RU" i="1" dirty="0" smtClean="0"/>
              <a:t> </a:t>
            </a:r>
            <a:r>
              <a:rPr lang="ru-RU" i="1" dirty="0" err="1" smtClean="0"/>
              <a:t>of</a:t>
            </a:r>
            <a:r>
              <a:rPr lang="ru-RU" i="1" dirty="0" smtClean="0"/>
              <a:t> </a:t>
            </a:r>
            <a:r>
              <a:rPr lang="ru-RU" i="1" dirty="0" err="1" smtClean="0"/>
              <a:t>the</a:t>
            </a:r>
            <a:r>
              <a:rPr lang="ru-RU" i="1" dirty="0" smtClean="0"/>
              <a:t> </a:t>
            </a:r>
            <a:r>
              <a:rPr lang="ru-RU" i="1" dirty="0" err="1" smtClean="0"/>
              <a:t>seminar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smtClean="0"/>
              <a:t>Participants of the seminar argued, that the post-Soviet states should not only develop their own national Emission Trading Scheme (ETS), but that  the Eurasian Economic Commission moreover should develop a common ETS in line with EU norms in order to increase compatibility thus enabling prospects of a common EU-EAEU emission inventory market in the future.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4. Local </a:t>
            </a:r>
            <a:r>
              <a:rPr lang="en-US" sz="2800" b="1" dirty="0" smtClean="0"/>
              <a:t>and regional effects of the Ukrainian crisis onto Euro-Eurasian energy relations and </a:t>
            </a:r>
            <a:r>
              <a:rPr lang="en-US" sz="2800" b="1" dirty="0" smtClean="0"/>
              <a:t>policies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i="1" dirty="0" err="1" smtClean="0"/>
              <a:t>Local</a:t>
            </a:r>
            <a:r>
              <a:rPr lang="ru-RU" i="1" dirty="0" smtClean="0"/>
              <a:t> </a:t>
            </a:r>
            <a:r>
              <a:rPr lang="ru-RU" i="1" dirty="0" err="1" smtClean="0"/>
              <a:t>effects</a:t>
            </a:r>
            <a:r>
              <a:rPr lang="ru-RU" i="1" dirty="0" smtClean="0"/>
              <a:t>:</a:t>
            </a:r>
            <a:endParaRPr lang="ru-RU" dirty="0" smtClean="0"/>
          </a:p>
          <a:p>
            <a:pPr lvl="0" algn="just"/>
            <a:r>
              <a:rPr lang="en-US" dirty="0" err="1" smtClean="0"/>
              <a:t>Rreverse</a:t>
            </a:r>
            <a:r>
              <a:rPr lang="en-US" dirty="0" smtClean="0"/>
              <a:t> </a:t>
            </a:r>
            <a:r>
              <a:rPr lang="en-US" dirty="0" smtClean="0"/>
              <a:t>gas flows </a:t>
            </a:r>
            <a:r>
              <a:rPr lang="en-US" dirty="0" smtClean="0"/>
              <a:t>and decreased </a:t>
            </a:r>
            <a:r>
              <a:rPr lang="en-US" dirty="0" smtClean="0"/>
              <a:t>gas </a:t>
            </a:r>
            <a:r>
              <a:rPr lang="en-US" dirty="0" smtClean="0"/>
              <a:t>consumption (</a:t>
            </a:r>
            <a:r>
              <a:rPr lang="en-US" dirty="0" err="1" smtClean="0"/>
              <a:t>Kosse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Energy </a:t>
            </a:r>
            <a:r>
              <a:rPr lang="en-US" dirty="0" smtClean="0"/>
              <a:t>Pact </a:t>
            </a:r>
            <a:r>
              <a:rPr lang="en-US" dirty="0" smtClean="0"/>
              <a:t>transparency pledge</a:t>
            </a:r>
            <a:endParaRPr lang="ru-RU" dirty="0" smtClean="0"/>
          </a:p>
          <a:p>
            <a:pPr lvl="0" algn="just"/>
            <a:r>
              <a:rPr lang="en-US" dirty="0" smtClean="0"/>
              <a:t>Debate: Dangers </a:t>
            </a:r>
            <a:r>
              <a:rPr lang="en-US" dirty="0" smtClean="0"/>
              <a:t>of switching the nuclear fuel supplier </a:t>
            </a:r>
            <a:r>
              <a:rPr lang="en-US" dirty="0" smtClean="0"/>
              <a:t>from </a:t>
            </a:r>
            <a:r>
              <a:rPr lang="en-US" dirty="0" err="1" smtClean="0"/>
              <a:t>Rosatom</a:t>
            </a:r>
            <a:r>
              <a:rPr lang="en-US" dirty="0" smtClean="0"/>
              <a:t> (Russia) to Westinghouse (USA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H</a:t>
            </a:r>
            <a:r>
              <a:rPr lang="en-US" dirty="0" smtClean="0"/>
              <a:t>igh </a:t>
            </a:r>
            <a:r>
              <a:rPr lang="en-US" dirty="0" smtClean="0"/>
              <a:t>subsidies to </a:t>
            </a:r>
            <a:r>
              <a:rPr lang="en-US" dirty="0" smtClean="0"/>
              <a:t>consumers(</a:t>
            </a:r>
            <a:r>
              <a:rPr lang="en-US" dirty="0" err="1" smtClean="0"/>
              <a:t>Kosse</a:t>
            </a:r>
            <a:r>
              <a:rPr lang="en-US" dirty="0" smtClean="0"/>
              <a:t>) </a:t>
            </a:r>
            <a:r>
              <a:rPr lang="en-US" dirty="0" smtClean="0"/>
              <a:t>Full </a:t>
            </a:r>
            <a:r>
              <a:rPr lang="en-US" dirty="0" smtClean="0"/>
              <a:t>transition </a:t>
            </a:r>
            <a:r>
              <a:rPr lang="en-US" dirty="0" smtClean="0"/>
              <a:t>by 2017 (Emerson</a:t>
            </a:r>
            <a:r>
              <a:rPr lang="en-US" dirty="0" smtClean="0"/>
              <a:t>, </a:t>
            </a:r>
            <a:r>
              <a:rPr lang="en-US" dirty="0" err="1" smtClean="0"/>
              <a:t>Shimkin</a:t>
            </a:r>
            <a:r>
              <a:rPr lang="en-US" dirty="0" smtClean="0"/>
              <a:t>)</a:t>
            </a:r>
            <a:endParaRPr lang="ru-RU" dirty="0" smtClean="0"/>
          </a:p>
          <a:p>
            <a:pPr lvl="0" algn="just"/>
            <a:r>
              <a:rPr lang="en-US" dirty="0" smtClean="0"/>
              <a:t>T</a:t>
            </a:r>
            <a:r>
              <a:rPr lang="en-US" dirty="0" smtClean="0"/>
              <a:t>ransition </a:t>
            </a:r>
            <a:r>
              <a:rPr lang="en-US" dirty="0" smtClean="0"/>
              <a:t>to EU standards in the electricity grid </a:t>
            </a:r>
            <a:r>
              <a:rPr lang="en-US" dirty="0" smtClean="0"/>
              <a:t>costly </a:t>
            </a:r>
            <a:r>
              <a:rPr lang="en-US" dirty="0" smtClean="0"/>
              <a:t>and </a:t>
            </a:r>
            <a:r>
              <a:rPr lang="en-US" dirty="0" smtClean="0"/>
              <a:t>difficult </a:t>
            </a:r>
            <a:r>
              <a:rPr lang="en-US" dirty="0" smtClean="0"/>
              <a:t>(</a:t>
            </a:r>
            <a:r>
              <a:rPr lang="en-US" dirty="0" err="1" smtClean="0"/>
              <a:t>Kosse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FFFF00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1018</Words>
  <Application>Microsoft Office PowerPoint</Application>
  <PresentationFormat>Экран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FUTURES OF ENERGY IN EURASIA IN A GLOBAL CONTEXT</vt:lpstr>
      <vt:lpstr>Background</vt:lpstr>
      <vt:lpstr>Focus Points</vt:lpstr>
      <vt:lpstr>1.Gas supply diversification of the European market and the rise shale and LNG</vt:lpstr>
      <vt:lpstr>Слайд 5</vt:lpstr>
      <vt:lpstr>Слайд 6</vt:lpstr>
      <vt:lpstr>2. Two cornerstones of the EU energy policy – anti-monopoly and supra-national regulations</vt:lpstr>
      <vt:lpstr>3. Prospects and implications of energy efficiency improvements and climate change targets across the region</vt:lpstr>
      <vt:lpstr>4. Local and regional effects of the Ukrainian crisis onto Euro-Eurasian energy relations and policies</vt:lpstr>
      <vt:lpstr>Слайд 10</vt:lpstr>
      <vt:lpstr>5. Potentials of the new energy deals between China and Russia</vt:lpstr>
      <vt:lpstr>6. Potentials of EU - EAEU energy market integration</vt:lpstr>
      <vt:lpstr>Слайд 13</vt:lpstr>
      <vt:lpstr>Слайд 14</vt:lpstr>
      <vt:lpstr>References</vt:lpstr>
      <vt:lpstr>THANK YOU!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FUTURES OF ENERGY IN EURASIA IN A GLOBAL CONTEXT</dc:title>
  <dc:creator>Юрий Кофнер</dc:creator>
  <cp:lastModifiedBy>Юрий Кофнер</cp:lastModifiedBy>
  <cp:revision>11</cp:revision>
  <dcterms:created xsi:type="dcterms:W3CDTF">2016-03-14T06:35:43Z</dcterms:created>
  <dcterms:modified xsi:type="dcterms:W3CDTF">2016-03-14T07:59:39Z</dcterms:modified>
</cp:coreProperties>
</file>