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9" r:id="rId4"/>
    <p:sldId id="270" r:id="rId5"/>
    <p:sldId id="257" r:id="rId6"/>
    <p:sldId id="259" r:id="rId7"/>
    <p:sldId id="262" r:id="rId8"/>
    <p:sldId id="261" r:id="rId9"/>
    <p:sldId id="271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18562D-3DCA-4939-95D4-A63D3203A6A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0D6A5A-226D-4EE8-BB14-75344281E84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9512" y="1340768"/>
            <a:ext cx="8785225" cy="168334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+mn-lt"/>
              </a:rPr>
              <a:t>Исследование институциональной среды инновационной деятельности в России: осуществима ли </a:t>
            </a:r>
            <a:r>
              <a:rPr lang="ru-RU" sz="3200" dirty="0" err="1">
                <a:solidFill>
                  <a:srgbClr val="002060"/>
                </a:solidFill>
                <a:latin typeface="+mn-lt"/>
              </a:rPr>
              <a:t>реиндустриализация</a:t>
            </a:r>
            <a:r>
              <a:rPr lang="ru-RU" sz="3200" dirty="0">
                <a:solidFill>
                  <a:srgbClr val="002060"/>
                </a:solidFill>
                <a:latin typeface="+mn-lt"/>
              </a:rPr>
              <a:t>?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555776" y="4479009"/>
            <a:ext cx="64008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Кривошеева-</a:t>
            </a:r>
            <a:r>
              <a:rPr lang="ru-RU" dirty="0" err="1" smtClean="0">
                <a:solidFill>
                  <a:srgbClr val="0070C0"/>
                </a:solidFill>
              </a:rPr>
              <a:t>Медянцева</a:t>
            </a:r>
            <a:r>
              <a:rPr lang="ru-RU" dirty="0" smtClean="0">
                <a:solidFill>
                  <a:srgbClr val="0070C0"/>
                </a:solidFill>
              </a:rPr>
              <a:t> Дарья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Научный руководитель: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д.э.н., профессор </a:t>
            </a:r>
            <a:r>
              <a:rPr lang="ru-RU" dirty="0" err="1" smtClean="0">
                <a:solidFill>
                  <a:srgbClr val="0070C0"/>
                </a:solidFill>
              </a:rPr>
              <a:t>Вольчик</a:t>
            </a:r>
            <a:r>
              <a:rPr lang="ru-RU" dirty="0" smtClean="0">
                <a:solidFill>
                  <a:srgbClr val="0070C0"/>
                </a:solidFill>
              </a:rPr>
              <a:t> В.В.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65104"/>
            <a:ext cx="1944216" cy="18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716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3" name="Picture 5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8"/>
          <a:stretch/>
        </p:blipFill>
        <p:spPr bwMode="auto">
          <a:xfrm>
            <a:off x="395536" y="1812783"/>
            <a:ext cx="8452900" cy="411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Заголовок 1"/>
          <p:cNvSpPr txBox="1">
            <a:spLocks/>
          </p:cNvSpPr>
          <p:nvPr/>
        </p:nvSpPr>
        <p:spPr>
          <a:xfrm>
            <a:off x="197768" y="260350"/>
            <a:ext cx="8748464" cy="1008063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smtClean="0">
                <a:latin typeface="+mn-lt"/>
              </a:rPr>
              <a:t>Взаимосвязь элементов и характеристик инновационной системы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984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844823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</a:rPr>
              <a:t>Спасибо!</a:t>
            </a:r>
            <a:endParaRPr lang="ru-RU" sz="80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892" y="3645024"/>
            <a:ext cx="1944216" cy="18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6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3528" y="260350"/>
            <a:ext cx="8496944" cy="1008409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Инновационная деятельность и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институциональная среда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0" y="1052736"/>
            <a:ext cx="9144000" cy="5329237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400" dirty="0" smtClean="0"/>
          </a:p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400" dirty="0" smtClean="0"/>
              <a:t>Институциональная среда - структурированная совокупность институтов, рутин и правил, определяющих формирование пространства возможностей, стимулов, ограничений и поведенческих паттернов (моделей) у основных акторов, включенных в инновационную деятельность. </a:t>
            </a:r>
          </a:p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400" dirty="0" smtClean="0"/>
          </a:p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400" dirty="0" smtClean="0"/>
              <a:t>Термин «институциональная среда» включает формальные и неформальные институты, локальные правила и даже контракты, т.е. все, что формирует условия и пространство возможностей для акторов при осуществлении трансакций.</a:t>
            </a:r>
          </a:p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2400" dirty="0"/>
          </a:p>
          <a:p>
            <a:pPr marL="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400" dirty="0"/>
              <a:t>Так как каждая национальная инновационная система обладает своими индивидуальными особенностями, кальки недопустимы, и хаотичный импорт "чужеродных" институтов может обернуться институционализацией </a:t>
            </a:r>
            <a:r>
              <a:rPr lang="ru-RU" sz="2400" dirty="0" err="1"/>
              <a:t>псевдоинноваций</a:t>
            </a:r>
            <a:r>
              <a:rPr lang="ru-RU" sz="2400" dirty="0"/>
              <a:t>.</a:t>
            </a:r>
          </a:p>
          <a:p>
            <a:pPr marL="0" algn="just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02097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95536" y="332656"/>
            <a:ext cx="8352928" cy="1152128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Почему необходимо финансировать фундаментальную науку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ru-RU" dirty="0" smtClean="0"/>
              <a:t>Любая технология рождается из глубокого понимания проблемы или феномена и воплощается как набор тех «пониманий», которые люди разделяют между собой и которые им присущи. Именно поэтому страны, которые преуспевают в науке, успешны и в технологическом плане.</a:t>
            </a:r>
          </a:p>
          <a:p>
            <a:pPr marL="0" indent="0" algn="just">
              <a:buFont typeface="Wingdings 2"/>
              <a:buNone/>
            </a:pPr>
            <a:r>
              <a:rPr lang="ru-RU" dirty="0" smtClean="0"/>
              <a:t>Если в стране хотят развивать технологии, недостаточно инвестировать в технопарки или непонятным образом стимулировать инновационную деятельность, необходимо развивать фундаментальную науку, цель которой отнюдь не зарабатывание денег.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3528" y="260350"/>
            <a:ext cx="8568952" cy="1080418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Динамика расходов на </a:t>
            </a:r>
          </a:p>
          <a:p>
            <a:pPr algn="ctr">
              <a:defRPr/>
            </a:pPr>
            <a:r>
              <a:rPr lang="ru-RU" sz="320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исследования и разработки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61875"/>
            <a:ext cx="8132763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49678" y="6249147"/>
            <a:ext cx="469027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1600" dirty="0"/>
              <a:t>Eurostat news release (2014), no 174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7086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19" y="272441"/>
            <a:ext cx="8640961" cy="708288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dirty="0" smtClean="0">
                <a:latin typeface="+mn-lt"/>
              </a:rPr>
              <a:t>Не много ли образования?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23" y="1959899"/>
            <a:ext cx="6910690" cy="435636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2"/>
          <p:cNvSpPr txBox="1"/>
          <p:nvPr/>
        </p:nvSpPr>
        <p:spPr>
          <a:xfrm>
            <a:off x="2193868" y="13553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Доля взрослого населения (25-64 года) с высшим образованием – 2013 г.</a:t>
            </a:r>
            <a:r>
              <a:rPr lang="ru-RU" baseline="30000" dirty="0"/>
              <a:t> </a:t>
            </a:r>
            <a:endParaRPr lang="ru-RU" dirty="0"/>
          </a:p>
        </p:txBody>
      </p:sp>
      <p:sp>
        <p:nvSpPr>
          <p:cNvPr id="7" name="Прямоугольник 3"/>
          <p:cNvSpPr txBox="1"/>
          <p:nvPr/>
        </p:nvSpPr>
        <p:spPr>
          <a:xfrm>
            <a:off x="259117" y="6131597"/>
            <a:ext cx="84415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  <a:ea typeface="Times New Roman" charset="0"/>
              </a:rPr>
              <a:t>OECD (2014), Education at a Glance2014: OECD Indicators, OECD Publishing.</a:t>
            </a:r>
            <a:endParaRPr lang="ru-RU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94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253573" y="1528763"/>
            <a:ext cx="8653380" cy="4636541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ru-RU" sz="2800" dirty="0" smtClean="0"/>
              <a:t>Величина бюджетных расходов на образование по отношению к ВВП и по отношению к госрасходам в целом, отстает от средних показателей стран ОЭСР. Расходы на образование в целом составляют в Российской Федерации 3.9% ВВП и 10.9% от общей суммы бюджетных расходов.</a:t>
            </a:r>
            <a:endParaRPr lang="en-US" sz="2800" dirty="0" smtClean="0"/>
          </a:p>
          <a:p>
            <a:pPr marL="0" indent="0" algn="just">
              <a:buFont typeface="Wingdings 2"/>
              <a:buNone/>
            </a:pPr>
            <a:endParaRPr lang="ru-RU" sz="2800" dirty="0" smtClean="0"/>
          </a:p>
          <a:p>
            <a:pPr marL="0" indent="0" algn="just">
              <a:buFont typeface="Wingdings 2"/>
              <a:buNone/>
            </a:pPr>
            <a:r>
              <a:rPr lang="ru-RU" sz="2800" dirty="0" smtClean="0"/>
              <a:t>В среднем по странам ОЭСР эти показатели составляют, соответственно, 5.6% и 12.9%.</a:t>
            </a:r>
          </a:p>
          <a:p>
            <a:pPr marL="0" indent="0" algn="just">
              <a:buFont typeface="Wingdings 2"/>
              <a:buNone/>
            </a:pPr>
            <a:endParaRPr lang="ru-RU" sz="2800" dirty="0" smtClean="0"/>
          </a:p>
          <a:p>
            <a:pPr marL="0" indent="0">
              <a:buFont typeface="Wingdings 2"/>
              <a:buNone/>
            </a:pPr>
            <a:r>
              <a:rPr lang="en-US" sz="1600" dirty="0" smtClean="0"/>
              <a:t>OECD (2014). Education at a glance. Country note: The Russian Federation.</a:t>
            </a:r>
            <a:endParaRPr lang="ru-RU" sz="1600" dirty="0" smtClean="0"/>
          </a:p>
          <a:p>
            <a:pPr marL="2340000" algn="just">
              <a:lnSpc>
                <a:spcPct val="90000"/>
              </a:lnSpc>
              <a:spcBef>
                <a:spcPts val="1800"/>
              </a:spcBef>
              <a:buFont typeface="Wingdings" pitchFamily="2" charset="2"/>
              <a:buNone/>
            </a:pPr>
            <a:endParaRPr lang="ru-RU" sz="2800" dirty="0" smtClean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53573" y="404664"/>
            <a:ext cx="8653380" cy="720378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Финансирование образования в России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0124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260350"/>
            <a:ext cx="8640960" cy="1008063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800" dirty="0" smtClean="0">
                <a:latin typeface="+mn-lt"/>
              </a:rPr>
              <a:t>Динамика изменений в сфере высшего образования </a:t>
            </a:r>
          </a:p>
          <a:p>
            <a:pPr algn="ctr">
              <a:defRPr/>
            </a:pPr>
            <a:r>
              <a:rPr lang="ru-RU" sz="2800" dirty="0" smtClean="0">
                <a:latin typeface="+mn-lt"/>
              </a:rPr>
              <a:t>2008-2011 гг. Индекс изменений (2008=100)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778" y="1772816"/>
            <a:ext cx="7286444" cy="414450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91556" y="6142649"/>
            <a:ext cx="7885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Education at a Glance2014: OECD Indicators, OECD Publishing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569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3528" y="260350"/>
            <a:ext cx="8424936" cy="1008063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dirty="0" smtClean="0">
                <a:latin typeface="+mn-lt"/>
              </a:rPr>
              <a:t>Структура расходов на НИОКР в отдельных странах </a:t>
            </a:r>
            <a:r>
              <a:rPr lang="en-US" sz="3200" dirty="0" smtClean="0">
                <a:latin typeface="+mn-lt"/>
              </a:rPr>
              <a:t>2011-2012 </a:t>
            </a:r>
            <a:r>
              <a:rPr lang="ru-RU" sz="3200" dirty="0" smtClean="0">
                <a:latin typeface="+mn-lt"/>
              </a:rPr>
              <a:t>гг.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6749388"/>
              </p:ext>
            </p:extLst>
          </p:nvPr>
        </p:nvGraphicFramePr>
        <p:xfrm>
          <a:off x="1750218" y="1484784"/>
          <a:ext cx="5643563" cy="466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Диаграмма" r:id="rId3" imgW="6153069" imgH="5924421" progId="Excel.Sheet.8">
                  <p:embed/>
                </p:oleObj>
              </mc:Choice>
              <mc:Fallback>
                <p:oleObj name="Диаграмма" r:id="rId3" imgW="6153069" imgH="5924421" progId="Excel.Sheet.8">
                  <p:embed/>
                  <p:pic>
                    <p:nvPicPr>
                      <p:cNvPr id="0" name="Объект 1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0218" y="1484784"/>
                        <a:ext cx="5643563" cy="466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2714" y="6280427"/>
            <a:ext cx="8028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Eurostat</a:t>
            </a:r>
            <a:r>
              <a:rPr lang="ru-RU" sz="1600" dirty="0"/>
              <a:t>. </a:t>
            </a:r>
            <a:r>
              <a:rPr lang="en-US" sz="1600" dirty="0"/>
              <a:t>European </a:t>
            </a:r>
            <a:r>
              <a:rPr lang="en-US" sz="1600" dirty="0" smtClean="0"/>
              <a:t>Commission</a:t>
            </a:r>
            <a:r>
              <a:rPr lang="en-US" sz="1600" dirty="0"/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5223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260350"/>
            <a:ext cx="8640960" cy="1008063"/>
          </a:xfrm>
          <a:prstGeom prst="rect">
            <a:avLst/>
          </a:prstGeom>
          <a:solidFill>
            <a:srgbClr val="E4EDF8"/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200" smtClean="0">
                <a:solidFill>
                  <a:schemeClr val="tx2">
                    <a:lumMod val="75000"/>
                  </a:schemeClr>
                </a:solidFill>
                <a:latin typeface="+mn-lt"/>
                <a:cs typeface="DokChampa" pitchFamily="34" charset="-34"/>
              </a:rPr>
              <a:t>Инновационная деятельность и государственная политика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DokChampa" pitchFamily="34" charset="-34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69156" y="1528763"/>
            <a:ext cx="9005687" cy="485314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lnSpc>
                <a:spcPct val="90000"/>
              </a:lnSpc>
              <a:spcBef>
                <a:spcPts val="0"/>
              </a:spcBef>
              <a:buFontTx/>
              <a:buChar char="-"/>
            </a:pPr>
            <a:r>
              <a:rPr lang="ru-RU" sz="2400" dirty="0" smtClean="0"/>
              <a:t>Внедрение программ развития, ориентированных на достижение конкретных показателей, нередко сопровождается бюрократизацией академической среды.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buFont typeface="Wingdings 2"/>
              <a:buNone/>
            </a:pPr>
            <a:endParaRPr lang="ru-RU" sz="2400" dirty="0" smtClean="0"/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buFont typeface="Wingdings 2"/>
              <a:buNone/>
            </a:pPr>
            <a:r>
              <a:rPr lang="ru-RU" sz="2400" dirty="0" smtClean="0"/>
              <a:t> - При использовании любых государственных инструментов возможно оппортунистическое поведение взаимодействующих сторон: незаконное применение льгот, недобросовестная конкуренция при госзаказе. У институциональных инстанции могут появляться свои «любимцы» и «пасынки».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buFont typeface="Wingdings 2"/>
              <a:buNone/>
            </a:pPr>
            <a:endParaRPr lang="ru-RU" sz="2400" dirty="0" smtClean="0"/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buFont typeface="Wingdings 2"/>
              <a:buNone/>
            </a:pPr>
            <a:r>
              <a:rPr lang="ru-RU" sz="2400" dirty="0" smtClean="0"/>
              <a:t>- Оценка и контроль инновационной деятельности требует со стороны государственных структур специальных знаний в области инновационной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50537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</TotalTime>
  <Words>447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Справедливость</vt:lpstr>
      <vt:lpstr>Диаграмма</vt:lpstr>
      <vt:lpstr>Исследование институциональной среды инновационной деятельности в России: осуществима ли реиндустриализация?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Возможна ли реиндустриализация в России:  исследование ключевых аспектов государственной политики в сфере науки и образования</dc:title>
  <dc:creator>Dasha</dc:creator>
  <cp:lastModifiedBy>Dasha</cp:lastModifiedBy>
  <cp:revision>8</cp:revision>
  <dcterms:created xsi:type="dcterms:W3CDTF">2015-03-21T21:22:51Z</dcterms:created>
  <dcterms:modified xsi:type="dcterms:W3CDTF">2015-03-21T22:15:36Z</dcterms:modified>
</cp:coreProperties>
</file>