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41"/>
  </p:notesMasterIdLst>
  <p:handoutMasterIdLst>
    <p:handoutMasterId r:id="rId42"/>
  </p:handoutMasterIdLst>
  <p:sldIdLst>
    <p:sldId id="462" r:id="rId2"/>
    <p:sldId id="428" r:id="rId3"/>
    <p:sldId id="430" r:id="rId4"/>
    <p:sldId id="431" r:id="rId5"/>
    <p:sldId id="433" r:id="rId6"/>
    <p:sldId id="434" r:id="rId7"/>
    <p:sldId id="435" r:id="rId8"/>
    <p:sldId id="440" r:id="rId9"/>
    <p:sldId id="418" r:id="rId10"/>
    <p:sldId id="419" r:id="rId11"/>
    <p:sldId id="471" r:id="rId12"/>
    <p:sldId id="442" r:id="rId13"/>
    <p:sldId id="472" r:id="rId14"/>
    <p:sldId id="483" r:id="rId15"/>
    <p:sldId id="484" r:id="rId16"/>
    <p:sldId id="477" r:id="rId17"/>
    <p:sldId id="464" r:id="rId18"/>
    <p:sldId id="473" r:id="rId19"/>
    <p:sldId id="465" r:id="rId20"/>
    <p:sldId id="466" r:id="rId21"/>
    <p:sldId id="479" r:id="rId22"/>
    <p:sldId id="478" r:id="rId23"/>
    <p:sldId id="450" r:id="rId24"/>
    <p:sldId id="451" r:id="rId25"/>
    <p:sldId id="452" r:id="rId26"/>
    <p:sldId id="453" r:id="rId27"/>
    <p:sldId id="401" r:id="rId28"/>
    <p:sldId id="461" r:id="rId29"/>
    <p:sldId id="416" r:id="rId30"/>
    <p:sldId id="402" r:id="rId31"/>
    <p:sldId id="488" r:id="rId32"/>
    <p:sldId id="485" r:id="rId33"/>
    <p:sldId id="487" r:id="rId34"/>
    <p:sldId id="403" r:id="rId35"/>
    <p:sldId id="406" r:id="rId36"/>
    <p:sldId id="458" r:id="rId37"/>
    <p:sldId id="459" r:id="rId38"/>
    <p:sldId id="408" r:id="rId39"/>
    <p:sldId id="486" r:id="rId4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3BD"/>
    <a:srgbClr val="FFCCFF"/>
    <a:srgbClr val="000000"/>
    <a:srgbClr val="FF0000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7" autoAdjust="0"/>
    <p:restoredTop sz="94590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6699FE-609D-4B98-BF63-53F999717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5E6E98-DB29-45DC-AE58-531DA9FAF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149C9-BCE8-4550-9C5B-BB07CA3B69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CAFE49-5B33-4EA5-B7DD-595994BE70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084A4-8283-4573-B4A8-BA426D7695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8D4E4-1CFB-4265-AD5B-CEA41A2A8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2585D-BC4A-4482-8750-183E7F298C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D0877-2419-4463-95E2-32440659FA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70259-46AE-43C6-A9A9-ADF626C568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3179-9D09-471A-8C5F-6B9BF79A60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E24E9-655D-4ABF-A9A8-D93881D9A2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F2482-9A42-4DC9-8B33-04FE7B2764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375F3-1D7C-4AD2-BDBF-36B6DF4D2D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51E27-F6FE-40B0-96F3-AEE91B8153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2894C9-0C43-496D-9C3E-600B48C9EB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ru-RU" sz="3000" b="1" dirty="0" smtClean="0">
                <a:latin typeface="Arial Narrow" pitchFamily="34" charset="0"/>
              </a:rPr>
              <a:t>Международное Движение развития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3000" b="1" spc="-60" dirty="0" smtClean="0">
                <a:latin typeface="Arial Narrow" pitchFamily="34" charset="0"/>
              </a:rPr>
              <a:t>Институт демографии, миграции и регионального развития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КОМПЛЕКСНАЯ РЕКОНСТРУКЦИЯ РЕК – ФИЗИЧЕСКАЯ ОСНОВА РУССКОГО ЭКОНОМИЧЕСКОГО ЧУДА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endParaRPr lang="ru-RU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>ВМЕСТЕ С ТЕМ</a:t>
            </a:r>
            <a:br>
              <a:rPr lang="ru-RU" sz="3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>БУДЕТ ОТКРЫТА ВОЗМОЖНОСТЬ</a:t>
            </a:r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ТЕРРИТОРИАЛЬНОГО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ПЕРЕРАСПРЕДЕЛЕНИЯ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РЕЧНОГО СТОКА</a:t>
            </a:r>
            <a:r>
              <a:rPr lang="ru-RU" sz="3600" b="1" dirty="0" smtClean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(по межбассейновым</a:t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судоходным соединениям).</a:t>
            </a:r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3800" b="1" dirty="0" smtClean="0">
                <a:solidFill>
                  <a:srgbClr val="1903BD"/>
                </a:solidFill>
                <a:latin typeface="Arial Black" pitchFamily="34" charset="0"/>
              </a:rPr>
              <a:t>И все это – </a:t>
            </a:r>
            <a:r>
              <a:rPr lang="ru-RU" sz="3800" b="1" dirty="0" smtClean="0">
                <a:solidFill>
                  <a:srgbClr val="1903BD"/>
                </a:solidFill>
                <a:latin typeface="Arial" charset="0"/>
              </a:rPr>
              <a:t/>
            </a:r>
            <a:br>
              <a:rPr lang="ru-RU" sz="3800" b="1" dirty="0" smtClean="0">
                <a:solidFill>
                  <a:srgbClr val="1903BD"/>
                </a:solidFill>
                <a:latin typeface="Arial" charset="0"/>
              </a:rPr>
            </a:br>
            <a:r>
              <a:rPr lang="ru-RU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 БЕЗГРАНИЧНЫХ ВОЗМОЖНОСТЯХ</a:t>
            </a:r>
            <a: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рыбного хозяйства,</a:t>
            </a:r>
            <a:b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водных рекреаций,</a:t>
            </a:r>
            <a:r>
              <a:rPr lang="en-US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8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туризма и т.п.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4" name="Picture 4" descr="Рис-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975" r="1364" b="32182"/>
          <a:stretch>
            <a:fillRect/>
          </a:stretch>
        </p:blipFill>
        <p:spPr>
          <a:xfrm>
            <a:off x="2700338" y="1079500"/>
            <a:ext cx="6038850" cy="4032250"/>
          </a:xfr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>
                <a:latin typeface="Arial" charset="0"/>
              </a:rPr>
              <a:t>ПРИНЦИПИАЛЬНАЯ СХЕМА ЧАСТИ ВОДНОЙ СЕТИ:</a:t>
            </a:r>
            <a:r>
              <a:rPr lang="ru-RU" b="1" dirty="0">
                <a:latin typeface="Arial" charset="0"/>
              </a:rPr>
              <a:t/>
            </a:r>
            <a:br>
              <a:rPr lang="ru-RU" b="1" dirty="0">
                <a:latin typeface="Arial" charset="0"/>
              </a:rPr>
            </a:br>
            <a:r>
              <a:rPr lang="ru-RU" sz="2200" b="1" dirty="0">
                <a:latin typeface="Arial" charset="0"/>
              </a:rPr>
              <a:t>главные магистрали соединены магистралями 2 класса,</a:t>
            </a:r>
            <a:br>
              <a:rPr lang="ru-RU" sz="2200" b="1" dirty="0">
                <a:latin typeface="Arial" charset="0"/>
              </a:rPr>
            </a:br>
            <a:r>
              <a:rPr lang="ru-RU" sz="2200" b="1" dirty="0">
                <a:latin typeface="Arial" charset="0"/>
              </a:rPr>
              <a:t>все остальные реки – подъездные и местные пути</a:t>
            </a:r>
          </a:p>
        </p:txBody>
      </p:sp>
      <p:pic>
        <p:nvPicPr>
          <p:cNvPr id="13317" name="Picture 7" descr="Рис-3"/>
          <p:cNvPicPr>
            <a:picLocks noChangeAspect="1" noChangeArrowheads="1"/>
          </p:cNvPicPr>
          <p:nvPr/>
        </p:nvPicPr>
        <p:blipFill>
          <a:blip r:embed="rId2"/>
          <a:srcRect l="16061" t="70222" r="70599"/>
          <a:stretch>
            <a:fillRect/>
          </a:stretch>
        </p:blipFill>
        <p:spPr bwMode="auto">
          <a:xfrm>
            <a:off x="179388" y="5013325"/>
            <a:ext cx="835025" cy="168116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1042988" y="5084763"/>
            <a:ext cx="8101012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200" b="1" dirty="0">
                <a:latin typeface="Arial" charset="0"/>
              </a:rPr>
              <a:t>- главные водные магистрали;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latin typeface="Arial" charset="0"/>
              </a:rPr>
              <a:t>- водные магистрали 2 класса;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latin typeface="Arial" charset="0"/>
              </a:rPr>
              <a:t>- межбассейновые соединения в составе магистралей;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latin typeface="Arial" charset="0"/>
              </a:rPr>
              <a:t>- подъездные и местные пути.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250825" y="4149725"/>
            <a:ext cx="25923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latin typeface="Arial" charset="0"/>
              </a:rPr>
              <a:t>Условные</a:t>
            </a:r>
            <a:br>
              <a:rPr lang="ru-RU" sz="2400" b="1" i="1" dirty="0">
                <a:latin typeface="Arial" charset="0"/>
              </a:rPr>
            </a:br>
            <a:r>
              <a:rPr lang="ru-RU" sz="2400" b="1" i="1" dirty="0">
                <a:latin typeface="Arial" charset="0"/>
              </a:rPr>
              <a:t>обозначения: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549275"/>
            <a:ext cx="23399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latin typeface="Arial" charset="0"/>
              </a:rPr>
              <a:t>ВОДНЫЕ МАГИСТРАЛИ</a:t>
            </a:r>
            <a:br>
              <a:rPr lang="ru-RU" sz="20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1 и 2 КЛАССОВ</a:t>
            </a:r>
            <a:br>
              <a:rPr lang="ru-RU" sz="20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НА</a:t>
            </a:r>
            <a:br>
              <a:rPr lang="ru-RU" sz="20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ЕВРОПЕЙСКОЙ ТЕРРИТОРИИ РОССИИ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019925" y="404813"/>
            <a:ext cx="2124075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i="1" dirty="0"/>
              <a:t>Межбассейновые соединения на магистралях 2 класса:</a:t>
            </a:r>
            <a:br>
              <a:rPr lang="ru-RU" sz="1400" i="1" dirty="0"/>
            </a:br>
            <a:r>
              <a:rPr lang="ru-RU" sz="1200" i="1" dirty="0"/>
              <a:t>1 </a:t>
            </a:r>
            <a:r>
              <a:rPr lang="ru-RU" sz="1200" dirty="0"/>
              <a:t>— Верхневолжские озера — Зап. Двина;</a:t>
            </a:r>
            <a:br>
              <a:rPr lang="ru-RU" sz="1200" dirty="0"/>
            </a:br>
            <a:r>
              <a:rPr lang="ru-RU" sz="1200" i="1" dirty="0"/>
              <a:t>2</a:t>
            </a:r>
            <a:r>
              <a:rPr lang="ru-RU" sz="1200" dirty="0"/>
              <a:t> — Верхневолжские озера — Пола (оз. Ильмень)</a:t>
            </a:r>
            <a:br>
              <a:rPr lang="ru-RU" sz="1200" dirty="0"/>
            </a:br>
            <a:r>
              <a:rPr lang="ru-RU" sz="1200" i="1" dirty="0"/>
              <a:t>3</a:t>
            </a:r>
            <a:r>
              <a:rPr lang="ru-RU" sz="1200" dirty="0"/>
              <a:t> — </a:t>
            </a:r>
            <a:r>
              <a:rPr lang="ru-RU" sz="1200" dirty="0" err="1"/>
              <a:t>Тверца</a:t>
            </a:r>
            <a:r>
              <a:rPr lang="ru-RU" sz="1200" dirty="0"/>
              <a:t> — Мста;</a:t>
            </a:r>
            <a:br>
              <a:rPr lang="ru-RU" sz="1200" dirty="0"/>
            </a:br>
            <a:r>
              <a:rPr lang="ru-RU" sz="1200" i="1" dirty="0"/>
              <a:t>4</a:t>
            </a:r>
            <a:r>
              <a:rPr lang="ru-RU" sz="1200" dirty="0"/>
              <a:t> — </a:t>
            </a:r>
            <a:r>
              <a:rPr lang="ru-RU" sz="1200" dirty="0" err="1"/>
              <a:t>Вазузское</a:t>
            </a:r>
            <a:r>
              <a:rPr lang="ru-RU" sz="1200" dirty="0"/>
              <a:t> </a:t>
            </a:r>
            <a:r>
              <a:rPr lang="ru-RU" sz="1200" dirty="0" err="1"/>
              <a:t>вдхр</a:t>
            </a:r>
            <a:r>
              <a:rPr lang="ru-RU" sz="1200" dirty="0"/>
              <a:t>. —Днепр;</a:t>
            </a:r>
            <a:br>
              <a:rPr lang="ru-RU" sz="1200" dirty="0"/>
            </a:br>
            <a:r>
              <a:rPr lang="ru-RU" sz="1200" i="1" dirty="0"/>
              <a:t>5</a:t>
            </a:r>
            <a:r>
              <a:rPr lang="ru-RU" sz="1200" dirty="0"/>
              <a:t> — Волга — Москва;</a:t>
            </a:r>
            <a:br>
              <a:rPr lang="ru-RU" sz="1200" dirty="0"/>
            </a:br>
            <a:r>
              <a:rPr lang="ru-RU" sz="1200" i="1" dirty="0"/>
              <a:t>6</a:t>
            </a:r>
            <a:r>
              <a:rPr lang="ru-RU" sz="1200" dirty="0"/>
              <a:t> — </a:t>
            </a:r>
            <a:r>
              <a:rPr lang="ru-RU" sz="1200" dirty="0" err="1"/>
              <a:t>Хупта</a:t>
            </a:r>
            <a:r>
              <a:rPr lang="ru-RU" sz="1200" dirty="0"/>
              <a:t> (бассейн Оки</a:t>
            </a:r>
            <a:r>
              <a:rPr lang="ru-RU" sz="1200" dirty="0" smtClean="0"/>
              <a:t>)— </a:t>
            </a:r>
            <a:r>
              <a:rPr lang="ru-RU" sz="1200" dirty="0"/>
              <a:t>Ряса (бассейн Дона);</a:t>
            </a:r>
            <a:br>
              <a:rPr lang="ru-RU" sz="1200" dirty="0"/>
            </a:br>
            <a:r>
              <a:rPr lang="ru-RU" sz="1200" i="1" dirty="0"/>
              <a:t>7 </a:t>
            </a:r>
            <a:r>
              <a:rPr lang="ru-RU" sz="1200" dirty="0"/>
              <a:t>— </a:t>
            </a:r>
            <a:r>
              <a:rPr lang="ru-RU" sz="1200" dirty="0" err="1"/>
              <a:t>Чагодоща</a:t>
            </a:r>
            <a:r>
              <a:rPr lang="ru-RU" sz="1200" dirty="0"/>
              <a:t> (</a:t>
            </a:r>
            <a:r>
              <a:rPr lang="ru-RU" sz="1200" dirty="0" err="1"/>
              <a:t>прит</a:t>
            </a:r>
            <a:r>
              <a:rPr lang="ru-RU" sz="1200" dirty="0"/>
              <a:t>. </a:t>
            </a:r>
            <a:r>
              <a:rPr lang="ru-RU" sz="1200" dirty="0" err="1"/>
              <a:t>Мологи</a:t>
            </a:r>
            <a:r>
              <a:rPr lang="ru-RU" sz="1200" dirty="0"/>
              <a:t>, </a:t>
            </a:r>
            <a:r>
              <a:rPr lang="ru-RU" sz="1200" dirty="0" err="1"/>
              <a:t>басс</a:t>
            </a:r>
            <a:r>
              <a:rPr lang="ru-RU" sz="1200" dirty="0"/>
              <a:t>. Волги) — </a:t>
            </a:r>
            <a:r>
              <a:rPr lang="ru-RU" sz="1200" dirty="0" err="1"/>
              <a:t>Тихвинка</a:t>
            </a:r>
            <a:r>
              <a:rPr lang="ru-RU" sz="1200" dirty="0"/>
              <a:t>, </a:t>
            </a:r>
            <a:r>
              <a:rPr lang="ru-RU" sz="1200" dirty="0" err="1"/>
              <a:t>Сясь</a:t>
            </a:r>
            <a:r>
              <a:rPr lang="ru-RU" sz="1200" dirty="0"/>
              <a:t> (впадает в Ладожское оз.); </a:t>
            </a:r>
            <a:br>
              <a:rPr lang="ru-RU" sz="1200" dirty="0"/>
            </a:br>
            <a:r>
              <a:rPr lang="ru-RU" sz="1200" i="1" dirty="0"/>
              <a:t>8</a:t>
            </a:r>
            <a:r>
              <a:rPr lang="ru-RU" sz="1200" dirty="0"/>
              <a:t> — Емца (приток Сев. Двины) — Онега;</a:t>
            </a:r>
            <a:br>
              <a:rPr lang="ru-RU" sz="1200" dirty="0"/>
            </a:br>
            <a:r>
              <a:rPr lang="ru-RU" sz="1200" i="1" dirty="0"/>
              <a:t>9</a:t>
            </a:r>
            <a:r>
              <a:rPr lang="ru-RU" sz="1200" dirty="0"/>
              <a:t> — Онега (оз. </a:t>
            </a:r>
            <a:r>
              <a:rPr lang="ru-RU" sz="1200" dirty="0" err="1"/>
              <a:t>Воже</a:t>
            </a:r>
            <a:r>
              <a:rPr lang="ru-RU" sz="1200" dirty="0"/>
              <a:t>) — оз. Кубенское;</a:t>
            </a:r>
            <a:br>
              <a:rPr lang="ru-RU" sz="1200" dirty="0"/>
            </a:br>
            <a:r>
              <a:rPr lang="ru-RU" sz="1200" i="1" dirty="0"/>
              <a:t>10</a:t>
            </a:r>
            <a:r>
              <a:rPr lang="ru-RU" sz="1200" dirty="0"/>
              <a:t> — Сухона — Вага;</a:t>
            </a:r>
            <a:br>
              <a:rPr lang="ru-RU" sz="1200" dirty="0"/>
            </a:br>
            <a:r>
              <a:rPr lang="ru-RU" sz="1200" i="1" dirty="0"/>
              <a:t>11</a:t>
            </a:r>
            <a:r>
              <a:rPr lang="ru-RU" sz="1200" dirty="0"/>
              <a:t> — </a:t>
            </a:r>
            <a:r>
              <a:rPr lang="ru-RU" sz="1200" dirty="0" err="1"/>
              <a:t>Вычегда</a:t>
            </a:r>
            <a:r>
              <a:rPr lang="ru-RU" sz="1200" dirty="0"/>
              <a:t> — </a:t>
            </a:r>
            <a:r>
              <a:rPr lang="ru-RU" sz="1200" dirty="0" err="1"/>
              <a:t>Вашка</a:t>
            </a:r>
            <a:r>
              <a:rPr lang="ru-RU" sz="1200" dirty="0"/>
              <a:t> (</a:t>
            </a:r>
            <a:r>
              <a:rPr lang="ru-RU" sz="1200" dirty="0" err="1"/>
              <a:t>прит</a:t>
            </a:r>
            <a:r>
              <a:rPr lang="ru-RU" sz="1200" dirty="0"/>
              <a:t>. Мезени);</a:t>
            </a:r>
            <a:br>
              <a:rPr lang="ru-RU" sz="1200" dirty="0"/>
            </a:br>
            <a:r>
              <a:rPr lang="ru-RU" sz="1200" i="1" dirty="0"/>
              <a:t>12</a:t>
            </a:r>
            <a:r>
              <a:rPr lang="ru-RU" sz="1200" dirty="0"/>
              <a:t> — Лежа (</a:t>
            </a:r>
            <a:r>
              <a:rPr lang="ru-RU" sz="1200" dirty="0" err="1"/>
              <a:t>прит</a:t>
            </a:r>
            <a:r>
              <a:rPr lang="ru-RU" sz="1200" dirty="0"/>
              <a:t>. Сухоны) — Кострома;</a:t>
            </a:r>
            <a:br>
              <a:rPr lang="ru-RU" sz="1200" dirty="0"/>
            </a:br>
            <a:r>
              <a:rPr lang="ru-RU" sz="1200" i="1" dirty="0"/>
              <a:t>13</a:t>
            </a:r>
            <a:r>
              <a:rPr lang="ru-RU" sz="1200" dirty="0"/>
              <a:t> — Старая Тотьма (</a:t>
            </a:r>
            <a:r>
              <a:rPr lang="ru-RU" sz="1200" dirty="0" err="1"/>
              <a:t>прит</a:t>
            </a:r>
            <a:r>
              <a:rPr lang="ru-RU" sz="1200" dirty="0"/>
              <a:t>. Сухоны) — Унжа;</a:t>
            </a:r>
            <a:br>
              <a:rPr lang="ru-RU" sz="1200" dirty="0"/>
            </a:br>
            <a:r>
              <a:rPr lang="ru-RU" sz="1200" i="1" dirty="0"/>
              <a:t>14</a:t>
            </a:r>
            <a:r>
              <a:rPr lang="ru-RU" sz="1200" dirty="0"/>
              <a:t> — Юг — Ветлуга;</a:t>
            </a:r>
            <a:br>
              <a:rPr lang="ru-RU" sz="1200" dirty="0"/>
            </a:br>
            <a:r>
              <a:rPr lang="ru-RU" sz="1200" i="1" dirty="0"/>
              <a:t>15</a:t>
            </a:r>
            <a:r>
              <a:rPr lang="ru-RU" sz="1200" dirty="0"/>
              <a:t> — Юг — </a:t>
            </a:r>
            <a:r>
              <a:rPr lang="ru-RU" sz="1200" dirty="0" err="1"/>
              <a:t>Молома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(</a:t>
            </a:r>
            <a:r>
              <a:rPr lang="ru-RU" sz="1200" dirty="0" err="1"/>
              <a:t>прит</a:t>
            </a:r>
            <a:r>
              <a:rPr lang="ru-RU" sz="1200" dirty="0"/>
              <a:t>. Вятки);</a:t>
            </a:r>
            <a:br>
              <a:rPr lang="ru-RU" sz="1200" dirty="0"/>
            </a:br>
            <a:r>
              <a:rPr lang="ru-RU" sz="1200" i="1" dirty="0"/>
              <a:t>16</a:t>
            </a:r>
            <a:r>
              <a:rPr lang="ru-RU" sz="1200" dirty="0"/>
              <a:t> — Волга — Урал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0" y="2781300"/>
            <a:ext cx="212407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i="1" dirty="0"/>
              <a:t>Межбассейновые соединения на главных магистралях: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200" i="1" dirty="0"/>
              <a:t>I</a:t>
            </a:r>
            <a:r>
              <a:rPr lang="ru-RU" sz="1200" dirty="0"/>
              <a:t> — </a:t>
            </a:r>
            <a:r>
              <a:rPr lang="ru-RU" sz="1200" dirty="0" err="1"/>
              <a:t>Зап.Двина</a:t>
            </a:r>
            <a:r>
              <a:rPr lang="ru-RU" sz="1200" dirty="0"/>
              <a:t> — </a:t>
            </a:r>
            <a:r>
              <a:rPr lang="ru-RU" sz="1200" dirty="0" err="1"/>
              <a:t>Ловать</a:t>
            </a:r>
            <a:r>
              <a:rPr lang="ru-RU" sz="1200" dirty="0"/>
              <a:t>;</a:t>
            </a:r>
            <a:br>
              <a:rPr lang="ru-RU" sz="1200" dirty="0"/>
            </a:br>
            <a:r>
              <a:rPr lang="ru-RU" sz="1200" i="1" dirty="0"/>
              <a:t>II </a:t>
            </a:r>
            <a:r>
              <a:rPr lang="ru-RU" sz="1200" dirty="0"/>
              <a:t>—</a:t>
            </a:r>
            <a:r>
              <a:rPr lang="ru-RU" sz="1200" i="1" dirty="0"/>
              <a:t> </a:t>
            </a:r>
            <a:r>
              <a:rPr lang="ru-RU" sz="1200" dirty="0"/>
              <a:t>Днепр — Зап. Двина;</a:t>
            </a:r>
            <a:br>
              <a:rPr lang="ru-RU" sz="1200" dirty="0"/>
            </a:br>
            <a:r>
              <a:rPr lang="ru-RU" sz="1200" i="1" dirty="0"/>
              <a:t>III</a:t>
            </a:r>
            <a:r>
              <a:rPr lang="ru-RU" sz="1200" dirty="0"/>
              <a:t> —</a:t>
            </a:r>
            <a:r>
              <a:rPr lang="ru-RU" sz="1200" i="1" dirty="0"/>
              <a:t> </a:t>
            </a:r>
            <a:r>
              <a:rPr lang="ru-RU" sz="1200" dirty="0"/>
              <a:t>Днепр — Северский Донец;</a:t>
            </a:r>
            <a:br>
              <a:rPr lang="ru-RU" sz="1200" dirty="0"/>
            </a:br>
            <a:r>
              <a:rPr lang="ru-RU" sz="1200" i="1" dirty="0"/>
              <a:t>IV</a:t>
            </a:r>
            <a:r>
              <a:rPr lang="ru-RU" sz="1200" dirty="0"/>
              <a:t> —</a:t>
            </a:r>
            <a:r>
              <a:rPr lang="ru-RU" sz="1200" i="1" dirty="0"/>
              <a:t> </a:t>
            </a:r>
            <a:r>
              <a:rPr lang="ru-RU" sz="1200" dirty="0"/>
              <a:t>Онежское оз. — </a:t>
            </a:r>
            <a:r>
              <a:rPr lang="ru-RU" sz="1200" dirty="0" err="1"/>
              <a:t>Выг</a:t>
            </a:r>
            <a:r>
              <a:rPr lang="ru-RU" sz="1200" dirty="0"/>
              <a:t>;</a:t>
            </a:r>
            <a:br>
              <a:rPr lang="ru-RU" sz="1200" dirty="0"/>
            </a:br>
            <a:r>
              <a:rPr lang="ru-RU" sz="1200" i="1" dirty="0"/>
              <a:t>V </a:t>
            </a:r>
            <a:r>
              <a:rPr lang="ru-RU" sz="1200" dirty="0"/>
              <a:t>—</a:t>
            </a:r>
            <a:r>
              <a:rPr lang="ru-RU" sz="1200" i="1" dirty="0"/>
              <a:t> </a:t>
            </a:r>
            <a:r>
              <a:rPr lang="ru-RU" sz="1200" dirty="0"/>
              <a:t>Белое оз.— Вытегра;</a:t>
            </a:r>
            <a:br>
              <a:rPr lang="ru-RU" sz="1200" dirty="0"/>
            </a:br>
            <a:r>
              <a:rPr lang="ru-RU" sz="1200" i="1" dirty="0"/>
              <a:t>VI </a:t>
            </a:r>
            <a:r>
              <a:rPr lang="ru-RU" sz="1200" dirty="0"/>
              <a:t>—</a:t>
            </a:r>
            <a:r>
              <a:rPr lang="ru-RU" sz="1200" i="1" dirty="0"/>
              <a:t> </a:t>
            </a:r>
            <a:r>
              <a:rPr lang="ru-RU" sz="1200" dirty="0"/>
              <a:t>Шексна — Сухона;</a:t>
            </a:r>
            <a:br>
              <a:rPr lang="ru-RU" sz="1200" dirty="0"/>
            </a:br>
            <a:r>
              <a:rPr lang="ru-RU" sz="1200" i="1" dirty="0"/>
              <a:t>VII</a:t>
            </a:r>
            <a:r>
              <a:rPr lang="ru-RU" sz="1200" dirty="0"/>
              <a:t> —</a:t>
            </a:r>
            <a:r>
              <a:rPr lang="ru-RU" sz="1200" i="1" dirty="0"/>
              <a:t> </a:t>
            </a:r>
            <a:r>
              <a:rPr lang="ru-RU" sz="1200" dirty="0"/>
              <a:t>Ока — Днепр (Угра— </a:t>
            </a:r>
            <a:r>
              <a:rPr lang="ru-RU" sz="1200" dirty="0" err="1"/>
              <a:t>Осьма</a:t>
            </a:r>
            <a:r>
              <a:rPr lang="ru-RU" sz="1200" dirty="0"/>
              <a:t>);</a:t>
            </a:r>
            <a:br>
              <a:rPr lang="ru-RU" sz="1200" dirty="0"/>
            </a:br>
            <a:r>
              <a:rPr lang="ru-RU" sz="1200" i="1" dirty="0"/>
              <a:t>VIII</a:t>
            </a:r>
            <a:r>
              <a:rPr lang="ru-RU" sz="1200" dirty="0"/>
              <a:t> — Ока — Днепр (Жиздра — Десна);</a:t>
            </a:r>
            <a:br>
              <a:rPr lang="ru-RU" sz="1200" dirty="0"/>
            </a:br>
            <a:r>
              <a:rPr lang="ru-RU" sz="1200" i="1" dirty="0"/>
              <a:t>IX</a:t>
            </a:r>
            <a:r>
              <a:rPr lang="ru-RU" sz="1200" dirty="0"/>
              <a:t> — Волга — Дон;</a:t>
            </a:r>
            <a:br>
              <a:rPr lang="ru-RU" sz="1200" dirty="0"/>
            </a:br>
            <a:r>
              <a:rPr lang="ru-RU" sz="1200" i="1" dirty="0"/>
              <a:t>X </a:t>
            </a:r>
            <a:r>
              <a:rPr lang="ru-RU" sz="1200" dirty="0"/>
              <a:t>— Кама — </a:t>
            </a:r>
            <a:r>
              <a:rPr lang="ru-RU" sz="1200" dirty="0" err="1"/>
              <a:t>Вычегда</a:t>
            </a:r>
            <a:r>
              <a:rPr lang="ru-RU" sz="1200" dirty="0"/>
              <a:t>;</a:t>
            </a:r>
            <a:br>
              <a:rPr lang="ru-RU" sz="1200" dirty="0"/>
            </a:br>
            <a:r>
              <a:rPr lang="ru-RU" sz="1200" i="1" dirty="0"/>
              <a:t>XI</a:t>
            </a:r>
            <a:r>
              <a:rPr lang="ru-RU" sz="1200" dirty="0"/>
              <a:t> — </a:t>
            </a:r>
            <a:r>
              <a:rPr lang="ru-RU" sz="1200" dirty="0" err="1"/>
              <a:t>Вычегда</a:t>
            </a:r>
            <a:r>
              <a:rPr lang="ru-RU" sz="1200" dirty="0"/>
              <a:t> — Печора;</a:t>
            </a:r>
            <a:br>
              <a:rPr lang="ru-RU" sz="1200" dirty="0"/>
            </a:br>
            <a:r>
              <a:rPr lang="ru-RU" sz="1200" i="1" dirty="0"/>
              <a:t>XII </a:t>
            </a:r>
            <a:r>
              <a:rPr lang="ru-RU" sz="1200" dirty="0"/>
              <a:t>— Кама — Печора;</a:t>
            </a:r>
            <a:br>
              <a:rPr lang="ru-RU" sz="1200" dirty="0"/>
            </a:br>
            <a:r>
              <a:rPr lang="ru-RU" sz="1200" i="1" dirty="0"/>
              <a:t>XIII </a:t>
            </a:r>
            <a:r>
              <a:rPr lang="ru-RU" sz="1200" dirty="0"/>
              <a:t>— Илыч — </a:t>
            </a:r>
            <a:r>
              <a:rPr lang="ru-RU" sz="1200" dirty="0" err="1"/>
              <a:t>Сев.Сосьва</a:t>
            </a:r>
            <a:r>
              <a:rPr lang="ru-RU" sz="1200" dirty="0"/>
              <a:t>;</a:t>
            </a:r>
            <a:br>
              <a:rPr lang="ru-RU" sz="1200" dirty="0"/>
            </a:br>
            <a:r>
              <a:rPr lang="ru-RU" sz="1200" i="1" dirty="0"/>
              <a:t>XIV</a:t>
            </a:r>
            <a:r>
              <a:rPr lang="ru-RU" sz="1200" dirty="0"/>
              <a:t> — Чусовая — Исеть;</a:t>
            </a:r>
            <a:br>
              <a:rPr lang="ru-RU" sz="1200" dirty="0"/>
            </a:br>
            <a:r>
              <a:rPr lang="ru-RU" sz="1200" i="1" dirty="0"/>
              <a:t>XV </a:t>
            </a:r>
            <a:r>
              <a:rPr lang="ru-RU" sz="1200" dirty="0"/>
              <a:t>— </a:t>
            </a:r>
            <a:r>
              <a:rPr lang="ru-RU" sz="1200" dirty="0" err="1"/>
              <a:t>Маныч</a:t>
            </a:r>
            <a:r>
              <a:rPr lang="ru-RU" sz="1200" dirty="0"/>
              <a:t> — Кума.</a:t>
            </a:r>
          </a:p>
        </p:txBody>
      </p:sp>
      <p:pic>
        <p:nvPicPr>
          <p:cNvPr id="14341" name="Picture 9" descr="ЕТР-урезан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8913"/>
            <a:ext cx="4884738" cy="63817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5300" b="1" dirty="0" smtClean="0">
                <a:solidFill>
                  <a:schemeClr val="tx1"/>
                </a:solidFill>
                <a:latin typeface="Arial" charset="0"/>
              </a:rPr>
              <a:t>СОДЕРЖАНИЕ ПРОЕКТОВ –</a:t>
            </a:r>
            <a:br>
              <a:rPr lang="ru-RU" sz="53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НЕ ОТДЕЛЬНЫЙ ГИДРОУЗЕЛ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sz="4700" b="1" spc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</a:t>
            </a:r>
            <a:r>
              <a:rPr lang="ru-RU" sz="4700" b="1" cap="all" spc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отдельное водохранилище</a:t>
            </a:r>
            <a:r>
              <a:rPr lang="ru-RU" sz="4700" b="1" spc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),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sz="1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Arial" charset="0"/>
              </a:rPr>
              <a:t>А РЕКА</a:t>
            </a:r>
            <a:br>
              <a:rPr lang="ru-RU" sz="53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5300" b="1" dirty="0" smtClean="0">
                <a:solidFill>
                  <a:schemeClr val="tx1"/>
                </a:solidFill>
                <a:latin typeface="Arial" charset="0"/>
              </a:rPr>
              <a:t>КАК ПРОТЯЖЕННОЕ ЦЕЛОЕ,</a:t>
            </a:r>
            <a:r>
              <a:rPr lang="ru-RU" sz="38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sz="38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60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НЕПРЕРЫВНЫЙ КАСКАД</a:t>
            </a:r>
            <a:r>
              <a:rPr lang="ru-RU" sz="54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b="1" cap="small" dirty="0" smtClean="0">
                <a:solidFill>
                  <a:schemeClr val="tx1"/>
                </a:solidFill>
                <a:latin typeface="Arial" charset="0"/>
              </a:rPr>
              <a:t>подпертых бьефов (водохранилищ)</a:t>
            </a:r>
            <a:br>
              <a:rPr lang="ru-RU" b="1" cap="small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b="1" cap="small" dirty="0" smtClean="0">
                <a:solidFill>
                  <a:schemeClr val="tx1"/>
                </a:solidFill>
                <a:latin typeface="Arial" charset="0"/>
              </a:rPr>
              <a:t>с судопропускными сооружениями</a:t>
            </a:r>
            <a:br>
              <a:rPr lang="ru-RU" b="1" cap="small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b="1" cap="small" dirty="0" smtClean="0">
                <a:solidFill>
                  <a:schemeClr val="tx1"/>
                </a:solidFill>
                <a:latin typeface="Arial" charset="0"/>
              </a:rPr>
              <a:t>и гидроэлектростанциями</a:t>
            </a:r>
            <a:r>
              <a:rPr lang="ru-RU" b="1" dirty="0" smtClean="0">
                <a:solidFill>
                  <a:schemeClr val="tx1"/>
                </a:solidFill>
                <a:latin typeface="Arial" charset="0"/>
              </a:rPr>
              <a:t>.</a:t>
            </a:r>
            <a:endParaRPr lang="ru-RU" sz="38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500041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spc="500" dirty="0" smtClean="0">
                <a:solidFill>
                  <a:schemeClr val="tx1"/>
                </a:solidFill>
                <a:latin typeface="Arial" charset="0"/>
              </a:rPr>
              <a:t>ГОРОД  И  ГИДРОУЗЕЛ</a:t>
            </a:r>
          </a:p>
        </p:txBody>
      </p:sp>
      <p:sp>
        <p:nvSpPr>
          <p:cNvPr id="1028" name="Rectangle 93"/>
          <p:cNvSpPr>
            <a:spLocks noChangeArrowheads="1"/>
          </p:cNvSpPr>
          <p:nvPr/>
        </p:nvSpPr>
        <p:spPr bwMode="auto">
          <a:xfrm>
            <a:off x="323850" y="1125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796" name="Picture 4" descr="http://www.online-turs.ru/wp-content/uploads/2014/10/Uglich.jpg"/>
          <p:cNvPicPr>
            <a:picLocks noChangeAspect="1" noChangeArrowheads="1"/>
          </p:cNvPicPr>
          <p:nvPr/>
        </p:nvPicPr>
        <p:blipFill>
          <a:blip r:embed="rId2"/>
          <a:srcRect t="17913"/>
          <a:stretch>
            <a:fillRect/>
          </a:stretch>
        </p:blipFill>
        <p:spPr bwMode="auto">
          <a:xfrm>
            <a:off x="72000" y="468000"/>
            <a:ext cx="6858048" cy="42221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Углич. Гидроузел и город.jpg"/>
          <p:cNvPicPr>
            <a:picLocks noChangeAspect="1"/>
          </p:cNvPicPr>
          <p:nvPr/>
        </p:nvPicPr>
        <p:blipFill>
          <a:blip r:embed="rId3"/>
          <a:srcRect l="1205" t="1099" b="20143"/>
          <a:stretch>
            <a:fillRect/>
          </a:stretch>
        </p:blipFill>
        <p:spPr>
          <a:xfrm>
            <a:off x="612000" y="3312000"/>
            <a:ext cx="8481112" cy="3475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600" b="1" dirty="0" smtClean="0">
                <a:solidFill>
                  <a:schemeClr val="tx1"/>
                </a:solidFill>
                <a:latin typeface="Arial" charset="0"/>
              </a:rPr>
              <a:t>СОТНИ НОВЫХ ГИДРОУЗЛОВ –</a:t>
            </a:r>
            <a:br>
              <a:rPr lang="ru-RU" sz="6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ТЫСЯЧИ НОВЫХ ГОРОДОВ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Первоочередные проекты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на Европейской территории России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1600" b="1" dirty="0" smtClean="0"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3600" b="1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600" b="1" spc="-40" dirty="0" smtClean="0">
                <a:latin typeface="Arial" charset="0"/>
                <a:cs typeface="Arial" charset="0"/>
              </a:rPr>
              <a:t>ека Ока от г. Нижнего Новгорода до г. Орла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</a:t>
            </a:r>
            <a:r>
              <a:rPr lang="ru-RU" sz="3600" b="1" dirty="0" smtClean="0">
                <a:latin typeface="Arial" charset="0"/>
                <a:cs typeface="Arial" charset="0"/>
              </a:rPr>
              <a:t>ерхняя Волга от г. Твери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до Верхневолжских озер и оз. Селигер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</a:t>
            </a:r>
            <a:r>
              <a:rPr lang="ru-RU" sz="3600" b="1" dirty="0" smtClean="0">
                <a:latin typeface="Arial" charset="0"/>
                <a:cs typeface="Arial" charset="0"/>
              </a:rPr>
              <a:t>олжско-Северодвинский водный путь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от Волго-Балта до устья р. </a:t>
            </a:r>
            <a:r>
              <a:rPr lang="ru-RU" sz="3600" b="1" dirty="0" err="1" smtClean="0">
                <a:latin typeface="Arial" charset="0"/>
                <a:cs typeface="Arial" charset="0"/>
              </a:rPr>
              <a:t>Вычегды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err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К</a:t>
            </a:r>
            <a:r>
              <a:rPr lang="ru-RU" sz="3600" b="1" dirty="0" err="1" smtClean="0">
                <a:latin typeface="Arial" charset="0"/>
                <a:cs typeface="Arial" charset="0"/>
              </a:rPr>
              <a:t>амско-Печорско-Вычегодское</a:t>
            </a:r>
            <a:r>
              <a:rPr lang="ru-RU" sz="3600" b="1" dirty="0" smtClean="0">
                <a:latin typeface="Arial" charset="0"/>
                <a:cs typeface="Arial" charset="0"/>
              </a:rPr>
              <a:t> соединение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и р. </a:t>
            </a:r>
            <a:r>
              <a:rPr lang="ru-RU" sz="3600" b="1" dirty="0" err="1" smtClean="0">
                <a:latin typeface="Arial" charset="0"/>
                <a:cs typeface="Arial" charset="0"/>
              </a:rPr>
              <a:t>Вычегда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Н</a:t>
            </a:r>
            <a:r>
              <a:rPr lang="ru-RU" sz="3600" b="1" dirty="0" smtClean="0">
                <a:latin typeface="Arial" charset="0"/>
                <a:cs typeface="Arial" charset="0"/>
              </a:rPr>
              <a:t>ижневолжский водохозяйственный комплекс</a:t>
            </a:r>
            <a:endParaRPr lang="ru-RU" sz="36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3" descr="Карта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863600"/>
            <a:ext cx="8534400" cy="596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b="1">
                <a:latin typeface="Arial" charset="0"/>
              </a:rPr>
              <a:t>ГЛАВНЫЕ ВОДНЫЕ МАГИСТРАЛИ РОССИИ</a:t>
            </a:r>
            <a:r>
              <a:rPr lang="ru-RU" sz="2000" b="1">
                <a:latin typeface="Arial" charset="0"/>
              </a:rPr>
              <a:t/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Схема Междуведомственной комиссии для составления плана работ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по улучшению и развитию водяных сообщений Империи, 1909 г.</a:t>
            </a:r>
          </a:p>
        </p:txBody>
      </p:sp>
      <p:pic>
        <p:nvPicPr>
          <p:cNvPr id="6" name="Picture 3" descr="Карта-1"/>
          <p:cNvPicPr>
            <a:picLocks noChangeAspect="1" noChangeArrowheads="1"/>
          </p:cNvPicPr>
          <p:nvPr/>
        </p:nvPicPr>
        <p:blipFill>
          <a:blip r:embed="rId2"/>
          <a:srcRect l="11291" t="27428" r="72805" b="62995"/>
          <a:stretch>
            <a:fillRect/>
          </a:stretch>
        </p:blipFill>
        <p:spPr bwMode="auto">
          <a:xfrm>
            <a:off x="2735263" y="4068763"/>
            <a:ext cx="6242050" cy="262731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defRPr/>
            </a:pPr>
            <a:r>
              <a:rPr lang="ru-RU" sz="7200" b="1" dirty="0" smtClean="0">
                <a:latin typeface="Arial" pitchFamily="34" charset="0"/>
                <a:cs typeface="Arial" pitchFamily="34" charset="0"/>
              </a:rPr>
              <a:t>НЕТ </a:t>
            </a: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иных средств</a:t>
            </a:r>
            <a:br>
              <a:rPr lang="ru-RU" sz="6000" b="1" dirty="0" smtClean="0"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решения проблем Оки</a:t>
            </a:r>
            <a:br>
              <a:rPr lang="ru-RU" sz="6000" b="1" dirty="0" smtClean="0"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кроме её</a:t>
            </a:r>
            <a:r>
              <a:rPr lang="en-US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5400" b="1" dirty="0" smtClean="0"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РЕКОНСТРУКЦИИ В</a:t>
            </a:r>
            <a:r>
              <a:rPr lang="ru-RU" sz="7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7200" b="1" dirty="0" smtClean="0">
                <a:latin typeface="Arial" pitchFamily="34" charset="0"/>
                <a:cs typeface="Arial" pitchFamily="34" charset="0"/>
              </a:rPr>
            </a:br>
            <a:r>
              <a:rPr lang="ru-RU" sz="8400" b="1" dirty="0" smtClean="0">
                <a:latin typeface="Arial" pitchFamily="34" charset="0"/>
                <a:cs typeface="Arial" pitchFamily="34" charset="0"/>
              </a:rPr>
              <a:t>НЕПРЕРЫВНЫЙ</a:t>
            </a:r>
            <a:r>
              <a:rPr lang="ru-RU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0" b="1" dirty="0" smtClean="0">
                <a:latin typeface="Arial" pitchFamily="34" charset="0"/>
                <a:cs typeface="Arial" pitchFamily="34" charset="0"/>
              </a:rPr>
              <a:t>КАСКАД</a:t>
            </a:r>
            <a:endParaRPr lang="ru-RU" sz="10000" u="word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Arial" charset="0"/>
              </a:rPr>
              <a:t>ОКСКИЙ КАСКАД: СХЕМА РАЗМЕЩЕНИЯ ГИДРОУЗЛОВ</a:t>
            </a:r>
            <a:br>
              <a:rPr lang="ru-RU" sz="2400" b="1" smtClean="0">
                <a:solidFill>
                  <a:schemeClr val="tx1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Arial" charset="0"/>
              </a:rPr>
              <a:t>(по проектным данным 1935 и 1950 гг.)</a:t>
            </a:r>
          </a:p>
        </p:txBody>
      </p:sp>
      <p:sp>
        <p:nvSpPr>
          <p:cNvPr id="1028" name="Rectangle 93"/>
          <p:cNvSpPr>
            <a:spLocks noChangeArrowheads="1"/>
          </p:cNvSpPr>
          <p:nvPr/>
        </p:nvSpPr>
        <p:spPr bwMode="auto">
          <a:xfrm>
            <a:off x="323850" y="1125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92"/>
          <p:cNvGraphicFramePr>
            <a:graphicFrameLocks noChangeAspect="1"/>
          </p:cNvGraphicFramePr>
          <p:nvPr/>
        </p:nvGraphicFramePr>
        <p:xfrm>
          <a:off x="71438" y="971550"/>
          <a:ext cx="9001125" cy="5740400"/>
        </p:xfrm>
        <a:graphic>
          <a:graphicData uri="http://schemas.openxmlformats.org/presentationml/2006/ole">
            <p:oleObj spid="_x0000_s1026" name="Рисунок" r:id="rId3" imgW="8543544" imgH="6658356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42875" y="142851"/>
            <a:ext cx="9429750" cy="6715149"/>
          </a:xfrm>
          <a:extLst/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sz="5200" b="1" spc="-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РОССИЯ – РЕЧНАЯ СТРАНА</a:t>
            </a:r>
          </a:p>
          <a:p>
            <a:pPr marL="0" indent="0" algn="ctr">
              <a:buFontTx/>
              <a:buNone/>
              <a:defRPr/>
            </a:pPr>
            <a:r>
              <a:rPr lang="ru-RU" sz="5200" b="1" spc="-100" dirty="0" smtClean="0">
                <a:solidFill>
                  <a:srgbClr val="C00000"/>
                </a:solidFill>
                <a:latin typeface="Arial Black" pitchFamily="34" charset="0"/>
              </a:rPr>
              <a:t>НО:</a:t>
            </a:r>
            <a:r>
              <a:rPr lang="ru-RU" sz="36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Arial" charset="0"/>
              </a:rPr>
              <a:t>2 миллиона рек</a:t>
            </a:r>
            <a:br>
              <a:rPr lang="ru-RU" sz="54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Arial" charset="0"/>
              </a:rPr>
              <a:t>и</a:t>
            </a:r>
            <a:br>
              <a:rPr lang="ru-RU" sz="54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Arial" charset="0"/>
              </a:rPr>
              <a:t>2 тысячи водохранилищ</a:t>
            </a:r>
            <a:r>
              <a:rPr lang="ru-RU" sz="3600" b="1" dirty="0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chemeClr val="hlink"/>
                </a:solidFill>
                <a:latin typeface="Arial" charset="0"/>
              </a:rPr>
            </a:br>
            <a:endParaRPr lang="ru-RU" sz="2400" b="1" dirty="0" smtClean="0">
              <a:solidFill>
                <a:schemeClr val="hlink"/>
              </a:solidFill>
              <a:latin typeface="Arial" charset="0"/>
            </a:endParaRPr>
          </a:p>
          <a:p>
            <a:pPr marL="0" indent="0" algn="ctr">
              <a:buFontTx/>
              <a:buNone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ОДНО ВОДОХРАНИЛИЩЕ</a:t>
            </a:r>
          </a:p>
          <a:p>
            <a:pPr marL="0" indent="0" algn="ctr">
              <a:buFontTx/>
              <a:buNone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НА ТЫСЯЧУ РЕК!!!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Arial" charset="0"/>
              </a:rPr>
              <a:t>ОКСКИЙ КАСКАД: ПАРАМЕТРЫ ГИДРОУЗЛОВ</a:t>
            </a:r>
          </a:p>
        </p:txBody>
      </p:sp>
      <p:sp>
        <p:nvSpPr>
          <p:cNvPr id="36867" name="Rectangle 93"/>
          <p:cNvSpPr>
            <a:spLocks noChangeArrowheads="1"/>
          </p:cNvSpPr>
          <p:nvPr/>
        </p:nvSpPr>
        <p:spPr bwMode="auto">
          <a:xfrm>
            <a:off x="323850" y="1125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8" name="Rectangle 94"/>
          <p:cNvSpPr>
            <a:spLocks noChangeArrowheads="1"/>
          </p:cNvSpPr>
          <p:nvPr/>
        </p:nvSpPr>
        <p:spPr bwMode="auto">
          <a:xfrm>
            <a:off x="5429250" y="5357813"/>
            <a:ext cx="357187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200" b="1">
                <a:latin typeface="Arial" charset="0"/>
              </a:rPr>
              <a:t>Суммарная выработка ГЭС Окского каскада</a:t>
            </a:r>
          </a:p>
          <a:p>
            <a:pPr algn="r"/>
            <a:r>
              <a:rPr lang="ru-RU" sz="2200" b="1">
                <a:latin typeface="Arial" charset="0"/>
              </a:rPr>
              <a:t>(с округлением):</a:t>
            </a:r>
          </a:p>
          <a:p>
            <a:pPr algn="r"/>
            <a:r>
              <a:rPr lang="ru-RU" sz="2800" b="1">
                <a:solidFill>
                  <a:srgbClr val="C00000"/>
                </a:solidFill>
                <a:latin typeface="Arial" charset="0"/>
              </a:rPr>
              <a:t>1,6 млрд. кВтч/год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714375"/>
          <a:ext cx="9144000" cy="4662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298"/>
                <a:gridCol w="1428760"/>
                <a:gridCol w="1285884"/>
                <a:gridCol w="1285884"/>
                <a:gridCol w="1285884"/>
                <a:gridCol w="1357290"/>
              </a:tblGrid>
              <a:tr h="78581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80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Гидроузлы</a:t>
                      </a:r>
                      <a:r>
                        <a:rPr lang="ru-RU" sz="160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– ступени 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Окского каскада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Расстояние от устья,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км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Отметка НПУ,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Максим.</a:t>
                      </a:r>
                      <a:endParaRPr lang="ru-RU" sz="16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напор,</a:t>
                      </a:r>
                      <a:endParaRPr lang="ru-RU" sz="16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16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Мощность ГЭС,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тыс. кВт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Выработка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ГЭС, </a:t>
                      </a:r>
                      <a:r>
                        <a:rPr lang="ru-RU" sz="160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млн</a:t>
                      </a:r>
                      <a:r>
                        <a:rPr lang="ru-RU" sz="160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кВтч/год</a:t>
                      </a:r>
                      <a:endParaRPr lang="ru-RU" sz="160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Косовский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147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Калужский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1100</a:t>
                      </a:r>
                      <a:endParaRPr lang="ru-RU" sz="2200" b="1" u="words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139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303</a:t>
                      </a:r>
                      <a:endParaRPr lang="ru-RU" sz="2200" b="1" u="words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Серпуховский</a:t>
                      </a:r>
                      <a:r>
                        <a:rPr lang="ru-RU" sz="2200" b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2200" b="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980</a:t>
                      </a:r>
                      <a:endParaRPr lang="ru-RU" sz="2200" b="1" u="words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117,7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138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Коломенский</a:t>
                      </a:r>
                      <a:r>
                        <a:rPr lang="ru-RU" sz="2200" b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2200" b="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109,7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8,2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Кузьминский</a:t>
                      </a:r>
                      <a:r>
                        <a:rPr lang="ru-RU" sz="2200" b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</a:t>
                      </a:r>
                      <a:endParaRPr lang="ru-RU" sz="2200" b="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745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101,5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  <a:endParaRPr lang="ru-RU" sz="2200" b="1" u="words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168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Спасский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ru-RU" sz="2200" b="1" u="words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115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Акитинский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200" b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Касимов</a:t>
                      </a:r>
                      <a:r>
                        <a:rPr lang="ru-RU" sz="2200" b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)**</a:t>
                      </a:r>
                      <a:endParaRPr lang="ru-RU" sz="2200" b="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90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Казневский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(выше Мурома)**</a:t>
                      </a:r>
                      <a:endParaRPr lang="ru-RU" sz="2200" b="0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b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u="none" strike="noStrike" spc="-10" baseline="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Степаньковский</a:t>
                      </a:r>
                      <a:r>
                        <a:rPr lang="ru-RU" sz="2200" b="0" u="none" strike="noStrike" spc="-1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2200" b="0" u="words" spc="-10" baseline="0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160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77,4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5,6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189</a:t>
                      </a:r>
                      <a:endParaRPr lang="ru-RU" sz="2200" b="1" u="words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948" name="Прямоугольник 8"/>
          <p:cNvSpPr>
            <a:spLocks noChangeArrowheads="1"/>
          </p:cNvSpPr>
          <p:nvPr/>
        </p:nvSpPr>
        <p:spPr bwMode="auto">
          <a:xfrm>
            <a:off x="0" y="5429250"/>
            <a:ext cx="5500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Arial" charset="0"/>
              </a:rPr>
              <a:t>* Гидроузлы по Схеме 1950 г.</a:t>
            </a:r>
          </a:p>
          <a:p>
            <a:r>
              <a:rPr lang="ru-RU" sz="2000" dirty="0">
                <a:latin typeface="Arial" charset="0"/>
              </a:rPr>
              <a:t>** Параметры гидроузлов по Схеме 1935 г. скорректированы по Схеме 1950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Text Box 2"/>
          <p:cNvSpPr txBox="1">
            <a:spLocks noChangeArrowheads="1"/>
          </p:cNvSpPr>
          <p:nvPr/>
        </p:nvSpPr>
        <p:spPr bwMode="auto">
          <a:xfrm>
            <a:off x="0" y="36513"/>
            <a:ext cx="2571750" cy="689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ru-RU" sz="2400" b="1" spc="-50" dirty="0">
                <a:latin typeface="Arial" charset="0"/>
              </a:rPr>
              <a:t>ОКА и ДНЕПР –</a:t>
            </a:r>
            <a:br>
              <a:rPr lang="ru-RU" sz="2400" b="1" spc="-50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ОСНОВА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СОЕДИНЕНИЯ ВОДНЫХ ПУТЕЙ СНГ И ЗАПАДНОЙ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ЕВРОПЫ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1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Условные</a:t>
            </a:r>
            <a:br>
              <a:rPr lang="ru-RU" sz="1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обозначения:</a:t>
            </a:r>
            <a:br>
              <a:rPr lang="ru-RU" sz="1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1 – ЕГС;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2 – Черноморско-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Балтийская магистраль;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3 – Средне-Российская магистраль;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4 – вариант соединения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Ока – Днепр;</a:t>
            </a:r>
          </a:p>
          <a:p>
            <a:pPr>
              <a:spcBef>
                <a:spcPts val="0"/>
              </a:spcBef>
              <a:defRPr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5 – Южно-Российская магистраль;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6 – гидроузлы на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Днепре действующие;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7 – то же, 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предполагаемые;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8 – то же, по проекту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(ТЭО) 2001 г.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9 – межбассейновые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каналы действующие;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10 – то же, предполагаемые.</a:t>
            </a:r>
          </a:p>
        </p:txBody>
      </p:sp>
      <p:pic>
        <p:nvPicPr>
          <p:cNvPr id="1158147" name="Picture 3" descr="Днепр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488" y="215900"/>
            <a:ext cx="6624637" cy="615473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Днепр-условные"/>
          <p:cNvPicPr>
            <a:picLocks noChangeAspect="1" noChangeArrowheads="1"/>
          </p:cNvPicPr>
          <p:nvPr/>
        </p:nvPicPr>
        <p:blipFill>
          <a:blip r:embed="rId3"/>
          <a:srcRect l="16560" t="9085" b="6079"/>
          <a:stretch>
            <a:fillRect/>
          </a:stretch>
        </p:blipFill>
        <p:spPr bwMode="auto">
          <a:xfrm>
            <a:off x="3048000" y="4343400"/>
            <a:ext cx="1716088" cy="237648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Первоочередные проекты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на Европейской территории России</a:t>
            </a:r>
            <a:r>
              <a:rPr 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3600" b="1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600" b="1" spc="-40" dirty="0" smtClean="0">
                <a:latin typeface="Arial" charset="0"/>
                <a:cs typeface="Arial" charset="0"/>
              </a:rPr>
              <a:t>ека Ока от г. Нижнего Новгорода до г. Орла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</a:t>
            </a:r>
            <a:r>
              <a:rPr lang="ru-RU" sz="3600" b="1" dirty="0" smtClean="0">
                <a:latin typeface="Arial" charset="0"/>
                <a:cs typeface="Arial" charset="0"/>
              </a:rPr>
              <a:t>ерхняя Волга от г. Твери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до Верхневолжских озер и оз. Селигер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</a:t>
            </a:r>
            <a:r>
              <a:rPr lang="ru-RU" sz="3600" b="1" dirty="0" smtClean="0">
                <a:latin typeface="Arial" charset="0"/>
                <a:cs typeface="Arial" charset="0"/>
              </a:rPr>
              <a:t>олжско-Северодвинский водный путь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от Волго-Балта до устья р. </a:t>
            </a:r>
            <a:r>
              <a:rPr lang="ru-RU" sz="3600" b="1" dirty="0" err="1" smtClean="0">
                <a:latin typeface="Arial" charset="0"/>
                <a:cs typeface="Arial" charset="0"/>
              </a:rPr>
              <a:t>Вычегды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err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К</a:t>
            </a:r>
            <a:r>
              <a:rPr lang="ru-RU" sz="3600" b="1" dirty="0" err="1" smtClean="0">
                <a:latin typeface="Arial" charset="0"/>
                <a:cs typeface="Arial" charset="0"/>
              </a:rPr>
              <a:t>амско-Печорско-Вычегодское</a:t>
            </a:r>
            <a:r>
              <a:rPr lang="ru-RU" sz="3600" b="1" dirty="0" smtClean="0">
                <a:latin typeface="Arial" charset="0"/>
                <a:cs typeface="Arial" charset="0"/>
              </a:rPr>
              <a:t> соединение</a:t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latin typeface="Arial" charset="0"/>
                <a:cs typeface="Arial" charset="0"/>
              </a:rPr>
              <a:t>и р. </a:t>
            </a:r>
            <a:r>
              <a:rPr lang="ru-RU" sz="3600" b="1" dirty="0" err="1" smtClean="0">
                <a:latin typeface="Arial" charset="0"/>
                <a:cs typeface="Arial" charset="0"/>
              </a:rPr>
              <a:t>Вычегда</a:t>
            </a:r>
            <a:r>
              <a:rPr lang="ru-RU" sz="3600" b="1" dirty="0" smtClean="0">
                <a:latin typeface="Arial" charset="0"/>
                <a:cs typeface="Arial" charset="0"/>
              </a:rPr>
              <a:t/>
            </a:r>
            <a:br>
              <a:rPr lang="ru-RU" sz="3600" b="1" dirty="0" smtClean="0"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Н</a:t>
            </a:r>
            <a:r>
              <a:rPr lang="ru-RU" sz="3600" b="1" dirty="0" smtClean="0">
                <a:latin typeface="Arial" charset="0"/>
                <a:cs typeface="Arial" charset="0"/>
              </a:rPr>
              <a:t>ижневолжский водохозяйственный комплекс</a:t>
            </a:r>
            <a:endParaRPr lang="ru-RU" sz="36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4071966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Первоочередные проекты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 Уральском регионе</a:t>
            </a:r>
            <a:b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latin typeface="Arial" charset="0"/>
                <a:cs typeface="Arial" charset="0"/>
              </a:rPr>
              <a:t/>
            </a:r>
            <a:br>
              <a:rPr lang="ru-RU" sz="4000" b="1" spc="-50" dirty="0" smtClean="0">
                <a:latin typeface="Arial" charset="0"/>
                <a:cs typeface="Arial" charset="0"/>
              </a:rPr>
            </a:br>
            <a:r>
              <a:rPr lang="ru-RU" sz="4000" b="1" spc="-50" dirty="0" err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Т</a:t>
            </a:r>
            <a:r>
              <a:rPr lang="ru-RU" sz="4000" b="1" spc="-50" dirty="0" err="1" smtClean="0">
                <a:latin typeface="Arial" charset="0"/>
                <a:cs typeface="Arial" charset="0"/>
              </a:rPr>
              <a:t>рансуральский</a:t>
            </a:r>
            <a:r>
              <a:rPr lang="ru-RU" sz="4000" b="1" spc="-50" dirty="0" smtClean="0">
                <a:latin typeface="Arial" charset="0"/>
                <a:cs typeface="Arial" charset="0"/>
              </a:rPr>
              <a:t> водный путь</a:t>
            </a:r>
            <a:endParaRPr lang="ru-RU" sz="40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Text Box 2"/>
          <p:cNvSpPr txBox="1">
            <a:spLocks noChangeArrowheads="1"/>
          </p:cNvSpPr>
          <p:nvPr/>
        </p:nvSpPr>
        <p:spPr bwMode="auto">
          <a:xfrm>
            <a:off x="6286500" y="0"/>
            <a:ext cx="2857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400" b="1" dirty="0">
                <a:latin typeface="Arial" charset="0"/>
              </a:rPr>
              <a:t>ТРАНС-УРАЛЬСКИЙ ВОДНЫЙ ПУТЬ</a:t>
            </a:r>
          </a:p>
          <a:p>
            <a:pPr algn="r">
              <a:spcBef>
                <a:spcPts val="0"/>
              </a:spcBef>
              <a:defRPr/>
            </a:pPr>
            <a:r>
              <a:rPr lang="ru-RU" sz="2400" b="1" dirty="0">
                <a:latin typeface="Arial" charset="0"/>
              </a:rPr>
              <a:t>от Камского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водохранилища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до Иртыша,</a:t>
            </a:r>
          </a:p>
          <a:p>
            <a:pPr algn="r">
              <a:spcBef>
                <a:spcPts val="0"/>
              </a:spcBef>
              <a:defRPr/>
            </a:pPr>
            <a:r>
              <a:rPr lang="ru-RU" sz="2400" b="1" dirty="0">
                <a:latin typeface="Arial" charset="0"/>
              </a:rPr>
              <a:t>основная трасса</a:t>
            </a:r>
            <a:endParaRPr lang="ru-RU" b="1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9388" y="4437063"/>
            <a:ext cx="8785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000">
              <a:solidFill>
                <a:schemeClr val="accent2"/>
              </a:solidFill>
            </a:endParaRPr>
          </a:p>
        </p:txBody>
      </p:sp>
      <p:pic>
        <p:nvPicPr>
          <p:cNvPr id="1154052" name="Picture 4" descr="ТВП(урезан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52400"/>
            <a:ext cx="6480175" cy="408146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54053" name="Group 5"/>
          <p:cNvGraphicFramePr>
            <a:graphicFrameLocks noGrp="1"/>
          </p:cNvGraphicFramePr>
          <p:nvPr/>
        </p:nvGraphicFramePr>
        <p:xfrm>
          <a:off x="142875" y="4412692"/>
          <a:ext cx="8572529" cy="2422776"/>
        </p:xfrm>
        <a:graphic>
          <a:graphicData uri="http://schemas.openxmlformats.org/drawingml/2006/table">
            <a:tbl>
              <a:tblPr/>
              <a:tblGrid>
                <a:gridCol w="3286117"/>
                <a:gridCol w="1785950"/>
                <a:gridCol w="3500462"/>
              </a:tblGrid>
              <a:tr h="516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Участок трассы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Длина участка,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Выработка электроэнергии ГЭС,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млрд. кВтч/год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Река Чусовая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Водораздельный канал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Река Исеть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 – 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Река Тобол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– 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ИТОГО: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1550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2,3 –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4" name="Picture 36" descr="Водораздел"/>
          <p:cNvPicPr>
            <a:picLocks noChangeAspect="1" noChangeArrowheads="1"/>
          </p:cNvPicPr>
          <p:nvPr/>
        </p:nvPicPr>
        <p:blipFill>
          <a:blip r:embed="rId3" cstate="print">
            <a:lum bright="-6000" contrast="36000"/>
          </a:blip>
          <a:srcRect l="13315" t="23506" r="4784" b="5312"/>
          <a:stretch>
            <a:fillRect/>
          </a:stretch>
        </p:blipFill>
        <p:spPr bwMode="auto">
          <a:xfrm>
            <a:off x="4535488" y="2636838"/>
            <a:ext cx="4529137" cy="1836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4" name="Text Box 2"/>
          <p:cNvSpPr txBox="1">
            <a:spLocks noChangeArrowheads="1"/>
          </p:cNvSpPr>
          <p:nvPr/>
        </p:nvSpPr>
        <p:spPr bwMode="auto">
          <a:xfrm>
            <a:off x="0" y="357188"/>
            <a:ext cx="291623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atin typeface="Arial" charset="0"/>
              </a:rPr>
              <a:t>ТРАНС-УРАЛЬСКИЙ ВОДНЫЙ ПУТЬ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и прилежащие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к нему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водные магистрали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2 класса</a:t>
            </a:r>
          </a:p>
        </p:txBody>
      </p:sp>
      <p:pic>
        <p:nvPicPr>
          <p:cNvPr id="27651" name="Picture 3" descr="ТВП магистрали 2(урезано)"/>
          <p:cNvPicPr>
            <a:picLocks noChangeAspect="1" noChangeArrowheads="1"/>
          </p:cNvPicPr>
          <p:nvPr/>
        </p:nvPicPr>
        <p:blipFill rotWithShape="1">
          <a:blip r:embed="rId2" cstate="print"/>
          <a:srcRect t="3668" r="1701"/>
          <a:stretch/>
        </p:blipFill>
        <p:spPr bwMode="auto">
          <a:xfrm>
            <a:off x="2447925" y="36513"/>
            <a:ext cx="6535738" cy="38242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719" name="Group 47"/>
          <p:cNvGraphicFramePr>
            <a:graphicFrameLocks noGrp="1"/>
          </p:cNvGraphicFramePr>
          <p:nvPr/>
        </p:nvGraphicFramePr>
        <p:xfrm>
          <a:off x="34925" y="3571875"/>
          <a:ext cx="9074150" cy="2922749"/>
        </p:xfrm>
        <a:graphic>
          <a:graphicData uri="http://schemas.openxmlformats.org/drawingml/2006/table">
            <a:tbl>
              <a:tblPr/>
              <a:tblGrid>
                <a:gridCol w="3816350"/>
                <a:gridCol w="2374900"/>
                <a:gridCol w="2882900"/>
              </a:tblGrid>
              <a:tr h="82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Протяженность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шлюзованного пути,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Выработка электроэнергии ГЭС,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млрд. кВтч/год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50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 Сылва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 – 0,8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 Миасс от г.Челябинска до устья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450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0,15 – 0,17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 Тура от г. Верхотурье до устья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 – 0,5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 Пышма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около 500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– 0,6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 Тавда от истока до устья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 – 0,4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Р.Чусовая–канал–р.Уфа–р.Белая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2100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55120" name="Group 48"/>
          <p:cNvGraphicFramePr>
            <a:graphicFrameLocks noGrp="1"/>
          </p:cNvGraphicFramePr>
          <p:nvPr/>
        </p:nvGraphicFramePr>
        <p:xfrm>
          <a:off x="0" y="6524625"/>
          <a:ext cx="9144000" cy="376238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Реконструкция р. Тобол должна стать предметом особого российско-казахстанского проекта.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5500726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Первоочередные проекты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Западной Сибири ―</a:t>
            </a:r>
            <a:b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реки бассейна верхней Оби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200" b="1" dirty="0" smtClean="0">
                <a:latin typeface="Arial" charset="0"/>
                <a:cs typeface="Arial" charset="0"/>
              </a:rPr>
              <a:t>еки Томь и Иня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200" b="1" dirty="0" smtClean="0">
                <a:latin typeface="Arial" charset="0"/>
                <a:cs typeface="Arial" charset="0"/>
              </a:rPr>
              <a:t>ека Чулым и </a:t>
            </a:r>
            <a:r>
              <a:rPr lang="ru-RU" sz="3200" b="1" dirty="0" err="1" smtClean="0">
                <a:latin typeface="Arial" charset="0"/>
                <a:cs typeface="Arial" charset="0"/>
              </a:rPr>
              <a:t>Чулымо-Енисейское</a:t>
            </a:r>
            <a:r>
              <a:rPr lang="ru-RU" sz="3200" b="1" dirty="0" smtClean="0">
                <a:latin typeface="Arial" charset="0"/>
                <a:cs typeface="Arial" charset="0"/>
              </a:rPr>
              <a:t> соединение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200" b="1" dirty="0" smtClean="0">
                <a:latin typeface="Arial" charset="0"/>
                <a:cs typeface="Arial" charset="0"/>
              </a:rPr>
              <a:t>еки Верхняя Обь, Бия, Катунь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Первоочередные проекты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 Восточной Сибири</a:t>
            </a:r>
            <a:b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и на Дальнем Востоке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Э</a:t>
            </a:r>
            <a:r>
              <a:rPr lang="ru-RU" sz="3200" b="1" dirty="0" smtClean="0">
                <a:latin typeface="Arial" charset="0"/>
                <a:cs typeface="Arial" charset="0"/>
              </a:rPr>
              <a:t>венкийская (Туруханская) ГЭС и Енисейско-Ленская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глубоководная магистраль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К</a:t>
            </a:r>
            <a:r>
              <a:rPr lang="ru-RU" sz="3200" b="1" dirty="0" smtClean="0">
                <a:latin typeface="Arial" charset="0"/>
                <a:cs typeface="Arial" charset="0"/>
              </a:rPr>
              <a:t>омплексная реконструкция рек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бассейна р. Зеи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П</a:t>
            </a:r>
            <a:r>
              <a:rPr lang="ru-RU" sz="3200" b="1" dirty="0" smtClean="0">
                <a:latin typeface="Arial" charset="0"/>
                <a:cs typeface="Arial" charset="0"/>
              </a:rPr>
              <a:t>риморский край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81075"/>
            <a:ext cx="9144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Наводнения здесь обусловлены высокими и быстрыми паводками на реках, вызываемыми летними муссонными дождями.</a:t>
            </a:r>
          </a:p>
          <a:p>
            <a:pPr algn="r">
              <a:defRPr/>
            </a:pPr>
            <a:r>
              <a:rPr lang="ru-RU" sz="3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начала 1930-х гг. на Амуре</a:t>
            </a:r>
          </a:p>
          <a:p>
            <a:pPr algn="r">
              <a:defRPr/>
            </a:pPr>
            <a:r>
              <a:rPr lang="ru-RU" sz="3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крупных реках его бассейна</a:t>
            </a:r>
          </a:p>
          <a:p>
            <a:pPr algn="r">
              <a:defRPr/>
            </a:pPr>
            <a:r>
              <a:rPr lang="ru-RU" sz="3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Зее</a:t>
            </a:r>
            <a:r>
              <a:rPr lang="ru-RU" sz="3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Бурее, </a:t>
            </a:r>
            <a:r>
              <a:rPr lang="ru-RU" sz="3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Селемдже</a:t>
            </a:r>
            <a:r>
              <a:rPr lang="ru-RU" sz="3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др.) зарегистрировано </a:t>
            </a:r>
          </a:p>
          <a:p>
            <a:pPr algn="r">
              <a:defRPr/>
            </a:pPr>
            <a:r>
              <a:rPr lang="ru-RU" sz="37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около 700 </a:t>
            </a:r>
            <a:r>
              <a:rPr lang="ru-RU" sz="37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наводнений,</a:t>
            </a:r>
          </a:p>
          <a:p>
            <a:pPr algn="r">
              <a:defRPr/>
            </a:pPr>
            <a:r>
              <a:rPr lang="ru-RU" sz="3700" b="1" u="sng" spc="-6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 них </a:t>
            </a:r>
            <a:r>
              <a:rPr lang="ru-RU" sz="3700" b="1" i="1" u="sng" spc="-6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60 </a:t>
            </a:r>
            <a:r>
              <a:rPr lang="ru-RU" sz="3700" b="1" i="1" u="sng" spc="-6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− </a:t>
            </a:r>
            <a:r>
              <a:rPr lang="ru-RU" sz="37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катастрофические.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4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rPr>
              <a:t>БАССЕЙН АМУРА: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488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ОАО </a:t>
            </a:r>
            <a:r>
              <a:rPr lang="ru-RU" sz="40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РусГидро</a:t>
            </a:r>
            <a:r>
              <a:rPr lang="ru-RU" sz="4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вдохновленное</a:t>
            </a:r>
            <a:br>
              <a:rPr lang="ru-RU" sz="4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катастрофическим наводнением на Амуре в 2013 г., предлагает…</a:t>
            </a:r>
            <a:endParaRPr lang="ru-RU" sz="3200" i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Рисунок 3" descr="РусГидр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00" y="1584000"/>
            <a:ext cx="7858148" cy="520651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"/>
            <a:ext cx="9144000" cy="1071546"/>
          </a:xfrm>
          <a:extLst/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Arial Black" pitchFamily="34" charset="0"/>
              </a:rPr>
              <a:t>Большие плотины в разных странах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Arial Black" pitchFamily="34" charset="0"/>
              </a:rPr>
              <a:t>(2000 г.)</a:t>
            </a:r>
          </a:p>
        </p:txBody>
      </p:sp>
      <p:graphicFrame>
        <p:nvGraphicFramePr>
          <p:cNvPr id="6259" name="Group 115"/>
          <p:cNvGraphicFramePr>
            <a:graphicFrameLocks noGrp="1"/>
          </p:cNvGraphicFramePr>
          <p:nvPr/>
        </p:nvGraphicFramePr>
        <p:xfrm>
          <a:off x="0" y="1071546"/>
          <a:ext cx="9144000" cy="5581667"/>
        </p:xfrm>
        <a:graphic>
          <a:graphicData uri="http://schemas.openxmlformats.org/drawingml/2006/table">
            <a:tbl>
              <a:tblPr/>
              <a:tblGrid>
                <a:gridCol w="1476375"/>
                <a:gridCol w="2447925"/>
                <a:gridCol w="2663825"/>
                <a:gridCol w="2555875"/>
              </a:tblGrid>
              <a:tr h="15754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Страна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больших плотин,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Больших плотин на 1000 км</a:t>
                      </a:r>
                      <a:r>
                        <a:rPr kumimoji="0" lang="ru-RU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территории страны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Больших плотин на 1 км</a:t>
                      </a:r>
                      <a:r>
                        <a:rPr kumimoji="0" lang="ru-RU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годового стока рек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КНР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24 119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2,604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9,615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США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6 389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2 601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Япония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2 467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6,526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5,873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0,0036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0,0145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12160" y="2285992"/>
            <a:ext cx="33123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charset="0"/>
                <a:cs typeface="Arial" charset="0"/>
              </a:rPr>
              <a:t>СХЕМА</a:t>
            </a:r>
          </a:p>
          <a:p>
            <a:r>
              <a:rPr lang="ru-RU" sz="3200" b="1" dirty="0" smtClean="0">
                <a:latin typeface="Arial" charset="0"/>
                <a:cs typeface="Arial" charset="0"/>
              </a:rPr>
              <a:t>РАЗМЕЩЕНИЯ</a:t>
            </a:r>
          </a:p>
          <a:p>
            <a:r>
              <a:rPr lang="ru-RU" sz="3200" b="1" dirty="0" smtClean="0">
                <a:latin typeface="Arial" charset="0"/>
                <a:cs typeface="Arial" charset="0"/>
              </a:rPr>
              <a:t>ГИДРОУЗЛОВ</a:t>
            </a:r>
          </a:p>
          <a:p>
            <a:r>
              <a:rPr lang="ru-RU" sz="3200" b="1" dirty="0" smtClean="0">
                <a:latin typeface="Arial" charset="0"/>
                <a:cs typeface="Arial" charset="0"/>
              </a:rPr>
              <a:t>на реках</a:t>
            </a:r>
          </a:p>
          <a:p>
            <a:r>
              <a:rPr lang="ru-RU" sz="3200" b="1" dirty="0" smtClean="0">
                <a:latin typeface="Arial" charset="0"/>
                <a:cs typeface="Arial" charset="0"/>
              </a:rPr>
              <a:t>ЗЕЕ, СЕЛЕМДЖЕ,</a:t>
            </a:r>
          </a:p>
          <a:p>
            <a:r>
              <a:rPr lang="ru-RU" sz="3200" b="1" dirty="0" smtClean="0">
                <a:latin typeface="Arial" charset="0"/>
                <a:cs typeface="Arial" charset="0"/>
              </a:rPr>
              <a:t>ГИЛЮЕ</a:t>
            </a:r>
            <a:endParaRPr lang="ru-RU" sz="3200" dirty="0"/>
          </a:p>
        </p:txBody>
      </p:sp>
      <p:pic>
        <p:nvPicPr>
          <p:cNvPr id="8" name="Рисунок 7" descr="Зея-М.tif"/>
          <p:cNvPicPr>
            <a:picLocks noChangeAspect="1"/>
          </p:cNvPicPr>
          <p:nvPr/>
        </p:nvPicPr>
        <p:blipFill>
          <a:blip r:embed="rId2" cstate="print"/>
          <a:srcRect l="4312" r="1861"/>
          <a:stretch>
            <a:fillRect/>
          </a:stretch>
        </p:blipFill>
        <p:spPr>
          <a:xfrm>
            <a:off x="36000" y="360000"/>
            <a:ext cx="5949330" cy="5841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0"/>
            <a:ext cx="8929687" cy="642918"/>
          </a:xfrm>
        </p:spPr>
        <p:txBody>
          <a:bodyPr/>
          <a:lstStyle/>
          <a:p>
            <a:pPr algn="l">
              <a:defRPr/>
            </a:pPr>
            <a:r>
              <a:rPr lang="ru-RU" sz="2800" b="1" dirty="0" smtClean="0">
                <a:latin typeface="Arial" charset="0"/>
              </a:rPr>
              <a:t>СТОИМОСТЬ ГИДРОТЕХНИЧЕСКОГО</a:t>
            </a:r>
          </a:p>
        </p:txBody>
      </p:sp>
      <p:graphicFrame>
        <p:nvGraphicFramePr>
          <p:cNvPr id="32813" name="Group 45"/>
          <p:cNvGraphicFramePr>
            <a:graphicFrameLocks noGrp="1"/>
          </p:cNvGraphicFramePr>
          <p:nvPr>
            <p:ph idx="4294967295"/>
          </p:nvPr>
        </p:nvGraphicFramePr>
        <p:xfrm>
          <a:off x="179388" y="644525"/>
          <a:ext cx="8785225" cy="5893372"/>
        </p:xfrm>
        <a:graphic>
          <a:graphicData uri="http://schemas.openxmlformats.org/drawingml/2006/table">
            <a:tbl>
              <a:tblPr/>
              <a:tblGrid>
                <a:gridCol w="3600450"/>
                <a:gridCol w="1368425"/>
                <a:gridCol w="1944687"/>
                <a:gridCol w="1871663"/>
              </a:tblGrid>
              <a:tr h="85725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СТРОИТЕЛЬСТВА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Стоимость строительства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млн. долл.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3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Красноярский судо-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подъемник,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873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Кочетовский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 шлюз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18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 150 м,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 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~</a:t>
                      </a: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3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Шлюзы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Днепро-Буг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ской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системы (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Бело-руссия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12,9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120 м,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 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5,0 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2004 –  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Сколько должен стоить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Кочетовский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03BD"/>
                          </a:solidFill>
                          <a:effectLst/>
                          <a:latin typeface="Arial" charset="0"/>
                        </a:rPr>
                        <a:t> шлюз по белорусскому опыту?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~</a:t>
                      </a: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6 – 7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ts val="4500"/>
              </a:lnSpc>
              <a:defRPr/>
            </a:pPr>
            <a:r>
              <a:rPr lang="ru-RU" sz="4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П</a:t>
            </a: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о мере осуществления</a:t>
            </a:r>
            <a:br>
              <a:rPr lang="ru-RU" sz="4600" b="1" dirty="0" smtClean="0">
                <a:latin typeface="Arial" pitchFamily="34" charset="0"/>
                <a:cs typeface="Arial" pitchFamily="34" charset="0"/>
              </a:rPr>
            </a:b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предложенных</a:t>
            </a:r>
            <a:r>
              <a:rPr lang="ru-RU" sz="4600" b="1" dirty="0" smtClean="0">
                <a:latin typeface="Arial" charset="0"/>
                <a:cs typeface="Arial" charset="0"/>
              </a:rPr>
              <a:t/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latin typeface="Arial" charset="0"/>
                <a:cs typeface="Arial" charset="0"/>
              </a:rPr>
              <a:t>первоочередных проектов</a:t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latin typeface="Arial" charset="0"/>
                <a:cs typeface="Arial" charset="0"/>
              </a:rPr>
              <a:t>должны выдвигаться новые первоочередные проекты,</a:t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latin typeface="Arial" charset="0"/>
                <a:cs typeface="Arial" charset="0"/>
              </a:rPr>
              <a:t>а в целом</a:t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программа</a:t>
            </a:r>
            <a:r>
              <a:rPr lang="ru-RU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46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комплексного регулирования</a:t>
            </a:r>
            <a:br>
              <a:rPr lang="ru-RU" sz="46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4600" b="1" dirty="0" smtClean="0">
                <a:solidFill>
                  <a:srgbClr val="19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поверхностных вод России</a:t>
            </a:r>
            <a:r>
              <a:rPr lang="ru-RU" sz="4600" b="1" dirty="0" smtClean="0">
                <a:latin typeface="Arial" charset="0"/>
                <a:cs typeface="Arial" charset="0"/>
              </a:rPr>
              <a:t/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latin typeface="Arial" charset="0"/>
                <a:cs typeface="Arial" charset="0"/>
              </a:rPr>
              <a:t>может быть выполнена</a:t>
            </a:r>
            <a:br>
              <a:rPr lang="ru-RU" sz="4600" b="1" dirty="0" smtClean="0">
                <a:latin typeface="Arial" charset="0"/>
                <a:cs typeface="Arial" charset="0"/>
              </a:rPr>
            </a:br>
            <a:r>
              <a:rPr lang="ru-RU" sz="4600" b="1" dirty="0" smtClean="0">
                <a:latin typeface="Arial" charset="0"/>
                <a:cs typeface="Arial" charset="0"/>
              </a:rPr>
              <a:t>за 50–60 лет.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4371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latin typeface="Arial" charset="0"/>
              </a:rPr>
              <a:t>ОСУЩЕСТВЛЕНИЕ ПРОЕКТОВ</a:t>
            </a:r>
            <a:r>
              <a:rPr lang="ru-RU" sz="3600" b="1" dirty="0" smtClean="0">
                <a:latin typeface="Arial" charset="0"/>
              </a:rPr>
              <a:t/>
            </a:r>
            <a:br>
              <a:rPr lang="ru-RU" sz="3600" b="1" dirty="0" smtClean="0">
                <a:latin typeface="Arial" charset="0"/>
              </a:rPr>
            </a:br>
            <a:r>
              <a:rPr lang="ru-RU" sz="3600" b="1" dirty="0" smtClean="0">
                <a:latin typeface="Arial" charset="0"/>
              </a:rPr>
              <a:t>комплексного регулирования поверхностных вод России –</a:t>
            </a:r>
            <a:r>
              <a:rPr lang="ru-RU" sz="3200" b="1" dirty="0" smtClean="0">
                <a:latin typeface="Arial" charset="0"/>
              </a:rPr>
              <a:t/>
            </a:r>
            <a:br>
              <a:rPr lang="ru-RU" sz="3200" b="1" dirty="0" smtClean="0">
                <a:latin typeface="Arial" charset="0"/>
              </a:rPr>
            </a:br>
            <a:r>
              <a:rPr lang="ru-RU" sz="3600" b="1" spc="-4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МОЩНОЕ АНТИКРИЗИСНОЕ СРЕДСТВО</a:t>
            </a:r>
            <a:r>
              <a:rPr lang="ru-RU" sz="3200" b="1" dirty="0" smtClean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стимул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200" b="1" spc="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РЕАЛЬНОГО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200" b="1" spc="-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</a:t>
            </a:r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6572272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П</a:t>
            </a:r>
            <a:r>
              <a:rPr lang="ru-RU" sz="4000" b="1" dirty="0" smtClean="0">
                <a:latin typeface="Arial" charset="0"/>
                <a:cs typeface="Arial" charset="0"/>
              </a:rPr>
              <a:t>роблемы Севера России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и перспективы их решения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при комплексном регулировании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поверхностных вод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286908" cy="6143668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i="1" dirty="0" smtClean="0">
                <a:latin typeface="Arial" charset="0"/>
                <a:cs typeface="Arial" charset="0"/>
              </a:rPr>
              <a:t>П.И. </a:t>
            </a:r>
            <a:r>
              <a:rPr lang="ru-RU" sz="4000" b="1" i="1" dirty="0" err="1" smtClean="0">
                <a:latin typeface="Arial" charset="0"/>
                <a:cs typeface="Arial" charset="0"/>
              </a:rPr>
              <a:t>Крузенштерн-Печорский</a:t>
            </a:r>
            <a:r>
              <a:rPr lang="ru-RU" sz="4000" b="1" i="1" dirty="0" smtClean="0">
                <a:latin typeface="Arial" charset="0"/>
                <a:cs typeface="Arial" charset="0"/>
              </a:rPr>
              <a:t>,</a:t>
            </a:r>
            <a:br>
              <a:rPr lang="ru-RU" sz="4000" b="1" i="1" dirty="0" smtClean="0">
                <a:latin typeface="Arial" charset="0"/>
                <a:cs typeface="Arial" charset="0"/>
              </a:rPr>
            </a:br>
            <a:r>
              <a:rPr lang="ru-RU" sz="4000" b="1" i="1" dirty="0" smtClean="0">
                <a:latin typeface="Arial" charset="0"/>
                <a:cs typeface="Arial" charset="0"/>
              </a:rPr>
              <a:t>1876 г.:</a:t>
            </a:r>
            <a:br>
              <a:rPr lang="ru-RU" sz="4000" b="1" i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/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«Мое убеждение: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spc="-5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Ледовитый океан не может служить</a:t>
            </a: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надежным и удобным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сообщением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между Сибирью и Европой.</a:t>
            </a:r>
            <a:r>
              <a:rPr lang="ru-RU" sz="4000" b="1" dirty="0" smtClean="0">
                <a:latin typeface="Arial" charset="0"/>
                <a:cs typeface="Arial" charset="0"/>
              </a:rPr>
              <a:t/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Путь этот нужно искать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на материке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и устроить его по притокам</a:t>
            </a:r>
            <a:br>
              <a:rPr lang="ru-RU" sz="4000" b="1" dirty="0" smtClean="0">
                <a:latin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cs typeface="Arial" charset="0"/>
              </a:rPr>
              <a:t>Обского и Печорского бассейнов».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535785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МЕЖДУНАРОДНЫЕ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ВОДНЫЕ ПРОЕКТЫ РОССИИ</a:t>
            </a:r>
            <a:r>
              <a:rPr lang="ru-RU" sz="4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2000" b="1" spc="-4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ru-RU" sz="2000" b="1" spc="-40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С</a:t>
            </a:r>
            <a:r>
              <a:rPr lang="ru-RU" sz="3200" b="1" spc="-40" dirty="0" smtClean="0">
                <a:latin typeface="Arial" charset="0"/>
                <a:cs typeface="Arial" charset="0"/>
              </a:rPr>
              <a:t>оюзное государство:</a:t>
            </a:r>
            <a:br>
              <a:rPr lang="ru-RU" sz="3200" b="1" spc="-40" dirty="0" smtClean="0">
                <a:latin typeface="Arial" charset="0"/>
                <a:cs typeface="Arial" charset="0"/>
              </a:rPr>
            </a:br>
            <a:r>
              <a:rPr lang="ru-RU" sz="3200" b="1" spc="-40" dirty="0" smtClean="0">
                <a:latin typeface="Arial" charset="0"/>
                <a:cs typeface="Arial" charset="0"/>
              </a:rPr>
              <a:t>водный узел Западная Двина – Днепр – Ока</a:t>
            </a:r>
            <a:r>
              <a:rPr lang="ru-RU" sz="3200" b="1" dirty="0" smtClean="0"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Н</a:t>
            </a:r>
            <a:r>
              <a:rPr lang="ru-RU" sz="3200" b="1" dirty="0" smtClean="0">
                <a:latin typeface="Arial" charset="0"/>
                <a:cs typeface="Arial" charset="0"/>
              </a:rPr>
              <a:t>овая водная стратегия России в Центральной Азии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И</a:t>
            </a:r>
            <a:r>
              <a:rPr lang="ru-RU" sz="3200" b="1" dirty="0" smtClean="0">
                <a:latin typeface="Arial" charset="0"/>
                <a:cs typeface="Arial" charset="0"/>
              </a:rPr>
              <a:t>ртышское соглашение» (Китай, Казахстан, Россия)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А</a:t>
            </a:r>
            <a:r>
              <a:rPr lang="ru-RU" sz="3200" b="1" dirty="0" smtClean="0">
                <a:latin typeface="Arial" charset="0"/>
                <a:cs typeface="Arial" charset="0"/>
              </a:rPr>
              <a:t>мурское соглашение» (Россия, Китай)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3200" b="1" dirty="0" smtClean="0">
                <a:latin typeface="Arial" charset="0"/>
                <a:cs typeface="Arial" charset="0"/>
              </a:rPr>
              <a:t>Союзное государство: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водный узел Западная Двина – Днепр – Ока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 descr="Союзное государст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0" y="1116000"/>
            <a:ext cx="5429288" cy="559540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72132" y="1142984"/>
            <a:ext cx="35718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А.1</a:t>
            </a:r>
            <a:r>
              <a:rPr lang="ru-RU" sz="2200" b="1" dirty="0" smtClean="0">
                <a:latin typeface="Arial" charset="0"/>
                <a:cs typeface="Arial" charset="0"/>
              </a:rPr>
              <a:t> – </a:t>
            </a:r>
            <a:r>
              <a:rPr lang="ru-RU" sz="2200" b="1" dirty="0" err="1" smtClean="0">
                <a:latin typeface="Arial" charset="0"/>
                <a:cs typeface="Arial" charset="0"/>
              </a:rPr>
              <a:t>Днепровско-Западнодвинский</a:t>
            </a:r>
            <a:r>
              <a:rPr lang="ru-RU" sz="2200" b="1" dirty="0" smtClean="0">
                <a:latin typeface="Arial" charset="0"/>
                <a:cs typeface="Arial" charset="0"/>
              </a:rPr>
              <a:t> </a:t>
            </a:r>
            <a:r>
              <a:rPr lang="ru-RU" sz="2200" b="1" dirty="0" err="1" smtClean="0">
                <a:latin typeface="Arial" charset="0"/>
                <a:cs typeface="Arial" charset="0"/>
              </a:rPr>
              <a:t>водо-раздельный</a:t>
            </a:r>
            <a:r>
              <a:rPr lang="ru-RU" sz="2200" b="1" dirty="0" smtClean="0">
                <a:latin typeface="Arial" charset="0"/>
                <a:cs typeface="Arial" charset="0"/>
              </a:rPr>
              <a:t> комплекс; </a:t>
            </a:r>
          </a:p>
          <a:p>
            <a:r>
              <a:rPr lang="ru-RU" sz="2200" b="1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А.2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– </a:t>
            </a:r>
            <a:r>
              <a:rPr lang="ru-RU" sz="2200" b="1" spc="-40" dirty="0" err="1" smtClean="0">
                <a:latin typeface="Arial" charset="0"/>
                <a:cs typeface="Arial" charset="0"/>
              </a:rPr>
              <a:t>Западнодвинский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каскад;</a:t>
            </a:r>
          </a:p>
          <a:p>
            <a:r>
              <a:rPr lang="ru-RU" sz="2200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А.3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– Днепровский каскад;</a:t>
            </a:r>
          </a:p>
          <a:p>
            <a:r>
              <a:rPr lang="ru-RU" sz="2200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Б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– Водораздельный комплекс Западная Двина – </a:t>
            </a:r>
            <a:r>
              <a:rPr lang="ru-RU" sz="2200" b="1" spc="-40" dirty="0" err="1" smtClean="0">
                <a:latin typeface="Arial" charset="0"/>
                <a:cs typeface="Arial" charset="0"/>
              </a:rPr>
              <a:t>Ловать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и каскад по р. </a:t>
            </a:r>
            <a:r>
              <a:rPr lang="ru-RU" sz="2200" b="1" spc="-40" dirty="0" err="1" smtClean="0">
                <a:latin typeface="Arial" charset="0"/>
                <a:cs typeface="Arial" charset="0"/>
              </a:rPr>
              <a:t>Ловати</a:t>
            </a:r>
            <a:r>
              <a:rPr lang="ru-RU" sz="2200" b="1" spc="-40" dirty="0" smtClean="0">
                <a:latin typeface="Arial" charset="0"/>
                <a:cs typeface="Arial" charset="0"/>
              </a:rPr>
              <a:t>;</a:t>
            </a:r>
          </a:p>
          <a:p>
            <a:r>
              <a:rPr lang="ru-RU" sz="2200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В.1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– Окский каскад;</a:t>
            </a:r>
          </a:p>
          <a:p>
            <a:r>
              <a:rPr lang="ru-RU" sz="2200" spc="-40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В.2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– </a:t>
            </a:r>
            <a:r>
              <a:rPr lang="ru-RU" sz="2200" b="1" spc="-40" dirty="0" err="1" smtClean="0">
                <a:latin typeface="Arial" charset="0"/>
                <a:cs typeface="Arial" charset="0"/>
              </a:rPr>
              <a:t>Окско-Днепров-ский</a:t>
            </a:r>
            <a:r>
              <a:rPr lang="ru-RU" sz="2200" b="1" spc="-40" dirty="0" smtClean="0">
                <a:latin typeface="Arial" charset="0"/>
                <a:cs typeface="Arial" charset="0"/>
              </a:rPr>
              <a:t> водораздельный комплекс.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715148"/>
          </a:xfrm>
        </p:spPr>
        <p:txBody>
          <a:bodyPr/>
          <a:lstStyle/>
          <a:p>
            <a:pPr>
              <a:lnSpc>
                <a:spcPts val="3840"/>
              </a:lnSpc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Новая водная стратегия России</a:t>
            </a:r>
            <a:b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 Центральной Азии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С</a:t>
            </a:r>
            <a:r>
              <a:rPr lang="ru-RU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пасение</a:t>
            </a:r>
            <a: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Арала судоходным </a:t>
            </a:r>
            <a:r>
              <a:rPr lang="ru-RU" sz="3200" b="1" dirty="0" smtClean="0">
                <a:latin typeface="Arial" charset="0"/>
                <a:cs typeface="Arial" charset="0"/>
              </a:rPr>
              <a:t>каналом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latin typeface="Arial" charset="0"/>
                <a:cs typeface="Arial" charset="0"/>
              </a:rPr>
              <a:t>из Каспия</a:t>
            </a:r>
            <a:r>
              <a:rPr lang="ru-RU" sz="3200" b="1" spc="-40" dirty="0" smtClean="0">
                <a:latin typeface="Arial" charset="0"/>
                <a:cs typeface="Arial" charset="0"/>
              </a:rPr>
              <a:t/>
            </a:r>
            <a:br>
              <a:rPr lang="ru-RU" sz="3200" b="1" spc="-40" dirty="0" smtClean="0">
                <a:latin typeface="Arial" charset="0"/>
                <a:cs typeface="Arial" charset="0"/>
              </a:rPr>
            </a:br>
            <a:r>
              <a:rPr lang="ru-RU" sz="3200" b="1" spc="-40" dirty="0" err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С</a:t>
            </a:r>
            <a:r>
              <a:rPr lang="ru-RU" sz="3200" b="1" spc="-40" dirty="0" err="1" smtClean="0">
                <a:latin typeface="Arial" charset="0"/>
                <a:cs typeface="Arial" charset="0"/>
              </a:rPr>
              <a:t>ыр-Дарья</a:t>
            </a:r>
            <a:r>
              <a:rPr lang="ru-RU" sz="3200" b="1" spc="-40" dirty="0" smtClean="0">
                <a:latin typeface="Arial" charset="0"/>
                <a:cs typeface="Arial" charset="0"/>
              </a:rPr>
              <a:t> и </a:t>
            </a:r>
            <a:r>
              <a:rPr lang="ru-RU" sz="3200" b="1" spc="-40" dirty="0" err="1" smtClean="0">
                <a:latin typeface="Arial" charset="0"/>
                <a:cs typeface="Arial" charset="0"/>
              </a:rPr>
              <a:t>Аму-Дарья</a:t>
            </a:r>
            <a:r>
              <a:rPr lang="ru-RU" sz="3200" b="1" spc="-40" dirty="0" smtClean="0">
                <a:latin typeface="Arial" charset="0"/>
                <a:cs typeface="Arial" charset="0"/>
              </a:rPr>
              <a:t> – шлюзованные </a:t>
            </a:r>
            <a:r>
              <a:rPr lang="ru-RU" sz="3200" b="1" dirty="0" smtClean="0">
                <a:latin typeface="Arial" charset="0"/>
                <a:cs typeface="Arial" charset="0"/>
              </a:rPr>
              <a:t>магистрали с гидроэлектростанциями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Р</a:t>
            </a:r>
            <a:r>
              <a:rPr lang="ru-RU" sz="3200" b="1" dirty="0" smtClean="0">
                <a:latin typeface="Arial" charset="0"/>
                <a:cs typeface="Arial" charset="0"/>
              </a:rPr>
              <a:t>азвитие </a:t>
            </a:r>
            <a:r>
              <a:rPr lang="ru-RU" sz="3200" b="1" dirty="0" err="1" smtClean="0">
                <a:latin typeface="Arial" charset="0"/>
                <a:cs typeface="Arial" charset="0"/>
              </a:rPr>
              <a:t>Нарынского</a:t>
            </a:r>
            <a:r>
              <a:rPr lang="ru-RU" sz="3200" b="1" dirty="0" smtClean="0">
                <a:latin typeface="Arial" charset="0"/>
                <a:cs typeface="Arial" charset="0"/>
              </a:rPr>
              <a:t>, </a:t>
            </a:r>
            <a:r>
              <a:rPr lang="ru-RU" sz="3200" b="1" dirty="0" err="1" smtClean="0">
                <a:latin typeface="Arial" charset="0"/>
                <a:cs typeface="Arial" charset="0"/>
              </a:rPr>
              <a:t>Вахшского</a:t>
            </a:r>
            <a:r>
              <a:rPr lang="ru-RU" sz="3200" b="1" dirty="0" smtClean="0">
                <a:latin typeface="Arial" charset="0"/>
                <a:cs typeface="Arial" charset="0"/>
              </a:rPr>
              <a:t>, </a:t>
            </a:r>
            <a:r>
              <a:rPr lang="ru-RU" sz="3200" b="1" dirty="0" err="1" smtClean="0">
                <a:latin typeface="Arial" charset="0"/>
                <a:cs typeface="Arial" charset="0"/>
              </a:rPr>
              <a:t>Пянджского</a:t>
            </a:r>
            <a:r>
              <a:rPr lang="ru-RU" sz="3200" b="1" dirty="0" smtClean="0">
                <a:latin typeface="Arial" charset="0"/>
                <a:cs typeface="Arial" charset="0"/>
              </a:rPr>
              <a:t> и др. каскадов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У</a:t>
            </a:r>
            <a:r>
              <a:rPr lang="ru-RU" sz="3200" b="1" dirty="0" smtClean="0">
                <a:latin typeface="Arial" charset="0"/>
                <a:cs typeface="Arial" charset="0"/>
              </a:rPr>
              <a:t>рал и канал Волга – Урал, Ишим, Тобол</a:t>
            </a:r>
            <a:br>
              <a:rPr lang="ru-RU" sz="3200" b="1" dirty="0" smtClean="0">
                <a:latin typeface="Arial" charset="0"/>
                <a:cs typeface="Arial" charset="0"/>
              </a:rPr>
            </a:br>
            <a:r>
              <a:rPr lang="ru-RU" sz="3200" b="1" dirty="0" err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И</a:t>
            </a:r>
            <a:r>
              <a:rPr lang="ru-RU" sz="3200" b="1" dirty="0" err="1" smtClean="0">
                <a:latin typeface="Arial" charset="0"/>
                <a:cs typeface="Arial" charset="0"/>
              </a:rPr>
              <a:t>ртышско-Обская</a:t>
            </a:r>
            <a:r>
              <a:rPr lang="ru-RU" sz="3200" b="1" dirty="0" smtClean="0">
                <a:latin typeface="Arial" charset="0"/>
                <a:cs typeface="Arial" charset="0"/>
              </a:rPr>
              <a:t> глубоководная магистраль и «Иртышское соглашение» (Китай, Казахстан, Россия)</a:t>
            </a: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9275"/>
            <a:ext cx="91440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ru-RU" sz="5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ЦЕЛИ ЯСНЫ,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ru-RU" sz="5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ЗАДАЧИ ПОСТАВЛЕНЫ.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ru-RU" sz="8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ЗА РАБОТУ,</a:t>
            </a:r>
          </a:p>
          <a:p>
            <a:pPr algn="ctr" eaLnBrk="0" hangingPunct="0">
              <a:defRPr/>
            </a:pPr>
            <a:r>
              <a:rPr lang="ru-RU" sz="8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ТОВАРИЩИ!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950" y="457200"/>
          <a:ext cx="8929688" cy="6343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3023"/>
                <a:gridCol w="4406665"/>
              </a:tblGrid>
              <a:tr h="451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Водные проблемы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Решения водных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09724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Водообеспечение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 и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хозяйственной деятельности</a:t>
                      </a:r>
                      <a:b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="1" spc="-4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800" b="1" spc="-4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определенное </a:t>
                      </a:r>
                      <a:r>
                        <a:rPr lang="ru-RU" sz="1800" b="1" spc="-4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</a:t>
                      </a:r>
                      <a:r>
                        <a:rPr lang="ru-RU" sz="1800" b="1" spc="-4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водами </a:t>
                      </a:r>
                      <a:r>
                        <a:rPr lang="ru-RU" sz="1800" b="1" spc="-4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требуе-мого</a:t>
                      </a:r>
                      <a:r>
                        <a:rPr lang="ru-RU" sz="1800" b="1" spc="-4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качества в </a:t>
                      </a:r>
                      <a:r>
                        <a:rPr lang="ru-RU" sz="1800" b="1" spc="-4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требуемом </a:t>
                      </a:r>
                      <a:r>
                        <a:rPr lang="ru-RU" sz="1800" b="1" spc="-4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количестве</a:t>
                      </a:r>
                      <a:endParaRPr lang="ru-RU" sz="1800" b="1" spc="-4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в качестве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водоисточников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водохранилищ сезонного и многолетнего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регулирования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62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от наводнений (затоплений и подтоплений) 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паводки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Аккумуляция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паводочных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вод 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водохранилищах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293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Низкое качество поверхностных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Задержка вод в водохранилищах: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их экосистемы радикально повышают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625">
                <a:tc rowSpan="2"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глубин рек, требуемых для их использования в качестве водных путей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Навигационные попуски из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вышележащих водохранилищ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pc="-5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Подпор воды плотинами (шлюзование)</a:t>
                      </a:r>
                      <a:endParaRPr lang="ru-RU" sz="1800" b="1" spc="-5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2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Водные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рекреации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Устройство водохранилищ (прудов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реках и временных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водотоках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62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рыбного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хозяйства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Устройство водохранилищ (прудов) на реках и временных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водотоках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2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Предотвращение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осуходоливания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пойм при отсутствии их затопления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spc="-2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Поддержание высокого уровня грунтовой воды подпором реки</a:t>
                      </a:r>
                      <a:endParaRPr lang="ru-RU" sz="1800" b="1" spc="-2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4374"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 всех случаях подпора водотоков и создания водохранилищ (прудов)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 использование водной энергии с мощностью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 8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QH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где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— высота подпора, 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 протекающий расход воды, 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600" b="1" i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/с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524" marR="5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spc="-30" dirty="0">
                <a:latin typeface="Arial" charset="0"/>
                <a:ea typeface="+mj-ea"/>
                <a:cs typeface="+mj-cs"/>
              </a:rPr>
              <a:t>ОСНОВНЫЕ ВОДНЫЕ ПРОБЛЕМЫ И ИХ РЕШЕНИЯ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8439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195" name="Picture 3" descr="Карта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90588"/>
            <a:ext cx="8534400" cy="5967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Карта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262438"/>
            <a:ext cx="4114800" cy="25955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9477" name="Rectangle 5"/>
          <p:cNvSpPr>
            <a:spLocks noChangeArrowheads="1"/>
          </p:cNvSpPr>
          <p:nvPr/>
        </p:nvSpPr>
        <p:spPr bwMode="auto">
          <a:xfrm>
            <a:off x="0" y="0"/>
            <a:ext cx="9144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100" b="1" dirty="0">
                <a:latin typeface="Arial" charset="0"/>
              </a:rPr>
              <a:t>ГЛАВНЫЕ ВОДНЫЕ МАГИСТРАЛИ РОССИИ</a:t>
            </a:r>
            <a:r>
              <a:rPr lang="ru-RU" b="1" dirty="0">
                <a:latin typeface="Arial" charset="0"/>
              </a:rPr>
              <a:t/>
            </a:r>
            <a:br>
              <a:rPr lang="ru-RU" b="1" dirty="0">
                <a:latin typeface="Arial" charset="0"/>
              </a:rPr>
            </a:br>
            <a:r>
              <a:rPr lang="ru-RU" b="1" dirty="0">
                <a:latin typeface="Arial" charset="0"/>
              </a:rPr>
              <a:t>Схема Междуведомственной комиссии для составления плана работ</a:t>
            </a:r>
            <a:br>
              <a:rPr lang="ru-RU" b="1" dirty="0">
                <a:latin typeface="Arial" charset="0"/>
              </a:rPr>
            </a:br>
            <a:r>
              <a:rPr lang="ru-RU" b="1" dirty="0">
                <a:latin typeface="Arial" charset="0"/>
              </a:rPr>
              <a:t>по улучшению и развитию водяных сообщений Империи, 1909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13" y="292100"/>
            <a:ext cx="9358313" cy="6565900"/>
          </a:xfrm>
        </p:spPr>
        <p:txBody>
          <a:bodyPr/>
          <a:lstStyle/>
          <a:p>
            <a:pPr algn="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Соединение судоходных рек</a:t>
            </a:r>
            <a:b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 одну объединенную сеть</a:t>
            </a:r>
            <a:b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при нынешнем сочувствии к водным путям</a:t>
            </a:r>
            <a:b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законодательных учреждений,</a:t>
            </a:r>
            <a:b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вероятно, не заставит долго себя ждать.</a:t>
            </a:r>
            <a:r>
              <a:rPr lang="ru-RU" sz="26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sz="2600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/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800" b="1" i="1" dirty="0" smtClean="0">
                <a:latin typeface="Arial" charset="0"/>
                <a:cs typeface="Arial" charset="0"/>
              </a:rPr>
              <a:t>В. М. </a:t>
            </a:r>
            <a:r>
              <a:rPr lang="ru-RU" sz="2800" b="1" i="1" dirty="0" err="1" smtClean="0">
                <a:latin typeface="Arial" charset="0"/>
                <a:cs typeface="Arial" charset="0"/>
              </a:rPr>
              <a:t>Лохтин</a:t>
            </a:r>
            <a:r>
              <a:rPr lang="ru-RU" sz="2800" b="1" i="1" dirty="0" smtClean="0">
                <a:latin typeface="Arial" charset="0"/>
                <a:cs typeface="Arial" charset="0"/>
              </a:rPr>
              <a:t>, 1914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Text Box 2"/>
          <p:cNvSpPr txBox="1">
            <a:spLocks noChangeArrowheads="1"/>
          </p:cNvSpPr>
          <p:nvPr/>
        </p:nvSpPr>
        <p:spPr bwMode="auto">
          <a:xfrm>
            <a:off x="0" y="548680"/>
            <a:ext cx="350043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ru-RU" sz="2800" b="1" dirty="0" smtClean="0">
                <a:latin typeface="Arial" charset="0"/>
              </a:rPr>
              <a:t>«ЕДИНАЯ </a:t>
            </a:r>
            <a:r>
              <a:rPr lang="ru-RU" sz="2800" b="1" dirty="0">
                <a:latin typeface="Arial" charset="0"/>
              </a:rPr>
              <a:t>ГЛУБОКОВОДНАЯ СИСТЕМА ЕВРОПЕЙСКОЙ ТЕРРИТОРИИ </a:t>
            </a:r>
            <a:r>
              <a:rPr lang="ru-RU" sz="2800" b="1" dirty="0" smtClean="0">
                <a:latin typeface="Arial" charset="0"/>
              </a:rPr>
              <a:t>РОССИИ»</a:t>
            </a:r>
            <a:endParaRPr lang="ru-RU" sz="2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128451" name="Picture 3" descr="ЕГС(урезана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000" y="71438"/>
            <a:ext cx="5386387" cy="66436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4800" b="1" spc="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ПРЕДЛАГАЕТСЯ:</a:t>
            </a:r>
            <a:r>
              <a:rPr lang="ru-RU" sz="4800" b="1" dirty="0" smtClean="0">
                <a:latin typeface="Arial" charset="0"/>
                <a:cs typeface="Arial" charset="0"/>
              </a:rPr>
              <a:t/>
            </a:r>
            <a:br>
              <a:rPr lang="ru-RU" sz="4800" b="1" dirty="0" smtClean="0">
                <a:latin typeface="Arial" charset="0"/>
                <a:cs typeface="Arial" charset="0"/>
              </a:rPr>
            </a:br>
            <a:r>
              <a:rPr lang="ru-RU" sz="1600" b="1" dirty="0" smtClean="0">
                <a:latin typeface="Arial" charset="0"/>
                <a:cs typeface="Arial" charset="0"/>
              </a:rPr>
              <a:t> </a:t>
            </a:r>
            <a:r>
              <a:rPr lang="ru-RU" sz="4800" b="1" dirty="0" smtClean="0">
                <a:latin typeface="Arial" charset="0"/>
                <a:cs typeface="Arial" charset="0"/>
              </a:rPr>
              <a:t/>
            </a:r>
            <a:br>
              <a:rPr lang="ru-RU" sz="4800" b="1" dirty="0" smtClean="0">
                <a:latin typeface="Arial" charset="0"/>
                <a:cs typeface="Arial" charset="0"/>
              </a:rPr>
            </a:br>
            <a:r>
              <a:rPr lang="ru-RU" sz="4800" b="1" dirty="0" smtClean="0">
                <a:latin typeface="Arial" charset="0"/>
                <a:cs typeface="Arial" charset="0"/>
              </a:rPr>
              <a:t>Комплексное </a:t>
            </a:r>
            <a:r>
              <a:rPr lang="ru-RU" sz="4800" b="1" dirty="0" smtClean="0">
                <a:latin typeface="Arial" charset="0"/>
                <a:cs typeface="Arial" charset="0"/>
              </a:rPr>
              <a:t>регулирование</a:t>
            </a:r>
            <a:br>
              <a:rPr lang="ru-RU" sz="4800" b="1" dirty="0" smtClean="0">
                <a:latin typeface="Arial" charset="0"/>
                <a:cs typeface="Arial" charset="0"/>
              </a:rPr>
            </a:br>
            <a:r>
              <a:rPr lang="ru-RU" sz="4800" b="1" dirty="0" smtClean="0">
                <a:latin typeface="Arial" charset="0"/>
                <a:cs typeface="Arial" charset="0"/>
              </a:rPr>
              <a:t>поверхностных вод России</a:t>
            </a:r>
            <a:r>
              <a:rPr lang="ru-RU" b="1" dirty="0" smtClean="0">
                <a:latin typeface="Arial" charset="0"/>
                <a:cs typeface="Arial" charset="0"/>
              </a:rPr>
              <a:t/>
            </a:r>
            <a:br>
              <a:rPr lang="ru-RU" b="1" dirty="0" smtClean="0">
                <a:latin typeface="Arial" charset="0"/>
                <a:cs typeface="Arial" charset="0"/>
              </a:rPr>
            </a:br>
            <a:endParaRPr lang="ru-RU" sz="32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ОСНОВНЫЕ ИДЕИ: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81"/>
            <a:ext cx="9144000" cy="630932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latin typeface="Arial" charset="0"/>
              </a:rPr>
              <a:t>●  Главные водные артерии должны быть соединены каналами в связную сеть,</a:t>
            </a:r>
            <a:br>
              <a:rPr lang="ru-RU" b="1" dirty="0" smtClean="0">
                <a:latin typeface="Arial" charset="0"/>
              </a:rPr>
            </a:br>
            <a:r>
              <a:rPr lang="ru-RU" b="1" dirty="0" smtClean="0">
                <a:latin typeface="Arial" charset="0"/>
              </a:rPr>
              <a:t>а судоходные условия рек улучшены их реконструкцией в шлюзованные каскады.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Arial" charset="0"/>
              </a:rPr>
              <a:t>В перспективе суммарная протяженность шлюзованных водных путей на территории России ~ </a:t>
            </a: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1 млн. км.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ru-RU" sz="3600" b="1" dirty="0" smtClean="0">
                <a:latin typeface="Arial" charset="0"/>
              </a:rPr>
              <a:t>●  </a:t>
            </a:r>
            <a:r>
              <a:rPr lang="ru-RU" b="1" dirty="0" smtClean="0">
                <a:latin typeface="Arial" charset="0"/>
              </a:rPr>
              <a:t>Должен быть введен в эксплуатацию гидроэнергетический потенциал рек (ГЭС при ступенях каскадов).</a:t>
            </a:r>
            <a:endParaRPr lang="ru-RU" b="1" dirty="0" smtClean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Arial" charset="0"/>
              </a:rPr>
              <a:t>В перспективе на территории России ―</a:t>
            </a:r>
          </a:p>
          <a:p>
            <a:pPr algn="r" eaLnBrk="1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Arial" charset="0"/>
              </a:rPr>
              <a:t>до </a:t>
            </a: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1,5 трлн. кВтч/год.</a:t>
            </a:r>
          </a:p>
          <a:p>
            <a:pPr eaLnBrk="1" hangingPunct="1">
              <a:buFontTx/>
              <a:buNone/>
              <a:defRPr/>
            </a:pPr>
            <a:endParaRPr lang="ru-RU" sz="1600" b="1" dirty="0" smtClean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endParaRPr lang="ru-RU" sz="2000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14759</TotalTime>
  <Words>834</Words>
  <Application>Microsoft Office PowerPoint</Application>
  <PresentationFormat>Экран (4:3)</PresentationFormat>
  <Paragraphs>290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Рисунок</vt:lpstr>
      <vt:lpstr>Слайд 1</vt:lpstr>
      <vt:lpstr>Слайд 2</vt:lpstr>
      <vt:lpstr>Слайд 3</vt:lpstr>
      <vt:lpstr>Слайд 4</vt:lpstr>
      <vt:lpstr>Слайд 5</vt:lpstr>
      <vt:lpstr>Соединение судоходных рек в одну объединенную сеть при нынешнем сочувствии к водным путям законодательных учреждений, вероятно, не заставит долго себя ждать.  В. М. Лохтин, 1914 г.</vt:lpstr>
      <vt:lpstr>Слайд 7</vt:lpstr>
      <vt:lpstr>ПРЕДЛАГАЕТСЯ:   Комплексное регулирование поверхностных вод России </vt:lpstr>
      <vt:lpstr>ОСНОВНЫЕ ИДЕИ:</vt:lpstr>
      <vt:lpstr>ВМЕСТЕ С ТЕМ БУДЕТ ОТКРЫТА ВОЗМОЖНОСТЬ ТЕРРИТОРИАЛЬНОГО ПЕРЕРАСПРЕДЕЛЕНИЯ РЕЧНОГО СТОКА (по межбассейновым судоходным соединениям). И все это –  ПРИ БЕЗГРАНИЧНЫХ ВОЗМОЖНОСТЯХ рыбного хозяйства, водных рекреаций, туризма и т.п.</vt:lpstr>
      <vt:lpstr>Слайд 11</vt:lpstr>
      <vt:lpstr>Слайд 12</vt:lpstr>
      <vt:lpstr>СОДЕРЖАНИЕ ПРОЕКТОВ – НЕ ОТДЕЛЬНЫЙ ГИДРОУЗЕЛ (отдельное водохранилище),   А РЕКА КАК ПРОТЯЖЕННОЕ ЦЕЛОЕ, НЕПРЕРЫВНЫЙ КАСКАД подпертых бьефов (водохранилищ) с судопропускными сооружениями и гидроэлектростанциями.</vt:lpstr>
      <vt:lpstr>ГОРОД  И  ГИДРОУЗЕЛ</vt:lpstr>
      <vt:lpstr>СОТНИ НОВЫХ ГИДРОУЗЛОВ – ТЫСЯЧИ НОВЫХ ГОРОДОВ</vt:lpstr>
      <vt:lpstr>Первоочередные проекты комплексного регулирования поверхностных вод на Европейской территории России   Река Ока от г. Нижнего Новгорода до г. Орла Верхняя Волга от г. Твери до Верхневолжских озер и оз. Селигер Волжско-Северодвинский водный путь от Волго-Балта до устья р. Вычегды Камско-Печорско-Вычегодское соединение и р. Вычегда Нижневолжский водохозяйственный комплекс</vt:lpstr>
      <vt:lpstr>Слайд 17</vt:lpstr>
      <vt:lpstr>НЕТ иных средств решения проблем Оки кроме её РЕКОНСТРУКЦИИ В НЕПРЕРЫВНЫЙ КАСКАД</vt:lpstr>
      <vt:lpstr>ОКСКИЙ КАСКАД: СХЕМА РАЗМЕЩЕНИЯ ГИДРОУЗЛОВ (по проектным данным 1935 и 1950 гг.)</vt:lpstr>
      <vt:lpstr>ОКСКИЙ КАСКАД: ПАРАМЕТРЫ ГИДРОУЗЛОВ</vt:lpstr>
      <vt:lpstr>Слайд 21</vt:lpstr>
      <vt:lpstr>Первоочередные проекты комплексного регулирования поверхностных вод на Европейской территории России   Река Ока от г. Нижнего Новгорода до г. Орла Верхняя Волга от г. Твери до Верхневолжских озер и оз. Селигер Волжско-Северодвинский водный путь от Волго-Балта до устья р. Вычегды Камско-Печорско-Вычегодское соединение и р. Вычегда Нижневолжский водохозяйственный комплекс</vt:lpstr>
      <vt:lpstr>Первоочередные проекты комплексного регулирования поверхностных вод в Уральском регионе  Трансуральский водный путь</vt:lpstr>
      <vt:lpstr>Слайд 24</vt:lpstr>
      <vt:lpstr>Слайд 25</vt:lpstr>
      <vt:lpstr>Первоочередные проекты комплексного регулирования поверхностных вод Западной Сибири ― реки бассейна верхней Оби  Реки Томь и Иня Река Чулым и Чулымо-Енисейское соединение Реки Верхняя Обь, Бия, Катунь</vt:lpstr>
      <vt:lpstr>Первоочередные проекты комплексного регулирования поверхностных вод в Восточной Сибири и на Дальнем Востоке  Эвенкийская (Туруханская) ГЭС и Енисейско-Ленская глубоководная магистраль Комплексная реконструкция рек бассейна р. Зеи Приморский край</vt:lpstr>
      <vt:lpstr>Слайд 28</vt:lpstr>
      <vt:lpstr>ОАО РусГидро, вдохновленное катастрофическим наводнением на Амуре в 2013 г., предлагает…</vt:lpstr>
      <vt:lpstr>Слайд 30</vt:lpstr>
      <vt:lpstr>СТОИМОСТЬ ГИДРОТЕХНИЧЕСКОГО</vt:lpstr>
      <vt:lpstr>По мере осуществления предложенных первоочередных проектов должны выдвигаться новые первоочередные проекты, а в целом программа комплексного регулирования поверхностных вод России может быть выполнена за 50–60 лет.</vt:lpstr>
      <vt:lpstr>ОСУЩЕСТВЛЕНИЕ ПРОЕКТОВ комплексного регулирования поверхностных вод России – МОЩНОЕ АНТИКРИЗИСНОЕ СРЕДСТВО и стимул РЕАЛЬНОГО СОЦИАЛЬНО-ЭКОНОМИЧЕСКОГО РАЗВИТИЯ.</vt:lpstr>
      <vt:lpstr>Проблемы Севера России и перспективы их решения при комплексном регулировании поверхностных вод </vt:lpstr>
      <vt:lpstr>П.И. Крузенштерн-Печорский, 1876 г.:  «Мое убеждение: Ледовитый океан не может служить надежным и удобным сообщением между Сибирью и Европой. Путь этот нужно искать на материке и устроить его по притокам Обского и Печорского бассейнов».</vt:lpstr>
      <vt:lpstr>МЕЖДУНАРОДНЫЕ ВОДНЫЕ ПРОЕКТЫ РОССИИ  Союзное государство: водный узел Западная Двина – Днепр – Ока Новая водная стратегия России в Центральной Азии «Иртышское соглашение» (Китай, Казахстан, Россия) «Амурское соглашение» (Россия, Китай)</vt:lpstr>
      <vt:lpstr>Союзное государство: водный узел Западная Двина – Днепр – Ока</vt:lpstr>
      <vt:lpstr>Новая водная стратегия России в Центральной Азии  Спасение Арала судоходным каналом из Каспия Сыр-Дарья и Аму-Дарья – шлюзованные магистрали с гидроэлектростанциями Развитие Нарынского, Вахшского, Пянджского и др. каскадов Урал и канал Волга – Урал, Ишим, Тобол Иртышско-Обская глубоководная магистраль и «Иртышское соглашение» (Китай, Казахстан, Россия)</vt:lpstr>
      <vt:lpstr>Слайд 39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The Litvinov Family</dc:creator>
  <cp:lastModifiedBy>User</cp:lastModifiedBy>
  <cp:revision>385</cp:revision>
  <dcterms:created xsi:type="dcterms:W3CDTF">2008-02-13T19:04:01Z</dcterms:created>
  <dcterms:modified xsi:type="dcterms:W3CDTF">2016-03-21T06:19:08Z</dcterms:modified>
</cp:coreProperties>
</file>