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9" r:id="rId3"/>
    <p:sldId id="267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80" r:id="rId13"/>
    <p:sldId id="269" r:id="rId14"/>
    <p:sldId id="270" r:id="rId15"/>
    <p:sldId id="278" r:id="rId16"/>
    <p:sldId id="277" r:id="rId17"/>
    <p:sldId id="272" r:id="rId18"/>
    <p:sldId id="273" r:id="rId19"/>
    <p:sldId id="281" r:id="rId20"/>
    <p:sldId id="274" r:id="rId21"/>
    <p:sldId id="265" r:id="rId22"/>
    <p:sldId id="275" r:id="rId23"/>
    <p:sldId id="276" r:id="rId24"/>
    <p:sldId id="266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14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53456-CB41-4F4E-9772-C2202DDB8CE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425EC-93B5-4FF5-8725-6CAC92F5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6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B453A-C65A-4F38-8D59-1EE717B31A6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4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79DD-4383-4B9C-8792-8E672164D478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2153-3C48-4E08-B261-31BBF023C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5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79DD-4383-4B9C-8792-8E672164D478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2153-3C48-4E08-B261-31BBF023C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3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79DD-4383-4B9C-8792-8E672164D478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2153-3C48-4E08-B261-31BBF023C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89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79DD-4383-4B9C-8792-8E672164D478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2153-3C48-4E08-B261-31BBF023C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93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79DD-4383-4B9C-8792-8E672164D478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2153-3C48-4E08-B261-31BBF023C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79DD-4383-4B9C-8792-8E672164D478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2153-3C48-4E08-B261-31BBF023C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67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79DD-4383-4B9C-8792-8E672164D478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2153-3C48-4E08-B261-31BBF023C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79DD-4383-4B9C-8792-8E672164D478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2153-3C48-4E08-B261-31BBF023C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35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79DD-4383-4B9C-8792-8E672164D478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2153-3C48-4E08-B261-31BBF023C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79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79DD-4383-4B9C-8792-8E672164D478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2153-3C48-4E08-B261-31BBF023C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26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79DD-4383-4B9C-8792-8E672164D478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2153-3C48-4E08-B261-31BBF023C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68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B79DD-4383-4B9C-8792-8E672164D478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52153-3C48-4E08-B261-31BBF023C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09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700" y="542925"/>
            <a:ext cx="7772400" cy="2165350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6030" y="2781300"/>
            <a:ext cx="7777162" cy="3673475"/>
          </a:xfrm>
          <a:solidFill>
            <a:schemeClr val="tx2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589338" indent="-3589338" algn="l">
              <a:tabLst>
                <a:tab pos="23368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endParaRPr lang="ru-RU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5363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878400" y="4482446"/>
            <a:ext cx="800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</a:rPr>
              <a:t>Доклад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</a:rPr>
              <a:t>на Санкт-Петербургском  международном экономическом Конгрессе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</a:rPr>
              <a:t> «Форсайт «Россия»: дизайн новой промышленной политики»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 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</a:rPr>
              <a:t>(Санкт-Петербург) </a:t>
            </a:r>
          </a:p>
          <a:p>
            <a:pPr algn="ctr"/>
            <a:endParaRPr lang="ru-RU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</a:rPr>
              <a:t>23 марта 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2015 г.</a:t>
            </a:r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3696609" y="2852738"/>
            <a:ext cx="518279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</a:t>
            </a:r>
            <a:r>
              <a:rPr lang="ru-RU" sz="2000" dirty="0">
                <a:solidFill>
                  <a:schemeClr val="bg1"/>
                </a:solidFill>
              </a:rPr>
              <a:t>.Д. Бодрунов,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д.э.н., профессор,</a:t>
            </a:r>
          </a:p>
          <a:p>
            <a:r>
              <a:rPr lang="ru-RU" sz="2000" dirty="0">
                <a:solidFill>
                  <a:schemeClr val="bg1"/>
                </a:solidFill>
              </a:rPr>
              <a:t>директор Института нового </a:t>
            </a:r>
            <a:r>
              <a:rPr lang="ru-RU" sz="2000" dirty="0" smtClean="0">
                <a:solidFill>
                  <a:schemeClr val="bg1"/>
                </a:solidFill>
              </a:rPr>
              <a:t>индустриального </a:t>
            </a:r>
            <a:r>
              <a:rPr lang="ru-RU" sz="2000" dirty="0">
                <a:solidFill>
                  <a:schemeClr val="bg1"/>
                </a:solidFill>
              </a:rPr>
              <a:t>развития (ИНИР) им. С.Ю. Витте,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Санкт-Петербург</a:t>
            </a:r>
            <a:r>
              <a:rPr lang="ru-RU" sz="2000" dirty="0">
                <a:solidFill>
                  <a:schemeClr val="bg1"/>
                </a:solidFill>
              </a:rPr>
              <a:t>, Россия</a:t>
            </a:r>
          </a:p>
        </p:txBody>
      </p:sp>
      <p:sp>
        <p:nvSpPr>
          <p:cNvPr id="15366" name="Text Box 2"/>
          <p:cNvSpPr txBox="1">
            <a:spLocks noChangeArrowheads="1"/>
          </p:cNvSpPr>
          <p:nvPr/>
        </p:nvSpPr>
        <p:spPr bwMode="auto">
          <a:xfrm>
            <a:off x="557213" y="-55563"/>
            <a:ext cx="2338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(ИНИР) им. С.Ю. Витте</a:t>
            </a:r>
            <a:endParaRPr lang="ru-RU" altLang="ru-RU" sz="1200" dirty="0">
              <a:latin typeface="Calibri" pitchFamily="34" charset="0"/>
            </a:endParaRPr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-1588" y="6421438"/>
            <a:ext cx="189547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Слайд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6278" y="974036"/>
            <a:ext cx="7615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КАКАЯ ИНДУСТРИАЛИЗАЦИЯ НУЖНА РОССИИ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971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 стрелкой 41"/>
          <p:cNvCxnSpPr/>
          <p:nvPr/>
        </p:nvCxnSpPr>
        <p:spPr>
          <a:xfrm>
            <a:off x="2418347" y="1341782"/>
            <a:ext cx="2464016" cy="71906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8" idx="2"/>
          </p:cNvCxnSpPr>
          <p:nvPr/>
        </p:nvCxnSpPr>
        <p:spPr>
          <a:xfrm>
            <a:off x="4103948" y="1340768"/>
            <a:ext cx="1188132" cy="72008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5508104" y="1340768"/>
            <a:ext cx="257742" cy="72008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2028" y="6421277"/>
            <a:ext cx="140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9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4171" y="590768"/>
            <a:ext cx="1584176" cy="7510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роизводство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590768"/>
            <a:ext cx="1944216" cy="75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Наука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65846" y="620688"/>
            <a:ext cx="1584176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03848" y="2060848"/>
            <a:ext cx="5472608" cy="27363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Система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«Производство – Наука – Образование» («ПНО»)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5755" y="1413925"/>
            <a:ext cx="3681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И  Н  Т  Е  Г  Р  А  Ц  И  Я</a:t>
            </a:r>
            <a:endParaRPr lang="ru-RU" sz="2800" b="1" u="sng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7503" y="1926124"/>
            <a:ext cx="1619027" cy="85480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Системный подход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5311959"/>
            <a:ext cx="1728192" cy="86409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Критически-исторический подход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stCxn id="13" idx="2"/>
          </p:cNvCxnSpPr>
          <p:nvPr/>
        </p:nvCxnSpPr>
        <p:spPr>
          <a:xfrm flipH="1">
            <a:off x="917016" y="2780928"/>
            <a:ext cx="1" cy="1512168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917016" y="4293096"/>
            <a:ext cx="2286832" cy="0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917016" y="3789040"/>
            <a:ext cx="2286832" cy="0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917016" y="3284984"/>
            <a:ext cx="2286832" cy="0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1600" y="302541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</a:t>
            </a:r>
            <a:r>
              <a:rPr lang="ru-RU" sz="1400" dirty="0" smtClean="0"/>
              <a:t>истемное качество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992539" y="352829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</a:t>
            </a:r>
            <a:r>
              <a:rPr lang="ru-RU" sz="1400" dirty="0" smtClean="0"/>
              <a:t>заимосвязи между элементами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014445" y="401885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</a:t>
            </a:r>
            <a:r>
              <a:rPr lang="ru-RU" sz="1400" dirty="0" smtClean="0"/>
              <a:t>заимодействие </a:t>
            </a:r>
          </a:p>
          <a:p>
            <a:pPr algn="ctr"/>
            <a:r>
              <a:rPr lang="ru-RU" sz="1400" dirty="0" smtClean="0"/>
              <a:t>с внешними факторами</a:t>
            </a:r>
            <a:endParaRPr lang="ru-RU" sz="1400" dirty="0"/>
          </a:p>
        </p:txBody>
      </p:sp>
      <p:sp>
        <p:nvSpPr>
          <p:cNvPr id="22" name="Овал 21"/>
          <p:cNvSpPr/>
          <p:nvPr/>
        </p:nvSpPr>
        <p:spPr>
          <a:xfrm>
            <a:off x="5292080" y="2888974"/>
            <a:ext cx="1530491" cy="7560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Производство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563888" y="3815070"/>
            <a:ext cx="1544690" cy="7596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Образо-вание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864568" y="3836843"/>
            <a:ext cx="1523856" cy="7378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Наука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3851920" y="4797152"/>
            <a:ext cx="0" cy="946855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единительная линия 2047"/>
          <p:cNvCxnSpPr/>
          <p:nvPr/>
        </p:nvCxnSpPr>
        <p:spPr>
          <a:xfrm flipV="1">
            <a:off x="6660232" y="5445224"/>
            <a:ext cx="0" cy="298783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Прямая со стрелкой 2053"/>
          <p:cNvCxnSpPr/>
          <p:nvPr/>
        </p:nvCxnSpPr>
        <p:spPr>
          <a:xfrm flipV="1">
            <a:off x="6156176" y="4797152"/>
            <a:ext cx="0" cy="648072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7164288" y="4797152"/>
            <a:ext cx="0" cy="648072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Прямая соединительная линия 2055"/>
          <p:cNvCxnSpPr>
            <a:stCxn id="14" idx="3"/>
          </p:cNvCxnSpPr>
          <p:nvPr/>
        </p:nvCxnSpPr>
        <p:spPr>
          <a:xfrm>
            <a:off x="1835696" y="5744007"/>
            <a:ext cx="4824536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Прямая соединительная линия 2057"/>
          <p:cNvCxnSpPr/>
          <p:nvPr/>
        </p:nvCxnSpPr>
        <p:spPr>
          <a:xfrm>
            <a:off x="6156176" y="5445224"/>
            <a:ext cx="100811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TextBox 2058"/>
          <p:cNvSpPr txBox="1"/>
          <p:nvPr/>
        </p:nvSpPr>
        <p:spPr>
          <a:xfrm>
            <a:off x="2277615" y="5076297"/>
            <a:ext cx="1564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и</a:t>
            </a:r>
            <a:r>
              <a:rPr lang="ru-RU" sz="1400" dirty="0" smtClean="0"/>
              <a:t>сторические предпосылки</a:t>
            </a:r>
            <a:endParaRPr lang="ru-RU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4576733" y="4914672"/>
            <a:ext cx="156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позитив</a:t>
            </a:r>
            <a:endParaRPr lang="ru-RU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7164288" y="4903122"/>
            <a:ext cx="156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негатив</a:t>
            </a:r>
            <a:endParaRPr lang="ru-RU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6660232" y="5445628"/>
            <a:ext cx="156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учет опыта</a:t>
            </a:r>
            <a:endParaRPr lang="ru-RU" sz="1400" dirty="0"/>
          </a:p>
        </p:txBody>
      </p:sp>
      <p:cxnSp>
        <p:nvCxnSpPr>
          <p:cNvPr id="2061" name="Прямая со стрелкой 2060"/>
          <p:cNvCxnSpPr/>
          <p:nvPr/>
        </p:nvCxnSpPr>
        <p:spPr>
          <a:xfrm>
            <a:off x="5141372" y="4088067"/>
            <a:ext cx="1701350" cy="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Прямая со стрелкой 2066"/>
          <p:cNvCxnSpPr/>
          <p:nvPr/>
        </p:nvCxnSpPr>
        <p:spPr>
          <a:xfrm flipV="1">
            <a:off x="4576733" y="3429000"/>
            <a:ext cx="782216" cy="38607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Прямая со стрелкой 2071"/>
          <p:cNvCxnSpPr/>
          <p:nvPr/>
        </p:nvCxnSpPr>
        <p:spPr>
          <a:xfrm flipH="1">
            <a:off x="4882363" y="3567605"/>
            <a:ext cx="625741" cy="304285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5" name="Прямая со стрелкой 2074"/>
          <p:cNvCxnSpPr>
            <a:stCxn id="22" idx="5"/>
            <a:endCxn id="27" idx="1"/>
          </p:cNvCxnSpPr>
          <p:nvPr/>
        </p:nvCxnSpPr>
        <p:spPr>
          <a:xfrm>
            <a:off x="6598436" y="3534303"/>
            <a:ext cx="489296" cy="410601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Прямая со стрелкой 2076"/>
          <p:cNvCxnSpPr/>
          <p:nvPr/>
        </p:nvCxnSpPr>
        <p:spPr>
          <a:xfrm flipH="1" flipV="1">
            <a:off x="6789913" y="3407228"/>
            <a:ext cx="527452" cy="46800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5141372" y="4293096"/>
            <a:ext cx="1701712" cy="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6975120" y="1415388"/>
            <a:ext cx="0" cy="54079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трелка влево 37"/>
          <p:cNvSpPr/>
          <p:nvPr/>
        </p:nvSpPr>
        <p:spPr>
          <a:xfrm>
            <a:off x="5992228" y="1556792"/>
            <a:ext cx="906694" cy="288031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989291" y="1385326"/>
            <a:ext cx="2406554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u="sng" dirty="0" smtClean="0"/>
              <a:t>предпосылка</a:t>
            </a:r>
            <a:r>
              <a:rPr lang="ru-RU" sz="1400" dirty="0" smtClean="0"/>
              <a:t> реализации задачи </a:t>
            </a:r>
            <a:r>
              <a:rPr lang="ru-RU" sz="1400" u="sng" dirty="0" smtClean="0"/>
              <a:t>модернизации экономики</a:t>
            </a:r>
            <a:endParaRPr lang="ru-RU" sz="1400" u="sng" dirty="0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6907185" y="1420032"/>
            <a:ext cx="0" cy="54079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557213" y="-55563"/>
            <a:ext cx="2338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(ИНИР) им. С.Ю. Витте</a:t>
            </a:r>
            <a:endParaRPr lang="ru-RU" altLang="ru-RU" sz="1200" dirty="0">
              <a:latin typeface="Calibri" pitchFamily="34" charset="0"/>
            </a:endParaRPr>
          </a:p>
        </p:txBody>
      </p:sp>
      <p:sp>
        <p:nvSpPr>
          <p:cNvPr id="53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5757863" y="0"/>
            <a:ext cx="33861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«Какая индустриализация нужна России» (СПЭК-2015)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23 марта 2015 г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4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550100"/>
            <a:ext cx="8496944" cy="15121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3078" y="2054156"/>
            <a:ext cx="2880320" cy="798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Восстановление потенциала реального сектора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7574" y="2054156"/>
            <a:ext cx="3096344" cy="798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Развитие новых секторов высокотехнологичного производства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2864" y="3566324"/>
            <a:ext cx="3600400" cy="792088"/>
          </a:xfrm>
          <a:prstGeom prst="rect">
            <a:avLst/>
          </a:prstGeom>
          <a:solidFill>
            <a:schemeClr val="accent3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Реиндустриализация</a:t>
            </a:r>
            <a:r>
              <a:rPr lang="ru-RU" sz="3000" dirty="0" smtClean="0"/>
              <a:t> </a:t>
            </a:r>
            <a:endParaRPr lang="ru-RU" sz="30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364088" y="2852936"/>
            <a:ext cx="720080" cy="713388"/>
          </a:xfrm>
          <a:prstGeom prst="straightConnector1">
            <a:avLst/>
          </a:prstGeom>
          <a:ln w="28575">
            <a:solidFill>
              <a:srgbClr val="00B050">
                <a:alpha val="7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2699792" y="2852936"/>
            <a:ext cx="648072" cy="713388"/>
          </a:xfrm>
          <a:prstGeom prst="straightConnector1">
            <a:avLst/>
          </a:prstGeom>
          <a:ln w="28575">
            <a:solidFill>
              <a:srgbClr val="00B050">
                <a:alpha val="7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850776" y="3782348"/>
            <a:ext cx="792088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850776" y="3926364"/>
            <a:ext cx="792088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6243264" y="3782348"/>
            <a:ext cx="72008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6243264" y="3926364"/>
            <a:ext cx="72008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6243264" y="4070380"/>
            <a:ext cx="72008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371056" y="4358412"/>
            <a:ext cx="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1850776" y="4070380"/>
            <a:ext cx="792088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642864" y="4718452"/>
            <a:ext cx="3600400" cy="46470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Интеграция ПНО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3528" y="5698100"/>
            <a:ext cx="3816424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Фундаментальная/прикладная наука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(Теоретические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идеи/технологии)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17574" y="5687214"/>
            <a:ext cx="3602898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Кадры специалистов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для науки/производства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639633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10</a:t>
            </a:r>
            <a:endParaRPr lang="ru-RU" sz="2400" b="1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3347864" y="5183158"/>
            <a:ext cx="0" cy="504056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5580112" y="5183158"/>
            <a:ext cx="0" cy="504056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295167" y="524717"/>
            <a:ext cx="8525305" cy="888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Интеграция ПНО – базовое слагаемое реализации политики реиндустриализации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12326" y="1617953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Модернизация экономики России</a:t>
            </a:r>
            <a:endParaRPr lang="ru-RU" b="1" dirty="0"/>
          </a:p>
        </p:txBody>
      </p:sp>
      <p:cxnSp>
        <p:nvCxnSpPr>
          <p:cNvPr id="18" name="Прямая со стрелкой 17"/>
          <p:cNvCxnSpPr>
            <a:stCxn id="39" idx="1"/>
            <a:endCxn id="38" idx="3"/>
          </p:cNvCxnSpPr>
          <p:nvPr/>
        </p:nvCxnSpPr>
        <p:spPr>
          <a:xfrm flipH="1">
            <a:off x="4139952" y="6083258"/>
            <a:ext cx="1077622" cy="108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557213" y="-55563"/>
            <a:ext cx="2338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(ИНИР) им. С.Ю. Витте</a:t>
            </a:r>
            <a:endParaRPr lang="ru-RU" altLang="ru-RU" sz="1200" dirty="0">
              <a:latin typeface="Calibri" pitchFamily="34" charset="0"/>
            </a:endParaRPr>
          </a:p>
        </p:txBody>
      </p:sp>
      <p:sp>
        <p:nvSpPr>
          <p:cNvPr id="33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5757863" y="0"/>
            <a:ext cx="33861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«Какая индустриализация нужна России» (СПЭК-2015)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23 марта 2015 г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60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logo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159"/>
            <a:ext cx="6624736" cy="177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924944"/>
            <a:ext cx="87849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/>
              <a:t>Новый облик </a:t>
            </a:r>
            <a:endParaRPr lang="ru-RU" sz="5000" b="1" dirty="0" smtClean="0"/>
          </a:p>
          <a:p>
            <a:pPr algn="ctr"/>
            <a:r>
              <a:rPr lang="ru-RU" sz="5000" b="1" dirty="0" smtClean="0"/>
              <a:t>материального </a:t>
            </a:r>
            <a:r>
              <a:rPr lang="ru-RU" sz="5000" b="1" dirty="0"/>
              <a:t>производства: </a:t>
            </a:r>
            <a:endParaRPr lang="ru-RU" sz="5000" b="1" dirty="0" smtClean="0"/>
          </a:p>
          <a:p>
            <a:pPr algn="ctr"/>
            <a:r>
              <a:rPr lang="ru-RU" sz="5000" b="1" dirty="0" smtClean="0"/>
              <a:t>что </a:t>
            </a:r>
            <a:r>
              <a:rPr lang="ru-RU" sz="5000" b="1" dirty="0"/>
              <a:t>следует изменить?</a:t>
            </a:r>
            <a:endParaRPr lang="ru-RU" sz="50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63688" y="414158"/>
            <a:ext cx="61926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Институт  нового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индустриального  развития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(ИНИР)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им.С.Ю.Витте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5757863" y="0"/>
            <a:ext cx="33861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«Какая индустриализация нужна России» (СПЭК-2015)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23 марта 2015 г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95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57213" y="-55563"/>
            <a:ext cx="2338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(ИНИР) им. С.Ю. Витте</a:t>
            </a:r>
            <a:endParaRPr lang="ru-RU" altLang="ru-RU" sz="12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9633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11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212" y="594722"/>
            <a:ext cx="8263259" cy="11521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tx1"/>
                </a:solidFill>
              </a:rPr>
              <a:t>Создание новой индустриальной системы </a:t>
            </a:r>
            <a:r>
              <a:rPr lang="en-US" sz="3400" dirty="0" smtClean="0">
                <a:solidFill>
                  <a:schemeClr val="tx1"/>
                </a:solidFill>
              </a:rPr>
              <a:t>XXI</a:t>
            </a:r>
            <a:r>
              <a:rPr lang="ru-RU" sz="3400" dirty="0" smtClean="0">
                <a:solidFill>
                  <a:schemeClr val="tx1"/>
                </a:solidFill>
              </a:rPr>
              <a:t> века: тренды</a:t>
            </a:r>
            <a:endParaRPr lang="ru-RU" sz="3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6772" y="1844823"/>
            <a:ext cx="8263699" cy="45515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</a:rPr>
              <a:t>обновление содержания технологических процессов;</a:t>
            </a:r>
          </a:p>
          <a:p>
            <a:pPr marL="285750" indent="-285750">
              <a:buFontTx/>
              <a:buChar char="-"/>
            </a:pPr>
            <a:r>
              <a:rPr lang="ru-RU" sz="2200" dirty="0">
                <a:solidFill>
                  <a:schemeClr val="tx1"/>
                </a:solidFill>
              </a:rPr>
              <a:t>изменение структуры промышленных предприятий (микроуровень);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</a:rPr>
              <a:t>изменение отраслевой структуры промышленности (макроуровень);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</a:rPr>
              <a:t>изменение подходов к организации / локализации производств;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</a:rPr>
              <a:t>формирование новых типов индустриальной кооперации;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</a:rPr>
              <a:t>усиление интеграции производства с наукой и образованием;</a:t>
            </a:r>
          </a:p>
          <a:p>
            <a:pPr marL="285750" indent="-285750">
              <a:buFontTx/>
              <a:buChar char="-"/>
            </a:pPr>
            <a:r>
              <a:rPr lang="ru-RU" sz="2200" dirty="0">
                <a:solidFill>
                  <a:schemeClr val="tx1"/>
                </a:solidFill>
              </a:rPr>
              <a:t>п</a:t>
            </a:r>
            <a:r>
              <a:rPr lang="ru-RU" sz="2200" dirty="0" smtClean="0">
                <a:solidFill>
                  <a:schemeClr val="tx1"/>
                </a:solidFill>
              </a:rPr>
              <a:t>ереход к идеологии «непрерывности» инновационного процесса в производстве;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</a:rPr>
              <a:t>формирование экономических отношений и институтов, направленных на индустриальный/научно-технический прогресс.</a:t>
            </a:r>
          </a:p>
        </p:txBody>
      </p:sp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5757863" y="0"/>
            <a:ext cx="33861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«Какая индустриализация нужна России» (СПЭК-2015)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23 марта 2015 г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438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57213" y="-55563"/>
            <a:ext cx="2338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(ИНИР) им. С.Ю. Витте</a:t>
            </a:r>
            <a:endParaRPr lang="ru-RU" altLang="ru-RU" sz="12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9633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12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7212" y="692696"/>
            <a:ext cx="8119243" cy="115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tx1"/>
                </a:solidFill>
              </a:rPr>
              <a:t>Создание новой индустриальной системы </a:t>
            </a:r>
            <a:r>
              <a:rPr lang="en-US" sz="3400" dirty="0" smtClean="0">
                <a:solidFill>
                  <a:schemeClr val="tx1"/>
                </a:solidFill>
              </a:rPr>
              <a:t>XXI</a:t>
            </a:r>
            <a:r>
              <a:rPr lang="ru-RU" sz="3400" dirty="0" smtClean="0">
                <a:solidFill>
                  <a:schemeClr val="tx1"/>
                </a:solidFill>
              </a:rPr>
              <a:t> века: подходы</a:t>
            </a:r>
            <a:endParaRPr lang="ru-RU" sz="3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214" y="2060848"/>
            <a:ext cx="8119241" cy="42484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ru-RU" sz="3200" dirty="0" smtClean="0">
                <a:solidFill>
                  <a:schemeClr val="tx1"/>
                </a:solidFill>
              </a:rPr>
              <a:t>учет отечественного опыта развития промышленности;</a:t>
            </a:r>
          </a:p>
          <a:p>
            <a:pPr marL="285750" indent="-285750" algn="just">
              <a:buFontTx/>
              <a:buChar char="-"/>
            </a:pPr>
            <a:r>
              <a:rPr lang="ru-RU" sz="3200" dirty="0" smtClean="0">
                <a:solidFill>
                  <a:schemeClr val="tx1"/>
                </a:solidFill>
              </a:rPr>
              <a:t>учет международного опыта;</a:t>
            </a:r>
          </a:p>
          <a:p>
            <a:pPr marL="285750" indent="-285750" algn="just">
              <a:buFontTx/>
              <a:buChar char="-"/>
            </a:pPr>
            <a:r>
              <a:rPr lang="ru-RU" sz="3200" dirty="0" smtClean="0">
                <a:solidFill>
                  <a:schemeClr val="tx1"/>
                </a:solidFill>
              </a:rPr>
              <a:t>учет национальной специфики российской промышленной сферы/российской экономики;</a:t>
            </a:r>
          </a:p>
          <a:p>
            <a:pPr marL="285750" indent="-285750" algn="just">
              <a:buFontTx/>
              <a:buChar char="-"/>
            </a:pPr>
            <a:r>
              <a:rPr lang="ru-RU" sz="3200" dirty="0" smtClean="0">
                <a:solidFill>
                  <a:schemeClr val="tx1"/>
                </a:solidFill>
              </a:rPr>
              <a:t>учет трендов развития мировой индустрии;</a:t>
            </a:r>
          </a:p>
          <a:p>
            <a:pPr marL="285750" indent="-285750" algn="just">
              <a:buFontTx/>
              <a:buChar char="-"/>
            </a:pPr>
            <a:r>
              <a:rPr lang="ru-RU" sz="3200" dirty="0" smtClean="0">
                <a:solidFill>
                  <a:schemeClr val="tx1"/>
                </a:solidFill>
              </a:rPr>
              <a:t>учет приоритетов в развитии технологий.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5757863" y="0"/>
            <a:ext cx="33861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«Какая индустриализация нужна России» (СПЭК-2015)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23 марта 2015 г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355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7213" y="-55563"/>
            <a:ext cx="2338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(ИНИР) им. С.Ю. Витте</a:t>
            </a:r>
            <a:endParaRPr lang="ru-RU" altLang="ru-RU" sz="12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13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7212" y="692696"/>
            <a:ext cx="8119243" cy="11521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Создание новой индустриальной системы </a:t>
            </a:r>
            <a:r>
              <a:rPr lang="en-US" sz="3000" dirty="0" smtClean="0">
                <a:solidFill>
                  <a:schemeClr val="tx1"/>
                </a:solidFill>
              </a:rPr>
              <a:t>XXI</a:t>
            </a:r>
            <a:r>
              <a:rPr lang="ru-RU" sz="3000" dirty="0" smtClean="0">
                <a:solidFill>
                  <a:schemeClr val="tx1"/>
                </a:solidFill>
              </a:rPr>
              <a:t> века: технологические вызовы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2" y="1988840"/>
            <a:ext cx="8119243" cy="43204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в</a:t>
            </a:r>
            <a:r>
              <a:rPr lang="ru-RU" sz="2000" dirty="0" smtClean="0">
                <a:solidFill>
                  <a:schemeClr val="tx1"/>
                </a:solidFill>
              </a:rPr>
              <a:t>озрастающие темпы создания новых технологий, повышающих производительность труда и удешевляющих производство;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усиление «индивидуализации» производства, применяемых технологий и выпускаемых изделий;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внедрение принципа модульности производства продукции;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ускоряющаяся интеллектуализация, компьютеризация и роботизация производства;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развитие сетевых технологий и внедрение сетевого принципа организации производства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2000" dirty="0" err="1">
                <a:solidFill>
                  <a:schemeClr val="tx1"/>
                </a:solidFill>
              </a:rPr>
              <a:t>м</a:t>
            </a:r>
            <a:r>
              <a:rPr lang="ru-RU" sz="2000" dirty="0" err="1" smtClean="0">
                <a:solidFill>
                  <a:schemeClr val="tx1"/>
                </a:solidFill>
              </a:rPr>
              <a:t>инитюаризация</a:t>
            </a:r>
            <a:r>
              <a:rPr lang="ru-RU" sz="2000" dirty="0" smtClean="0">
                <a:solidFill>
                  <a:schemeClr val="tx1"/>
                </a:solidFill>
              </a:rPr>
              <a:t>/</a:t>
            </a:r>
            <a:r>
              <a:rPr lang="ru-RU" sz="2000" dirty="0" err="1" smtClean="0">
                <a:solidFill>
                  <a:schemeClr val="tx1"/>
                </a:solidFill>
              </a:rPr>
              <a:t>компактизация</a:t>
            </a:r>
            <a:r>
              <a:rPr lang="ru-RU" sz="2000" dirty="0" smtClean="0">
                <a:solidFill>
                  <a:schemeClr val="tx1"/>
                </a:solidFill>
              </a:rPr>
              <a:t> производства;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у</a:t>
            </a:r>
            <a:r>
              <a:rPr lang="ru-RU" sz="2000" dirty="0" smtClean="0">
                <a:solidFill>
                  <a:schemeClr val="tx1"/>
                </a:solidFill>
              </a:rPr>
              <a:t>силение тенденции создания </a:t>
            </a:r>
            <a:r>
              <a:rPr lang="ru-RU" sz="2000" dirty="0" err="1" smtClean="0">
                <a:solidFill>
                  <a:schemeClr val="tx1"/>
                </a:solidFill>
              </a:rPr>
              <a:t>малозатратных</a:t>
            </a:r>
            <a:r>
              <a:rPr lang="ru-RU" sz="2000" dirty="0" smtClean="0">
                <a:solidFill>
                  <a:schemeClr val="tx1"/>
                </a:solidFill>
              </a:rPr>
              <a:t> и безотходных производств;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5757863" y="0"/>
            <a:ext cx="33861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«Какая индустриализация нужна России» (СПЭК-2015)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23 марта 2015 г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427984" y="565821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. . 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20423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57213" y="-55563"/>
            <a:ext cx="2338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(ИНИР) им. С.Ю. Витте</a:t>
            </a:r>
            <a:endParaRPr lang="ru-RU" altLang="ru-RU" sz="12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9633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14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212" y="692696"/>
            <a:ext cx="8119243" cy="1152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Создание новой индустриальной системы </a:t>
            </a:r>
            <a:r>
              <a:rPr lang="en-US" sz="3000" dirty="0" smtClean="0">
                <a:solidFill>
                  <a:schemeClr val="tx1"/>
                </a:solidFill>
              </a:rPr>
              <a:t>XXI</a:t>
            </a:r>
            <a:r>
              <a:rPr lang="ru-RU" sz="3000" dirty="0" smtClean="0">
                <a:solidFill>
                  <a:schemeClr val="tx1"/>
                </a:solidFill>
              </a:rPr>
              <a:t> века: технологические вызовы (продолжение)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2" y="1988840"/>
            <a:ext cx="8119243" cy="4320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перманентное повышение темпов трансфера </a:t>
            </a:r>
            <a:r>
              <a:rPr lang="ru-RU" sz="2000" dirty="0" smtClean="0">
                <a:solidFill>
                  <a:schemeClr val="tx1"/>
                </a:solidFill>
              </a:rPr>
              <a:t>технологий;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усиление </a:t>
            </a:r>
            <a:r>
              <a:rPr lang="ru-RU" sz="2000" dirty="0">
                <a:solidFill>
                  <a:schemeClr val="tx1"/>
                </a:solidFill>
              </a:rPr>
              <a:t>тенденций «физического» сближения разработчика и производителя, сокращения времени на внедрение новых изделий;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разрастание «зон  интеллектуализации» </a:t>
            </a:r>
            <a:r>
              <a:rPr lang="ru-RU" sz="2000" dirty="0" smtClean="0">
                <a:solidFill>
                  <a:schemeClr val="tx1"/>
                </a:solidFill>
              </a:rPr>
              <a:t>труда;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«кластеризация» производственных отношений;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возрастание роли индивидуальных, мотивационных, психолого-социальных и других характеристик участников производственной деятельности;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снижение в промышленности доли труда затрат на производство новых изделий при возрастании доли затрат на их разработку;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изменение структуры доходности производства в пользу наукоемкой и </a:t>
            </a:r>
            <a:r>
              <a:rPr lang="ru-RU" sz="2000" dirty="0" err="1" smtClean="0">
                <a:solidFill>
                  <a:schemeClr val="tx1"/>
                </a:solidFill>
              </a:rPr>
              <a:t>высокопередельной</a:t>
            </a:r>
            <a:r>
              <a:rPr lang="ru-RU" sz="2000" dirty="0" smtClean="0">
                <a:solidFill>
                  <a:schemeClr val="tx1"/>
                </a:solidFill>
              </a:rPr>
              <a:t> продукции;</a:t>
            </a:r>
          </a:p>
          <a:p>
            <a:pPr marL="285750" indent="-285750" algn="just">
              <a:buFontTx/>
              <a:buChar char="-"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5757863" y="0"/>
            <a:ext cx="33861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«Какая индустриализация нужна России» (СПЭК-2015)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23 марта 2015 г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427984" y="565821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. . 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35382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2\Downloads\7  1 glazi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7" y="597585"/>
            <a:ext cx="1810539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84962" y="597583"/>
            <a:ext cx="5450942" cy="266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Особенность текущего этапа экономического развития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(по акад. С.Ю. Глазьеву) – «смена доминирующих технологических укладов».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024" y="3645024"/>
            <a:ext cx="7920880" cy="26642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2060"/>
                </a:solidFill>
              </a:rPr>
              <a:t>                                       </a:t>
            </a:r>
            <a:r>
              <a:rPr lang="ru-RU" sz="2400" u="sng" dirty="0" smtClean="0">
                <a:solidFill>
                  <a:srgbClr val="002060"/>
                </a:solidFill>
              </a:rPr>
              <a:t>Характеризуется: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формированием новых «технологических траекторий»,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становлением новых «лидеров промышленности»,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</a:rPr>
              <a:t>с</a:t>
            </a:r>
            <a:r>
              <a:rPr lang="ru-RU" sz="2400" dirty="0" smtClean="0">
                <a:solidFill>
                  <a:srgbClr val="002060"/>
                </a:solidFill>
              </a:rPr>
              <a:t>окращением периода внедрения прикладных результатов фундаментальных исследований в реальный сектор экономики.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" name="Рисунок 9" descr="Logo-site_cr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15962" y="-55563"/>
            <a:ext cx="2338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</a:t>
            </a:r>
            <a:endParaRPr lang="ru-RU" altLang="ru-RU" sz="1200" b="1" dirty="0" smtClean="0">
              <a:solidFill>
                <a:srgbClr val="000066"/>
              </a:solidFill>
            </a:endParaRPr>
          </a:p>
          <a:p>
            <a:r>
              <a:rPr lang="ru-RU" altLang="ru-RU" sz="1200" b="1" dirty="0" smtClean="0">
                <a:solidFill>
                  <a:srgbClr val="000066"/>
                </a:solidFill>
              </a:rPr>
              <a:t>(ИНИР) им</a:t>
            </a:r>
            <a:r>
              <a:rPr lang="ru-RU" altLang="ru-RU" sz="1200" b="1" dirty="0">
                <a:solidFill>
                  <a:srgbClr val="000066"/>
                </a:solidFill>
              </a:rPr>
              <a:t>. С.Ю. </a:t>
            </a:r>
            <a:r>
              <a:rPr lang="ru-RU" altLang="ru-RU" sz="1200" b="1" dirty="0" smtClean="0">
                <a:solidFill>
                  <a:srgbClr val="000066"/>
                </a:solidFill>
              </a:rPr>
              <a:t>Витте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pic>
        <p:nvPicPr>
          <p:cNvPr id="7" name="Рисунок 9" descr="Logo-site_cr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639633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15</a:t>
            </a:r>
            <a:endParaRPr lang="ru-RU" sz="2400" b="1" dirty="0"/>
          </a:p>
        </p:txBody>
      </p:sp>
      <p:sp>
        <p:nvSpPr>
          <p:cNvPr id="10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5757863" y="0"/>
            <a:ext cx="33861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«Какая индустриализация нужна России» (СПЭК-2015)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23 марта 2015 г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777078"/>
            <a:ext cx="8352928" cy="18598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/>
            <a:r>
              <a:rPr lang="ru-RU" sz="2200" dirty="0" smtClean="0">
                <a:solidFill>
                  <a:schemeClr val="tx1"/>
                </a:solidFill>
              </a:rPr>
              <a:t>«… Ныне действующая экономическая модель… себя исчерпала</a:t>
            </a:r>
            <a:r>
              <a:rPr lang="ru-RU" sz="2200" dirty="0">
                <a:solidFill>
                  <a:schemeClr val="tx1"/>
                </a:solidFill>
              </a:rPr>
              <a:t>…» </a:t>
            </a:r>
            <a:endParaRPr lang="ru-RU" sz="2200" dirty="0" smtClean="0">
              <a:solidFill>
                <a:schemeClr val="tx1"/>
              </a:solidFill>
            </a:endParaRPr>
          </a:p>
          <a:p>
            <a:pPr lvl="6"/>
            <a:r>
              <a:rPr lang="ru-RU" sz="2200" dirty="0" smtClean="0">
                <a:solidFill>
                  <a:schemeClr val="tx1"/>
                </a:solidFill>
              </a:rPr>
              <a:t>«… </a:t>
            </a:r>
            <a:r>
              <a:rPr lang="ru-RU" sz="2200" dirty="0">
                <a:solidFill>
                  <a:schemeClr val="tx1"/>
                </a:solidFill>
              </a:rPr>
              <a:t>Сохранение подобной ситуации – </a:t>
            </a:r>
          </a:p>
          <a:p>
            <a:pPr lvl="6"/>
            <a:r>
              <a:rPr lang="ru-RU" sz="2200" dirty="0">
                <a:solidFill>
                  <a:schemeClr val="tx1"/>
                </a:solidFill>
              </a:rPr>
              <a:t>это угроза нашей национальной безопасности</a:t>
            </a:r>
            <a:r>
              <a:rPr lang="ru-RU" sz="2200" dirty="0" smtClean="0">
                <a:solidFill>
                  <a:schemeClr val="tx1"/>
                </a:solidFill>
              </a:rPr>
              <a:t>…»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2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57213" y="-55563"/>
            <a:ext cx="2338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(ИНИР) им. С.Ю. Витте</a:t>
            </a:r>
            <a:endParaRPr lang="ru-RU" altLang="ru-RU" sz="12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9633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16</a:t>
            </a:r>
            <a:endParaRPr lang="ru-RU" sz="2400" b="1" dirty="0"/>
          </a:p>
        </p:txBody>
      </p:sp>
      <p:pic>
        <p:nvPicPr>
          <p:cNvPr id="6" name="Picture 2" descr="http://sportarmenia.com/wp-content/uploads/2012/07/709218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908720"/>
            <a:ext cx="2089265" cy="136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81539" y="3140968"/>
            <a:ext cx="5076057" cy="848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Уход от сырьевой ориентации экономики </a:t>
            </a:r>
            <a:r>
              <a:rPr lang="ru-RU" sz="2400" dirty="0" smtClean="0">
                <a:solidFill>
                  <a:schemeClr val="tx1"/>
                </a:solidFill>
              </a:rPr>
              <a:t>России</a:t>
            </a:r>
            <a:r>
              <a:rPr lang="ru-RU" sz="24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6922" y="2298358"/>
            <a:ext cx="2535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Президент РФ </a:t>
            </a:r>
            <a:r>
              <a:rPr lang="ru-RU" sz="1600" dirty="0" err="1" smtClean="0"/>
              <a:t>В.В.Путин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67218" y="4672410"/>
            <a:ext cx="2376264" cy="1440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К</a:t>
            </a:r>
            <a:r>
              <a:rPr lang="ru-RU" sz="2000" dirty="0" smtClean="0">
                <a:solidFill>
                  <a:schemeClr val="tx1"/>
                </a:solidFill>
              </a:rPr>
              <a:t>ачественное изменение </a:t>
            </a:r>
            <a:r>
              <a:rPr lang="ru-RU" sz="2000" i="1" dirty="0" smtClean="0">
                <a:solidFill>
                  <a:schemeClr val="tx1"/>
                </a:solidFill>
              </a:rPr>
              <a:t>структуры</a:t>
            </a:r>
            <a:r>
              <a:rPr lang="ru-RU" sz="2000" dirty="0" smtClean="0">
                <a:solidFill>
                  <a:schemeClr val="tx1"/>
                </a:solidFill>
              </a:rPr>
              <a:t> экономики</a:t>
            </a:r>
          </a:p>
        </p:txBody>
      </p:sp>
      <p:sp>
        <p:nvSpPr>
          <p:cNvPr id="13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5757863" y="0"/>
            <a:ext cx="33861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«Какая индустриализация нужна России» (СПЭК-2015)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23 марта 2015 г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15690" y="4672410"/>
            <a:ext cx="2448272" cy="1440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И</a:t>
            </a:r>
            <a:r>
              <a:rPr lang="ru-RU" sz="2000" dirty="0" smtClean="0">
                <a:solidFill>
                  <a:schemeClr val="tx1"/>
                </a:solidFill>
              </a:rPr>
              <a:t>зменение </a:t>
            </a:r>
            <a:r>
              <a:rPr lang="ru-RU" sz="2000" i="1" dirty="0" smtClean="0">
                <a:solidFill>
                  <a:schemeClr val="tx1"/>
                </a:solidFill>
              </a:rPr>
              <a:t>структуры</a:t>
            </a:r>
            <a:r>
              <a:rPr lang="ru-RU" sz="2000" dirty="0" smtClean="0">
                <a:solidFill>
                  <a:schemeClr val="tx1"/>
                </a:solidFill>
              </a:rPr>
              <a:t> и </a:t>
            </a:r>
            <a:r>
              <a:rPr lang="ru-RU" sz="2000" i="1" dirty="0" smtClean="0">
                <a:solidFill>
                  <a:schemeClr val="tx1"/>
                </a:solidFill>
              </a:rPr>
              <a:t>облика</a:t>
            </a:r>
            <a:r>
              <a:rPr lang="ru-RU" sz="2000" dirty="0" smtClean="0">
                <a:solidFill>
                  <a:schemeClr val="tx1"/>
                </a:solidFill>
              </a:rPr>
              <a:t> промышленности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277276" y="2636912"/>
            <a:ext cx="360040" cy="504056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3131840" y="3989051"/>
            <a:ext cx="511642" cy="6833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652120" y="3989051"/>
            <a:ext cx="432048" cy="6833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374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logo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159"/>
            <a:ext cx="6624736" cy="177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6500" y="2420888"/>
            <a:ext cx="8267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63688" y="414158"/>
            <a:ext cx="61926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Институт  нового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индустриального  развития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(ИНИР)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им.С.Ю.Витте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5757863" y="0"/>
            <a:ext cx="33861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«Какая индустриализация нужна России» (СПЭК-2015)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23 марта 2015 г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882553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Новый облик </a:t>
            </a:r>
            <a:endParaRPr lang="ru-RU" sz="4800" b="1" dirty="0" smtClean="0"/>
          </a:p>
          <a:p>
            <a:pPr algn="ctr"/>
            <a:r>
              <a:rPr lang="ru-RU" sz="4800" b="1" dirty="0" smtClean="0"/>
              <a:t>материального </a:t>
            </a:r>
            <a:r>
              <a:rPr lang="ru-RU" sz="4800" b="1" dirty="0"/>
              <a:t>производства: </a:t>
            </a:r>
            <a:endParaRPr lang="ru-RU" sz="4800" b="1" dirty="0" smtClean="0"/>
          </a:p>
          <a:p>
            <a:pPr algn="ctr"/>
            <a:r>
              <a:rPr lang="ru-RU" sz="4800" b="1" dirty="0" smtClean="0"/>
              <a:t>как </a:t>
            </a:r>
            <a:r>
              <a:rPr lang="ru-RU" sz="4800" b="1" dirty="0"/>
              <a:t>следует действовать?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529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logo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159"/>
            <a:ext cx="6624736" cy="177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708920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/>
              <a:t>Уйти от деиндустриализации </a:t>
            </a:r>
            <a:endParaRPr lang="ru-RU" sz="6000" b="1" dirty="0" smtClean="0"/>
          </a:p>
          <a:p>
            <a:pPr algn="ctr"/>
            <a:r>
              <a:rPr lang="ru-RU" sz="6000" b="1" dirty="0" smtClean="0"/>
              <a:t>и </a:t>
            </a:r>
            <a:r>
              <a:rPr lang="ru-RU" sz="6000" b="1" dirty="0"/>
              <a:t>стагнации </a:t>
            </a:r>
            <a:endParaRPr lang="ru-RU" sz="60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63688" y="414158"/>
            <a:ext cx="61926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Институт  нового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индустриального  развития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(ИНИР)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им.С.Ю.Витте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5757863" y="0"/>
            <a:ext cx="33861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«Какая индустриализация нужна России» (СПЭК-2015)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23 марта 2015 г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92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 стрелкой 20"/>
          <p:cNvCxnSpPr>
            <a:endCxn id="8" idx="3"/>
          </p:cNvCxnSpPr>
          <p:nvPr/>
        </p:nvCxnSpPr>
        <p:spPr>
          <a:xfrm flipH="1">
            <a:off x="7921220" y="183816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600740" y="1568134"/>
            <a:ext cx="4320480" cy="5400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- Федеральный уровень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57213" y="-55563"/>
            <a:ext cx="2338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(ИНИР) им. С.Ю. Витте</a:t>
            </a:r>
            <a:endParaRPr lang="ru-RU" altLang="ru-RU" sz="12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2615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17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6073" y="592153"/>
            <a:ext cx="8119243" cy="7486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Активная промышленная политика: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0740" y="2188303"/>
            <a:ext cx="4320480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- Региональный уровень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5201" y="2719307"/>
            <a:ext cx="4284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/>
              <a:t>Принципы</a:t>
            </a:r>
            <a:endParaRPr lang="ru-RU" sz="3200" u="sng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567738" y="4251321"/>
            <a:ext cx="341784" cy="3892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497284" y="1345073"/>
            <a:ext cx="0" cy="11312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8" idx="3"/>
            <a:endCxn id="8" idx="3"/>
          </p:cNvCxnSpPr>
          <p:nvPr/>
        </p:nvCxnSpPr>
        <p:spPr>
          <a:xfrm>
            <a:off x="7921220" y="1838164"/>
            <a:ext cx="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9" idx="3"/>
          </p:cNvCxnSpPr>
          <p:nvPr/>
        </p:nvCxnSpPr>
        <p:spPr>
          <a:xfrm flipH="1">
            <a:off x="7921220" y="2476335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384716" y="1568133"/>
            <a:ext cx="0" cy="1196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520315" y="1705113"/>
            <a:ext cx="8644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517292" y="1920643"/>
            <a:ext cx="8644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517294" y="2153792"/>
            <a:ext cx="8644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524553" y="2414560"/>
            <a:ext cx="8644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517293" y="2641217"/>
            <a:ext cx="8644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трелка вниз 31"/>
          <p:cNvSpPr/>
          <p:nvPr/>
        </p:nvSpPr>
        <p:spPr>
          <a:xfrm rot="10800000">
            <a:off x="4567738" y="5383983"/>
            <a:ext cx="341784" cy="3892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6073" y="1568133"/>
            <a:ext cx="1851220" cy="11962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Отраслевые решения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6010" y="5805264"/>
            <a:ext cx="8109305" cy="7200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Прямая преференциальная поддержка инновационной активности субъектов промышленности на </a:t>
            </a:r>
            <a:r>
              <a:rPr lang="ru-RU" i="1" dirty="0" smtClean="0">
                <a:solidFill>
                  <a:schemeClr val="tx1"/>
                </a:solidFill>
              </a:rPr>
              <a:t>всех стадиях </a:t>
            </a:r>
            <a:r>
              <a:rPr lang="ru-RU" dirty="0" smtClean="0">
                <a:solidFill>
                  <a:schemeClr val="tx1"/>
                </a:solidFill>
              </a:rPr>
              <a:t>инновационного процесса.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63084" y="3247299"/>
            <a:ext cx="6751091" cy="974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елективный характер;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практика концепции сравнительных динамичных преимуществ;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применение методов научно-технического прогнозирования.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5950" y="4690132"/>
            <a:ext cx="8109305" cy="6607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рост </a:t>
            </a:r>
            <a:r>
              <a:rPr lang="ru-RU" i="1" dirty="0" smtClean="0">
                <a:solidFill>
                  <a:schemeClr val="tx1"/>
                </a:solidFill>
              </a:rPr>
              <a:t>массовости</a:t>
            </a:r>
            <a:r>
              <a:rPr lang="ru-RU" dirty="0" smtClean="0">
                <a:solidFill>
                  <a:schemeClr val="tx1"/>
                </a:solidFill>
              </a:rPr>
              <a:t> инноваций в промышленности;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достижение </a:t>
            </a:r>
            <a:r>
              <a:rPr lang="ru-RU" i="1" dirty="0" smtClean="0">
                <a:solidFill>
                  <a:schemeClr val="tx1"/>
                </a:solidFill>
              </a:rPr>
              <a:t>непрерывности</a:t>
            </a:r>
            <a:r>
              <a:rPr lang="ru-RU" dirty="0" smtClean="0">
                <a:solidFill>
                  <a:schemeClr val="tx1"/>
                </a:solidFill>
              </a:rPr>
              <a:t> инновационного прогресса (потока инноваций).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5757863" y="0"/>
            <a:ext cx="33861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«Какая индустриализация нужна России» (СПЭК-2015)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23 марта 2015 г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5092" y="425132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цели</a:t>
            </a:r>
            <a:endParaRPr lang="ru-RU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4844206" y="53939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механизмы</a:t>
            </a:r>
            <a:endParaRPr lang="ru-RU" u="sng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88372" y="966460"/>
            <a:ext cx="0" cy="12218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6" idx="1"/>
          </p:cNvCxnSpPr>
          <p:nvPr/>
        </p:nvCxnSpPr>
        <p:spPr>
          <a:xfrm>
            <a:off x="288372" y="966461"/>
            <a:ext cx="3777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88372" y="2177135"/>
            <a:ext cx="37770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354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9633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18</a:t>
            </a:r>
            <a:endParaRPr lang="ru-RU" sz="2400" b="1" dirty="0"/>
          </a:p>
        </p:txBody>
      </p:sp>
      <p:pic>
        <p:nvPicPr>
          <p:cNvPr id="3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7213" y="-55563"/>
            <a:ext cx="2338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(ИНИР) им. С.Ю. Витте</a:t>
            </a:r>
            <a:endParaRPr lang="ru-RU" altLang="ru-RU" sz="1200" dirty="0">
              <a:latin typeface="Calibri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85771" y="2204864"/>
            <a:ext cx="3942179" cy="158417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577946"/>
            <a:ext cx="3456384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Ориентация на восстановление и развитие базы передовых технологических укладов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0196" y="2356775"/>
            <a:ext cx="2088232" cy="126687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Развитие научной базы и инновационных систем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156" y="2356775"/>
            <a:ext cx="2069330" cy="1266878"/>
          </a:xfrm>
          <a:prstGeom prst="rect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Опережающее развитие всех уровней системы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97626" y="4567744"/>
            <a:ext cx="3456384" cy="93610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- институты долгосрочного развития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92353" y="5757347"/>
            <a:ext cx="3456384" cy="93610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- рыночные стимулы, ГЧП, активную государственную промышленную политику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5771" y="2617872"/>
            <a:ext cx="3942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РЕИНДУСТРИАЛИЗАЦИЯ ЭКОНОМИКИ</a:t>
            </a:r>
            <a:endParaRPr lang="ru-RU" sz="2800" dirty="0"/>
          </a:p>
        </p:txBody>
      </p:sp>
      <p:cxnSp>
        <p:nvCxnSpPr>
          <p:cNvPr id="16" name="Прямая со стрелкой 15"/>
          <p:cNvCxnSpPr>
            <a:stCxn id="6" idx="0"/>
          </p:cNvCxnSpPr>
          <p:nvPr/>
        </p:nvCxnSpPr>
        <p:spPr>
          <a:xfrm flipV="1">
            <a:off x="4556861" y="1530826"/>
            <a:ext cx="0" cy="674038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8" idx="1"/>
            <a:endCxn id="6" idx="6"/>
          </p:cNvCxnSpPr>
          <p:nvPr/>
        </p:nvCxnSpPr>
        <p:spPr>
          <a:xfrm flipH="1">
            <a:off x="6527950" y="2990214"/>
            <a:ext cx="472246" cy="6738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6" idx="4"/>
          </p:cNvCxnSpPr>
          <p:nvPr/>
        </p:nvCxnSpPr>
        <p:spPr>
          <a:xfrm flipV="1">
            <a:off x="4556861" y="3789040"/>
            <a:ext cx="0" cy="778704"/>
          </a:xfrm>
          <a:prstGeom prst="straightConnector1">
            <a:avLst/>
          </a:prstGeom>
          <a:ln w="28575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9" idx="3"/>
            <a:endCxn id="6" idx="2"/>
          </p:cNvCxnSpPr>
          <p:nvPr/>
        </p:nvCxnSpPr>
        <p:spPr>
          <a:xfrm>
            <a:off x="2128486" y="2990214"/>
            <a:ext cx="457285" cy="6738"/>
          </a:xfrm>
          <a:prstGeom prst="straightConnector1">
            <a:avLst/>
          </a:prstGeom>
          <a:ln w="28575">
            <a:solidFill>
              <a:srgbClr val="FF0000">
                <a:alpha val="53000"/>
              </a:srgb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3" idx="0"/>
          </p:cNvCxnSpPr>
          <p:nvPr/>
        </p:nvCxnSpPr>
        <p:spPr>
          <a:xfrm flipV="1">
            <a:off x="4520545" y="5517232"/>
            <a:ext cx="7063" cy="240115"/>
          </a:xfrm>
          <a:prstGeom prst="straightConnector1">
            <a:avLst/>
          </a:prstGeom>
          <a:ln w="28575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10830" y="4228501"/>
            <a:ext cx="125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Опора на:</a:t>
            </a:r>
            <a:endParaRPr lang="ru-RU" dirty="0"/>
          </a:p>
        </p:txBody>
      </p:sp>
      <p:sp>
        <p:nvSpPr>
          <p:cNvPr id="20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5757863" y="0"/>
            <a:ext cx="33861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«Какая индустриализация нужна России» (СПЭК-2015)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23 марта 2015 г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45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57213" y="-55563"/>
            <a:ext cx="2338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(ИНИР) им. С.Ю. Витте</a:t>
            </a:r>
            <a:endParaRPr lang="ru-RU" altLang="ru-RU" sz="12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2615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19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212" y="764704"/>
            <a:ext cx="7975227" cy="12961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Реиндустриализация экономики России: практические шаги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" y="2204864"/>
            <a:ext cx="7975226" cy="4221288"/>
          </a:xfrm>
          <a:prstGeom prst="rect">
            <a:avLst/>
          </a:prstGeom>
          <a:solidFill>
            <a:schemeClr val="accent4">
              <a:alpha val="68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эффективное целевое финансирование индустриального развития;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осуществление политики «индустриального протекционизма»;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разработка и реализация крупных долгосрочных государственно-частных инновационных проектов развития современных высокотехнологичных индустриальных секторов.</a:t>
            </a:r>
          </a:p>
        </p:txBody>
      </p:sp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5757863" y="0"/>
            <a:ext cx="33861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«Какая индустриализация нужна России» (СПЭК-2015)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23 марта 2015 г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210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57213" y="-55563"/>
            <a:ext cx="2338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(ИНИР) им. С.Ю. Витте</a:t>
            </a:r>
            <a:endParaRPr lang="ru-RU" altLang="ru-RU" sz="12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9633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20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213" y="1043546"/>
            <a:ext cx="8191251" cy="1728192"/>
          </a:xfrm>
          <a:prstGeom prst="rect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Импортозамещение – локальная задача в рамках реализации стратегии реиндустриализации экономики России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7961" y="3460856"/>
            <a:ext cx="2736304" cy="20162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>
                <a:solidFill>
                  <a:schemeClr val="bg1"/>
                </a:solidFill>
              </a:rPr>
              <a:t>Импортозамещение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76866" y="3460856"/>
            <a:ext cx="2736304" cy="20162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Реиндустриализация</a:t>
            </a:r>
            <a:endParaRPr lang="ru-RU" sz="2200" dirty="0">
              <a:solidFill>
                <a:schemeClr val="bg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304265" y="3742196"/>
            <a:ext cx="267260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304265" y="4475490"/>
            <a:ext cx="267260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304265" y="5167078"/>
            <a:ext cx="267260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22317" y="3380882"/>
            <a:ext cx="1134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цели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808720" y="4081953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приоритеты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48682" y="477433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</a:t>
            </a:r>
            <a:r>
              <a:rPr lang="ru-RU" sz="2000" dirty="0" smtClean="0"/>
              <a:t>еханизмы реализации</a:t>
            </a:r>
            <a:endParaRPr lang="ru-RU" sz="2000" dirty="0"/>
          </a:p>
        </p:txBody>
      </p:sp>
      <p:sp>
        <p:nvSpPr>
          <p:cNvPr id="16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5757863" y="0"/>
            <a:ext cx="33861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«Какая индустриализация нужна России» (СПЭК-2015)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23 марта 2015 г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59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freemalaysiatoday.com/wp-content/uploads/2013/04/che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"/>
            <a:ext cx="9144000" cy="573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251520" y="908720"/>
            <a:ext cx="8589640" cy="531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СПАСИБО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ВНИМАНИЕ!</a:t>
            </a:r>
            <a:endParaRPr kumimoji="0" lang="ru-RU" sz="1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028" y="6421277"/>
            <a:ext cx="140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21</a:t>
            </a:r>
            <a:endParaRPr lang="ru-RU" sz="2400" b="1" dirty="0"/>
          </a:p>
        </p:txBody>
      </p:sp>
      <p:pic>
        <p:nvPicPr>
          <p:cNvPr id="7" name="Рисунок 9" descr="Logo-site_cro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57213" y="-55563"/>
            <a:ext cx="2338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(ИНИР) им. С.Ю. Витте</a:t>
            </a:r>
            <a:endParaRPr lang="ru-RU" altLang="ru-RU" sz="1200" dirty="0">
              <a:latin typeface="Calibri" pitchFamily="34" charset="0"/>
            </a:endParaRPr>
          </a:p>
        </p:txBody>
      </p:sp>
      <p:sp>
        <p:nvSpPr>
          <p:cNvPr id="10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5757863" y="0"/>
            <a:ext cx="33861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«Какая индустриализация нужна России» (СПЭК-2015)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23 марта 2015 г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portarmenia.com/wp-content/uploads/2012/07/709218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4" y="777077"/>
            <a:ext cx="3783473" cy="247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40964" y="777077"/>
            <a:ext cx="3929406" cy="2848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prstClr val="black"/>
                </a:solidFill>
              </a:rPr>
              <a:t>«… Ныне действующая экономическая модель… себя исчерпала…»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645" y="3327375"/>
            <a:ext cx="378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                                В.В.Путин: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59" y="4221088"/>
            <a:ext cx="7858811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prstClr val="black"/>
                </a:solidFill>
              </a:rPr>
              <a:t>«… </a:t>
            </a:r>
            <a:r>
              <a:rPr lang="ru-RU" sz="3400" dirty="0">
                <a:solidFill>
                  <a:prstClr val="black"/>
                </a:solidFill>
              </a:rPr>
              <a:t>Сохранение подобной ситуации – </a:t>
            </a:r>
            <a:endParaRPr lang="ru-RU" sz="3400" dirty="0" smtClean="0">
              <a:solidFill>
                <a:prstClr val="black"/>
              </a:solidFill>
            </a:endParaRPr>
          </a:p>
          <a:p>
            <a:pPr algn="ctr"/>
            <a:r>
              <a:rPr lang="ru-RU" sz="3400" dirty="0" smtClean="0">
                <a:solidFill>
                  <a:prstClr val="black"/>
                </a:solidFill>
              </a:rPr>
              <a:t>это </a:t>
            </a:r>
            <a:r>
              <a:rPr lang="ru-RU" sz="3400" dirty="0">
                <a:solidFill>
                  <a:prstClr val="black"/>
                </a:solidFill>
              </a:rPr>
              <a:t>угроза нашей национальной </a:t>
            </a:r>
            <a:r>
              <a:rPr lang="ru-RU" sz="3400" dirty="0" smtClean="0">
                <a:solidFill>
                  <a:prstClr val="black"/>
                </a:solidFill>
              </a:rPr>
              <a:t>безопасности…»</a:t>
            </a:r>
            <a:endParaRPr lang="ru-RU" sz="3400" dirty="0">
              <a:solidFill>
                <a:prstClr val="black"/>
              </a:solidFill>
            </a:endParaRPr>
          </a:p>
        </p:txBody>
      </p:sp>
      <p:pic>
        <p:nvPicPr>
          <p:cNvPr id="11" name="Рисунок 9" descr="Logo-site_cro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57213" y="-55563"/>
            <a:ext cx="2338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(ИНИР) им. С.Ю. Витте</a:t>
            </a:r>
            <a:endParaRPr lang="ru-RU" altLang="ru-RU" sz="1200" dirty="0">
              <a:latin typeface="Calibri" pitchFamily="34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-1588" y="6421438"/>
            <a:ext cx="189547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Слайд </a:t>
            </a:r>
            <a:r>
              <a:rPr lang="ru-RU" sz="2400" b="1" dirty="0" smtClean="0">
                <a:latin typeface="Calibri" pitchFamily="34" charset="0"/>
              </a:rPr>
              <a:t>2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3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5757863" y="0"/>
            <a:ext cx="33861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«Какая индустриализация нужна России» (СПЭК-2015)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23 марта 2015 г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Fcy;&amp;ocy;&amp;tcy;&amp;ocy;&amp;gcy;&amp;rcy;&amp;acy;&amp;fcy;&amp;icy;&amp;icy; &amp;IEcy;&amp;gcy;&amp;ocy;&amp;rcy; &amp;Gcy;&amp;acy;&amp;jcy;&amp;dcy;&amp;acy;&amp;r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405" y="365738"/>
            <a:ext cx="1879104" cy="245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&amp;Fcy;&amp;ocy;&amp;tcy;&amp;ocy;&amp;gcy;&amp;rcy;&amp;acy;&amp;fcy;&amp;icy;&amp;yacy; &amp;Acy;&amp;ncy;&amp;acy;&amp;tcy;&amp;ocy;&amp;lcy;&amp;icy;&amp;jcy; &amp;CHcy;&amp;ucy;&amp;bcy;&amp;acy;&amp;jcy;&amp;scy; (Photo of Anatoly Chubai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1\Downloads\кудри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78038"/>
            <a:ext cx="27432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618017.vk.me/v618017648/774/k9QCheIYKN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00865"/>
            <a:ext cx="16097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1\Downloads\images кудрин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" y="2229615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1\Downloads\ec849704-c6c8-4e1e-ab8e-deb365e8f401_150_1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6609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1\Downloads\kudrin-stoit-big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582" y="1587067"/>
            <a:ext cx="3574570" cy="24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3437" y="4221088"/>
            <a:ext cx="7992888" cy="2376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Министр финансов РФ Алексей Кудрин (2000 – 2011 гг.):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«… </a:t>
            </a:r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роект бюджета 2005 года – </a:t>
            </a:r>
            <a:r>
              <a:rPr lang="ru-RU" sz="2000" i="1" dirty="0" smtClean="0">
                <a:solidFill>
                  <a:schemeClr val="tx1"/>
                </a:solidFill>
              </a:rPr>
              <a:t>самый</a:t>
            </a:r>
            <a:r>
              <a:rPr lang="ru-RU" sz="2000" b="1" i="1" dirty="0" smtClean="0">
                <a:solidFill>
                  <a:schemeClr val="tx1"/>
                </a:solidFill>
              </a:rPr>
              <a:t> реформаторский </a:t>
            </a:r>
            <a:r>
              <a:rPr lang="ru-RU" sz="2000" i="1" dirty="0" smtClean="0">
                <a:solidFill>
                  <a:schemeClr val="tx1"/>
                </a:solidFill>
              </a:rPr>
              <a:t>за последние годы</a:t>
            </a:r>
            <a:r>
              <a:rPr lang="ru-RU" sz="2000" dirty="0" smtClean="0">
                <a:solidFill>
                  <a:schemeClr val="tx1"/>
                </a:solidFill>
              </a:rPr>
              <a:t>...»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«… Бюджет более ориентирован на </a:t>
            </a:r>
            <a:r>
              <a:rPr lang="ru-RU" sz="2000" b="1" dirty="0" smtClean="0">
                <a:solidFill>
                  <a:schemeClr val="tx1"/>
                </a:solidFill>
              </a:rPr>
              <a:t>результат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b="1" i="1" dirty="0" smtClean="0">
                <a:solidFill>
                  <a:schemeClr val="tx1"/>
                </a:solidFill>
              </a:rPr>
              <a:t>сохраняются основные принципы бюджетной политики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</a:rPr>
              <a:t>последних четырех лет</a:t>
            </a:r>
            <a:r>
              <a:rPr lang="ru-RU" sz="2000" dirty="0" smtClean="0">
                <a:solidFill>
                  <a:schemeClr val="tx1"/>
                </a:solidFill>
              </a:rPr>
              <a:t>, это – </a:t>
            </a:r>
            <a:r>
              <a:rPr lang="ru-RU" sz="2000" i="1" dirty="0" smtClean="0">
                <a:solidFill>
                  <a:schemeClr val="tx1"/>
                </a:solidFill>
              </a:rPr>
              <a:t>ядро экономической политики, обеспечивающее рост экономики в последние годы…</a:t>
            </a:r>
            <a:r>
              <a:rPr lang="ru-RU" sz="2000" dirty="0" smtClean="0">
                <a:solidFill>
                  <a:schemeClr val="tx1"/>
                </a:solidFill>
              </a:rPr>
              <a:t>».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92045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3</a:t>
            </a:r>
            <a:endParaRPr lang="ru-RU" sz="2400" b="1" dirty="0"/>
          </a:p>
        </p:txBody>
      </p:sp>
      <p:pic>
        <p:nvPicPr>
          <p:cNvPr id="11" name="Рисунок 9" descr="Logo-site_crop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57213" y="-55563"/>
            <a:ext cx="2338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(ИНИР) им. С.Ю. Витте</a:t>
            </a:r>
            <a:endParaRPr lang="ru-RU" altLang="ru-RU" sz="1200" dirty="0">
              <a:latin typeface="Calibri" pitchFamily="34" charset="0"/>
            </a:endParaRPr>
          </a:p>
        </p:txBody>
      </p:sp>
      <p:sp>
        <p:nvSpPr>
          <p:cNvPr id="14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5757863" y="0"/>
            <a:ext cx="33861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«Какая индустриализация нужна России» (СПЭК-2015)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23 марта 2015 г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2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91"/>
            <a:ext cx="9144000" cy="68415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96335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Слайд </a:t>
            </a:r>
            <a:r>
              <a:rPr lang="ru-RU" sz="24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7" name="Picture 2" descr="C:\Users\User2\Pictures\Priemnaya65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53138" y="1178559"/>
            <a:ext cx="3679205" cy="4783162"/>
          </a:xfrm>
          <a:prstGeom prst="rect">
            <a:avLst/>
          </a:prstGeom>
          <a:noFill/>
        </p:spPr>
      </p:pic>
      <p:pic>
        <p:nvPicPr>
          <p:cNvPr id="9" name="Picture 4" descr="C:\Users\User2\Pictures\Priemnaya65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3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0" y="1179652"/>
            <a:ext cx="3357073" cy="4749028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4842589" y="1290403"/>
            <a:ext cx="352839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47915" y="1179652"/>
            <a:ext cx="30243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Сергей Бодрунов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800" dirty="0" smtClean="0"/>
              <a:t>Генеральный директор корпорации «Аэрокосмическое оборудование», доктор экономических наук, профессор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800" b="1" dirty="0" smtClean="0"/>
              <a:t>МОДЕРНИЗАЦИЯ ОБОРОННО-ПРОМЫШЛЕННОГО КОМПЛЕКСА И ОБЕСПЕЧЕНИЕ ЭКОНОМИЧЕСКОЙ БЕЗОПАСНОСТИ ГОСУДАРСТВА</a:t>
            </a:r>
          </a:p>
          <a:p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42589" y="2204864"/>
            <a:ext cx="3528392" cy="367240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611213" y="2980697"/>
            <a:ext cx="5358011" cy="1985159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/>
              <a:t>«… у России есть шанс… создать предпосылки для ее устойчивого развития, одной из важнейших среди которых является ускоренная </a:t>
            </a:r>
            <a:r>
              <a:rPr lang="ru-RU" sz="2300" b="1" dirty="0" smtClean="0">
                <a:solidFill>
                  <a:srgbClr val="FF0000"/>
                </a:solidFill>
              </a:rPr>
              <a:t>модернизация промышленности</a:t>
            </a:r>
            <a:r>
              <a:rPr lang="ru-RU" sz="2300" b="1" dirty="0" smtClean="0"/>
              <a:t>…»</a:t>
            </a:r>
            <a:r>
              <a:rPr lang="ru-RU" sz="800" b="1" dirty="0" smtClean="0"/>
              <a:t>	</a:t>
            </a:r>
          </a:p>
        </p:txBody>
      </p:sp>
      <p:pic>
        <p:nvPicPr>
          <p:cNvPr id="12" name="Рисунок 9" descr="Logo-site_crop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57213" y="-55563"/>
            <a:ext cx="2338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chemeClr val="bg1"/>
                </a:solidFill>
                <a:latin typeface="Calibri" pitchFamily="34" charset="0"/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chemeClr val="bg1"/>
                </a:solidFill>
                <a:latin typeface="Calibri" pitchFamily="34" charset="0"/>
              </a:rPr>
              <a:t>индустриального развития  (ИНИР) им. С.Ю. Витте</a:t>
            </a:r>
            <a:endParaRPr lang="ru-RU" altLang="ru-RU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5757863" y="0"/>
            <a:ext cx="33861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bg1"/>
                </a:solidFill>
                <a:cs typeface="Arial" charset="0"/>
              </a:rPr>
              <a:t>«Какая индустриализация нужна России» (СПЭК-2015)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bg1"/>
                </a:solidFill>
                <a:cs typeface="Arial" charset="0"/>
              </a:rPr>
              <a:t>23 марта 2015 г</a:t>
            </a:r>
            <a:endParaRPr lang="ru-RU" sz="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55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65112"/>
            <a:ext cx="90010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</a:rPr>
              <a:t>Деиндустриализация – «Эффект 4Д»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2265"/>
            <a:ext cx="8784976" cy="20162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ru-RU" sz="2000" b="1" i="1" dirty="0" err="1" smtClean="0">
                <a:solidFill>
                  <a:schemeClr val="tx1"/>
                </a:solidFill>
              </a:rPr>
              <a:t>д</a:t>
            </a:r>
            <a:r>
              <a:rPr lang="ru-RU" sz="2000" b="1" dirty="0" err="1" smtClean="0">
                <a:solidFill>
                  <a:schemeClr val="tx1"/>
                </a:solidFill>
              </a:rPr>
              <a:t>ез</a:t>
            </a:r>
            <a:r>
              <a:rPr lang="ru-RU" sz="2000" u="sng" dirty="0" err="1" smtClean="0">
                <a:solidFill>
                  <a:schemeClr val="tx1"/>
                </a:solidFill>
              </a:rPr>
              <a:t>Организация</a:t>
            </a:r>
            <a:r>
              <a:rPr lang="ru-RU" sz="2000" dirty="0" smtClean="0">
                <a:solidFill>
                  <a:schemeClr val="tx1"/>
                </a:solidFill>
              </a:rPr>
              <a:t> процесса </a:t>
            </a:r>
            <a:r>
              <a:rPr lang="ru-RU" sz="2000" u="sng" dirty="0" smtClean="0">
                <a:solidFill>
                  <a:schemeClr val="tx1"/>
                </a:solidFill>
              </a:rPr>
              <a:t>производства</a:t>
            </a:r>
            <a:r>
              <a:rPr lang="ru-RU" sz="2000" dirty="0" smtClean="0">
                <a:solidFill>
                  <a:schemeClr val="tx1"/>
                </a:solidFill>
              </a:rPr>
              <a:t> (снижение уровня организации производства и управления производством);</a:t>
            </a:r>
          </a:p>
          <a:p>
            <a:pPr marL="342900" indent="-342900" algn="just">
              <a:buFontTx/>
              <a:buChar char="-"/>
            </a:pPr>
            <a:r>
              <a:rPr lang="ru-RU" sz="2000" b="1" i="1" dirty="0" err="1" smtClean="0">
                <a:solidFill>
                  <a:schemeClr val="tx1"/>
                </a:solidFill>
              </a:rPr>
              <a:t>д</a:t>
            </a:r>
            <a:r>
              <a:rPr lang="ru-RU" sz="2000" b="1" dirty="0" err="1" smtClean="0">
                <a:solidFill>
                  <a:schemeClr val="tx1"/>
                </a:solidFill>
              </a:rPr>
              <a:t>е</a:t>
            </a:r>
            <a:r>
              <a:rPr lang="ru-RU" sz="2000" u="sng" dirty="0" err="1" smtClean="0">
                <a:solidFill>
                  <a:schemeClr val="tx1"/>
                </a:solidFill>
              </a:rPr>
              <a:t>Градация</a:t>
            </a:r>
            <a:r>
              <a:rPr lang="ru-RU" sz="2000" dirty="0" smtClean="0">
                <a:solidFill>
                  <a:schemeClr val="tx1"/>
                </a:solidFill>
              </a:rPr>
              <a:t> применяемых </a:t>
            </a:r>
            <a:r>
              <a:rPr lang="ru-RU" sz="2000" u="sng" dirty="0" smtClean="0">
                <a:solidFill>
                  <a:schemeClr val="tx1"/>
                </a:solidFill>
              </a:rPr>
              <a:t>технологий</a:t>
            </a:r>
            <a:r>
              <a:rPr lang="ru-RU" sz="2000" dirty="0" smtClean="0">
                <a:solidFill>
                  <a:schemeClr val="tx1"/>
                </a:solidFill>
              </a:rPr>
              <a:t> (падение технологического уровня производства);</a:t>
            </a:r>
          </a:p>
          <a:p>
            <a:pPr marL="342900" indent="-342900" algn="just">
              <a:buFontTx/>
              <a:buChar char="-"/>
            </a:pPr>
            <a:r>
              <a:rPr lang="ru-RU" sz="2000" b="1" i="1" u="sng" dirty="0" err="1" smtClean="0">
                <a:solidFill>
                  <a:schemeClr val="tx1"/>
                </a:solidFill>
              </a:rPr>
              <a:t>д</a:t>
            </a:r>
            <a:r>
              <a:rPr lang="ru-RU" sz="2000" b="1" u="sng" dirty="0" err="1" smtClean="0">
                <a:solidFill>
                  <a:schemeClr val="tx1"/>
                </a:solidFill>
              </a:rPr>
              <a:t>е</a:t>
            </a:r>
            <a:r>
              <a:rPr lang="ru-RU" sz="2000" u="sng" dirty="0" err="1" smtClean="0">
                <a:solidFill>
                  <a:schemeClr val="tx1"/>
                </a:solidFill>
              </a:rPr>
              <a:t>Квалификация</a:t>
            </a:r>
            <a:r>
              <a:rPr lang="ru-RU" sz="2000" u="sng" dirty="0" smtClean="0">
                <a:solidFill>
                  <a:schemeClr val="tx1"/>
                </a:solidFill>
              </a:rPr>
              <a:t> труд</a:t>
            </a:r>
            <a:r>
              <a:rPr lang="ru-RU" sz="2000" dirty="0" smtClean="0">
                <a:solidFill>
                  <a:schemeClr val="tx1"/>
                </a:solidFill>
              </a:rPr>
              <a:t>а в производстве;</a:t>
            </a:r>
          </a:p>
          <a:p>
            <a:pPr marL="342900" indent="-342900" algn="just">
              <a:buFontTx/>
              <a:buChar char="-"/>
            </a:pPr>
            <a:r>
              <a:rPr lang="ru-RU" sz="2000" b="1" i="1" dirty="0" err="1" smtClean="0">
                <a:solidFill>
                  <a:schemeClr val="tx1"/>
                </a:solidFill>
              </a:rPr>
              <a:t>д</a:t>
            </a:r>
            <a:r>
              <a:rPr lang="ru-RU" sz="2000" b="1" dirty="0" err="1" smtClean="0">
                <a:solidFill>
                  <a:schemeClr val="tx1"/>
                </a:solidFill>
              </a:rPr>
              <a:t>е</a:t>
            </a:r>
            <a:r>
              <a:rPr lang="ru-RU" sz="2000" u="sng" dirty="0" err="1" smtClean="0">
                <a:solidFill>
                  <a:schemeClr val="tx1"/>
                </a:solidFill>
              </a:rPr>
              <a:t>Комплицировани</a:t>
            </a:r>
            <a:r>
              <a:rPr lang="ru-RU" sz="2000" dirty="0" err="1" smtClean="0">
                <a:solidFill>
                  <a:schemeClr val="tx1"/>
                </a:solidFill>
              </a:rPr>
              <a:t>е</a:t>
            </a:r>
            <a:r>
              <a:rPr lang="ru-RU" sz="2000" dirty="0" smtClean="0">
                <a:solidFill>
                  <a:schemeClr val="tx1"/>
                </a:solidFill>
              </a:rPr>
              <a:t> (упрощение) </a:t>
            </a:r>
            <a:r>
              <a:rPr lang="ru-RU" sz="2000" u="sng" dirty="0" smtClean="0">
                <a:solidFill>
                  <a:schemeClr val="tx1"/>
                </a:solidFill>
              </a:rPr>
              <a:t>продукта</a:t>
            </a:r>
            <a:r>
              <a:rPr lang="ru-RU" sz="2000" dirty="0" smtClean="0">
                <a:solidFill>
                  <a:schemeClr val="tx1"/>
                </a:solidFill>
              </a:rPr>
              <a:t> производства.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377" y="3232810"/>
            <a:ext cx="8748972" cy="2592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Следствия:</a:t>
            </a:r>
          </a:p>
          <a:p>
            <a:pPr marL="342900" indent="-342900" algn="just">
              <a:buFontTx/>
              <a:buChar char="-"/>
            </a:pPr>
            <a:r>
              <a:rPr lang="ru-RU" sz="2000" dirty="0" err="1" smtClean="0">
                <a:solidFill>
                  <a:schemeClr val="tx1"/>
                </a:solidFill>
              </a:rPr>
              <a:t>деСтабилизация</a:t>
            </a:r>
            <a:r>
              <a:rPr lang="ru-RU" sz="2000" dirty="0" smtClean="0">
                <a:solidFill>
                  <a:schemeClr val="tx1"/>
                </a:solidFill>
              </a:rPr>
              <a:t> финансово-экономического состояния производственных компаний;</a:t>
            </a:r>
          </a:p>
          <a:p>
            <a:pPr marL="342900" indent="-342900" algn="just">
              <a:buFontTx/>
              <a:buChar char="-"/>
            </a:pPr>
            <a:r>
              <a:rPr lang="ru-RU" sz="2000" dirty="0" err="1" smtClean="0">
                <a:solidFill>
                  <a:schemeClr val="tx1"/>
                </a:solidFill>
              </a:rPr>
              <a:t>дезИнтеграция</a:t>
            </a:r>
            <a:r>
              <a:rPr lang="ru-RU" sz="2000" dirty="0" smtClean="0">
                <a:solidFill>
                  <a:schemeClr val="tx1"/>
                </a:solidFill>
              </a:rPr>
              <a:t> промышленных структур и связей;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д</a:t>
            </a:r>
            <a:r>
              <a:rPr lang="ru-RU" sz="2000" dirty="0" smtClean="0">
                <a:solidFill>
                  <a:schemeClr val="tx1"/>
                </a:solidFill>
              </a:rPr>
              <a:t>е..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д</a:t>
            </a:r>
            <a:r>
              <a:rPr lang="ru-RU" sz="2000" dirty="0" smtClean="0">
                <a:solidFill>
                  <a:schemeClr val="tx1"/>
                </a:solidFill>
              </a:rPr>
              <a:t>е..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д</a:t>
            </a:r>
            <a:r>
              <a:rPr lang="ru-RU" sz="2000" dirty="0" smtClean="0">
                <a:solidFill>
                  <a:schemeClr val="tx1"/>
                </a:solidFill>
              </a:rPr>
              <a:t>е..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			</a:t>
            </a:r>
            <a:r>
              <a:rPr lang="ru-RU" sz="2000" b="1" dirty="0" smtClean="0">
                <a:solidFill>
                  <a:schemeClr val="tx1"/>
                </a:solidFill>
              </a:rPr>
              <a:t>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890046"/>
            <a:ext cx="8748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Экономический результат – общий упадок и утрата базовых направлений производственной деятельности, секторов производства и индустрии. Социально-политические последствия – негативные.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83" y="639721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5</a:t>
            </a:r>
            <a:endParaRPr lang="ru-RU" sz="2400" b="1" dirty="0"/>
          </a:p>
        </p:txBody>
      </p:sp>
      <p:pic>
        <p:nvPicPr>
          <p:cNvPr id="11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57213" y="-55563"/>
            <a:ext cx="2338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(ИНИР) им. С.Ю. Витте</a:t>
            </a:r>
            <a:endParaRPr lang="ru-RU" altLang="ru-RU" sz="1200" dirty="0">
              <a:latin typeface="Calibri" pitchFamily="34" charset="0"/>
            </a:endParaRPr>
          </a:p>
        </p:txBody>
      </p:sp>
      <p:sp>
        <p:nvSpPr>
          <p:cNvPr id="10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5757863" y="0"/>
            <a:ext cx="33861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«Какая индустриализация нужна России» (СПЭК-2015)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23 марта 2015 г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xpert.ru/data/public/431666/431675/008_expert_28_jpg_300x200_crop_q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  <a14:imgEffect>
                      <a14:brightnessContrast bright="24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768"/>
            <a:ext cx="9125997" cy="626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4544" y="980729"/>
            <a:ext cx="8253919" cy="5427926"/>
          </a:xfrm>
          <a:prstGeom prst="rect">
            <a:avLst/>
          </a:prstGeom>
          <a:solidFill>
            <a:schemeClr val="accent4">
              <a:lumMod val="20000"/>
              <a:lumOff val="80000"/>
              <a:alpha val="63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545" y="1305048"/>
            <a:ext cx="82539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>
                <a:solidFill>
                  <a:srgbClr val="FF0000"/>
                </a:solidFill>
              </a:rPr>
              <a:t>Главной целью </a:t>
            </a:r>
            <a:r>
              <a:rPr lang="ru-RU" sz="2600" b="1" u="sng" dirty="0">
                <a:solidFill>
                  <a:prstClr val="black"/>
                </a:solidFill>
              </a:rPr>
              <a:t>реиндустриализации</a:t>
            </a:r>
            <a:r>
              <a:rPr lang="ru-RU" sz="2600" b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ru-RU" sz="2600" b="1" dirty="0">
                <a:solidFill>
                  <a:prstClr val="black"/>
                </a:solidFill>
              </a:rPr>
              <a:t>(«новой индустриализации», «</a:t>
            </a:r>
            <a:r>
              <a:rPr lang="ru-RU" sz="2600" b="1" dirty="0" err="1">
                <a:solidFill>
                  <a:prstClr val="black"/>
                </a:solidFill>
              </a:rPr>
              <a:t>неоиндустриализации</a:t>
            </a:r>
            <a:r>
              <a:rPr lang="ru-RU" sz="2600" b="1" dirty="0">
                <a:solidFill>
                  <a:prstClr val="black"/>
                </a:solidFill>
              </a:rPr>
              <a:t>»)</a:t>
            </a:r>
          </a:p>
          <a:p>
            <a:pPr algn="ctr"/>
            <a:r>
              <a:rPr lang="ru-RU" sz="2600" b="1" dirty="0">
                <a:solidFill>
                  <a:prstClr val="black"/>
                </a:solidFill>
              </a:rPr>
              <a:t>как </a:t>
            </a:r>
            <a:r>
              <a:rPr lang="ru-RU" sz="2600" b="1" i="1" dirty="0">
                <a:solidFill>
                  <a:srgbClr val="FF0000"/>
                </a:solidFill>
              </a:rPr>
              <a:t>экономической политики</a:t>
            </a:r>
            <a:r>
              <a:rPr lang="ru-RU" sz="2600" b="1" dirty="0">
                <a:solidFill>
                  <a:prstClr val="black"/>
                </a:solidFill>
              </a:rPr>
              <a:t>, представляющей собой набор конкретных мероприятий, </a:t>
            </a:r>
          </a:p>
          <a:p>
            <a:pPr algn="ctr"/>
            <a:r>
              <a:rPr lang="ru-RU" sz="2600" b="1" dirty="0">
                <a:solidFill>
                  <a:prstClr val="black"/>
                </a:solidFill>
              </a:rPr>
              <a:t>должно стать </a:t>
            </a:r>
            <a:r>
              <a:rPr lang="ru-RU" sz="2600" b="1" u="sng" dirty="0">
                <a:solidFill>
                  <a:prstClr val="black"/>
                </a:solidFill>
              </a:rPr>
              <a:t>восстановление роли и места промышленности</a:t>
            </a:r>
            <a:r>
              <a:rPr lang="ru-RU" sz="2600" b="1" dirty="0">
                <a:solidFill>
                  <a:prstClr val="black"/>
                </a:solidFill>
              </a:rPr>
              <a:t> в экономике </a:t>
            </a:r>
            <a:r>
              <a:rPr lang="ru-RU" sz="2600" b="1" dirty="0" smtClean="0">
                <a:solidFill>
                  <a:prstClr val="black"/>
                </a:solidFill>
              </a:rPr>
              <a:t>страны </a:t>
            </a:r>
          </a:p>
          <a:p>
            <a:pPr algn="ctr"/>
            <a:r>
              <a:rPr lang="ru-RU" sz="2600" b="1" dirty="0" smtClean="0">
                <a:solidFill>
                  <a:prstClr val="black"/>
                </a:solidFill>
              </a:rPr>
              <a:t>в рамках ее </a:t>
            </a:r>
            <a:r>
              <a:rPr lang="ru-RU" sz="2600" b="1" i="1" dirty="0" smtClean="0">
                <a:solidFill>
                  <a:prstClr val="black"/>
                </a:solidFill>
              </a:rPr>
              <a:t>структурной перестройки </a:t>
            </a:r>
          </a:p>
          <a:p>
            <a:pPr algn="ctr"/>
            <a:r>
              <a:rPr lang="ru-RU" sz="2600" b="1" dirty="0" smtClean="0">
                <a:solidFill>
                  <a:prstClr val="black"/>
                </a:solidFill>
              </a:rPr>
              <a:t>в </a:t>
            </a:r>
            <a:r>
              <a:rPr lang="ru-RU" sz="2600" b="1" dirty="0">
                <a:solidFill>
                  <a:prstClr val="black"/>
                </a:solidFill>
              </a:rPr>
              <a:t>качестве </a:t>
            </a:r>
            <a:r>
              <a:rPr lang="ru-RU" sz="2600" b="1" u="sng" dirty="0" smtClean="0">
                <a:solidFill>
                  <a:prstClr val="black"/>
                </a:solidFill>
              </a:rPr>
              <a:t>базовой </a:t>
            </a:r>
            <a:r>
              <a:rPr lang="ru-RU" sz="2600" b="1" u="sng" dirty="0">
                <a:solidFill>
                  <a:prstClr val="black"/>
                </a:solidFill>
              </a:rPr>
              <a:t>компоненты</a:t>
            </a:r>
            <a:r>
              <a:rPr lang="ru-RU" sz="2600" b="1" dirty="0">
                <a:solidFill>
                  <a:prstClr val="black"/>
                </a:solidFill>
              </a:rPr>
              <a:t>, </a:t>
            </a:r>
          </a:p>
          <a:p>
            <a:pPr algn="ctr"/>
            <a:r>
              <a:rPr lang="ru-RU" sz="2600" b="1" dirty="0">
                <a:solidFill>
                  <a:prstClr val="black"/>
                </a:solidFill>
              </a:rPr>
              <a:t>и </a:t>
            </a:r>
            <a:r>
              <a:rPr lang="ru-RU" sz="2600" b="1" i="1" dirty="0">
                <a:solidFill>
                  <a:srgbClr val="FF0000"/>
                </a:solidFill>
              </a:rPr>
              <a:t>приоритетное развитие материального производства</a:t>
            </a:r>
            <a:r>
              <a:rPr lang="ru-RU" sz="2600" b="1" dirty="0">
                <a:solidFill>
                  <a:prstClr val="black"/>
                </a:solidFill>
              </a:rPr>
              <a:t> и реального сектора экономики на основе </a:t>
            </a:r>
            <a:r>
              <a:rPr lang="ru-RU" sz="2600" b="1" i="1" dirty="0">
                <a:solidFill>
                  <a:srgbClr val="FF0000"/>
                </a:solidFill>
              </a:rPr>
              <a:t>нового, передового технологического уклада </a:t>
            </a:r>
          </a:p>
          <a:p>
            <a:pPr algn="ctr"/>
            <a:r>
              <a:rPr lang="ru-RU" sz="2600" b="1" dirty="0"/>
              <a:t>в рамках </a:t>
            </a:r>
            <a:r>
              <a:rPr lang="ru-RU" sz="2600" b="1" i="1" dirty="0">
                <a:solidFill>
                  <a:srgbClr val="FF0000"/>
                </a:solidFill>
              </a:rPr>
              <a:t>модернизации России</a:t>
            </a:r>
            <a:r>
              <a:rPr lang="ru-RU" sz="2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2028" y="6408655"/>
            <a:ext cx="1477684" cy="449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2906" y="6396335"/>
            <a:ext cx="147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Слайд </a:t>
            </a:r>
            <a:r>
              <a:rPr lang="ru-RU" sz="2400" b="1" dirty="0" smtClean="0"/>
              <a:t>6</a:t>
            </a:r>
            <a:endParaRPr lang="ru-RU" sz="2400" b="1" dirty="0"/>
          </a:p>
        </p:txBody>
      </p:sp>
      <p:pic>
        <p:nvPicPr>
          <p:cNvPr id="10" name="Рисунок 9" descr="Logo-site_cro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57213" y="-55563"/>
            <a:ext cx="2338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(ИНИР) им. С.Ю. Витте</a:t>
            </a:r>
            <a:endParaRPr lang="ru-RU" altLang="ru-RU" sz="1200" dirty="0">
              <a:latin typeface="Calibri" pitchFamily="34" charset="0"/>
            </a:endParaRPr>
          </a:p>
        </p:txBody>
      </p:sp>
      <p:sp>
        <p:nvSpPr>
          <p:cNvPr id="12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5757863" y="0"/>
            <a:ext cx="33861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«Какая индустриализация нужна России» (СПЭК-2015)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23 марта 2015 г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0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419872" y="850427"/>
            <a:ext cx="5265636" cy="5170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48005" y="6383353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</a:t>
            </a:r>
            <a:r>
              <a:rPr lang="ru-RU" sz="2400" b="1" dirty="0"/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7904" y="898054"/>
            <a:ext cx="4977604" cy="49859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/>
              <a:t>Реиндустриализация</a:t>
            </a:r>
            <a:r>
              <a:rPr lang="ru-RU" sz="3200" dirty="0" smtClean="0"/>
              <a:t> – «…интенсивное развитие промышленности России за счет… новых технологий и оборудования, … </a:t>
            </a:r>
            <a:r>
              <a:rPr lang="ru-RU" sz="3200" dirty="0" smtClean="0">
                <a:solidFill>
                  <a:prstClr val="black"/>
                </a:solidFill>
              </a:rPr>
              <a:t>реорганизации </a:t>
            </a:r>
            <a:r>
              <a:rPr lang="ru-RU" sz="3200" dirty="0">
                <a:solidFill>
                  <a:prstClr val="black"/>
                </a:solidFill>
              </a:rPr>
              <a:t>промышленности в целом и ее базовых элементов и субъектов…».</a:t>
            </a:r>
          </a:p>
          <a:p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95572"/>
            <a:ext cx="2100948" cy="30179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5616" y="4293096"/>
            <a:ext cx="2304256" cy="17281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44208" y="538440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В.В. Путин</a:t>
            </a:r>
            <a:endParaRPr lang="ru-RU" sz="2800" dirty="0"/>
          </a:p>
        </p:txBody>
      </p:sp>
      <p:pic>
        <p:nvPicPr>
          <p:cNvPr id="11" name="Рисунок 9" descr="Logo-site_cr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57213" y="-55563"/>
            <a:ext cx="2338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(ИНИР) им. С.Ю. Витте</a:t>
            </a:r>
            <a:endParaRPr lang="ru-RU" altLang="ru-RU" sz="1200" dirty="0">
              <a:latin typeface="Calibri" pitchFamily="34" charset="0"/>
            </a:endParaRPr>
          </a:p>
        </p:txBody>
      </p:sp>
      <p:sp>
        <p:nvSpPr>
          <p:cNvPr id="14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5757863" y="0"/>
            <a:ext cx="33861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«Какая индустриализация нужна России» (СПЭК-2015)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23 марта 2015 г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46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Rcy;&amp;ocy;&amp;scy;&amp;scy;&amp;icy;&amp;jcy;&amp;scy;&amp;kcy;&amp;icy;&amp;mcy; &amp;rcy;&amp;acy;&amp;zcy;&amp;rcy;&amp;acy;&amp;bcy;&amp;ocy;&amp;tcy;&amp;chcy;&amp;icy;&amp;kcy;&amp;acy;&amp;mcy; &amp;iecy;&amp;scy;&amp;tcy;&amp;softcy; &amp;chcy;&amp;tcy;&amp;ocy; &amp;pcy;&amp;ocy;&amp;kcy;&amp;acy;&amp;zcy;&amp;acy;&amp;tcy;&amp;softcy; &amp;mcy;&amp;icy;&amp;rcy;&amp;ucy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" y="525463"/>
            <a:ext cx="9120471" cy="608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8005" y="6383353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</a:t>
            </a:r>
            <a:r>
              <a:rPr lang="ru-RU" sz="2400" b="1" dirty="0"/>
              <a:t>8</a:t>
            </a:r>
          </a:p>
        </p:txBody>
      </p:sp>
      <p:pic>
        <p:nvPicPr>
          <p:cNvPr id="3" name="Рисунок 9" descr="Logo-site_cro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7213" y="-55563"/>
            <a:ext cx="2338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(ИНИР) им. С.Ю. Витте</a:t>
            </a:r>
            <a:endParaRPr lang="ru-RU" altLang="ru-RU" sz="1200" dirty="0">
              <a:latin typeface="Calibri" pitchFamily="34" charset="0"/>
            </a:endParaRPr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5757863" y="0"/>
            <a:ext cx="33861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«Какая индустриализация нужна России» (СПЭК-2015)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cs typeface="Arial" charset="0"/>
              </a:rPr>
              <a:t>23 марта 2015 г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4" y="1124744"/>
            <a:ext cx="83352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Основанная на </a:t>
            </a:r>
            <a:r>
              <a:rPr lang="ru-RU" sz="4000" b="1" i="1" dirty="0" smtClean="0"/>
              <a:t>высоких технологиях </a:t>
            </a:r>
            <a:r>
              <a:rPr lang="ru-RU" sz="4000" b="1" dirty="0" smtClean="0">
                <a:solidFill>
                  <a:srgbClr val="FF0000"/>
                </a:solidFill>
              </a:rPr>
              <a:t>реиндустриализация</a:t>
            </a:r>
            <a:r>
              <a:rPr lang="ru-RU" sz="4000" b="1" dirty="0" smtClean="0"/>
              <a:t> – это единственно возможная </a:t>
            </a:r>
            <a:r>
              <a:rPr lang="ru-RU" sz="4000" b="1" i="1" dirty="0" smtClean="0"/>
              <a:t>стратегия</a:t>
            </a:r>
            <a:r>
              <a:rPr lang="ru-RU" sz="4000" b="1" dirty="0" smtClean="0"/>
              <a:t>, обеспечивающая </a:t>
            </a:r>
            <a:r>
              <a:rPr lang="ru-RU" sz="4000" b="1" i="1" dirty="0" smtClean="0"/>
              <a:t>переход к качественно новому уровню</a:t>
            </a:r>
            <a:r>
              <a:rPr lang="ru-RU" sz="4000" b="1" dirty="0" smtClean="0"/>
              <a:t> материального производства в нашей стране.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1036084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1601</Words>
  <Application>Microsoft Office PowerPoint</Application>
  <PresentationFormat>Экран (4:3)</PresentationFormat>
  <Paragraphs>288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User1</dc:creator>
  <cp:lastModifiedBy>Aleksandr Zolotarev</cp:lastModifiedBy>
  <cp:revision>32</cp:revision>
  <cp:lastPrinted>2015-03-22T14:08:24Z</cp:lastPrinted>
  <dcterms:created xsi:type="dcterms:W3CDTF">2015-03-17T14:16:30Z</dcterms:created>
  <dcterms:modified xsi:type="dcterms:W3CDTF">2015-03-22T14:13:43Z</dcterms:modified>
</cp:coreProperties>
</file>