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7"/>
  </p:notesMasterIdLst>
  <p:handoutMasterIdLst>
    <p:handoutMasterId r:id="rId8"/>
  </p:handoutMasterIdLst>
  <p:sldIdLst>
    <p:sldId id="256" r:id="rId3"/>
    <p:sldId id="259" r:id="rId4"/>
    <p:sldId id="258" r:id="rId5"/>
    <p:sldId id="260" r:id="rId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2880">
          <p15:clr>
            <a:srgbClr val="A4A3A4"/>
          </p15:clr>
        </p15:guide>
        <p15:guide id="5" orient="horz" pos="3216">
          <p15:clr>
            <a:srgbClr val="A4A3A4"/>
          </p15:clr>
        </p15:guide>
        <p15:guide id="6" orient="horz" pos="816">
          <p15:clr>
            <a:srgbClr val="A4A3A4"/>
          </p15:clr>
        </p15:guide>
        <p15:guide id="7" orient="horz" pos="175">
          <p15:clr>
            <a:srgbClr val="A4A3A4"/>
          </p15:clr>
        </p15:guide>
        <p15:guide id="8" pos="3839">
          <p15:clr>
            <a:srgbClr val="A4A3A4"/>
          </p15:clr>
        </p15:guide>
        <p15:guide id="9" pos="959">
          <p15:clr>
            <a:srgbClr val="A4A3A4"/>
          </p15:clr>
        </p15:guide>
        <p15:guide id="10" pos="6719">
          <p15:clr>
            <a:srgbClr val="A4A3A4"/>
          </p15:clr>
        </p15:guide>
        <p15:guide id="11" pos="6143">
          <p15:clr>
            <a:srgbClr val="A4A3A4"/>
          </p15:clr>
        </p15:guide>
        <p15:guide id="12" pos="28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97" d="100"/>
          <a:sy n="97" d="100"/>
        </p:scale>
        <p:origin x="78" y="432"/>
      </p:cViewPr>
      <p:guideLst>
        <p:guide orient="horz" pos="2160"/>
        <p:guide orient="horz" pos="1200"/>
        <p:guide orient="horz" pos="3888"/>
        <p:guide orient="horz" pos="2880"/>
        <p:guide orient="horz" pos="3216"/>
        <p:guide orient="horz" pos="816"/>
        <p:guide orient="horz" pos="175"/>
        <p:guide pos="3839"/>
        <p:guide pos="959"/>
        <p:guide pos="6719"/>
        <p:guide pos="6143"/>
        <p:guide pos="283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5" d="100"/>
          <a:sy n="55" d="100"/>
        </p:scale>
        <p:origin x="3072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&#1044;&#1086;&#1082;&#1091;&#1084;&#1077;&#1085;&#1090;&#1099;%20D\&#1044;&#1080;&#1089;&#1089;&#1077;&#1088;&#1090;&#1072;&#1094;&#1080;&#1103;\&#1043;&#1051;&#1040;&#1042;&#1040;%202\&#1041;&#1072;&#1085;&#1082;&#1080;\&#1089;&#1090;&#1072;&#1090;&#1080;&#1089;&#1090;&#1080;&#1082;&#1072;\&#1045;&#1097;&#1105;%20&#1086;%20&#1073;&#1072;&#1085;&#1082;&#1072;&#1093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активы!$B$1</c:f>
              <c:strCache>
                <c:ptCount val="1"/>
                <c:pt idx="0">
                  <c:v>4 крупнейших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numRef>
              <c:f>активы!$A$2:$A$8</c:f>
              <c:numCache>
                <c:formatCode>General</c:formatCode>
                <c:ptCount val="7"/>
                <c:pt idx="0">
                  <c:v>1992</c:v>
                </c:pt>
                <c:pt idx="1">
                  <c:v>1996</c:v>
                </c:pt>
                <c:pt idx="2">
                  <c:v>2000</c:v>
                </c:pt>
                <c:pt idx="3">
                  <c:v>2004</c:v>
                </c:pt>
                <c:pt idx="4">
                  <c:v>2008</c:v>
                </c:pt>
                <c:pt idx="5">
                  <c:v>2012</c:v>
                </c:pt>
                <c:pt idx="6">
                  <c:v>2014</c:v>
                </c:pt>
              </c:numCache>
            </c:numRef>
          </c:cat>
          <c:val>
            <c:numRef>
              <c:f>активы!$B$2:$B$8</c:f>
              <c:numCache>
                <c:formatCode>General</c:formatCode>
                <c:ptCount val="7"/>
                <c:pt idx="0">
                  <c:v>10.5</c:v>
                </c:pt>
                <c:pt idx="1">
                  <c:v>15.4</c:v>
                </c:pt>
                <c:pt idx="2">
                  <c:v>21.1</c:v>
                </c:pt>
                <c:pt idx="3">
                  <c:v>27.9</c:v>
                </c:pt>
                <c:pt idx="4">
                  <c:v>36.5</c:v>
                </c:pt>
                <c:pt idx="5">
                  <c:v>41</c:v>
                </c:pt>
                <c:pt idx="6">
                  <c:v>41.779457328449112</c:v>
                </c:pt>
              </c:numCache>
            </c:numRef>
          </c:val>
        </c:ser>
        <c:ser>
          <c:idx val="1"/>
          <c:order val="1"/>
          <c:tx>
            <c:strRef>
              <c:f>активы!$C$1</c:f>
              <c:strCache>
                <c:ptCount val="1"/>
                <c:pt idx="0">
                  <c:v>10 крупнейших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активы!$A$2:$A$8</c:f>
              <c:numCache>
                <c:formatCode>General</c:formatCode>
                <c:ptCount val="7"/>
                <c:pt idx="0">
                  <c:v>1992</c:v>
                </c:pt>
                <c:pt idx="1">
                  <c:v>1996</c:v>
                </c:pt>
                <c:pt idx="2">
                  <c:v>2000</c:v>
                </c:pt>
                <c:pt idx="3">
                  <c:v>2004</c:v>
                </c:pt>
                <c:pt idx="4">
                  <c:v>2008</c:v>
                </c:pt>
                <c:pt idx="5">
                  <c:v>2012</c:v>
                </c:pt>
                <c:pt idx="6">
                  <c:v>2014</c:v>
                </c:pt>
              </c:numCache>
            </c:numRef>
          </c:cat>
          <c:val>
            <c:numRef>
              <c:f>активы!$C$2:$C$8</c:f>
              <c:numCache>
                <c:formatCode>General</c:formatCode>
                <c:ptCount val="7"/>
                <c:pt idx="0">
                  <c:v>16.899999999999999</c:v>
                </c:pt>
                <c:pt idx="1">
                  <c:v>23.1</c:v>
                </c:pt>
                <c:pt idx="2">
                  <c:v>32.1</c:v>
                </c:pt>
                <c:pt idx="3">
                  <c:v>41</c:v>
                </c:pt>
                <c:pt idx="4">
                  <c:v>47.5</c:v>
                </c:pt>
                <c:pt idx="5">
                  <c:v>52</c:v>
                </c:pt>
                <c:pt idx="6">
                  <c:v>53.2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42667104"/>
        <c:axId val="-1342670368"/>
      </c:barChart>
      <c:catAx>
        <c:axId val="-1342667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342670368"/>
        <c:crosses val="autoZero"/>
        <c:auto val="1"/>
        <c:lblAlgn val="ctr"/>
        <c:lblOffset val="100"/>
        <c:noMultiLvlLbl val="0"/>
      </c:catAx>
      <c:valAx>
        <c:axId val="-1342670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342667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ru-RU"/>
              <a:t>23.03.2016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ru-RU"/>
              <a:t>23.03.2016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Образец текста</a:t>
            </a:r>
          </a:p>
          <a:p>
            <a:pPr lvl="1"/>
            <a:r>
              <a:rPr/>
              <a:t>Второй уровень</a:t>
            </a:r>
          </a:p>
          <a:p>
            <a:pPr lvl="2"/>
            <a:r>
              <a:rPr/>
              <a:t>Третий уровень</a:t>
            </a:r>
          </a:p>
          <a:p>
            <a:pPr lvl="3"/>
            <a:r>
              <a:rPr/>
              <a:t>Четвертый уровень</a:t>
            </a:r>
          </a:p>
          <a:p>
            <a:pPr lvl="4"/>
            <a:r>
              <a:rPr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Полилиния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8" name="Полилиния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9" name="Полилиния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0" name="Полилиния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1" name="Полилиния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2" name="Полилиния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3" name="Полилиния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4" name="Полилиния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5" name="Полилиния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6" name="Полилиния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7" name="Полилиния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8" name="Полилиния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9" name="Полилиния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0" name="Полилиния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1" name="Полилиния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2" name="Полилиния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3" name="Полилиния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4" name="Полилиния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5" name="Полилиния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6" name="Полилиния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7" name="Полилиния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8" name="Полилиния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9" name="Полилиния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0" name="Полилиния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1" name="Полилиния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2" name="Полилиния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3" name="Полилиния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4" name="Полилиния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5" name="Полилиния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6" name="Полилиния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7" name="Полилиния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8" name="Полилиния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9" name="Полилиния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0" name="Полилиния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1" name="Полилиния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2" name="Полилиния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3" name="Полилиния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4" name="Полилиния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5" name="Полилиния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6" name="Полилиния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7" name="Полилиния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8" name="Полилиния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9" name="Полилиния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0" name="Полилиния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1" name="Полилиния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2" name="Полилиния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3" name="Полилиния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4" name="Полилиния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5" name="Полилиния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6" name="Полилиния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7" name="Полилиния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8" name="Полилиния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9" name="Полилиния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0" name="Полилиния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1" name="Полилиния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2" name="Полилиния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3" name="Полилиния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4" name="Полилиния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5" name="Полилиния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6" name="Полилиния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7" name="Полилиния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8" name="Полилиния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9" name="Полилиния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0" name="Полилиния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1" name="Полилиния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2" name="Полилиния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3" name="Полилиния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4" name="Полилиния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5" name="Полилиния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6" name="Полилиния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7" name="Полилиния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8" name="Полилиния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9" name="Полилиния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0" name="Полилиния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1" name="Полилиния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2" name="Полилиния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3" name="Полилиния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4" name="Полилиния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5" name="Полилиния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6" name="Полилиния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7" name="Полилиния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8" name="Полилиния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9" name="Полилиния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0" name="Полилиния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1" name="Полилиния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2" name="Полилиния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3" name="Полилиния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4" name="Полилиния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5" name="Полилиния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6" name="Полилиния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7" name="Полилиния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8" name="Полилиния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9" name="Полилиния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0" name="Полилиния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1" name="Полилиния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2" name="Полилиния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3" name="Полилиния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4" name="Полилиния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5" name="Полилиния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6" name="Полилиния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7" name="Полилиния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8" name="Полилиния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9" name="Полилиния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0" name="Полилиния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1" name="Полилиния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2" name="Полилиния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3" name="Полилиния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4" name="Полилиния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5" name="Полилиния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6" name="Полилиния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7" name="Полилиния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8" name="Полилиния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9" name="Полилиния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0" name="Полилиния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1" name="Полилиния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2" name="Полилиния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3" name="Полилиния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4" name="Полилиния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5" name="Полилиния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6" name="Полилиния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7" name="Полилиния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8" name="Полилиния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9" name="Полилиния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Полилиния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9" name="Полилиния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0" name="Полилиния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1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2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3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4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5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6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7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8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9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0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1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2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3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4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5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6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7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8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9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0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1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2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3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4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5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6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7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8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9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0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1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2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3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4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5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6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7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8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9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0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1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2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3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4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5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6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7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8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9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0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1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2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3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4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5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6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7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8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9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0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1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9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0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1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2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3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4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5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6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7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8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9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0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1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2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3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4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5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6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7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8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39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0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1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2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3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4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5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6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7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8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49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0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1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2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3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4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5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6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7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8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59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0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1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2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3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4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5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6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7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8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69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0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1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2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3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4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5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6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7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8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79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0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81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1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2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3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4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5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6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7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8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9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0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41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Полилиния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7" name="Полилиния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8" name="Полилиния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59" name="Полилиния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0" name="Полилиния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1" name="Полилиния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2" name="Полилиния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3" name="Полилиния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4" name="Полилиния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5" name="Полилиния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6" name="Полилиния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7" name="Полилиния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8" name="Полилиния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69" name="Полилиния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0" name="Полилиния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1" name="Полилиния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2" name="Полилиния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3" name="Полилиния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4" name="Полилиния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5" name="Полилиния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6" name="Полилиния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7" name="Полилиния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8" name="Полилиния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79" name="Полилиния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0" name="Полилиния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1" name="Полилиния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2" name="Полилиния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3" name="Полилиния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4" name="Полилиния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5" name="Полилиния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6" name="Полилиния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7" name="Полилиния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8" name="Полилиния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89" name="Полилиния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0" name="Полилиния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1" name="Полилиния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2" name="Полилиния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3" name="Полилиния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4" name="Полилиния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5" name="Полилиния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6" name="Полилиния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7" name="Полилиния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8" name="Полилиния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299" name="Полилиния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0" name="Полилиния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1" name="Полилиния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2" name="Полилиния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3" name="Полилиния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4" name="Полилиния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5" name="Полилиния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6" name="Полилиния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7" name="Полилиния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8" name="Полилиния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09" name="Полилиния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0" name="Полилиния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1" name="Полилиния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2" name="Полилиния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3" name="Полилиния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4" name="Полилиния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5" name="Полилиния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6" name="Полилиния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7" name="Полилиния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8" name="Полилиния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19" name="Полилиния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0" name="Полилиния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1" name="Полилиния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2" name="Полилиния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3" name="Полилиния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4" name="Полилиния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5" name="Полилиния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6" name="Полилиния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7" name="Полилиния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8" name="Полилиния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29" name="Полилиния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0" name="Полилиния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1" name="Полилиния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2" name="Полилиния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3" name="Полилиния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4" name="Полилиния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5" name="Полилиния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6" name="Полилиния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7" name="Полилиния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8" name="Полилиния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39" name="Полилиния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0" name="Полилиния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1" name="Полилиния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2" name="Полилиния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3" name="Полилиния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4" name="Полилиния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5" name="Полилиния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6" name="Полилиния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7" name="Полилиния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8" name="Полилиния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49" name="Полилиния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0" name="Полилиния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1" name="Полилиния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2" name="Полилиния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3" name="Полилиния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4" name="Полилиния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5" name="Полилиния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6" name="Полилиния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7" name="Полилиния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8" name="Полилиния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59" name="Полилиния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0" name="Полилиния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1" name="Полилиния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2" name="Полилиния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3" name="Полилиния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4" name="Полилиния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5" name="Полилиния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6" name="Полилиния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7" name="Полилиния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8" name="Полилиния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69" name="Полилиния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0" name="Полилиния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1" name="Полилиния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2" name="Полилиния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3" name="Полилиния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4" name="Полилиния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5" name="Полилиния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6" name="Полилиния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7" name="Полилиния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  <p:sp>
          <p:nvSpPr>
            <p:cNvPr id="378" name="Полилиния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0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1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2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3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4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5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6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7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8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1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2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Полилиния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2" name="Полилиния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3" name="Полилиния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4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5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6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7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8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1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2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3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4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Полилиния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8" name="Полилиния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59" name="Полилиния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0" name="Полилиния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1" name="Полилиния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2" name="Полилиния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3" name="Полилиния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4" name="Полилиния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5" name="Полилиния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6" name="Полилиния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7" name="Полилиния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8" name="Полилиния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69" name="Полилиния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0" name="Полилиния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1" name="Полилиния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2" name="Полилиния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3" name="Полилиния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4" name="Полилиния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5" name="Полилиния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6" name="Полилиния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7" name="Полилиния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8" name="Полилиния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79" name="Полилиния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0" name="Полилиния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1" name="Полилиния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2" name="Полилиния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3" name="Полилиния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4" name="Полилиния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5" name="Полилиния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6" name="Полилиния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7" name="Полилиния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8" name="Полилиния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89" name="Полилиния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0" name="Полилиния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1" name="Полилиния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2" name="Полилиния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3" name="Полилиния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4" name="Полилиния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5" name="Полилиния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6" name="Полилиния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7" name="Полилиния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8" name="Полилиния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199" name="Полилиния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0" name="Полилиния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1" name="Полилиния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2" name="Полилиния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3" name="Полилиния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4" name="Полилиния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5" name="Полилиния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6" name="Полилиния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7" name="Полилиния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8" name="Полилиния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09" name="Полилиния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0" name="Полилиния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1" name="Полилиния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2" name="Полилиния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3" name="Полилиния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4" name="Полилиния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5" name="Полилиния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6" name="Полилиния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7" name="Полилиния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8" name="Полилиния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19" name="Полилиния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0" name="Полилиния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1" name="Полилиния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2" name="Полилиния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3" name="Полилиния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4" name="Полилиния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5" name="Полилиния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6" name="Полилиния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7" name="Полилиния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8" name="Полилиния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29" name="Полилиния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  <p:sp>
          <p:nvSpPr>
            <p:cNvPr id="230" name="Полилиния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noProof="0" dirty="0">
                <a:ln>
                  <a:noFill/>
                </a:ln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Группа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Группа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Полилиния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Полилиния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Полилиния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Группа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Полилиния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Полилиния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Полилиния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Группа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Группа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Полилиния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Полилиния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Полилиния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Группа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Полилиния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Полилиния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Полилиния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Группа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Группа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Полилиния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Полилиния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Полилиния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Группа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Полилиния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Полилиния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Полилиния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Группа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Группа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Полилиния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Полилиния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Полилиния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Полилиния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Полилиния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Полилиния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Полилиния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Полилиния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Полилиния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Полилиния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Полилиния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Полилиния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Полилиния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Полилиния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Полилиния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Полилиния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Полилиния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Полилиния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Полилиния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Полилиния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Полилиния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Полилиния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Полилиния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Полилиния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Полилиния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Полилиния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Полилиния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Полилиния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Полилиния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Полилиния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Полилиния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Полилиния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Полилиния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Полилиния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Полилиния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Полилиния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Полилиния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Полилиния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Полилиния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Полилиния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Полилиния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Полилиния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Полилиния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Полилиния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Полилиния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Полилиния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Полилиния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Полилиния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Полилиния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Полилиния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Полилиния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Полилиния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Полилиния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Полилиния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Полилиния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Полилиния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Полилиния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Полилиния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Полилиния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Полилиния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Полилиния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Полилиния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Полилиния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Полилиния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Полилиния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Полилиния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Полилиния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Полилиния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Полилиния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Полилиния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Полилиния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Полилиния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Полилиния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Полилиния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Группа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Полилиния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Полилиния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Полилиния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Полилиния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Полилиния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Полилиния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Полилиния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Полилиния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Полилиния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Полилиния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Полилиния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Полилиния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Полилиния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Полилиния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Полилиния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Полилиния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Полилиния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Полилиния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Полилиния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Полилиния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Полилиния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Полилиния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Полилиния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Полилиния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Полилиния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Полилиния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Полилиния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Полилиния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Полилиния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Полилиния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Полилиния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Полилиния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Полилиния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Полилиния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Полилиния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Полилиния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Полилиния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Полилиния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Полилиния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Полилиния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Полилиния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Полилиния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Полилиния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Полилиния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Полилиния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Полилиния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Полилиния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Полилиния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Полилиния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Полилиния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Полилиния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Полилиния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Полилиния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Полилиния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Полилиния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Полилиния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Полилиния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Полилиния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Полилиния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Полилиния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Полилиния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Полилиния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Полилиния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Полилиния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Полилиния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Полилиния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Полилиния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Полилиния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Полилиния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Полилиния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Полилиния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Полилиния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Полилиния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Полилиния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ru-RU" noProof="0" smtClean="0"/>
              <a:t>23.03.2016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noProof="0" dirty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 smtClean="0"/>
              <a:t>Образец текста</a:t>
            </a:r>
          </a:p>
          <a:p>
            <a:pPr lvl="1"/>
            <a:r>
              <a:rPr lang="ru-RU" noProof="0" dirty="0" smtClean="0"/>
              <a:t>Второй уровень</a:t>
            </a:r>
          </a:p>
          <a:p>
            <a:pPr lvl="2"/>
            <a:r>
              <a:rPr lang="ru-RU" noProof="0" dirty="0" smtClean="0"/>
              <a:t>Третий уровень</a:t>
            </a:r>
          </a:p>
          <a:p>
            <a:pPr lvl="3"/>
            <a:r>
              <a:rPr lang="ru-RU" noProof="0" dirty="0" smtClean="0"/>
              <a:t>Четвертый уровень</a:t>
            </a:r>
          </a:p>
          <a:p>
            <a:pPr lvl="4"/>
            <a:r>
              <a:rPr lang="ru-RU" noProof="0" dirty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ru-RU" noProof="0" smtClean="0"/>
              <a:pPr/>
              <a:t>23.03.2016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5400" b="0" i="0" dirty="0" smtClean="0">
                <a:solidFill>
                  <a:schemeClr val="tx1"/>
                </a:solidFill>
                <a:latin typeface="Consolas"/>
                <a:ea typeface="+mj-ea"/>
                <a:cs typeface="+mj-cs"/>
              </a:rPr>
              <a:t>Системный финансовый риск как источник разложения современной рыночной экономики</a:t>
            </a:r>
            <a:endParaRPr lang="ru-RU" sz="5400" b="0" i="0" dirty="0">
              <a:solidFill>
                <a:schemeClr val="tx1"/>
              </a:solidFill>
              <a:latin typeface="Consolas"/>
              <a:ea typeface="+mj-ea"/>
              <a:cs typeface="+mj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l">
              <a:spcBef>
                <a:spcPts val="0"/>
              </a:spcBef>
              <a:buNone/>
            </a:pPr>
            <a:r>
              <a:rPr lang="ru-RU" b="0" i="0" dirty="0" smtClean="0">
                <a:solidFill>
                  <a:schemeClr val="tx1">
                    <a:tint val="75000"/>
                  </a:schemeClr>
                </a:solidFill>
              </a:rPr>
              <a:t>Комолов Олег Олегович, </a:t>
            </a:r>
            <a:r>
              <a:rPr lang="ru-RU" b="0" i="0" dirty="0" err="1" smtClean="0">
                <a:solidFill>
                  <a:schemeClr val="tx1">
                    <a:tint val="75000"/>
                  </a:schemeClr>
                </a:solidFill>
              </a:rPr>
              <a:t>м.н.с</a:t>
            </a:r>
            <a:r>
              <a:rPr lang="ru-RU" b="0" i="0" dirty="0" smtClean="0">
                <a:solidFill>
                  <a:schemeClr val="tx1">
                    <a:tint val="75000"/>
                  </a:schemeClr>
                </a:solidFill>
              </a:rPr>
              <a:t>. ИЭ РАН</a:t>
            </a:r>
            <a:endParaRPr lang="ru-RU" b="0" i="0" dirty="0">
              <a:solidFill>
                <a:schemeClr val="tx1">
                  <a:tint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726229956"/>
              </p:ext>
            </p:extLst>
          </p:nvPr>
        </p:nvGraphicFramePr>
        <p:xfrm>
          <a:off x="2564732" y="2276872"/>
          <a:ext cx="7706144" cy="3789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119450" y="487769"/>
            <a:ext cx="836216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4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dirty="0">
                <a:solidFill>
                  <a:schemeClr val="tx1">
                    <a:lumMod val="95000"/>
                  </a:schemeClr>
                </a:solidFill>
              </a:rPr>
              <a:t>Динамика доли активов крупнейших </a:t>
            </a:r>
            <a:r>
              <a:rPr lang="ru-RU" sz="3200" b="1" dirty="0">
                <a:solidFill>
                  <a:schemeClr val="tx1">
                    <a:lumMod val="95000"/>
                  </a:schemeClr>
                </a:solidFill>
              </a:rPr>
              <a:t>банков</a:t>
            </a:r>
            <a:endParaRPr lang="en-US" sz="3200" b="1" dirty="0">
              <a:solidFill>
                <a:schemeClr val="tx1">
                  <a:lumMod val="95000"/>
                </a:schemeClr>
              </a:solidFill>
            </a:endParaRPr>
          </a:p>
          <a:p>
            <a:pPr algn="ctr">
              <a:defRPr sz="14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3200" b="1" dirty="0">
                <a:solidFill>
                  <a:schemeClr val="tx1">
                    <a:lumMod val="95000"/>
                  </a:schemeClr>
                </a:solidFill>
              </a:rPr>
              <a:t>в банковской системе США (%)</a:t>
            </a:r>
            <a:endParaRPr lang="ru-RU" sz="32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063764" y="6010661"/>
            <a:ext cx="2106118" cy="369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799" dirty="0"/>
              <a:t> </a:t>
            </a:r>
            <a:r>
              <a:rPr lang="ru-RU" sz="1799" dirty="0"/>
              <a:t>Источник: </a:t>
            </a:r>
            <a:r>
              <a:rPr lang="en-US" sz="1799" dirty="0"/>
              <a:t>fdic.gov</a:t>
            </a:r>
            <a:r>
              <a:rPr lang="ru-RU" sz="1799" dirty="0"/>
              <a:t> </a:t>
            </a:r>
            <a:endParaRPr lang="ru-RU" sz="1799" dirty="0"/>
          </a:p>
        </p:txBody>
      </p:sp>
    </p:spTree>
    <p:extLst>
      <p:ext uri="{BB962C8B-B14F-4D97-AF65-F5344CB8AC3E}">
        <p14:creationId xmlns:p14="http://schemas.microsoft.com/office/powerpoint/2010/main" val="346605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9836" y="285082"/>
            <a:ext cx="10513168" cy="1020762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Программы экстренной помощи финансовому сектору США</a:t>
            </a:r>
            <a:r>
              <a:rPr lang="en-US" sz="3600" dirty="0" smtClean="0"/>
              <a:t> 2007-2010 </a:t>
            </a:r>
            <a:r>
              <a:rPr lang="ru-RU" sz="3600" dirty="0" smtClean="0"/>
              <a:t>гг.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9796" y="1727449"/>
            <a:ext cx="11233248" cy="191757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TARP</a:t>
            </a:r>
            <a:r>
              <a:rPr lang="en-US" b="1" dirty="0" smtClean="0"/>
              <a:t> (</a:t>
            </a:r>
            <a:r>
              <a:rPr lang="en-US" dirty="0"/>
              <a:t>Troubled Asset Relief </a:t>
            </a:r>
            <a:r>
              <a:rPr lang="en-US" dirty="0" smtClean="0"/>
              <a:t>Program</a:t>
            </a:r>
            <a:r>
              <a:rPr lang="ru-RU" dirty="0" smtClean="0"/>
              <a:t>);</a:t>
            </a:r>
            <a:endParaRPr lang="en-US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TAF</a:t>
            </a:r>
            <a:r>
              <a:rPr lang="ru-RU" b="1" dirty="0" smtClean="0"/>
              <a:t> </a:t>
            </a:r>
            <a:r>
              <a:rPr lang="ru-RU" dirty="0"/>
              <a:t>(</a:t>
            </a:r>
            <a:r>
              <a:rPr lang="en-US" dirty="0"/>
              <a:t>Term Auction Facility</a:t>
            </a:r>
            <a:r>
              <a:rPr lang="ru-RU" dirty="0" smtClean="0"/>
              <a:t>);</a:t>
            </a:r>
            <a:endParaRPr lang="en-US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PDCF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Primary</a:t>
            </a:r>
            <a:r>
              <a:rPr lang="ru-RU" dirty="0"/>
              <a:t> </a:t>
            </a:r>
            <a:r>
              <a:rPr lang="ru-RU" dirty="0" err="1"/>
              <a:t>Dealer</a:t>
            </a:r>
            <a:r>
              <a:rPr lang="ru-RU" dirty="0"/>
              <a:t> </a:t>
            </a:r>
            <a:r>
              <a:rPr lang="ru-RU" dirty="0" err="1"/>
              <a:t>Credit</a:t>
            </a:r>
            <a:r>
              <a:rPr lang="ru-RU" dirty="0"/>
              <a:t> </a:t>
            </a:r>
            <a:r>
              <a:rPr lang="ru-RU" dirty="0" err="1"/>
              <a:t>Facility</a:t>
            </a:r>
            <a:r>
              <a:rPr lang="ru-RU" dirty="0" smtClean="0"/>
              <a:t>);</a:t>
            </a:r>
            <a:endParaRPr lang="en-US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TSLF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en-US" dirty="0"/>
              <a:t>Term Securities Lending Facility</a:t>
            </a:r>
            <a:r>
              <a:rPr lang="ru-RU" dirty="0" smtClean="0"/>
              <a:t>);</a:t>
            </a:r>
            <a:endParaRPr lang="en-US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CPFF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 smtClean="0"/>
              <a:t>Commercial</a:t>
            </a:r>
            <a:r>
              <a:rPr lang="ru-RU" dirty="0" smtClean="0"/>
              <a:t> </a:t>
            </a:r>
            <a:r>
              <a:rPr lang="ru-RU" dirty="0" err="1"/>
              <a:t>Paper</a:t>
            </a:r>
            <a:r>
              <a:rPr lang="ru-RU" dirty="0"/>
              <a:t> </a:t>
            </a:r>
            <a:r>
              <a:rPr lang="ru-RU" dirty="0" err="1"/>
              <a:t>Funding</a:t>
            </a:r>
            <a:r>
              <a:rPr lang="ru-RU" dirty="0"/>
              <a:t> </a:t>
            </a:r>
            <a:r>
              <a:rPr lang="ru-RU" dirty="0" err="1"/>
              <a:t>Facility</a:t>
            </a:r>
            <a:r>
              <a:rPr lang="ru-RU" dirty="0"/>
              <a:t>) </a:t>
            </a:r>
            <a:endParaRPr lang="ru-RU" dirty="0"/>
          </a:p>
        </p:txBody>
      </p:sp>
      <p:sp>
        <p:nvSpPr>
          <p:cNvPr id="5" name="Правая фигурная скобка 4"/>
          <p:cNvSpPr/>
          <p:nvPr/>
        </p:nvSpPr>
        <p:spPr>
          <a:xfrm rot="5400000">
            <a:off x="5770376" y="657228"/>
            <a:ext cx="864096" cy="6120680"/>
          </a:xfrm>
          <a:prstGeom prst="rightBrace">
            <a:avLst>
              <a:gd name="adj1" fmla="val 8333"/>
              <a:gd name="adj2" fmla="val 49907"/>
            </a:avLst>
          </a:prstGeom>
          <a:ln w="57150"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39267" y="4038169"/>
            <a:ext cx="432631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7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$</a:t>
            </a:r>
            <a:r>
              <a:rPr lang="en-US" sz="6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ru-RU" sz="6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16,1 трлн</a:t>
            </a:r>
            <a:endParaRPr lang="ru-RU" sz="6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776" y="5277073"/>
            <a:ext cx="11593288" cy="1200329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Citigroup</a:t>
            </a:r>
            <a:r>
              <a:rPr lang="ru-RU" sz="3600" dirty="0" smtClean="0">
                <a:ea typeface="Calibri" panose="020F0502020204030204" pitchFamily="34" charset="0"/>
              </a:rPr>
              <a:t> (</a:t>
            </a:r>
            <a:r>
              <a:rPr lang="en-US" sz="3600" dirty="0" smtClean="0">
                <a:ea typeface="Calibri" panose="020F0502020204030204" pitchFamily="34" charset="0"/>
              </a:rPr>
              <a:t>$</a:t>
            </a:r>
            <a:r>
              <a:rPr lang="ru-RU" sz="3600" dirty="0" smtClean="0">
                <a:ea typeface="Calibri" panose="020F0502020204030204" pitchFamily="34" charset="0"/>
              </a:rPr>
              <a:t>2,5 трлн), </a:t>
            </a:r>
            <a:r>
              <a:rPr lang="ru-RU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Morgan</a:t>
            </a:r>
            <a:r>
              <a:rPr 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Stanley</a:t>
            </a:r>
            <a:r>
              <a:rPr lang="ru-RU" sz="3600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ru-RU" sz="3600" dirty="0" smtClean="0">
                <a:ea typeface="Calibri" panose="020F0502020204030204" pitchFamily="34" charset="0"/>
              </a:rPr>
              <a:t>(</a:t>
            </a:r>
            <a:r>
              <a:rPr lang="en-US" sz="3600" dirty="0">
                <a:ea typeface="Calibri" panose="020F0502020204030204" pitchFamily="34" charset="0"/>
              </a:rPr>
              <a:t>$ </a:t>
            </a:r>
            <a:r>
              <a:rPr lang="ru-RU" sz="3600" dirty="0" smtClean="0">
                <a:ea typeface="Calibri" panose="020F0502020204030204" pitchFamily="34" charset="0"/>
              </a:rPr>
              <a:t>2 трлн), </a:t>
            </a:r>
            <a:r>
              <a:rPr lang="ru-RU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Merrill</a:t>
            </a:r>
            <a:r>
              <a:rPr 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Lynch</a:t>
            </a:r>
            <a:r>
              <a:rPr 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 &amp; </a:t>
            </a:r>
            <a:r>
              <a:rPr lang="ru-RU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Co</a:t>
            </a:r>
            <a:r>
              <a:rPr lang="ru-RU" sz="3600" dirty="0">
                <a:ea typeface="Calibri" panose="020F0502020204030204" pitchFamily="34" charset="0"/>
              </a:rPr>
              <a:t>. </a:t>
            </a:r>
            <a:r>
              <a:rPr lang="ru-RU" sz="3600" dirty="0" smtClean="0">
                <a:ea typeface="Calibri" panose="020F0502020204030204" pitchFamily="34" charset="0"/>
              </a:rPr>
              <a:t>(</a:t>
            </a:r>
            <a:r>
              <a:rPr lang="en-US" sz="3600" dirty="0">
                <a:ea typeface="Calibri" panose="020F0502020204030204" pitchFamily="34" charset="0"/>
              </a:rPr>
              <a:t>$ </a:t>
            </a:r>
            <a:r>
              <a:rPr lang="ru-RU" sz="3600" dirty="0" smtClean="0">
                <a:ea typeface="Calibri" panose="020F0502020204030204" pitchFamily="34" charset="0"/>
              </a:rPr>
              <a:t>1,9 трлн), </a:t>
            </a:r>
            <a:r>
              <a:rPr lang="ru-RU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Bank</a:t>
            </a:r>
            <a:r>
              <a:rPr 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of</a:t>
            </a:r>
            <a:r>
              <a:rPr 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ru-RU" sz="3600" b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America</a:t>
            </a:r>
            <a:r>
              <a:rPr lang="ru-RU" sz="3600" b="1" dirty="0">
                <a:solidFill>
                  <a:schemeClr val="accent1">
                    <a:lumMod val="60000"/>
                    <a:lumOff val="40000"/>
                  </a:schemeClr>
                </a:solidFill>
                <a:ea typeface="Calibri" panose="020F0502020204030204" pitchFamily="34" charset="0"/>
              </a:rPr>
              <a:t> </a:t>
            </a:r>
            <a:r>
              <a:rPr lang="ru-RU" sz="3600" dirty="0" smtClean="0">
                <a:ea typeface="Calibri" panose="020F0502020204030204" pitchFamily="34" charset="0"/>
              </a:rPr>
              <a:t>(</a:t>
            </a:r>
            <a:r>
              <a:rPr lang="en-US" sz="3600" dirty="0">
                <a:ea typeface="Calibri" panose="020F0502020204030204" pitchFamily="34" charset="0"/>
              </a:rPr>
              <a:t>$ </a:t>
            </a:r>
            <a:r>
              <a:rPr lang="ru-RU" sz="3600" dirty="0" smtClean="0">
                <a:ea typeface="Calibri" panose="020F0502020204030204" pitchFamily="34" charset="0"/>
              </a:rPr>
              <a:t>1,3 трлн)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052340" y="6488796"/>
            <a:ext cx="3124573" cy="3692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799" dirty="0"/>
              <a:t> </a:t>
            </a:r>
            <a:r>
              <a:rPr lang="ru-RU" sz="1799" dirty="0"/>
              <a:t>Источник: </a:t>
            </a:r>
            <a:r>
              <a:rPr lang="en-US" sz="1799" dirty="0"/>
              <a:t>federalreserve.gov</a:t>
            </a:r>
            <a:r>
              <a:rPr lang="ru-RU" sz="1799" dirty="0" smtClean="0"/>
              <a:t> </a:t>
            </a:r>
            <a:endParaRPr lang="ru-RU" sz="1799" dirty="0"/>
          </a:p>
        </p:txBody>
      </p:sp>
    </p:spTree>
    <p:extLst>
      <p:ext uri="{BB962C8B-B14F-4D97-AF65-F5344CB8AC3E}">
        <p14:creationId xmlns:p14="http://schemas.microsoft.com/office/powerpoint/2010/main" val="4273468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547" t="21295" r="33547" b="22099"/>
          <a:stretch/>
        </p:blipFill>
        <p:spPr>
          <a:xfrm>
            <a:off x="333772" y="270460"/>
            <a:ext cx="6840760" cy="637412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9098605" y="6488796"/>
            <a:ext cx="3124573" cy="3692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799" dirty="0"/>
              <a:t> </a:t>
            </a:r>
            <a:r>
              <a:rPr lang="ru-RU" sz="1799" dirty="0"/>
              <a:t>Источник: </a:t>
            </a:r>
            <a:r>
              <a:rPr lang="en-US" sz="1799" dirty="0"/>
              <a:t>federalreserve.gov</a:t>
            </a:r>
            <a:r>
              <a:rPr lang="ru-RU" sz="1799" dirty="0" smtClean="0"/>
              <a:t> </a:t>
            </a:r>
            <a:endParaRPr lang="ru-RU" sz="1799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822604" y="4293096"/>
            <a:ext cx="3880346" cy="109277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Меры антикризисной политики государств в годы «Великой рецессии» 2008-2009 гг.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738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_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361420C-9553-44A4-8E05-DF83120FC6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с дизайном классной доски (широкоэкранный формат)</Template>
  <TotalTime>0</TotalTime>
  <Words>129</Words>
  <Application>Microsoft Office PowerPoint</Application>
  <PresentationFormat>Произвольный</PresentationFormat>
  <Paragraphs>16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Consolas</vt:lpstr>
      <vt:lpstr>Corbel</vt:lpstr>
      <vt:lpstr>Wingdings</vt:lpstr>
      <vt:lpstr>Chalkboard_16x9</vt:lpstr>
      <vt:lpstr>Системный финансовый риск как источник разложения современной рыночной экономики</vt:lpstr>
      <vt:lpstr>Презентация PowerPoint</vt:lpstr>
      <vt:lpstr>Программы экстренной помощи финансовому сектору США 2007-2010 гг.</vt:lpstr>
      <vt:lpstr>Меры антикризисной политики государств в годы «Великой рецессии» 2008-2009 гг.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2016-03-23T18:13:37Z</dcterms:created>
  <dcterms:modified xsi:type="dcterms:W3CDTF">2016-03-23T20:04:33Z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