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84" r:id="rId2"/>
    <p:sldId id="396" r:id="rId3"/>
    <p:sldId id="391" r:id="rId4"/>
    <p:sldId id="392" r:id="rId5"/>
    <p:sldId id="393" r:id="rId6"/>
    <p:sldId id="379" r:id="rId7"/>
    <p:sldId id="381" r:id="rId8"/>
    <p:sldId id="385" r:id="rId9"/>
    <p:sldId id="400" r:id="rId10"/>
    <p:sldId id="397" r:id="rId11"/>
    <p:sldId id="398" r:id="rId12"/>
    <p:sldId id="395" r:id="rId13"/>
    <p:sldId id="401" r:id="rId14"/>
    <p:sldId id="402" r:id="rId15"/>
    <p:sldId id="403" r:id="rId16"/>
  </p:sldIdLst>
  <p:sldSz cx="9144000" cy="6858000" type="screen4x3"/>
  <p:notesSz cx="6708775" cy="9774238"/>
  <p:defaultTextStyle>
    <a:defPPr>
      <a:defRPr lang="ru-RU"/>
    </a:defPPr>
    <a:lvl1pPr marL="0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72626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45255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117881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90508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63134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235760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608387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81014" algn="l" defTabSz="74525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FF2D"/>
    <a:srgbClr val="669900"/>
    <a:srgbClr val="FFFF99"/>
    <a:srgbClr val="007A37"/>
    <a:srgbClr val="000000"/>
    <a:srgbClr val="33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71" autoAdjust="0"/>
  </p:normalViewPr>
  <p:slideViewPr>
    <p:cSldViewPr showGuides="1"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916" y="-102"/>
      </p:cViewPr>
      <p:guideLst>
        <p:guide orient="horz" pos="3079"/>
        <p:guide pos="21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ksimov%20Anatoly\&#1053;&#1072;&#1091;&#1095;&#1085;&#1072;&#1103;%20&#1088;&#1072;&#1073;&#1086;&#1090;&#1072;\&#1044;&#1080;&#1089;&#1089;&#1077;&#1088;&#1090;&#1072;&#1094;&#1080;&#1103;\&#1057;&#1090;&#1072;&#1090;&#1080;&#1089;&#1090;&#1080;&#1082;&#1072;%20&#1087;&#1086;%20&#1082;&#1086;&#1086;&#1087;&#1077;&#1088;&#1072;&#1090;&#1080;&#1074;&#1072;&#1084;\&#1056;&#1077;&#1077;&#1089;&#1090;&#1088;_&#1057;&#1050;&#1055;&#1050;%20_22-09-2015_new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Maksimov%20Anatoly\&#1053;&#1072;&#1091;&#1095;&#1085;&#1072;&#1103;%20&#1088;&#1072;&#1073;&#1086;&#1090;&#1072;\&#1044;&#1080;&#1089;&#1089;&#1077;&#1088;&#1090;&#1072;&#1094;&#1080;&#1103;\&#1057;&#1090;&#1072;&#1090;&#1080;&#1089;&#1090;&#1080;&#1082;&#1072;%20&#1087;&#1086;%20&#1082;&#1086;&#1086;&#1087;&#1077;&#1088;&#1072;&#1090;&#1080;&#1074;&#1072;&#1084;\&#1056;&#1077;&#1077;&#1089;&#1090;&#1088;_&#1057;&#1050;&#1055;&#1050;%20_22-09-2015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ksimov%20Anatoly\&#1053;&#1072;&#1091;&#1095;&#1085;&#1072;&#1103;%20&#1088;&#1072;&#1073;&#1086;&#1090;&#1072;\&#1044;&#1080;&#1089;&#1089;&#1077;&#1088;&#1090;&#1072;&#1094;&#1080;&#1103;\&#1057;&#1090;&#1072;&#1090;&#1080;&#1089;&#1090;&#1080;&#1082;&#1072;%20&#1087;&#1086;%20&#1082;&#1086;&#1086;&#1087;&#1077;&#1088;&#1072;&#1090;&#1080;&#1074;&#1072;&#1084;\&#1056;&#1077;&#1077;&#1089;&#1090;&#1088;_&#1057;&#1050;&#1055;&#1050;%20_22-09-2015_new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ksimov%20Anatoly\&#1053;&#1072;&#1091;&#1095;&#1085;&#1072;&#1103;%20&#1088;&#1072;&#1073;&#1086;&#1090;&#1072;\&#1044;&#1080;&#1089;&#1089;&#1077;&#1088;&#1090;&#1072;&#1094;&#1080;&#1103;\&#1057;&#1090;&#1072;&#1090;&#1080;&#1089;&#1090;&#1080;&#1082;&#1072;%20&#1087;&#1086;%20&#1082;&#1086;&#1086;&#1087;&#1077;&#1088;&#1072;&#1090;&#1080;&#1074;&#1072;&#1084;\&#1056;&#1077;&#1077;&#1089;&#1090;&#1088;_&#1057;&#1050;&#1055;&#1050;%20_22-09-2015_new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ksimov%20Anatoly\&#1053;&#1072;&#1091;&#1095;&#1085;&#1072;&#1103;%20&#1088;&#1072;&#1073;&#1086;&#1090;&#1072;\&#1044;&#1080;&#1089;&#1089;&#1077;&#1088;&#1090;&#1072;&#1094;&#1080;&#1103;\&#1057;&#1090;&#1072;&#1090;&#1080;&#1089;&#1090;&#1080;&#1082;&#1072;%20&#1087;&#1086;%20&#1082;&#1086;&#1086;&#1087;&#1077;&#1088;&#1072;&#1090;&#1080;&#1074;&#1072;&#1084;\&#1056;&#1077;&#1077;&#1089;&#1090;&#1088;_&#1057;&#1050;&#1055;&#1050;%20_22-09-2015_new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ksimov%20Anatoly\&#1053;&#1072;&#1091;&#1095;&#1085;&#1072;&#1103;%20&#1088;&#1072;&#1073;&#1086;&#1090;&#1072;\&#1044;&#1080;&#1089;&#1089;&#1077;&#1088;&#1090;&#1072;&#1094;&#1080;&#1103;\&#1057;&#1090;&#1072;&#1090;&#1080;&#1089;&#1090;&#1080;&#1082;&#1072;%20&#1087;&#1086;%20&#1082;&#1086;&#1086;&#1087;&#1077;&#1088;&#1072;&#1090;&#1080;&#1074;&#1072;&#1084;\&#1056;&#1077;&#1077;&#1089;&#1090;&#1088;_&#1057;&#1050;&#1055;&#1050;%20_22-09-2015_new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ksimov%20Anatoly\&#1053;&#1072;&#1091;&#1095;&#1085;&#1072;&#1103;%20&#1088;&#1072;&#1073;&#1086;&#1090;&#1072;\&#1044;&#1080;&#1089;&#1089;&#1077;&#1088;&#1090;&#1072;&#1094;&#1080;&#1103;\&#1057;&#1090;&#1072;&#1090;&#1080;&#1089;&#1090;&#1080;&#1082;&#1072;%20&#1087;&#1086;%20&#1082;&#1086;&#1086;&#1087;&#1077;&#1088;&#1072;&#1090;&#1080;&#1074;&#1072;&#1084;\&#1056;&#1077;&#1077;&#1089;&#1090;&#1088;_&#1057;&#1050;&#1055;&#1050;%20_22-09-2015_new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02847571189292"/>
          <c:y val="7.6219512195121963E-2"/>
          <c:w val="0.68844221105527681"/>
          <c:h val="0.711295623594534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Количество СПКК, ед.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Sheet1!$B$1:$N$1</c:f>
              <c:numCache>
                <c:formatCode>General</c:formatCode>
                <c:ptCount val="13"/>
                <c:pt idx="0">
                  <c:v>1996</c:v>
                </c:pt>
                <c:pt idx="1">
                  <c:v>2001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Sheet1!$B$2:$N$2</c:f>
              <c:numCache>
                <c:formatCode>General</c:formatCode>
                <c:ptCount val="13"/>
                <c:pt idx="0">
                  <c:v>11</c:v>
                </c:pt>
                <c:pt idx="1">
                  <c:v>226</c:v>
                </c:pt>
                <c:pt idx="2">
                  <c:v>588</c:v>
                </c:pt>
                <c:pt idx="3">
                  <c:v>1477</c:v>
                </c:pt>
                <c:pt idx="4">
                  <c:v>1816</c:v>
                </c:pt>
                <c:pt idx="5">
                  <c:v>1945</c:v>
                </c:pt>
                <c:pt idx="6">
                  <c:v>2009</c:v>
                </c:pt>
                <c:pt idx="7">
                  <c:v>2013</c:v>
                </c:pt>
                <c:pt idx="8">
                  <c:v>1921</c:v>
                </c:pt>
                <c:pt idx="9">
                  <c:v>1994</c:v>
                </c:pt>
                <c:pt idx="10">
                  <c:v>1966</c:v>
                </c:pt>
                <c:pt idx="11">
                  <c:v>1834</c:v>
                </c:pt>
                <c:pt idx="12">
                  <c:v>1789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1324800"/>
        <c:axId val="51335936"/>
      </c:barChart>
      <c:lineChart>
        <c:grouping val="standard"/>
        <c:varyColors val="0"/>
        <c:ser>
          <c:idx val="0"/>
          <c:order val="1"/>
          <c:tx>
            <c:strRef>
              <c:f>Sheet1!$A$3</c:f>
              <c:strCache>
                <c:ptCount val="1"/>
                <c:pt idx="0">
                  <c:v>К предыдущему периоду, + или -</c:v>
                </c:pt>
              </c:strCache>
            </c:strRef>
          </c:tx>
          <c:dLbls>
            <c:dLbl>
              <c:idx val="1"/>
              <c:layout>
                <c:manualLayout>
                  <c:x val="-5.9019009435381858E-3"/>
                  <c:y val="-4.2805264973609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870200041069005E-2"/>
                  <c:y val="-5.7710461222361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4762949177980224E-2"/>
                  <c:y val="-5.98378470935123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3305614562797574E-2"/>
                  <c:y val="-5.27783074406085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Sheet1!$B$3:$N$3</c:f>
              <c:numCache>
                <c:formatCode>0</c:formatCode>
                <c:ptCount val="13"/>
                <c:pt idx="1">
                  <c:v>43</c:v>
                </c:pt>
                <c:pt idx="2">
                  <c:v>72.400000000000006</c:v>
                </c:pt>
                <c:pt idx="3" formatCode="General">
                  <c:v>63</c:v>
                </c:pt>
                <c:pt idx="4" formatCode="General">
                  <c:v>339</c:v>
                </c:pt>
                <c:pt idx="5" formatCode="General">
                  <c:v>129</c:v>
                </c:pt>
                <c:pt idx="6" formatCode="General">
                  <c:v>64</c:v>
                </c:pt>
                <c:pt idx="7" formatCode="General">
                  <c:v>4</c:v>
                </c:pt>
                <c:pt idx="8" formatCode="General">
                  <c:v>-92</c:v>
                </c:pt>
                <c:pt idx="9" formatCode="General">
                  <c:v>73</c:v>
                </c:pt>
                <c:pt idx="10" formatCode="General">
                  <c:v>-28</c:v>
                </c:pt>
                <c:pt idx="11" formatCode="General">
                  <c:v>-132</c:v>
                </c:pt>
                <c:pt idx="12" formatCode="General">
                  <c:v>-45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1337856"/>
        <c:axId val="51347840"/>
      </c:lineChart>
      <c:catAx>
        <c:axId val="5132480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txPr>
          <a:bodyPr rot="0" vert="horz"/>
          <a:lstStyle/>
          <a:p>
            <a:pPr>
              <a:defRPr sz="1600"/>
            </a:pPr>
            <a:endParaRPr lang="ru-RU"/>
          </a:p>
        </c:txPr>
        <c:crossAx val="5133593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133593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/>
                  <a:t>Количество СКПК, ед.</a:t>
                </a:r>
              </a:p>
            </c:rich>
          </c:tx>
          <c:layout>
            <c:manualLayout>
              <c:xMode val="edge"/>
              <c:yMode val="edge"/>
              <c:x val="1.8425460636515935E-2"/>
              <c:y val="0.22865853658536603"/>
            </c:manualLayout>
          </c:layout>
          <c:overlay val="0"/>
        </c:title>
        <c:numFmt formatCode="General" sourceLinked="1"/>
        <c:majorTickMark val="cross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51324800"/>
        <c:crosses val="autoZero"/>
        <c:crossBetween val="between"/>
      </c:valAx>
      <c:catAx>
        <c:axId val="5133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1347840"/>
        <c:crosses val="autoZero"/>
        <c:auto val="0"/>
        <c:lblAlgn val="ctr"/>
        <c:lblOffset val="100"/>
        <c:noMultiLvlLbl val="0"/>
      </c:catAx>
      <c:valAx>
        <c:axId val="51347840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/>
                  <a:t>Прирост (снижение) к предыдущему периоду, ед.</a:t>
                </a:r>
              </a:p>
            </c:rich>
          </c:tx>
          <c:layout>
            <c:manualLayout>
              <c:xMode val="edge"/>
              <c:yMode val="edge"/>
              <c:x val="0.89782244556113922"/>
              <c:y val="5.1829268292682876E-2"/>
            </c:manualLayout>
          </c:layout>
          <c:overlay val="0"/>
        </c:title>
        <c:numFmt formatCode="0" sourceLinked="1"/>
        <c:majorTickMark val="cross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51337856"/>
        <c:crosses val="max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02847571189292"/>
          <c:y val="7.6219512195121963E-2"/>
          <c:w val="0.68844221105527681"/>
          <c:h val="0.7112956235945348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Количество созданных СПКК, ед.</c:v>
                </c:pt>
              </c:strCache>
            </c:strRef>
          </c:tx>
          <c:dLbls>
            <c:dLbl>
              <c:idx val="0"/>
              <c:layout>
                <c:manualLayout>
                  <c:x val="-2.8974955163711968E-2"/>
                  <c:y val="-4.2429064313178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393583252654467E-2"/>
                  <c:y val="-5.3363496281953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676051867252845E-2"/>
                  <c:y val="-5.6395186331513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0156490548669196E-2"/>
                  <c:y val="-5.8897049548612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8896709889377371E-2"/>
                  <c:y val="-6.3635862566579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1416271207961021E-2"/>
                  <c:y val="-6.98316993738152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393583252654467E-2"/>
                  <c:y val="-6.0869085933250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2676051867252845E-2"/>
                  <c:y val="-6.0869085933250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1416271207961021E-2"/>
                  <c:y val="-5.81023092999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2597806592918248E-3"/>
                  <c:y val="-5.256875603326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1416271207961021E-2"/>
                  <c:y val="-6.9169415833238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5.81023092999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5.039122637167299E-3"/>
                  <c:y val="-1.3833883166647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0078245274334598E-2"/>
                  <c:y val="-5.256875603326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1416271207961114E-2"/>
                  <c:y val="-5.5335532666590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6455393845128319E-2"/>
                  <c:y val="-4.7035202766602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2.1416271207961021E-2"/>
                  <c:y val="-6.3635862566579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-1.2597905788245751E-2"/>
                  <c:y val="-6.3635862566579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-2.2676051867252845E-2"/>
                  <c:y val="-5.81023092999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>
                <c:manualLayout>
                  <c:x val="-2.1416271207961021E-2"/>
                  <c:y val="-5.2568756033261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Sheet1!$B$1:$U$1</c:f>
              <c:numCache>
                <c:formatCode>General</c:formatCode>
                <c:ptCount val="20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</c:numCache>
            </c:numRef>
          </c:cat>
          <c:val>
            <c:numRef>
              <c:f>Sheet1!$B$2:$U$2</c:f>
              <c:numCache>
                <c:formatCode>General</c:formatCode>
                <c:ptCount val="20"/>
                <c:pt idx="0">
                  <c:v>6</c:v>
                </c:pt>
                <c:pt idx="1">
                  <c:v>12</c:v>
                </c:pt>
                <c:pt idx="2">
                  <c:v>30</c:v>
                </c:pt>
                <c:pt idx="3">
                  <c:v>29</c:v>
                </c:pt>
                <c:pt idx="4">
                  <c:v>43</c:v>
                </c:pt>
                <c:pt idx="5">
                  <c:v>101</c:v>
                </c:pt>
                <c:pt idx="6">
                  <c:v>90</c:v>
                </c:pt>
                <c:pt idx="7">
                  <c:v>90</c:v>
                </c:pt>
                <c:pt idx="8">
                  <c:v>73</c:v>
                </c:pt>
                <c:pt idx="9">
                  <c:v>125</c:v>
                </c:pt>
                <c:pt idx="10">
                  <c:v>916</c:v>
                </c:pt>
                <c:pt idx="11">
                  <c:v>381</c:v>
                </c:pt>
                <c:pt idx="12">
                  <c:v>201</c:v>
                </c:pt>
                <c:pt idx="13">
                  <c:v>146</c:v>
                </c:pt>
                <c:pt idx="14">
                  <c:v>97</c:v>
                </c:pt>
                <c:pt idx="15">
                  <c:v>88</c:v>
                </c:pt>
                <c:pt idx="16">
                  <c:v>242</c:v>
                </c:pt>
                <c:pt idx="17">
                  <c:v>112</c:v>
                </c:pt>
                <c:pt idx="18">
                  <c:v>50</c:v>
                </c:pt>
                <c:pt idx="19">
                  <c:v>35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1115520"/>
        <c:axId val="51143040"/>
      </c:lineChart>
      <c:lineChart>
        <c:grouping val="standard"/>
        <c:varyColors val="0"/>
        <c:ser>
          <c:idx val="2"/>
          <c:order val="1"/>
          <c:tx>
            <c:strRef>
              <c:f>Sheet1!$A$3</c:f>
              <c:strCache>
                <c:ptCount val="1"/>
                <c:pt idx="0">
                  <c:v>Количество ликвидированных СПКК, ед.</c:v>
                </c:pt>
              </c:strCache>
            </c:strRef>
          </c:tx>
          <c:dLbls>
            <c:dLbl>
              <c:idx val="15"/>
              <c:layout>
                <c:manualLayout>
                  <c:x val="-5.039122637167299E-3"/>
                  <c:y val="-2.49009896999659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3.779341977875474E-3"/>
                  <c:y val="-8.300329899988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>
                <c:manualLayout>
                  <c:x val="-2.1416271207961021E-2"/>
                  <c:y val="-4.1501649499943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Sheet1!$B$1:$U$1</c:f>
              <c:numCache>
                <c:formatCode>General</c:formatCode>
                <c:ptCount val="20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</c:numCache>
            </c:numRef>
          </c:cat>
          <c:val>
            <c:numRef>
              <c:f>Sheet1!$B$3:$U$3</c:f>
              <c:numCache>
                <c:formatCode>General</c:formatCode>
                <c:ptCount val="20"/>
                <c:pt idx="7">
                  <c:v>4</c:v>
                </c:pt>
                <c:pt idx="8">
                  <c:v>5</c:v>
                </c:pt>
                <c:pt idx="9">
                  <c:v>7</c:v>
                </c:pt>
                <c:pt idx="10">
                  <c:v>27</c:v>
                </c:pt>
                <c:pt idx="11">
                  <c:v>42</c:v>
                </c:pt>
                <c:pt idx="12">
                  <c:v>72</c:v>
                </c:pt>
                <c:pt idx="13">
                  <c:v>82</c:v>
                </c:pt>
                <c:pt idx="14">
                  <c:v>93</c:v>
                </c:pt>
                <c:pt idx="15">
                  <c:v>180</c:v>
                </c:pt>
                <c:pt idx="16">
                  <c:v>169</c:v>
                </c:pt>
                <c:pt idx="17">
                  <c:v>140</c:v>
                </c:pt>
                <c:pt idx="18">
                  <c:v>182</c:v>
                </c:pt>
                <c:pt idx="19">
                  <c:v>202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1144960"/>
        <c:axId val="51159040"/>
      </c:lineChart>
      <c:catAx>
        <c:axId val="5111552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txPr>
          <a:bodyPr rot="-2100000" vert="horz"/>
          <a:lstStyle/>
          <a:p>
            <a:pPr>
              <a:defRPr sz="1400"/>
            </a:pPr>
            <a:endParaRPr lang="ru-RU"/>
          </a:p>
        </c:txPr>
        <c:crossAx val="5114304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11430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 dirty="0"/>
                  <a:t>Количество </a:t>
                </a:r>
                <a:r>
                  <a:rPr lang="ru-RU" sz="1400" dirty="0" smtClean="0"/>
                  <a:t>созданных </a:t>
                </a:r>
                <a:r>
                  <a:rPr lang="ru-RU" sz="1400" dirty="0"/>
                  <a:t>СКПК, ед.</a:t>
                </a:r>
              </a:p>
            </c:rich>
          </c:tx>
          <c:layout>
            <c:manualLayout>
              <c:xMode val="edge"/>
              <c:yMode val="edge"/>
              <c:x val="5.9209195010078243E-2"/>
              <c:y val="0.12340477353933256"/>
            </c:manualLayout>
          </c:layout>
          <c:overlay val="0"/>
        </c:title>
        <c:numFmt formatCode="General" sourceLinked="1"/>
        <c:majorTickMark val="cross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ru-RU"/>
          </a:p>
        </c:txPr>
        <c:crossAx val="51115520"/>
        <c:crosses val="autoZero"/>
        <c:crossBetween val="between"/>
      </c:valAx>
      <c:catAx>
        <c:axId val="51144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1159040"/>
        <c:crosses val="autoZero"/>
        <c:auto val="0"/>
        <c:lblAlgn val="ctr"/>
        <c:lblOffset val="100"/>
        <c:noMultiLvlLbl val="0"/>
      </c:catAx>
      <c:valAx>
        <c:axId val="51159040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 dirty="0"/>
                  <a:t>Количество </a:t>
                </a:r>
                <a:r>
                  <a:rPr lang="ru-RU" sz="1400" dirty="0" smtClean="0"/>
                  <a:t>ликвидированных </a:t>
                </a:r>
                <a:r>
                  <a:rPr lang="ru-RU" sz="1400" dirty="0"/>
                  <a:t>СКПК, ед.</a:t>
                </a:r>
              </a:p>
            </c:rich>
          </c:tx>
          <c:layout>
            <c:manualLayout>
              <c:xMode val="edge"/>
              <c:yMode val="edge"/>
              <c:x val="0.88743919326424048"/>
              <c:y val="6.0526831833994717E-2"/>
            </c:manualLayout>
          </c:layout>
          <c:overlay val="0"/>
        </c:title>
        <c:numFmt formatCode="General" sourceLinked="1"/>
        <c:majorTickMark val="cross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ru-RU"/>
          </a:p>
        </c:txPr>
        <c:crossAx val="51144960"/>
        <c:crosses val="max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ofPieChart>
        <c:ofPieType val="bar"/>
        <c:varyColors val="1"/>
        <c:ser>
          <c:idx val="0"/>
          <c:order val="0"/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0.13953320939049285"/>
                  <c:y val="3.112597252783551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Ликвидировано; </a:t>
                    </a:r>
                    <a:r>
                      <a:rPr lang="ru-RU" sz="2800" dirty="0"/>
                      <a:t>1083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3765432098765432"/>
                  <c:y val="-8.4136790336111896E-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 </a:t>
                    </a:r>
                    <a:br>
                      <a:rPr lang="ru-RU" dirty="0" smtClean="0"/>
                    </a:br>
                    <a:r>
                      <a:rPr lang="ru-RU" dirty="0" smtClean="0"/>
                      <a:t>действующих</a:t>
                    </a:r>
                    <a:r>
                      <a:rPr lang="ru-RU" dirty="0"/>
                      <a:t>; </a:t>
                    </a:r>
                    <a:r>
                      <a:rPr lang="ru-RU" sz="2400" dirty="0"/>
                      <a:t>533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425925925925927"/>
                  <c:y val="1.501249568323912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Действующих; </a:t>
                    </a:r>
                    <a:r>
                      <a:rPr lang="ru-RU" sz="3600" dirty="0"/>
                      <a:t>1256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22060100126373092"/>
                  <c:y val="6.783749668302635E-3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/>
                      <a:t>Состоят в </a:t>
                    </a:r>
                    <a:r>
                      <a:rPr lang="ru-RU" sz="1600" b="1" dirty="0" err="1"/>
                      <a:t>ЕГРЮЛ</a:t>
                    </a:r>
                    <a:r>
                      <a:rPr lang="ru-RU" sz="1600" b="1" dirty="0"/>
                      <a:t>; </a:t>
                    </a:r>
                    <a:r>
                      <a:rPr lang="ru-RU" sz="2800" b="1" dirty="0"/>
                      <a:t>1789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'Создание по годам'!$C$61:$C$63</c:f>
              <c:strCache>
                <c:ptCount val="3"/>
                <c:pt idx="0">
                  <c:v>Ликвидировано</c:v>
                </c:pt>
                <c:pt idx="1">
                  <c:v>Не действующих</c:v>
                </c:pt>
                <c:pt idx="2">
                  <c:v>Действующих</c:v>
                </c:pt>
              </c:strCache>
            </c:strRef>
          </c:cat>
          <c:val>
            <c:numRef>
              <c:f>'Создание по годам'!$D$61:$D$63</c:f>
              <c:numCache>
                <c:formatCode>General</c:formatCode>
                <c:ptCount val="3"/>
                <c:pt idx="0">
                  <c:v>1083</c:v>
                </c:pt>
                <c:pt idx="1">
                  <c:v>533</c:v>
                </c:pt>
                <c:pt idx="2">
                  <c:v>1256</c:v>
                </c:pt>
              </c:numCache>
            </c:numRef>
          </c:val>
        </c:ser>
        <c:dLbls>
          <c:dLblPos val="bestFit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gapWidth val="100"/>
        <c:splitType val="pos"/>
        <c:splitPos val="2"/>
        <c:secondPieSize val="75"/>
        <c:serLines/>
      </c:of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pivotSource>
    <c:name>[Реестр_СКПК _22-09-2015.xlsx]Создание по годам!СводнаяТаблица1</c:name>
    <c:fmtId val="-1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7.7083542002466157E-2"/>
          <c:y val="3.0489096248666456E-2"/>
          <c:w val="0.89945336159903089"/>
          <c:h val="0.798351620689300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'Создание по годам'!$B$4:$B$5</c:f>
              <c:strCache>
                <c:ptCount val="1"/>
                <c:pt idx="0">
                  <c:v>Состоят в ЕГРЮЛ, ед.</c:v>
                </c:pt>
              </c:strCache>
            </c:strRef>
          </c:tx>
          <c:invertIfNegative val="0"/>
          <c:cat>
            <c:strRef>
              <c:f>'Создание по годам'!$A$6:$A$26</c:f>
              <c:strCache>
                <c:ptCount val="20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</c:strCache>
            </c:strRef>
          </c:cat>
          <c:val>
            <c:numRef>
              <c:f>'Создание по годам'!$B$6:$B$26</c:f>
              <c:numCache>
                <c:formatCode>General</c:formatCode>
                <c:ptCount val="20"/>
                <c:pt idx="0">
                  <c:v>3</c:v>
                </c:pt>
                <c:pt idx="1">
                  <c:v>7</c:v>
                </c:pt>
                <c:pt idx="2">
                  <c:v>21</c:v>
                </c:pt>
                <c:pt idx="3">
                  <c:v>20</c:v>
                </c:pt>
                <c:pt idx="4">
                  <c:v>28</c:v>
                </c:pt>
                <c:pt idx="5">
                  <c:v>45</c:v>
                </c:pt>
                <c:pt idx="6">
                  <c:v>49</c:v>
                </c:pt>
                <c:pt idx="7">
                  <c:v>56</c:v>
                </c:pt>
                <c:pt idx="8">
                  <c:v>43</c:v>
                </c:pt>
                <c:pt idx="9">
                  <c:v>77</c:v>
                </c:pt>
                <c:pt idx="10">
                  <c:v>498</c:v>
                </c:pt>
                <c:pt idx="11">
                  <c:v>207</c:v>
                </c:pt>
                <c:pt idx="12">
                  <c:v>104</c:v>
                </c:pt>
                <c:pt idx="13">
                  <c:v>88</c:v>
                </c:pt>
                <c:pt idx="14">
                  <c:v>68</c:v>
                </c:pt>
                <c:pt idx="15">
                  <c:v>71</c:v>
                </c:pt>
                <c:pt idx="16">
                  <c:v>223</c:v>
                </c:pt>
                <c:pt idx="17">
                  <c:v>100</c:v>
                </c:pt>
                <c:pt idx="18">
                  <c:v>46</c:v>
                </c:pt>
                <c:pt idx="19">
                  <c:v>35</c:v>
                </c:pt>
              </c:numCache>
            </c:numRef>
          </c:val>
        </c:ser>
        <c:ser>
          <c:idx val="1"/>
          <c:order val="1"/>
          <c:tx>
            <c:strRef>
              <c:f>'Создание по годам'!$C$4:$C$5</c:f>
              <c:strCache>
                <c:ptCount val="1"/>
                <c:pt idx="0">
                  <c:v>Исключены из ЕГРЮЛ, ед.</c:v>
                </c:pt>
              </c:strCache>
            </c:strRef>
          </c:tx>
          <c:invertIfNegative val="0"/>
          <c:cat>
            <c:strRef>
              <c:f>'Создание по годам'!$A$6:$A$26</c:f>
              <c:strCache>
                <c:ptCount val="20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</c:strCache>
            </c:strRef>
          </c:cat>
          <c:val>
            <c:numRef>
              <c:f>'Создание по годам'!$C$6:$C$26</c:f>
              <c:numCache>
                <c:formatCode>General</c:formatCode>
                <c:ptCount val="20"/>
                <c:pt idx="0">
                  <c:v>3</c:v>
                </c:pt>
                <c:pt idx="1">
                  <c:v>5</c:v>
                </c:pt>
                <c:pt idx="2">
                  <c:v>9</c:v>
                </c:pt>
                <c:pt idx="3">
                  <c:v>9</c:v>
                </c:pt>
                <c:pt idx="4">
                  <c:v>15</c:v>
                </c:pt>
                <c:pt idx="5">
                  <c:v>56</c:v>
                </c:pt>
                <c:pt idx="6">
                  <c:v>41</c:v>
                </c:pt>
                <c:pt idx="7">
                  <c:v>34</c:v>
                </c:pt>
                <c:pt idx="8">
                  <c:v>30</c:v>
                </c:pt>
                <c:pt idx="9">
                  <c:v>48</c:v>
                </c:pt>
                <c:pt idx="10">
                  <c:v>418</c:v>
                </c:pt>
                <c:pt idx="11">
                  <c:v>174</c:v>
                </c:pt>
                <c:pt idx="12">
                  <c:v>97</c:v>
                </c:pt>
                <c:pt idx="13">
                  <c:v>58</c:v>
                </c:pt>
                <c:pt idx="14">
                  <c:v>29</c:v>
                </c:pt>
                <c:pt idx="15">
                  <c:v>17</c:v>
                </c:pt>
                <c:pt idx="16">
                  <c:v>19</c:v>
                </c:pt>
                <c:pt idx="17">
                  <c:v>12</c:v>
                </c:pt>
                <c:pt idx="18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0125696"/>
        <c:axId val="100131584"/>
      </c:barChart>
      <c:catAx>
        <c:axId val="10012569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 vert="horz"/>
          <a:lstStyle/>
          <a:p>
            <a:pPr>
              <a:defRPr sz="1400"/>
            </a:pPr>
            <a:endParaRPr lang="ru-RU"/>
          </a:p>
        </c:txPr>
        <c:crossAx val="100131584"/>
        <c:crosses val="autoZero"/>
        <c:auto val="1"/>
        <c:lblAlgn val="ctr"/>
        <c:lblOffset val="100"/>
        <c:tickLblSkip val="1"/>
        <c:noMultiLvlLbl val="0"/>
      </c:catAx>
      <c:valAx>
        <c:axId val="10013158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01256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66464050903398364"/>
          <c:y val="0.19187815144058507"/>
          <c:w val="0.33448164678715603"/>
          <c:h val="0.154338970559538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22185707918585648"/>
                  <c:y val="-0.191707409122879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4471912709024579"/>
                  <c:y val="0.1198764860274818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'Создание по годам'!$J$35:$K$35</c:f>
              <c:numCache>
                <c:formatCode>0.0%</c:formatCode>
                <c:ptCount val="2"/>
                <c:pt idx="0">
                  <c:v>0.58490566037735847</c:v>
                </c:pt>
                <c:pt idx="1">
                  <c:v>0.41509433962264153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22185707918585648"/>
                  <c:y val="-0.191707409122879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4471912709024579"/>
                  <c:y val="0.1198764860274818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'Создание по годам'!$J$42:$K$42</c:f>
              <c:numCache>
                <c:formatCode>0.0%</c:formatCode>
                <c:ptCount val="2"/>
                <c:pt idx="0">
                  <c:v>0.57713248638838477</c:v>
                </c:pt>
                <c:pt idx="1">
                  <c:v>0.42286751361161523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explosion val="1"/>
          </c:dPt>
          <c:dLbls>
            <c:dLbl>
              <c:idx val="0"/>
              <c:layout>
                <c:manualLayout>
                  <c:x val="-0.22185707918585648"/>
                  <c:y val="-0.191707409122879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4471912709024579"/>
                  <c:y val="0.1198764860274818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'Создание по годам'!$J$45:$K$45</c:f>
              <c:numCache>
                <c:formatCode>0.0%</c:formatCode>
                <c:ptCount val="2"/>
                <c:pt idx="0">
                  <c:v>0.54005340453938588</c:v>
                </c:pt>
                <c:pt idx="1">
                  <c:v>0.45994659546061417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4"/>
          <c:dLbls>
            <c:dLbl>
              <c:idx val="0"/>
              <c:layout>
                <c:manualLayout>
                  <c:x val="-0.22185707918585648"/>
                  <c:y val="-0.191707409122879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6924742897703829"/>
                  <c:y val="0.1634494707769371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'Создание по годам'!$J$50:$K$50</c:f>
              <c:numCache>
                <c:formatCode>0.0%</c:formatCode>
                <c:ptCount val="2"/>
                <c:pt idx="0">
                  <c:v>0.8029197080291971</c:v>
                </c:pt>
                <c:pt idx="1">
                  <c:v>0.19708029197080293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4"/>
          <c:dLbls>
            <c:dLbl>
              <c:idx val="0"/>
              <c:layout>
                <c:manualLayout>
                  <c:x val="-6.2527938724640547E-2"/>
                  <c:y val="-0.2439949908222256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9440466168144077"/>
                  <c:y val="7.6303501278026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'Создание по годам'!$J$52:$K$52</c:f>
              <c:numCache>
                <c:formatCode>0.0%</c:formatCode>
                <c:ptCount val="2"/>
                <c:pt idx="0">
                  <c:v>0.95294117647058818</c:v>
                </c:pt>
                <c:pt idx="1">
                  <c:v>4.7058823529411764E-2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0.13835</cdr:x>
      <cdr:y>0.54529</cdr:y>
    </cdr:from>
    <cdr:to>
      <cdr:x>0.82435</cdr:x>
      <cdr:y>0.54529</cdr:y>
    </cdr:to>
    <cdr:sp macro="" textlink="">
      <cdr:nvSpPr>
        <cdr:cNvPr id="1025" name="Line 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864740" y="1945275"/>
          <a:ext cx="428771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0000"/>
          </a:solidFill>
          <a:prstDash val="sysDot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0.14379</cdr:x>
      <cdr:y>0.91578</cdr:y>
    </cdr:from>
    <cdr:to>
      <cdr:x>0.23747</cdr:x>
      <cdr:y>0.95241</cdr:y>
    </cdr:to>
    <cdr:sp macro="" textlink="">
      <cdr:nvSpPr>
        <cdr:cNvPr id="2" name="Поле 1"/>
        <cdr:cNvSpPr txBox="1"/>
      </cdr:nvSpPr>
      <cdr:spPr>
        <a:xfrm xmlns:a="http://schemas.openxmlformats.org/drawingml/2006/main">
          <a:off x="887501" y="3361764"/>
          <a:ext cx="578211" cy="134473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60000"/>
            <a:lumOff val="4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0.24476</cdr:x>
      <cdr:y>0.89799</cdr:y>
    </cdr:from>
    <cdr:to>
      <cdr:x>0.4953</cdr:x>
      <cdr:y>0.96393</cdr:y>
    </cdr:to>
    <cdr:sp macro="" textlink="">
      <cdr:nvSpPr>
        <cdr:cNvPr id="3" name="Поле 2"/>
        <cdr:cNvSpPr txBox="1"/>
      </cdr:nvSpPr>
      <cdr:spPr>
        <a:xfrm xmlns:a="http://schemas.openxmlformats.org/drawingml/2006/main">
          <a:off x="1530599" y="2979977"/>
          <a:ext cx="1566747" cy="218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/>
            <a:t>- Количество СКПК, ед.</a:t>
          </a:r>
        </a:p>
      </cdr:txBody>
    </cdr:sp>
  </cdr:relSizeAnchor>
  <cdr:relSizeAnchor xmlns:cdr="http://schemas.openxmlformats.org/drawingml/2006/chartDrawing">
    <cdr:from>
      <cdr:x>0.51416</cdr:x>
      <cdr:y>0.93776</cdr:y>
    </cdr:from>
    <cdr:to>
      <cdr:x>0.60784</cdr:x>
      <cdr:y>0.93776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>
          <a:off x="3173506" y="3442447"/>
          <a:ext cx="578224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0.62092</cdr:x>
      <cdr:y>0.89185</cdr:y>
    </cdr:from>
    <cdr:to>
      <cdr:x>1</cdr:x>
      <cdr:y>0.96495</cdr:y>
    </cdr:to>
    <cdr:sp macro="" textlink="">
      <cdr:nvSpPr>
        <cdr:cNvPr id="6" name="Поле 5"/>
        <cdr:cNvSpPr txBox="1"/>
      </cdr:nvSpPr>
      <cdr:spPr>
        <a:xfrm xmlns:a="http://schemas.openxmlformats.org/drawingml/2006/main">
          <a:off x="5667920" y="4392488"/>
          <a:ext cx="3460341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/>
            <a:t> - Прирост (снижение) к предыдущему периоду, ед.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0.83007</cdr:x>
      <cdr:y>0.79856</cdr:y>
    </cdr:from>
    <cdr:to>
      <cdr:x>1</cdr:x>
      <cdr:y>0.8645</cdr:y>
    </cdr:to>
    <cdr:sp macro="" textlink="">
      <cdr:nvSpPr>
        <cdr:cNvPr id="7" name="Поле 6"/>
        <cdr:cNvSpPr txBox="1"/>
      </cdr:nvSpPr>
      <cdr:spPr>
        <a:xfrm xmlns:a="http://schemas.openxmlformats.org/drawingml/2006/main">
          <a:off x="5123330" y="2931459"/>
          <a:ext cx="1048870" cy="242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0.46187</cdr:x>
      <cdr:y>0.84252</cdr:y>
    </cdr:from>
    <cdr:to>
      <cdr:x>0.60566</cdr:x>
      <cdr:y>0.90541</cdr:y>
    </cdr:to>
    <cdr:sp macro="" textlink="">
      <cdr:nvSpPr>
        <cdr:cNvPr id="8" name="Поле 7"/>
        <cdr:cNvSpPr txBox="1"/>
      </cdr:nvSpPr>
      <cdr:spPr>
        <a:xfrm xmlns:a="http://schemas.openxmlformats.org/drawingml/2006/main">
          <a:off x="2605859" y="2815171"/>
          <a:ext cx="811260" cy="2101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/>
            <a:t>Годы</a:t>
          </a:r>
          <a:endParaRPr lang="ru-RU" sz="1200" b="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0.18571</cdr:x>
      <cdr:y>0.93079</cdr:y>
    </cdr:from>
    <cdr:to>
      <cdr:x>0.21429</cdr:x>
      <cdr:y>0.96742</cdr:y>
    </cdr:to>
    <cdr:sp macro="" textlink="">
      <cdr:nvSpPr>
        <cdr:cNvPr id="2" name="Поле 1"/>
        <cdr:cNvSpPr txBox="1"/>
      </cdr:nvSpPr>
      <cdr:spPr>
        <a:xfrm xmlns:a="http://schemas.openxmlformats.org/drawingml/2006/main">
          <a:off x="1872208" y="4272475"/>
          <a:ext cx="288075" cy="16814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3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0.22143</cdr:x>
      <cdr:y>0.92603</cdr:y>
    </cdr:from>
    <cdr:to>
      <cdr:x>0.47197</cdr:x>
      <cdr:y>0.99197</cdr:y>
    </cdr:to>
    <cdr:sp macro="" textlink="">
      <cdr:nvSpPr>
        <cdr:cNvPr id="3" name="Поле 2"/>
        <cdr:cNvSpPr txBox="1"/>
      </cdr:nvSpPr>
      <cdr:spPr>
        <a:xfrm xmlns:a="http://schemas.openxmlformats.org/drawingml/2006/main">
          <a:off x="2232248" y="4056451"/>
          <a:ext cx="2525724" cy="2888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/>
            <a:t>- Количество </a:t>
          </a:r>
          <a:r>
            <a:rPr lang="ru-RU" sz="1100" dirty="0" smtClean="0"/>
            <a:t> созданных СКПК</a:t>
          </a:r>
          <a:r>
            <a:rPr lang="ru-RU" sz="1100" dirty="0"/>
            <a:t>, ед.</a:t>
          </a:r>
        </a:p>
      </cdr:txBody>
    </cdr:sp>
  </cdr:relSizeAnchor>
  <cdr:relSizeAnchor xmlns:cdr="http://schemas.openxmlformats.org/drawingml/2006/chartDrawing">
    <cdr:from>
      <cdr:x>0.61429</cdr:x>
      <cdr:y>0.93042</cdr:y>
    </cdr:from>
    <cdr:to>
      <cdr:x>0.92143</cdr:x>
      <cdr:y>0.98783</cdr:y>
    </cdr:to>
    <cdr:sp macro="" textlink="">
      <cdr:nvSpPr>
        <cdr:cNvPr id="6" name="Поле 5"/>
        <cdr:cNvSpPr txBox="1"/>
      </cdr:nvSpPr>
      <cdr:spPr>
        <a:xfrm xmlns:a="http://schemas.openxmlformats.org/drawingml/2006/main">
          <a:off x="6192688" y="4248472"/>
          <a:ext cx="3096344" cy="2621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/>
            <a:t> - </a:t>
          </a:r>
          <a:r>
            <a:rPr lang="ru-RU" dirty="0" smtClean="0"/>
            <a:t>Количество ликвидированных СКПК, </a:t>
          </a:r>
          <a:r>
            <a:rPr lang="ru-RU" dirty="0"/>
            <a:t>ед.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0.83007</cdr:x>
      <cdr:y>0.79856</cdr:y>
    </cdr:from>
    <cdr:to>
      <cdr:x>1</cdr:x>
      <cdr:y>0.8645</cdr:y>
    </cdr:to>
    <cdr:sp macro="" textlink="">
      <cdr:nvSpPr>
        <cdr:cNvPr id="7" name="Поле 6"/>
        <cdr:cNvSpPr txBox="1"/>
      </cdr:nvSpPr>
      <cdr:spPr>
        <a:xfrm xmlns:a="http://schemas.openxmlformats.org/drawingml/2006/main">
          <a:off x="5123330" y="2931459"/>
          <a:ext cx="1048870" cy="242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0.47143</cdr:x>
      <cdr:y>0.9063</cdr:y>
    </cdr:from>
    <cdr:to>
      <cdr:x>0.54332</cdr:x>
      <cdr:y>0.96919</cdr:y>
    </cdr:to>
    <cdr:sp macro="" textlink="">
      <cdr:nvSpPr>
        <cdr:cNvPr id="8" name="Поле 7"/>
        <cdr:cNvSpPr txBox="1"/>
      </cdr:nvSpPr>
      <cdr:spPr>
        <a:xfrm xmlns:a="http://schemas.openxmlformats.org/drawingml/2006/main">
          <a:off x="4752528" y="4138317"/>
          <a:ext cx="724782" cy="28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/>
            <a:t>Годы</a:t>
          </a:r>
          <a:endParaRPr lang="ru-RU" sz="1200" b="0" dirty="0"/>
        </a:p>
      </cdr:txBody>
    </cdr:sp>
  </cdr:relSizeAnchor>
  <cdr:relSizeAnchor xmlns:cdr="http://schemas.openxmlformats.org/drawingml/2006/chartDrawing">
    <cdr:from>
      <cdr:x>0.57978</cdr:x>
      <cdr:y>0.93042</cdr:y>
    </cdr:from>
    <cdr:to>
      <cdr:x>0.60121</cdr:x>
      <cdr:y>0.97974</cdr:y>
    </cdr:to>
    <cdr:sp macro="" textlink="">
      <cdr:nvSpPr>
        <cdr:cNvPr id="4" name="Равнобедренный треугольник 3"/>
        <cdr:cNvSpPr/>
      </cdr:nvSpPr>
      <cdr:spPr>
        <a:xfrm xmlns:a="http://schemas.openxmlformats.org/drawingml/2006/main">
          <a:off x="5844800" y="4248472"/>
          <a:ext cx="216024" cy="225181"/>
        </a:xfrm>
        <a:prstGeom xmlns:a="http://schemas.openxmlformats.org/drawingml/2006/main" prst="triangle">
          <a:avLst/>
        </a:prstGeom>
      </cdr:spPr>
      <cdr:style>
        <a:lnRef xmlns:a="http://schemas.openxmlformats.org/drawingml/2006/main" idx="0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3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0.53743</cdr:x>
      <cdr:y>0.0274</cdr:y>
    </cdr:from>
    <cdr:to>
      <cdr:x>0.65172</cdr:x>
      <cdr:y>0.10754</cdr:y>
    </cdr:to>
    <cdr:sp macro="" textlink="">
      <cdr:nvSpPr>
        <cdr:cNvPr id="3" name="TextBox 13"/>
        <cdr:cNvSpPr txBox="1"/>
      </cdr:nvSpPr>
      <cdr:spPr>
        <a:xfrm xmlns:a="http://schemas.openxmlformats.org/drawingml/2006/main">
          <a:off x="4740386" y="126273"/>
          <a:ext cx="100809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/>
            <a:t>Этап 3</a:t>
          </a:r>
          <a:endParaRPr lang="ru-RU" b="1" dirty="0"/>
        </a:p>
      </cdr:txBody>
    </cdr:sp>
  </cdr:relSizeAnchor>
  <cdr:relSizeAnchor xmlns:cdr="http://schemas.openxmlformats.org/drawingml/2006/chartDrawing">
    <cdr:from>
      <cdr:x>0.70004</cdr:x>
      <cdr:y>0.0274</cdr:y>
    </cdr:from>
    <cdr:to>
      <cdr:x>0.81433</cdr:x>
      <cdr:y>0.10754</cdr:y>
    </cdr:to>
    <cdr:sp macro="" textlink="">
      <cdr:nvSpPr>
        <cdr:cNvPr id="4" name="TextBox 13"/>
        <cdr:cNvSpPr txBox="1"/>
      </cdr:nvSpPr>
      <cdr:spPr>
        <a:xfrm xmlns:a="http://schemas.openxmlformats.org/drawingml/2006/main">
          <a:off x="6174683" y="126273"/>
          <a:ext cx="100809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/>
            <a:t>Этап 4</a:t>
          </a:r>
          <a:endParaRPr lang="ru-RU" b="1" dirty="0"/>
        </a:p>
      </cdr:txBody>
    </cdr:sp>
  </cdr:relSizeAnchor>
  <cdr:relSizeAnchor xmlns:cdr="http://schemas.openxmlformats.org/drawingml/2006/chartDrawing">
    <cdr:from>
      <cdr:x>0.85719</cdr:x>
      <cdr:y>0.0274</cdr:y>
    </cdr:from>
    <cdr:to>
      <cdr:x>0.97148</cdr:x>
      <cdr:y>0.10754</cdr:y>
    </cdr:to>
    <cdr:sp macro="" textlink="">
      <cdr:nvSpPr>
        <cdr:cNvPr id="5" name="TextBox 13"/>
        <cdr:cNvSpPr txBox="1"/>
      </cdr:nvSpPr>
      <cdr:spPr>
        <a:xfrm xmlns:a="http://schemas.openxmlformats.org/drawingml/2006/main">
          <a:off x="7560820" y="126273"/>
          <a:ext cx="100809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/>
            <a:t>Этап 5</a:t>
          </a:r>
          <a:endParaRPr lang="ru-RU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6444" cy="488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00734" y="0"/>
            <a:ext cx="2906444" cy="488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5461A-C14B-4BB6-8B80-DFF04210F8F6}" type="datetime1">
              <a:rPr lang="ru-RU" smtClean="0"/>
              <a:t>22.03.2016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84420"/>
            <a:ext cx="2906444" cy="488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00734" y="9284420"/>
            <a:ext cx="2906444" cy="488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727D9-CBFD-410D-9A24-8EE30E9C8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370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7136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0087" y="0"/>
            <a:ext cx="2907136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6DD21-0C5E-43BF-ABB7-8C2D87395DD1}" type="datetime1">
              <a:rPr lang="ru-RU" smtClean="0"/>
              <a:t>22.03.2016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0878" y="4642764"/>
            <a:ext cx="5367020" cy="43984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07136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0087" y="9283830"/>
            <a:ext cx="2907136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36727-3EB3-44A4-9F10-8EDDA7DDB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41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72626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45255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17881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490508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63134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35760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08387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81014" algn="l" defTabSz="74525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3" y="213043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3" y="3886200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2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5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7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3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5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8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1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901-2AAF-40F7-910A-8255174EDD3E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4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F0ADB-271F-4CD9-98A2-A15EE2750827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91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3" y="274644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44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13C4-F93C-4FB0-AA33-3ECC917BCAA3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41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F6D0-4057-4D4A-A1FF-2C29AE2885F3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04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4406903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906719"/>
            <a:ext cx="7772400" cy="1500187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726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452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11788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9050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6313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3576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60838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8101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85AB-A5D2-41A2-9D0D-BF646DDFFB73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533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600205"/>
            <a:ext cx="4038600" cy="452596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B5F86-33F5-4F2F-BA52-F4EC6E241E49}" type="datetime1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36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40188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2626" indent="0">
              <a:buNone/>
              <a:defRPr sz="1600" b="1"/>
            </a:lvl2pPr>
            <a:lvl3pPr marL="745255" indent="0">
              <a:buNone/>
              <a:defRPr sz="1400" b="1"/>
            </a:lvl3pPr>
            <a:lvl4pPr marL="1117881" indent="0">
              <a:buNone/>
              <a:defRPr sz="1200" b="1"/>
            </a:lvl4pPr>
            <a:lvl5pPr marL="1490508" indent="0">
              <a:buNone/>
              <a:defRPr sz="1200" b="1"/>
            </a:lvl5pPr>
            <a:lvl6pPr marL="1863134" indent="0">
              <a:buNone/>
              <a:defRPr sz="1200" b="1"/>
            </a:lvl6pPr>
            <a:lvl7pPr marL="2235760" indent="0">
              <a:buNone/>
              <a:defRPr sz="1200" b="1"/>
            </a:lvl7pPr>
            <a:lvl8pPr marL="2608387" indent="0">
              <a:buNone/>
              <a:defRPr sz="1200" b="1"/>
            </a:lvl8pPr>
            <a:lvl9pPr marL="2981014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3" y="2174873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75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2626" indent="0">
              <a:buNone/>
              <a:defRPr sz="1600" b="1"/>
            </a:lvl2pPr>
            <a:lvl3pPr marL="745255" indent="0">
              <a:buNone/>
              <a:defRPr sz="1400" b="1"/>
            </a:lvl3pPr>
            <a:lvl4pPr marL="1117881" indent="0">
              <a:buNone/>
              <a:defRPr sz="1200" b="1"/>
            </a:lvl4pPr>
            <a:lvl5pPr marL="1490508" indent="0">
              <a:buNone/>
              <a:defRPr sz="1200" b="1"/>
            </a:lvl5pPr>
            <a:lvl6pPr marL="1863134" indent="0">
              <a:buNone/>
              <a:defRPr sz="1200" b="1"/>
            </a:lvl6pPr>
            <a:lvl7pPr marL="2235760" indent="0">
              <a:buNone/>
              <a:defRPr sz="1200" b="1"/>
            </a:lvl7pPr>
            <a:lvl8pPr marL="2608387" indent="0">
              <a:buNone/>
              <a:defRPr sz="1200" b="1"/>
            </a:lvl8pPr>
            <a:lvl9pPr marL="2981014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2174873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2061-1BE0-4716-AE13-010F7A3F26A4}" type="datetime1">
              <a:rPr lang="ru-RU" smtClean="0"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86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FE1C-C144-4244-ABE6-1FA761246358}" type="datetime1">
              <a:rPr lang="ru-RU" smtClean="0"/>
              <a:t>22.03.2016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25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81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73052"/>
            <a:ext cx="3008311" cy="1162051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435106"/>
            <a:ext cx="3008311" cy="4691063"/>
          </a:xfrm>
        </p:spPr>
        <p:txBody>
          <a:bodyPr/>
          <a:lstStyle>
            <a:lvl1pPr marL="0" indent="0">
              <a:buNone/>
              <a:defRPr sz="1100"/>
            </a:lvl1pPr>
            <a:lvl2pPr marL="372626" indent="0">
              <a:buNone/>
              <a:defRPr sz="1000"/>
            </a:lvl2pPr>
            <a:lvl3pPr marL="745255" indent="0">
              <a:buNone/>
              <a:defRPr sz="900"/>
            </a:lvl3pPr>
            <a:lvl4pPr marL="1117881" indent="0">
              <a:buNone/>
              <a:defRPr sz="800"/>
            </a:lvl4pPr>
            <a:lvl5pPr marL="1490508" indent="0">
              <a:buNone/>
              <a:defRPr sz="800"/>
            </a:lvl5pPr>
            <a:lvl6pPr marL="1863134" indent="0">
              <a:buNone/>
              <a:defRPr sz="800"/>
            </a:lvl6pPr>
            <a:lvl7pPr marL="2235760" indent="0">
              <a:buNone/>
              <a:defRPr sz="800"/>
            </a:lvl7pPr>
            <a:lvl8pPr marL="2608387" indent="0">
              <a:buNone/>
              <a:defRPr sz="800"/>
            </a:lvl8pPr>
            <a:lvl9pPr marL="298101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F66FE-8950-492F-9058-E9D8C7C24A46}" type="datetime1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5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90" y="4800604"/>
            <a:ext cx="5486400" cy="56673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90" y="612777"/>
            <a:ext cx="5486400" cy="4114800"/>
          </a:xfrm>
        </p:spPr>
        <p:txBody>
          <a:bodyPr/>
          <a:lstStyle>
            <a:lvl1pPr marL="0" indent="0">
              <a:buNone/>
              <a:defRPr sz="2600"/>
            </a:lvl1pPr>
            <a:lvl2pPr marL="372626" indent="0">
              <a:buNone/>
              <a:defRPr sz="2200"/>
            </a:lvl2pPr>
            <a:lvl3pPr marL="745255" indent="0">
              <a:buNone/>
              <a:defRPr sz="2000"/>
            </a:lvl3pPr>
            <a:lvl4pPr marL="1117881" indent="0">
              <a:buNone/>
              <a:defRPr sz="1600"/>
            </a:lvl4pPr>
            <a:lvl5pPr marL="1490508" indent="0">
              <a:buNone/>
              <a:defRPr sz="1600"/>
            </a:lvl5pPr>
            <a:lvl6pPr marL="1863134" indent="0">
              <a:buNone/>
              <a:defRPr sz="1600"/>
            </a:lvl6pPr>
            <a:lvl7pPr marL="2235760" indent="0">
              <a:buNone/>
              <a:defRPr sz="1600"/>
            </a:lvl7pPr>
            <a:lvl8pPr marL="2608387" indent="0">
              <a:buNone/>
              <a:defRPr sz="1600"/>
            </a:lvl8pPr>
            <a:lvl9pPr marL="2981014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90" y="5367342"/>
            <a:ext cx="5486400" cy="804863"/>
          </a:xfrm>
        </p:spPr>
        <p:txBody>
          <a:bodyPr/>
          <a:lstStyle>
            <a:lvl1pPr marL="0" indent="0">
              <a:buNone/>
              <a:defRPr sz="1100"/>
            </a:lvl1pPr>
            <a:lvl2pPr marL="372626" indent="0">
              <a:buNone/>
              <a:defRPr sz="1000"/>
            </a:lvl2pPr>
            <a:lvl3pPr marL="745255" indent="0">
              <a:buNone/>
              <a:defRPr sz="900"/>
            </a:lvl3pPr>
            <a:lvl4pPr marL="1117881" indent="0">
              <a:buNone/>
              <a:defRPr sz="800"/>
            </a:lvl4pPr>
            <a:lvl5pPr marL="1490508" indent="0">
              <a:buNone/>
              <a:defRPr sz="800"/>
            </a:lvl5pPr>
            <a:lvl6pPr marL="1863134" indent="0">
              <a:buNone/>
              <a:defRPr sz="800"/>
            </a:lvl6pPr>
            <a:lvl7pPr marL="2235760" indent="0">
              <a:buNone/>
              <a:defRPr sz="800"/>
            </a:lvl7pPr>
            <a:lvl8pPr marL="2608387" indent="0">
              <a:buNone/>
              <a:defRPr sz="800"/>
            </a:lvl8pPr>
            <a:lvl9pPr marL="298101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CBF5-FE53-475C-B6DC-891BF6508DCA}" type="datetime1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13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0"/>
          </a:xfrm>
          <a:prstGeom prst="rect">
            <a:avLst/>
          </a:prstGeom>
        </p:spPr>
        <p:txBody>
          <a:bodyPr vert="horz" lIns="74526" tIns="37262" rIns="74526" bIns="3726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4"/>
          </a:xfrm>
          <a:prstGeom prst="rect">
            <a:avLst/>
          </a:prstGeom>
        </p:spPr>
        <p:txBody>
          <a:bodyPr vert="horz" lIns="74526" tIns="37262" rIns="74526" bIns="3726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74526" tIns="37262" rIns="74526" bIns="37262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2FC49-6FF7-4AD4-9E66-F0CE3A8DFDA5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74526" tIns="37262" rIns="74526" bIns="37262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74526" tIns="37262" rIns="74526" bIns="37262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09AFB-6D10-413E-9E33-A6FC08A1A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8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745255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9470" indent="-279470" algn="l" defTabSz="745255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5519" indent="-232891" algn="l" defTabSz="745255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31568" indent="-186315" algn="l" defTabSz="7452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04194" indent="-186315" algn="l" defTabSz="745255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76820" indent="-186315" algn="l" defTabSz="745255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9448" indent="-186315" algn="l" defTabSz="745255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22074" indent="-186315" algn="l" defTabSz="745255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94702" indent="-186315" algn="l" defTabSz="745255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67329" indent="-186315" algn="l" defTabSz="745255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72626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45255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17881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508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63134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35760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608387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81014" algn="l" defTabSz="74525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chart" Target="../charts/chart9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70" y="1916838"/>
            <a:ext cx="7772400" cy="3742863"/>
          </a:xfrm>
        </p:spPr>
        <p:txBody>
          <a:bodyPr>
            <a:normAutofit/>
          </a:bodyPr>
          <a:lstStyle/>
          <a:p>
            <a:r>
              <a:rPr lang="ru-RU" sz="3200" b="1" dirty="0"/>
              <a:t>Обеспечение доступности финансовых услуг на селе: роль сельскохозяйственной кредитной кооперации</a:t>
            </a:r>
            <a:endParaRPr lang="ru-RU" sz="33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9245" y="5803616"/>
            <a:ext cx="6400801" cy="673229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Максимов </a:t>
            </a:r>
            <a:r>
              <a:rPr lang="ru-RU" b="1" dirty="0" err="1" smtClean="0">
                <a:solidFill>
                  <a:schemeClr val="tx1"/>
                </a:solidFill>
              </a:rPr>
              <a:t>А.Ф</a:t>
            </a:r>
            <a:r>
              <a:rPr lang="ru-RU" b="1" dirty="0" smtClean="0">
                <a:solidFill>
                  <a:schemeClr val="tx1"/>
                </a:solidFill>
              </a:rPr>
              <a:t>. – к.э.н., вед. </a:t>
            </a:r>
            <a:r>
              <a:rPr lang="ru-RU" b="1" dirty="0" err="1" smtClean="0">
                <a:solidFill>
                  <a:schemeClr val="tx1"/>
                </a:solidFill>
              </a:rPr>
              <a:t>н.с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627759"/>
              </p:ext>
            </p:extLst>
          </p:nvPr>
        </p:nvGraphicFramePr>
        <p:xfrm>
          <a:off x="16673" y="88841"/>
          <a:ext cx="1812367" cy="1396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Picture" r:id="rId3" imgW="1932260" imgH="1419526" progId="Word.Picture.8">
                  <p:embed/>
                </p:oleObj>
              </mc:Choice>
              <mc:Fallback>
                <p:oleObj name="Picture" r:id="rId3" imgW="1932260" imgH="1419526" progId="Word.Picture.8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3" y="88841"/>
                        <a:ext cx="1812367" cy="13960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11479" y="360270"/>
            <a:ext cx="6157486" cy="284663"/>
          </a:xfrm>
          <a:prstGeom prst="rect">
            <a:avLst/>
          </a:prstGeom>
          <a:noFill/>
        </p:spPr>
        <p:txBody>
          <a:bodyPr wrap="square" lIns="68548" tIns="34275" rIns="68548" bIns="34275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ФЕДЕРАЛЬНОЕ АГЕНТСТВО НАУЧНЫХ ОРГАНИЗАЦИЙ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1285" y="838512"/>
            <a:ext cx="7453797" cy="715550"/>
          </a:xfrm>
          <a:prstGeom prst="rect">
            <a:avLst/>
          </a:prstGeom>
          <a:noFill/>
        </p:spPr>
        <p:txBody>
          <a:bodyPr wrap="square" lIns="68548" tIns="34275" rIns="68548" bIns="34275" rtlCol="0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ФЕДЕРАЛЬНОЕ ГОСУДАРСТВЕННОЕ БЮДЖЕТНОЕ НАУЧНОЕ УЧРЕЖДЕНИЕ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«ВСЕРОССИЙСКИЙ ИНСТИТУТ АГРАРНЫХ ПРОБЛЕМ И ИНФОРМАТИКИ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ИМ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А.А.НИКОНОВА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3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77831" y="1124747"/>
            <a:ext cx="2835275" cy="1095376"/>
          </a:xfrm>
          <a:prstGeom prst="roundRect">
            <a:avLst>
              <a:gd name="adj" fmla="val 10574"/>
            </a:avLst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  <a:latin typeface="+mj-lt"/>
              </a:rPr>
              <a:t>Взносы членов</a:t>
            </a: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Блок-схема: магнитный диск 4"/>
          <p:cNvSpPr/>
          <p:nvPr/>
        </p:nvSpPr>
        <p:spPr>
          <a:xfrm>
            <a:off x="292100" y="3163095"/>
            <a:ext cx="5461000" cy="1175545"/>
          </a:xfrm>
          <a:prstGeom prst="flowChartMagneticDisk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+mj-lt"/>
              </a:rPr>
              <a:t>Фонд страхования сбережений членов и ассоциированных членов СКПК </a:t>
            </a:r>
            <a:br>
              <a:rPr lang="ru-RU" b="1" dirty="0" smtClean="0">
                <a:solidFill>
                  <a:schemeClr val="tx1"/>
                </a:solidFill>
                <a:latin typeface="+mj-lt"/>
              </a:rPr>
            </a:br>
            <a:r>
              <a:rPr lang="ru-RU" b="1" dirty="0" smtClean="0">
                <a:solidFill>
                  <a:schemeClr val="tx1"/>
                </a:solidFill>
                <a:latin typeface="+mj-lt"/>
              </a:rPr>
              <a:t>(стабилизационный фонд)</a:t>
            </a:r>
            <a:endParaRPr lang="ru-RU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88953" y="1397798"/>
            <a:ext cx="735013" cy="735013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+mj-lt"/>
              </a:rPr>
              <a:t>СКПК</a:t>
            </a:r>
          </a:p>
        </p:txBody>
      </p:sp>
      <p:sp>
        <p:nvSpPr>
          <p:cNvPr id="7" name="Овал 6"/>
          <p:cNvSpPr/>
          <p:nvPr/>
        </p:nvSpPr>
        <p:spPr>
          <a:xfrm>
            <a:off x="1308106" y="1397798"/>
            <a:ext cx="733425" cy="735013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+mj-lt"/>
              </a:rPr>
              <a:t>СКПК</a:t>
            </a:r>
          </a:p>
        </p:txBody>
      </p:sp>
      <p:sp>
        <p:nvSpPr>
          <p:cNvPr id="8" name="Овал 7"/>
          <p:cNvSpPr/>
          <p:nvPr/>
        </p:nvSpPr>
        <p:spPr>
          <a:xfrm>
            <a:off x="2330453" y="1397798"/>
            <a:ext cx="735013" cy="735013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+mj-lt"/>
              </a:rPr>
              <a:t>СКПК</a:t>
            </a:r>
          </a:p>
        </p:txBody>
      </p:sp>
      <p:cxnSp>
        <p:nvCxnSpPr>
          <p:cNvPr id="9" name="Прямая со стрелкой 8"/>
          <p:cNvCxnSpPr>
            <a:stCxn id="6" idx="4"/>
          </p:cNvCxnSpPr>
          <p:nvPr/>
        </p:nvCxnSpPr>
        <p:spPr>
          <a:xfrm flipH="1">
            <a:off x="855663" y="2132810"/>
            <a:ext cx="794" cy="103028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7" idx="4"/>
          </p:cNvCxnSpPr>
          <p:nvPr/>
        </p:nvCxnSpPr>
        <p:spPr>
          <a:xfrm flipH="1">
            <a:off x="1674818" y="2132810"/>
            <a:ext cx="1" cy="103028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8" idx="4"/>
          </p:cNvCxnSpPr>
          <p:nvPr/>
        </p:nvCxnSpPr>
        <p:spPr>
          <a:xfrm flipH="1">
            <a:off x="2697163" y="2132810"/>
            <a:ext cx="794" cy="103028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4678365" y="2134396"/>
            <a:ext cx="1588" cy="10287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TextBox 43"/>
          <p:cNvSpPr txBox="1">
            <a:spLocks noChangeArrowheads="1"/>
          </p:cNvSpPr>
          <p:nvPr/>
        </p:nvSpPr>
        <p:spPr bwMode="auto">
          <a:xfrm>
            <a:off x="1933578" y="1826422"/>
            <a:ext cx="399437" cy="36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87" tIns="41743" rIns="83487" bIns="4174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800" b="1" dirty="0"/>
              <a:t>…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5627690" y="2134396"/>
            <a:ext cx="1588" cy="10287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511178" y="2429673"/>
            <a:ext cx="2582863" cy="37147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+mj-lt"/>
              </a:rPr>
              <a:t>Ежегодно 0,5%  и до достижения 5% от суммы привлеченных сбережений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246567" y="1124747"/>
            <a:ext cx="866775" cy="1095376"/>
          </a:xfrm>
          <a:prstGeom prst="roundRect">
            <a:avLst>
              <a:gd name="adj" fmla="val 10574"/>
            </a:avLst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+mj-lt"/>
              </a:rPr>
              <a:t>Иные, не </a:t>
            </a:r>
            <a:r>
              <a:rPr lang="ru-RU" sz="900" dirty="0" smtClean="0">
                <a:solidFill>
                  <a:schemeClr val="tx1"/>
                </a:solidFill>
                <a:latin typeface="+mj-lt"/>
              </a:rPr>
              <a:t>запрещён-</a:t>
            </a:r>
            <a:r>
              <a:rPr lang="ru-RU" sz="900" dirty="0" err="1" smtClean="0">
                <a:solidFill>
                  <a:schemeClr val="tx1"/>
                </a:solidFill>
                <a:latin typeface="+mj-lt"/>
              </a:rPr>
              <a:t>ные</a:t>
            </a:r>
            <a:r>
              <a:rPr lang="ru-RU" sz="9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900" dirty="0">
                <a:solidFill>
                  <a:schemeClr val="tx1"/>
                </a:solidFill>
                <a:latin typeface="+mj-lt"/>
              </a:rPr>
              <a:t>законом источники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184780" y="1124747"/>
            <a:ext cx="931863" cy="1095376"/>
          </a:xfrm>
          <a:prstGeom prst="roundRect">
            <a:avLst>
              <a:gd name="adj" fmla="val 10574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+mj-lt"/>
              </a:rPr>
              <a:t>Доходы от размещения средств </a:t>
            </a:r>
            <a:r>
              <a:rPr lang="ru-RU" sz="900" dirty="0" err="1" smtClean="0">
                <a:solidFill>
                  <a:schemeClr val="tx1"/>
                </a:solidFill>
                <a:latin typeface="+mj-lt"/>
              </a:rPr>
              <a:t>стабилиза-ционного</a:t>
            </a:r>
            <a:r>
              <a:rPr lang="ru-RU" sz="9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900" dirty="0">
                <a:solidFill>
                  <a:schemeClr val="tx1"/>
                </a:solidFill>
                <a:latin typeface="+mj-lt"/>
              </a:rPr>
              <a:t>фонда</a:t>
            </a:r>
          </a:p>
        </p:txBody>
      </p:sp>
      <p:sp>
        <p:nvSpPr>
          <p:cNvPr id="14354" name="TextBox 77"/>
          <p:cNvSpPr txBox="1">
            <a:spLocks noChangeArrowheads="1"/>
          </p:cNvSpPr>
          <p:nvPr/>
        </p:nvSpPr>
        <p:spPr bwMode="auto">
          <a:xfrm>
            <a:off x="703923" y="474467"/>
            <a:ext cx="5414400" cy="284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87" tIns="41743" rIns="83487" bIns="4174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1300" dirty="0"/>
              <a:t>Источники формирования</a:t>
            </a:r>
            <a:r>
              <a:rPr lang="en-US" sz="1300" dirty="0"/>
              <a:t> </a:t>
            </a:r>
            <a:r>
              <a:rPr lang="ru-RU" sz="1300" dirty="0"/>
              <a:t>средств </a:t>
            </a:r>
            <a:r>
              <a:rPr lang="ru-RU" sz="1300" dirty="0" smtClean="0"/>
              <a:t>фонда страхования сбережений</a:t>
            </a:r>
            <a:endParaRPr lang="ru-RU" sz="1300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5762055" y="3809207"/>
            <a:ext cx="1427164" cy="1588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7183140" y="2088356"/>
            <a:ext cx="1365250" cy="2648496"/>
          </a:xfrm>
          <a:prstGeom prst="rect">
            <a:avLst/>
          </a:prstGeom>
          <a:solidFill>
            <a:srgbClr val="FFFF66">
              <a:alpha val="41961"/>
            </a:srgbClr>
          </a:solidFill>
          <a:ln w="3175"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265194" y="2380607"/>
            <a:ext cx="1233488" cy="7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+mj-lt"/>
              </a:rPr>
              <a:t>государственные ценные бумаги и ценные бумаги субъектов РФ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265194" y="3163100"/>
            <a:ext cx="1233488" cy="8206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+mj-lt"/>
              </a:rPr>
              <a:t>депозиты банков, входящих в систему страхования вкладов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265194" y="4040983"/>
            <a:ext cx="1233488" cy="5953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 smtClean="0">
                <a:solidFill>
                  <a:schemeClr val="tx1"/>
                </a:solidFill>
                <a:latin typeface="+mj-lt"/>
              </a:rPr>
              <a:t>предоставление займов для возврата сбережений </a:t>
            </a:r>
            <a:endParaRPr lang="ru-RU" sz="9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8" name="Соединительная линия уступом 27"/>
          <p:cNvCxnSpPr>
            <a:stCxn id="20" idx="0"/>
            <a:endCxn id="17" idx="3"/>
          </p:cNvCxnSpPr>
          <p:nvPr/>
        </p:nvCxnSpPr>
        <p:spPr>
          <a:xfrm rot="16200000" flipV="1">
            <a:off x="6783242" y="1005833"/>
            <a:ext cx="415924" cy="1749127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30" idx="1"/>
            <a:endCxn id="39" idx="3"/>
          </p:cNvCxnSpPr>
          <p:nvPr/>
        </p:nvCxnSpPr>
        <p:spPr>
          <a:xfrm flipH="1">
            <a:off x="2997277" y="5269401"/>
            <a:ext cx="413840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3411118" y="4996349"/>
            <a:ext cx="2457027" cy="54609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+mj-lt"/>
              </a:rPr>
              <a:t>В </a:t>
            </a:r>
            <a:r>
              <a:rPr lang="ru-RU" sz="900" dirty="0" smtClean="0">
                <a:solidFill>
                  <a:schemeClr val="tx1"/>
                </a:solidFill>
                <a:latin typeface="+mj-lt"/>
              </a:rPr>
              <a:t>расчете на одного </a:t>
            </a:r>
            <a:r>
              <a:rPr lang="ru-RU" sz="900" dirty="0">
                <a:solidFill>
                  <a:schemeClr val="tx1"/>
                </a:solidFill>
                <a:latin typeface="+mj-lt"/>
              </a:rPr>
              <a:t>члена или ассоциированного члена СКПК </a:t>
            </a:r>
            <a:r>
              <a:rPr lang="ru-RU" sz="900" dirty="0" smtClean="0">
                <a:solidFill>
                  <a:schemeClr val="tx1"/>
                </a:solidFill>
                <a:latin typeface="+mj-lt"/>
              </a:rPr>
              <a:t>займы (выплаты ) </a:t>
            </a:r>
            <a:r>
              <a:rPr lang="ru-RU" sz="900" dirty="0">
                <a:solidFill>
                  <a:schemeClr val="tx1"/>
                </a:solidFill>
                <a:latin typeface="+mj-lt"/>
              </a:rPr>
              <a:t>составляют до 25 тыс. рублей</a:t>
            </a:r>
          </a:p>
        </p:txBody>
      </p:sp>
      <p:cxnSp>
        <p:nvCxnSpPr>
          <p:cNvPr id="31" name="Прямая со стрелкой 30"/>
          <p:cNvCxnSpPr/>
          <p:nvPr/>
        </p:nvCxnSpPr>
        <p:spPr>
          <a:xfrm flipH="1">
            <a:off x="3716340" y="2134396"/>
            <a:ext cx="1588" cy="10287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2" name="Скругленный прямоугольник 31"/>
          <p:cNvSpPr/>
          <p:nvPr/>
        </p:nvSpPr>
        <p:spPr>
          <a:xfrm>
            <a:off x="3284540" y="1124747"/>
            <a:ext cx="866775" cy="1095376"/>
          </a:xfrm>
          <a:prstGeom prst="roundRect">
            <a:avLst>
              <a:gd name="adj" fmla="val 10574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+mj-lt"/>
              </a:rPr>
              <a:t>Штрафы, наложенные на членов СРО </a:t>
            </a:r>
          </a:p>
        </p:txBody>
      </p:sp>
      <p:cxnSp>
        <p:nvCxnSpPr>
          <p:cNvPr id="33" name="Прямая со стрелкой 32"/>
          <p:cNvCxnSpPr>
            <a:stCxn id="20" idx="2"/>
          </p:cNvCxnSpPr>
          <p:nvPr/>
        </p:nvCxnSpPr>
        <p:spPr>
          <a:xfrm>
            <a:off x="7865765" y="4736853"/>
            <a:ext cx="0" cy="342356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Вертикальный свиток 33"/>
          <p:cNvSpPr/>
          <p:nvPr/>
        </p:nvSpPr>
        <p:spPr>
          <a:xfrm rot="10800000" flipV="1">
            <a:off x="5762056" y="3080667"/>
            <a:ext cx="1330225" cy="1368152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</a:rPr>
              <a:t>Порядок формирования</a:t>
            </a:r>
            <a:r>
              <a:rPr lang="ru-RU" sz="1000" dirty="0">
                <a:solidFill>
                  <a:schemeClr val="tx1"/>
                </a:solidFill>
              </a:rPr>
              <a:t>, размещения и </a:t>
            </a:r>
            <a:r>
              <a:rPr lang="ru-RU" sz="1000" dirty="0" smtClean="0">
                <a:solidFill>
                  <a:schemeClr val="tx1"/>
                </a:solidFill>
                <a:latin typeface="+mj-lt"/>
              </a:rPr>
              <a:t>использования</a:t>
            </a:r>
            <a:endParaRPr lang="ru-RU" sz="1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Левая фигурная скобка 17"/>
          <p:cNvSpPr/>
          <p:nvPr/>
        </p:nvSpPr>
        <p:spPr>
          <a:xfrm rot="16200000">
            <a:off x="3155313" y="-2302821"/>
            <a:ext cx="504054" cy="6230475"/>
          </a:xfrm>
          <a:prstGeom prst="leftBrace">
            <a:avLst>
              <a:gd name="adj1" fmla="val 8333"/>
              <a:gd name="adj2" fmla="val 50163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3487" tIns="41743" rIns="83487" bIns="41743"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2355" y="4736854"/>
            <a:ext cx="2644925" cy="1065089"/>
          </a:xfrm>
          <a:prstGeom prst="roundRect">
            <a:avLst>
              <a:gd name="adj" fmla="val 10574"/>
            </a:avLst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endParaRPr lang="ru-RU" sz="1100" dirty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r>
              <a:rPr lang="ru-RU" sz="1100" dirty="0" smtClean="0">
                <a:solidFill>
                  <a:schemeClr val="tx1"/>
                </a:solidFill>
                <a:latin typeface="+mj-lt"/>
              </a:rPr>
              <a:t>Возврат сбережений членам </a:t>
            </a:r>
            <a:r>
              <a:rPr lang="ru-RU" sz="1100" dirty="0">
                <a:solidFill>
                  <a:schemeClr val="tx1"/>
                </a:solidFill>
                <a:latin typeface="+mj-lt"/>
              </a:rPr>
              <a:t>и ассоциированным членам</a:t>
            </a: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+mj-lt"/>
            </a:endParaRPr>
          </a:p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402261" y="5167352"/>
            <a:ext cx="658663" cy="582538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  <a:latin typeface="+mj-lt"/>
              </a:rPr>
              <a:t>СКПК</a:t>
            </a:r>
          </a:p>
        </p:txBody>
      </p:sp>
      <p:sp>
        <p:nvSpPr>
          <p:cNvPr id="41" name="Овал 40"/>
          <p:cNvSpPr/>
          <p:nvPr/>
        </p:nvSpPr>
        <p:spPr>
          <a:xfrm>
            <a:off x="1139184" y="5167347"/>
            <a:ext cx="658663" cy="582538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  <a:latin typeface="+mj-lt"/>
              </a:rPr>
              <a:t>СКПК</a:t>
            </a:r>
          </a:p>
        </p:txBody>
      </p:sp>
      <p:sp>
        <p:nvSpPr>
          <p:cNvPr id="42" name="Овал 41"/>
          <p:cNvSpPr/>
          <p:nvPr/>
        </p:nvSpPr>
        <p:spPr>
          <a:xfrm>
            <a:off x="2110585" y="5167352"/>
            <a:ext cx="658663" cy="582538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  <a:latin typeface="+mj-lt"/>
              </a:rPr>
              <a:t>СКПК</a:t>
            </a:r>
          </a:p>
        </p:txBody>
      </p:sp>
      <p:sp>
        <p:nvSpPr>
          <p:cNvPr id="43" name="TextBox 43"/>
          <p:cNvSpPr txBox="1">
            <a:spLocks noChangeArrowheads="1"/>
          </p:cNvSpPr>
          <p:nvPr/>
        </p:nvSpPr>
        <p:spPr bwMode="auto">
          <a:xfrm>
            <a:off x="1731965" y="5349838"/>
            <a:ext cx="399437" cy="36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87" tIns="41743" rIns="83487" bIns="4174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800" b="1" dirty="0"/>
              <a:t>…</a:t>
            </a:r>
          </a:p>
        </p:txBody>
      </p:sp>
      <p:cxnSp>
        <p:nvCxnSpPr>
          <p:cNvPr id="14340" name="Прямая соединительная линия 14339"/>
          <p:cNvCxnSpPr>
            <a:endCxn id="30" idx="0"/>
          </p:cNvCxnSpPr>
          <p:nvPr/>
        </p:nvCxnSpPr>
        <p:spPr>
          <a:xfrm>
            <a:off x="4639629" y="4338643"/>
            <a:ext cx="0" cy="657709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Скругленный прямоугольник 55"/>
          <p:cNvSpPr/>
          <p:nvPr/>
        </p:nvSpPr>
        <p:spPr>
          <a:xfrm>
            <a:off x="6300192" y="5076787"/>
            <a:ext cx="2333228" cy="54609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+mj-lt"/>
              </a:rPr>
              <a:t>Операционные расходы на содержание </a:t>
            </a:r>
            <a:r>
              <a:rPr lang="ru-RU" sz="900" dirty="0" smtClean="0">
                <a:solidFill>
                  <a:schemeClr val="tx1"/>
                </a:solidFill>
                <a:latin typeface="+mj-lt"/>
              </a:rPr>
              <a:t>фонда</a:t>
            </a:r>
            <a:endParaRPr lang="ru-RU" sz="9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65194" y="2134395"/>
            <a:ext cx="1233488" cy="253578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r>
              <a:rPr lang="ru-RU" sz="1100" b="1" dirty="0"/>
              <a:t>Размещение в:</a:t>
            </a:r>
          </a:p>
        </p:txBody>
      </p:sp>
    </p:spTree>
    <p:extLst>
      <p:ext uri="{BB962C8B-B14F-4D97-AF65-F5344CB8AC3E}">
        <p14:creationId xmlns:p14="http://schemas.microsoft.com/office/powerpoint/2010/main" val="248390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778095"/>
          </a:xfrm>
        </p:spPr>
        <p:txBody>
          <a:bodyPr/>
          <a:lstStyle/>
          <a:p>
            <a:r>
              <a:rPr lang="ru-RU" b="1" dirty="0" smtClean="0"/>
              <a:t>Решения проблем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453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Создание отраслевого фонда страхования сбережений членов и ассоциированных членов СКПК </a:t>
            </a:r>
            <a:r>
              <a:rPr lang="ru-RU" b="1" dirty="0" smtClean="0"/>
              <a:t>(стабилизационного </a:t>
            </a:r>
            <a:r>
              <a:rPr lang="ru-RU" b="1" dirty="0" smtClean="0"/>
              <a:t>фонда) при </a:t>
            </a:r>
            <a:r>
              <a:rPr lang="ru-RU" b="1" dirty="0" err="1" smtClean="0"/>
              <a:t>СРО</a:t>
            </a:r>
            <a:r>
              <a:rPr lang="ru-RU" b="1" dirty="0" smtClean="0"/>
              <a:t> СКПК;</a:t>
            </a:r>
          </a:p>
          <a:p>
            <a:r>
              <a:rPr lang="ru-RU" b="1" dirty="0" smtClean="0"/>
              <a:t>Фондирование СКПК:</a:t>
            </a:r>
          </a:p>
          <a:p>
            <a:pPr lvl="1"/>
            <a:r>
              <a:rPr lang="ru-RU" b="1" dirty="0" err="1" smtClean="0"/>
              <a:t>секьютеризация</a:t>
            </a:r>
            <a:r>
              <a:rPr lang="ru-RU" b="1" dirty="0" smtClean="0"/>
              <a:t> </a:t>
            </a:r>
            <a:r>
              <a:rPr lang="ru-RU" b="1" dirty="0" smtClean="0"/>
              <a:t>Банком России кредитов банков, выданных СКПК;</a:t>
            </a:r>
          </a:p>
          <a:p>
            <a:pPr lvl="1"/>
            <a:r>
              <a:rPr lang="ru-RU" b="1" dirty="0" smtClean="0"/>
              <a:t>привлечение средств </a:t>
            </a:r>
            <a:r>
              <a:rPr lang="ru-RU" b="1" dirty="0"/>
              <a:t>физических лиц с опорой на системные механизмы </a:t>
            </a:r>
            <a:r>
              <a:rPr lang="ru-RU" b="1" dirty="0" smtClean="0"/>
              <a:t>поддержки.</a:t>
            </a:r>
            <a:endParaRPr lang="ru-RU" b="1" dirty="0"/>
          </a:p>
          <a:p>
            <a:r>
              <a:rPr lang="ru-RU" b="1" dirty="0" smtClean="0">
                <a:solidFill>
                  <a:srgbClr val="FF0000"/>
                </a:solidFill>
              </a:rPr>
              <a:t>Выстраивание риск-ориентированной (пропорциональной уровню рисков) системы контроля и надзора за деятельностью СКПК; </a:t>
            </a:r>
          </a:p>
          <a:p>
            <a:r>
              <a:rPr lang="ru-RU" b="1" dirty="0"/>
              <a:t>Включение показателя уровня доступности финансовых услуг </a:t>
            </a:r>
            <a:r>
              <a:rPr lang="ru-RU" b="1" dirty="0" smtClean="0"/>
              <a:t>в </a:t>
            </a:r>
            <a:r>
              <a:rPr lang="ru-RU" b="1" dirty="0" smtClean="0"/>
              <a:t>перечень  </a:t>
            </a:r>
            <a:r>
              <a:rPr lang="ru-RU" b="1" dirty="0"/>
              <a:t>целевых индикаторов </a:t>
            </a:r>
            <a:r>
              <a:rPr lang="ru-RU" b="1" i="1" dirty="0" smtClean="0"/>
              <a:t>Стратегии </a:t>
            </a:r>
            <a:r>
              <a:rPr lang="ru-RU" b="1" i="1" dirty="0"/>
              <a:t>устойчивого развития сельских территорий Российской Федерации на период до 2030 </a:t>
            </a:r>
            <a:r>
              <a:rPr lang="ru-RU" b="1" i="1" dirty="0" smtClean="0"/>
              <a:t>года</a:t>
            </a:r>
          </a:p>
          <a:p>
            <a:r>
              <a:rPr lang="ru-RU" b="1" dirty="0"/>
              <a:t>Разработка и принятие стратегии и ведомственной целевой программы развития сельскохозяйственной кредитной кооперации в России.</a:t>
            </a:r>
          </a:p>
          <a:p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640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трелка вправо 19"/>
          <p:cNvSpPr/>
          <p:nvPr/>
        </p:nvSpPr>
        <p:spPr>
          <a:xfrm rot="19968786">
            <a:off x="1344796" y="2140843"/>
            <a:ext cx="7218017" cy="1960813"/>
          </a:xfrm>
          <a:prstGeom prst="right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3487" tIns="41743" rIns="83487" bIns="41743"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1518338" y="5848716"/>
            <a:ext cx="5811155" cy="1"/>
          </a:xfrm>
          <a:prstGeom prst="straightConnector1">
            <a:avLst/>
          </a:prstGeom>
          <a:ln w="635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29491" y="290089"/>
            <a:ext cx="1159260" cy="515188"/>
          </a:xfrm>
          <a:prstGeom prst="rect">
            <a:avLst/>
          </a:prstGeom>
          <a:noFill/>
        </p:spPr>
        <p:txBody>
          <a:bodyPr wrap="none" lIns="83487" tIns="41743" rIns="83487" bIns="41743" rtlCol="0">
            <a:spAutoFit/>
          </a:bodyPr>
          <a:lstStyle/>
          <a:p>
            <a:r>
              <a:rPr lang="ru-RU" b="1" dirty="0" smtClean="0"/>
              <a:t>Финансовые</a:t>
            </a:r>
          </a:p>
          <a:p>
            <a:pPr algn="ctr"/>
            <a:r>
              <a:rPr lang="ru-RU" b="1" dirty="0" smtClean="0"/>
              <a:t> риски</a:t>
            </a:r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1518333" y="783772"/>
            <a:ext cx="0" cy="5064938"/>
          </a:xfrm>
          <a:prstGeom prst="straightConnector1">
            <a:avLst/>
          </a:prstGeom>
          <a:ln w="635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8240" y="420896"/>
            <a:ext cx="1642534" cy="299745"/>
          </a:xfrm>
          <a:prstGeom prst="rect">
            <a:avLst/>
          </a:prstGeom>
          <a:noFill/>
        </p:spPr>
        <p:txBody>
          <a:bodyPr wrap="none" lIns="83487" tIns="41743" rIns="83487" bIns="41743" rtlCol="0">
            <a:spAutoFit/>
          </a:bodyPr>
          <a:lstStyle/>
          <a:p>
            <a:r>
              <a:rPr lang="ru-RU" b="1" dirty="0" smtClean="0"/>
              <a:t>Контроль и надзор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524771" y="5848717"/>
            <a:ext cx="1759863" cy="822965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r>
              <a:rPr lang="ru-RU" sz="1200" dirty="0">
                <a:latin typeface="Arial Narrow" panose="020B0606020202030204" pitchFamily="34" charset="0"/>
              </a:rPr>
              <a:t>Отчисления на формирование компенсационного фонда:</a:t>
            </a:r>
          </a:p>
          <a:p>
            <a:r>
              <a:rPr lang="ru-RU" sz="1200" dirty="0">
                <a:latin typeface="Arial Narrow" panose="020B0606020202030204" pitchFamily="34" charset="0"/>
              </a:rPr>
              <a:t>      - обязательный взнос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" y="4386190"/>
            <a:ext cx="1407560" cy="1084575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pPr marL="162335" indent="-162335">
              <a:buFont typeface="Arial" panose="020B0604020202020204" pitchFamily="34" charset="0"/>
              <a:buChar char="•"/>
            </a:pPr>
            <a:r>
              <a:rPr lang="ru-RU" sz="1300" dirty="0">
                <a:latin typeface="Arial Narrow" panose="020B0606020202030204" pitchFamily="34" charset="0"/>
              </a:rPr>
              <a:t>Членство в СРО</a:t>
            </a:r>
          </a:p>
          <a:p>
            <a:pPr marL="162335" indent="-162335">
              <a:buFont typeface="Arial" panose="020B0604020202020204" pitchFamily="34" charset="0"/>
              <a:buChar char="•"/>
            </a:pPr>
            <a:r>
              <a:rPr lang="ru-RU" sz="1300" dirty="0">
                <a:latin typeface="Arial Narrow" panose="020B0606020202030204" pitchFamily="34" charset="0"/>
              </a:rPr>
              <a:t>Членство в СКПК второго уровня (добровольное)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3033479"/>
            <a:ext cx="1407555" cy="1084575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pPr marL="162335" indent="-162335">
              <a:buFont typeface="Arial" panose="020B0604020202020204" pitchFamily="34" charset="0"/>
              <a:buChar char="•"/>
            </a:pPr>
            <a:r>
              <a:rPr lang="ru-RU" sz="1300" dirty="0">
                <a:latin typeface="Arial Narrow" panose="020B0606020202030204" pitchFamily="34" charset="0"/>
              </a:rPr>
              <a:t>Членство в СРО</a:t>
            </a:r>
          </a:p>
          <a:p>
            <a:pPr marL="162335" indent="-162335">
              <a:buFont typeface="Arial" panose="020B0604020202020204" pitchFamily="34" charset="0"/>
              <a:buChar char="•"/>
            </a:pPr>
            <a:r>
              <a:rPr lang="ru-RU" sz="1300" dirty="0">
                <a:latin typeface="Arial Narrow" panose="020B0606020202030204" pitchFamily="34" charset="0"/>
              </a:rPr>
              <a:t>Членство в СКПК второго уровня (добровольное)</a:t>
            </a:r>
            <a:endParaRPr lang="ru-RU" sz="1000" dirty="0">
              <a:latin typeface="Arial Narrow" panose="020B0606020202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1140749"/>
            <a:ext cx="1518335" cy="1284630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pPr marL="162335" indent="-162335">
              <a:buFont typeface="Arial" panose="020B0604020202020204" pitchFamily="34" charset="0"/>
              <a:buChar char="•"/>
            </a:pPr>
            <a:r>
              <a:rPr lang="ru-RU" sz="1300" dirty="0">
                <a:latin typeface="Arial Narrow" panose="020B0606020202030204" pitchFamily="34" charset="0"/>
              </a:rPr>
              <a:t>Контроль и надзор со стороны ЦБ РФ</a:t>
            </a:r>
          </a:p>
          <a:p>
            <a:pPr marL="162335" indent="-162335">
              <a:buFont typeface="Arial" panose="020B0604020202020204" pitchFamily="34" charset="0"/>
              <a:buChar char="•"/>
            </a:pPr>
            <a:r>
              <a:rPr lang="ru-RU" sz="1300" dirty="0">
                <a:latin typeface="Arial Narrow" panose="020B0606020202030204" pitchFamily="34" charset="0"/>
              </a:rPr>
              <a:t>Членство в СРО</a:t>
            </a:r>
          </a:p>
          <a:p>
            <a:pPr marL="162335" indent="-162335">
              <a:buFont typeface="Arial" panose="020B0604020202020204" pitchFamily="34" charset="0"/>
              <a:buChar char="•"/>
            </a:pPr>
            <a:r>
              <a:rPr lang="ru-RU" sz="1300" dirty="0">
                <a:latin typeface="Arial Narrow" panose="020B0606020202030204" pitchFamily="34" charset="0"/>
              </a:rPr>
              <a:t>Членство в СКПК второго уровня (добровольное)</a:t>
            </a:r>
            <a:endParaRPr lang="ru-RU" sz="1100" dirty="0">
              <a:latin typeface="Arial Narrow" panose="020B0606020202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66495" y="4984109"/>
            <a:ext cx="2374095" cy="515188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pPr algn="ctr"/>
            <a:r>
              <a:rPr lang="ru-RU" b="1" dirty="0" smtClean="0"/>
              <a:t>Защита сбережений членов и ассоциированных членов</a:t>
            </a:r>
            <a:endParaRPr lang="ru-RU" b="1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H="1">
            <a:off x="1481691" y="1775048"/>
            <a:ext cx="3801119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 flipV="1">
            <a:off x="1518337" y="3418194"/>
            <a:ext cx="1759863" cy="0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6631499" y="3802916"/>
            <a:ext cx="0" cy="2045794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386652" y="4825819"/>
            <a:ext cx="2" cy="1022897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1670066" y="3589576"/>
            <a:ext cx="1640278" cy="1975732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3487" tIns="41743" rIns="83487" bIns="41743" rtlCol="0" anchor="ctr"/>
          <a:lstStyle/>
          <a:p>
            <a:pPr algn="ctr"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ривлечение 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личных сбережений - отсутствует;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Численность членов – до 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500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Стоимость активов – до 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50 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млн. руб.</a:t>
            </a:r>
          </a:p>
        </p:txBody>
      </p:sp>
      <p:sp>
        <p:nvSpPr>
          <p:cNvPr id="24" name="Овал 23"/>
          <p:cNvSpPr/>
          <p:nvPr/>
        </p:nvSpPr>
        <p:spPr>
          <a:xfrm>
            <a:off x="3310346" y="2248751"/>
            <a:ext cx="1972463" cy="253732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3487" tIns="41743" rIns="83487" bIns="41743" rtlCol="0" anchor="ctr"/>
          <a:lstStyle/>
          <a:p>
            <a:pPr algn="ctr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Привлечение 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личных сбережений – 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присутствует;</a:t>
            </a:r>
            <a:endParaRPr lang="ru-RU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Численность членов – до 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2000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Стоимость активов – до 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250 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млн. руб. </a:t>
            </a:r>
          </a:p>
        </p:txBody>
      </p:sp>
      <p:sp>
        <p:nvSpPr>
          <p:cNvPr id="25" name="Овал 24"/>
          <p:cNvSpPr/>
          <p:nvPr/>
        </p:nvSpPr>
        <p:spPr>
          <a:xfrm>
            <a:off x="5282805" y="768446"/>
            <a:ext cx="2350970" cy="2960592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3487" tIns="41743" rIns="83487" bIns="41743" rtlCol="0" anchor="ctr"/>
          <a:lstStyle/>
          <a:p>
            <a:pPr algn="ctr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Привлечение 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личных сбережений - присутствует;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Численность членов – свыше 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2000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; 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Стоимость активов – свыше </a:t>
            </a:r>
            <a:r>
              <a:rPr lang="ru-RU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250 </a:t>
            </a:r>
            <a:r>
              <a:rPr lang="ru-RU" sz="1200" dirty="0">
                <a:solidFill>
                  <a:schemeClr val="tx1"/>
                </a:solidFill>
                <a:latin typeface="Arial Narrow" panose="020B0606020202030204" pitchFamily="34" charset="0"/>
              </a:rPr>
              <a:t>млн. руб.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1518339" y="4760023"/>
            <a:ext cx="151731" cy="0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5" idx="4"/>
          </p:cNvCxnSpPr>
          <p:nvPr/>
        </p:nvCxnSpPr>
        <p:spPr>
          <a:xfrm flipH="1">
            <a:off x="2474129" y="5565306"/>
            <a:ext cx="16076" cy="283404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458446" y="5848717"/>
            <a:ext cx="4494932" cy="822965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r>
              <a:rPr lang="ru-RU" sz="1200" dirty="0">
                <a:latin typeface="Arial Narrow" panose="020B0606020202030204" pitchFamily="34" charset="0"/>
              </a:rPr>
              <a:t>Отчисления на формирование компенсационного фонда:</a:t>
            </a:r>
          </a:p>
          <a:p>
            <a:r>
              <a:rPr lang="ru-RU" sz="1200" dirty="0">
                <a:latin typeface="Arial Narrow" panose="020B0606020202030204" pitchFamily="34" charset="0"/>
              </a:rPr>
              <a:t>      - обязательный взнос ;</a:t>
            </a:r>
          </a:p>
          <a:p>
            <a:r>
              <a:rPr lang="ru-RU" sz="1200" dirty="0">
                <a:latin typeface="Arial Narrow" panose="020B0606020202030204" pitchFamily="34" charset="0"/>
              </a:rPr>
              <a:t>      - страховой взнос в зависимости от объема привлеченных  личных сбережений и уровня процентных ставок по ним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12360" y="6453336"/>
            <a:ext cx="1328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Слайд 24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57351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778095"/>
          </a:xfrm>
        </p:spPr>
        <p:txBody>
          <a:bodyPr/>
          <a:lstStyle/>
          <a:p>
            <a:r>
              <a:rPr lang="ru-RU" b="1" dirty="0" smtClean="0"/>
              <a:t>Решения проблем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453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Создание отраслевого фонда страхования сбережений членов и ассоциированных членов СКПК </a:t>
            </a:r>
            <a:r>
              <a:rPr lang="ru-RU" b="1" dirty="0"/>
              <a:t>(стабилизационного </a:t>
            </a:r>
            <a:r>
              <a:rPr lang="ru-RU" b="1" dirty="0" smtClean="0"/>
              <a:t>фонда) при </a:t>
            </a:r>
            <a:r>
              <a:rPr lang="ru-RU" b="1" dirty="0" err="1" smtClean="0"/>
              <a:t>СРО</a:t>
            </a:r>
            <a:r>
              <a:rPr lang="ru-RU" b="1" dirty="0" smtClean="0"/>
              <a:t> СКПК;</a:t>
            </a:r>
          </a:p>
          <a:p>
            <a:r>
              <a:rPr lang="ru-RU" b="1" dirty="0" smtClean="0"/>
              <a:t>Фондирование СКПК:</a:t>
            </a:r>
          </a:p>
          <a:p>
            <a:pPr lvl="1"/>
            <a:r>
              <a:rPr lang="ru-RU" b="1" dirty="0" err="1" smtClean="0"/>
              <a:t>секьютеризация</a:t>
            </a:r>
            <a:r>
              <a:rPr lang="ru-RU" b="1" dirty="0" smtClean="0"/>
              <a:t> </a:t>
            </a:r>
            <a:r>
              <a:rPr lang="ru-RU" b="1" dirty="0" smtClean="0"/>
              <a:t>Банком России кредитов банков, выданных СКПК;</a:t>
            </a:r>
          </a:p>
          <a:p>
            <a:pPr lvl="1"/>
            <a:r>
              <a:rPr lang="ru-RU" b="1" dirty="0" smtClean="0"/>
              <a:t>привлечение средств </a:t>
            </a:r>
            <a:r>
              <a:rPr lang="ru-RU" b="1" dirty="0"/>
              <a:t>физических лиц с опорой на системные механизмы </a:t>
            </a:r>
            <a:r>
              <a:rPr lang="ru-RU" b="1" dirty="0" smtClean="0"/>
              <a:t>поддержки.</a:t>
            </a:r>
            <a:endParaRPr lang="ru-RU" b="1" dirty="0"/>
          </a:p>
          <a:p>
            <a:r>
              <a:rPr lang="ru-RU" b="1" dirty="0" smtClean="0"/>
              <a:t>Выстраивание риск-ориентированной (пропорциональной уровню рисков) системы контроля и надзора за деятельностью СКПК;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Включение показателя </a:t>
            </a:r>
            <a:r>
              <a:rPr lang="ru-RU" b="1" dirty="0">
                <a:solidFill>
                  <a:srgbClr val="FF0000"/>
                </a:solidFill>
              </a:rPr>
              <a:t>уровня доступности </a:t>
            </a:r>
            <a:r>
              <a:rPr lang="ru-RU" b="1" dirty="0" smtClean="0">
                <a:solidFill>
                  <a:srgbClr val="FF0000"/>
                </a:solidFill>
              </a:rPr>
              <a:t>финансовых услуг </a:t>
            </a:r>
            <a:r>
              <a:rPr lang="ru-RU" b="1" dirty="0" smtClean="0">
                <a:solidFill>
                  <a:srgbClr val="FF0000"/>
                </a:solidFill>
              </a:rPr>
              <a:t>в перечень  </a:t>
            </a:r>
            <a:r>
              <a:rPr lang="ru-RU" b="1" dirty="0">
                <a:solidFill>
                  <a:srgbClr val="FF0000"/>
                </a:solidFill>
              </a:rPr>
              <a:t>целевых индикаторов </a:t>
            </a:r>
            <a:r>
              <a:rPr lang="ru-RU" b="1" i="1" dirty="0" smtClean="0">
                <a:solidFill>
                  <a:srgbClr val="FF0000"/>
                </a:solidFill>
              </a:rPr>
              <a:t>Стратегии </a:t>
            </a:r>
            <a:r>
              <a:rPr lang="ru-RU" b="1" i="1" dirty="0">
                <a:solidFill>
                  <a:srgbClr val="FF0000"/>
                </a:solidFill>
              </a:rPr>
              <a:t>устойчивого развития сельских территорий Российской Федерации на период до 2030 </a:t>
            </a:r>
            <a:r>
              <a:rPr lang="ru-RU" b="1" i="1" dirty="0" smtClean="0">
                <a:solidFill>
                  <a:srgbClr val="FF0000"/>
                </a:solidFill>
              </a:rPr>
              <a:t>года;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Разработка и принятие стратегии и ведомственной целевой программы развития сельскохозяйственной кредитной кооперации в России.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9790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" y="0"/>
            <a:ext cx="9144000" cy="6858000"/>
          </a:xfr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ru-RU" sz="3700" b="1" i="1" dirty="0" smtClean="0">
                <a:latin typeface="Arial" pitchFamily="34" charset="0"/>
                <a:cs typeface="Arial" pitchFamily="34" charset="0"/>
              </a:rPr>
              <a:t>СПАСИБО</a:t>
            </a:r>
            <a:endParaRPr lang="ru-RU" sz="3700" b="1" i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ru-RU" sz="3700" b="1" i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ru-RU" sz="3700" b="1" i="1" dirty="0" smtClean="0">
                <a:latin typeface="Arial" pitchFamily="34" charset="0"/>
                <a:cs typeface="Arial" pitchFamily="34" charset="0"/>
              </a:rPr>
              <a:t>ЗА   ВНИМАНИЕ </a:t>
            </a:r>
            <a:r>
              <a:rPr lang="ru-RU" sz="3700" b="1" i="1" dirty="0">
                <a:latin typeface="Arial" pitchFamily="34" charset="0"/>
                <a:cs typeface="Arial" pitchFamily="34" charset="0"/>
              </a:rPr>
              <a:t>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ru-RU" sz="37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94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7812362" y="1106452"/>
            <a:ext cx="1152128" cy="54751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26" tIns="37262" rIns="74526" bIns="37262" rtlCol="0" anchor="ctr"/>
          <a:lstStyle/>
          <a:p>
            <a:pPr algn="ctr"/>
            <a:endParaRPr lang="ru-RU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92182" y="1106452"/>
            <a:ext cx="1620180" cy="54751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26" tIns="37262" rIns="74526" bIns="37262" rtlCol="0" anchor="ctr"/>
          <a:lstStyle/>
          <a:p>
            <a:pPr algn="ctr"/>
            <a:endParaRPr lang="ru-RU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43746" y="1124745"/>
            <a:ext cx="1248438" cy="54569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26" tIns="37262" rIns="74526" bIns="37262" rtlCol="0" anchor="ctr"/>
          <a:lstStyle/>
          <a:p>
            <a:pPr algn="ctr"/>
            <a:endParaRPr lang="ru-RU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51723" y="1124746"/>
            <a:ext cx="2880320" cy="54569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26" tIns="37262" rIns="74526" bIns="37262"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71601" y="1124745"/>
            <a:ext cx="1080120" cy="54569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26" tIns="37262" rIns="74526" bIns="37262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7" y="260649"/>
            <a:ext cx="8229600" cy="634083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Динамика </a:t>
            </a:r>
            <a:r>
              <a:rPr lang="ru-RU" sz="1600" b="1" dirty="0"/>
              <a:t>численности зарегистрированных СКПК и исключенных в последующие годы из </a:t>
            </a:r>
            <a:r>
              <a:rPr lang="ru-RU" sz="1600" b="1" dirty="0" err="1"/>
              <a:t>ЕГРЮЛ</a:t>
            </a:r>
            <a:r>
              <a:rPr lang="ru-RU" sz="1600" b="1" dirty="0"/>
              <a:t> (по состоянию на 22 сентября 2015 года)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47151"/>
              </p:ext>
            </p:extLst>
          </p:nvPr>
        </p:nvGraphicFramePr>
        <p:xfrm>
          <a:off x="323529" y="1268763"/>
          <a:ext cx="882047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51925" y="6581649"/>
            <a:ext cx="4680519" cy="244529"/>
          </a:xfrm>
          <a:prstGeom prst="rect">
            <a:avLst/>
          </a:prstGeom>
          <a:noFill/>
        </p:spPr>
        <p:txBody>
          <a:bodyPr wrap="square" lIns="74526" tIns="37262" rIns="74526" bIns="37262" rtlCol="0">
            <a:spAutoFit/>
          </a:bodyPr>
          <a:lstStyle/>
          <a:p>
            <a:pPr algn="r"/>
            <a:r>
              <a:rPr lang="ru-RU" sz="1100" i="1" dirty="0"/>
              <a:t>Источник: составлено по данным </a:t>
            </a:r>
            <a:r>
              <a:rPr lang="ru-RU" sz="1100" i="1" dirty="0" err="1"/>
              <a:t>Росреестра</a:t>
            </a:r>
            <a:r>
              <a:rPr lang="ru-RU" sz="1100" i="1" dirty="0"/>
              <a:t>.</a:t>
            </a:r>
            <a:endParaRPr lang="ru-RU" sz="1100" dirty="0"/>
          </a:p>
        </p:txBody>
      </p:sp>
      <p:sp>
        <p:nvSpPr>
          <p:cNvPr id="7" name="Надпись 2"/>
          <p:cNvSpPr txBox="1">
            <a:spLocks noChangeArrowheads="1"/>
          </p:cNvSpPr>
          <p:nvPr/>
        </p:nvSpPr>
        <p:spPr bwMode="auto">
          <a:xfrm rot="16200000">
            <a:off x="-932075" y="3046936"/>
            <a:ext cx="2641313" cy="3306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74526" tIns="37262" rIns="74526" bIns="37262" anchor="t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>
                <a:latin typeface="Times New Roman"/>
                <a:ea typeface="Times New Roman"/>
              </a:rPr>
              <a:t>Количество СКПК, ед.</a:t>
            </a:r>
            <a:endParaRPr lang="ru-RU" b="1" dirty="0">
              <a:latin typeface="Times New Roman"/>
              <a:ea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1602" y="1412778"/>
            <a:ext cx="1008112" cy="290695"/>
          </a:xfrm>
          <a:prstGeom prst="rect">
            <a:avLst/>
          </a:prstGeom>
          <a:noFill/>
        </p:spPr>
        <p:txBody>
          <a:bodyPr wrap="square" lIns="74526" tIns="37262" rIns="74526" bIns="37262" rtlCol="0">
            <a:spAutoFit/>
          </a:bodyPr>
          <a:lstStyle/>
          <a:p>
            <a:pPr algn="ctr"/>
            <a:r>
              <a:rPr lang="ru-RU" b="1" dirty="0" smtClean="0"/>
              <a:t>Этап 1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987827" y="1418922"/>
            <a:ext cx="1008112" cy="290695"/>
          </a:xfrm>
          <a:prstGeom prst="rect">
            <a:avLst/>
          </a:prstGeom>
          <a:noFill/>
        </p:spPr>
        <p:txBody>
          <a:bodyPr wrap="square" lIns="74526" tIns="37262" rIns="74526" bIns="37262" rtlCol="0">
            <a:spAutoFit/>
          </a:bodyPr>
          <a:lstStyle/>
          <a:p>
            <a:pPr algn="ctr"/>
            <a:r>
              <a:rPr lang="ru-RU" b="1" dirty="0" smtClean="0"/>
              <a:t>Этап 2</a:t>
            </a:r>
            <a:endParaRPr lang="ru-RU" b="1" dirty="0"/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2146253"/>
              </p:ext>
            </p:extLst>
          </p:nvPr>
        </p:nvGraphicFramePr>
        <p:xfrm>
          <a:off x="809010" y="5422227"/>
          <a:ext cx="1405309" cy="1313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9190074"/>
              </p:ext>
            </p:extLst>
          </p:nvPr>
        </p:nvGraphicFramePr>
        <p:xfrm>
          <a:off x="2770653" y="5425906"/>
          <a:ext cx="1442467" cy="1309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4733008"/>
              </p:ext>
            </p:extLst>
          </p:nvPr>
        </p:nvGraphicFramePr>
        <p:xfrm>
          <a:off x="4797511" y="5422227"/>
          <a:ext cx="1404156" cy="1313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Диаграм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8237390"/>
              </p:ext>
            </p:extLst>
          </p:nvPr>
        </p:nvGraphicFramePr>
        <p:xfrm>
          <a:off x="6192186" y="5373217"/>
          <a:ext cx="1514475" cy="136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2977436"/>
              </p:ext>
            </p:extLst>
          </p:nvPr>
        </p:nvGraphicFramePr>
        <p:xfrm>
          <a:off x="7629531" y="5373223"/>
          <a:ext cx="1334963" cy="134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13697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49006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Введение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84976" cy="5760640"/>
          </a:xfrm>
        </p:spPr>
        <p:txBody>
          <a:bodyPr>
            <a:noAutofit/>
          </a:bodyPr>
          <a:lstStyle/>
          <a:p>
            <a:r>
              <a:rPr lang="ru-RU" sz="2000" dirty="0" smtClean="0"/>
              <a:t>Кредитные </a:t>
            </a:r>
            <a:r>
              <a:rPr lang="ru-RU" sz="2000" dirty="0"/>
              <a:t>организации имеют 36740 точек обслуживания населения, основная часть которых расположена в крупных городах. Учитывая, что в России в сельской местности  насчитывается  20,2 тыс. муниципальных  образований, объединяющих 153 тыс. сельских населенных  пунктов,  существующее количество точек обслуживания нельзя считать достаточным. </a:t>
            </a:r>
            <a:endParaRPr lang="ru-RU" sz="2000" dirty="0" smtClean="0"/>
          </a:p>
          <a:p>
            <a:r>
              <a:rPr lang="ru-RU" sz="2000" dirty="0"/>
              <a:t>Средний показатель доступности финансовых услуг в </a:t>
            </a:r>
            <a:r>
              <a:rPr lang="ru-RU" sz="2000" dirty="0" smtClean="0"/>
              <a:t> России (за </a:t>
            </a:r>
            <a:r>
              <a:rPr lang="ru-RU" sz="2000" dirty="0"/>
              <a:t>исключением Москвы и Санкт-Петербурга) составил 13%, а в некоторых регионах -  лишь 5% от его уровня в </a:t>
            </a:r>
            <a:r>
              <a:rPr lang="ru-RU" sz="2000" dirty="0" smtClean="0"/>
              <a:t>Москве (2013 год). </a:t>
            </a:r>
            <a:endParaRPr lang="ru-RU" sz="2000" dirty="0"/>
          </a:p>
          <a:p>
            <a:r>
              <a:rPr lang="ru-RU" sz="2000" dirty="0" smtClean="0"/>
              <a:t>Наблюдается </a:t>
            </a:r>
            <a:r>
              <a:rPr lang="ru-RU" sz="2000" dirty="0"/>
              <a:t>уход банков из сельской местности. В частности, с 2008 по настоящее время </a:t>
            </a:r>
            <a:r>
              <a:rPr lang="ru-RU" sz="2000" dirty="0" err="1"/>
              <a:t>ПАО</a:t>
            </a:r>
            <a:r>
              <a:rPr lang="ru-RU" sz="2000" dirty="0"/>
              <a:t> «Сбербанк России», имеющий 36% сети в сельской местности, закрыл около 3000 офисов. Аналогичная ситуация наблюдается и у </a:t>
            </a:r>
            <a:r>
              <a:rPr lang="ru-RU" sz="2000" dirty="0" err="1"/>
              <a:t>ПАО</a:t>
            </a:r>
            <a:r>
              <a:rPr lang="ru-RU" sz="2000" dirty="0"/>
              <a:t> «</a:t>
            </a:r>
            <a:r>
              <a:rPr lang="ru-RU" sz="2000" dirty="0" err="1"/>
              <a:t>Россельхозбанк</a:t>
            </a:r>
            <a:r>
              <a:rPr lang="ru-RU" sz="2000" dirty="0" smtClean="0"/>
              <a:t>».</a:t>
            </a:r>
          </a:p>
          <a:p>
            <a:r>
              <a:rPr lang="ru-RU" sz="2000" dirty="0" smtClean="0"/>
              <a:t>Наибольшую потребность в финансовых услугах на селе испытывают малые формы хозяйствования и хозяйства населения, которые производят около 60% сельскохозяйственной продукции в стране.</a:t>
            </a:r>
          </a:p>
          <a:p>
            <a:r>
              <a:rPr lang="ru-RU" sz="2000" dirty="0"/>
              <a:t>Образующуюся нишу на рынке финансовых услуг </a:t>
            </a:r>
            <a:r>
              <a:rPr lang="ru-RU" sz="2000" dirty="0" smtClean="0"/>
              <a:t>в сельской местности могли </a:t>
            </a:r>
            <a:r>
              <a:rPr lang="ru-RU" sz="2000" dirty="0"/>
              <a:t>бы занять </a:t>
            </a:r>
            <a:r>
              <a:rPr lang="ru-RU" sz="2000" dirty="0" smtClean="0"/>
              <a:t>СКПК.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3786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" y="274642"/>
            <a:ext cx="9144000" cy="850108"/>
          </a:xfrm>
        </p:spPr>
        <p:txBody>
          <a:bodyPr>
            <a:noAutofit/>
          </a:bodyPr>
          <a:lstStyle/>
          <a:p>
            <a:r>
              <a:rPr lang="ru-RU" sz="2700" b="1" dirty="0" smtClean="0"/>
              <a:t>Динамика </a:t>
            </a:r>
            <a:r>
              <a:rPr lang="ru-RU" sz="2700" b="1" dirty="0"/>
              <a:t>численности зарегистрированных СКПК</a:t>
            </a:r>
          </a:p>
        </p:txBody>
      </p:sp>
      <p:graphicFrame>
        <p:nvGraphicFramePr>
          <p:cNvPr id="4" name="Объект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0743744"/>
              </p:ext>
            </p:extLst>
          </p:nvPr>
        </p:nvGraphicFramePr>
        <p:xfrm>
          <a:off x="5" y="980728"/>
          <a:ext cx="9128261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5423" y="6120577"/>
            <a:ext cx="8208912" cy="499800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r>
              <a:rPr lang="ru-RU" i="1" dirty="0"/>
              <a:t>Примечание: за 1996-2006 гг. прирост в среднем за год</a:t>
            </a:r>
            <a:r>
              <a:rPr lang="ru-RU" i="1" dirty="0" smtClean="0"/>
              <a:t>.</a:t>
            </a:r>
          </a:p>
          <a:p>
            <a:pPr algn="r"/>
            <a:r>
              <a:rPr lang="ru-RU" sz="1300" i="1" dirty="0"/>
              <a:t>Источник: составлено по данным </a:t>
            </a:r>
            <a:r>
              <a:rPr lang="ru-RU" sz="1300" i="1" dirty="0" err="1" smtClean="0"/>
              <a:t>ФНС</a:t>
            </a:r>
            <a:r>
              <a:rPr lang="ru-RU" sz="1300" i="1" dirty="0" smtClean="0"/>
              <a:t> РФ.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155532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6876256" y="923123"/>
            <a:ext cx="1080120" cy="50117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rtlCol="0" anchor="ctr"/>
          <a:lstStyle/>
          <a:p>
            <a:pPr algn="ctr"/>
            <a:endParaRPr lang="ru-RU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22984" y="923123"/>
            <a:ext cx="1353272" cy="50117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rtlCol="0" anchor="ctr"/>
          <a:lstStyle/>
          <a:p>
            <a:pPr algn="ctr"/>
            <a:endParaRPr lang="ru-RU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7984" y="923123"/>
            <a:ext cx="1095000" cy="50249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rtlCol="0" anchor="ctr"/>
          <a:lstStyle/>
          <a:p>
            <a:pPr algn="ctr"/>
            <a:endParaRPr lang="ru-RU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51722" y="923122"/>
            <a:ext cx="2376263" cy="5011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43607" y="923122"/>
            <a:ext cx="1008113" cy="50117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87" tIns="41743" rIns="83487" bIns="41743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5436"/>
            <a:ext cx="9144000" cy="604867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Динамика </a:t>
            </a:r>
            <a:r>
              <a:rPr lang="ru-RU" sz="1800" b="1" dirty="0"/>
              <a:t>численности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зарегистрированных, созданных и </a:t>
            </a:r>
            <a:r>
              <a:rPr lang="ru-RU" sz="1800" b="1" dirty="0"/>
              <a:t>исключенных </a:t>
            </a:r>
            <a:r>
              <a:rPr lang="ru-RU" sz="1800" b="1" dirty="0" smtClean="0"/>
              <a:t>СКПК из </a:t>
            </a:r>
            <a:r>
              <a:rPr lang="ru-RU" sz="1800" b="1" dirty="0" err="1" smtClean="0"/>
              <a:t>ЕГРЮЛ</a:t>
            </a:r>
            <a:endParaRPr lang="ru-RU" sz="1800" b="1" dirty="0"/>
          </a:p>
        </p:txBody>
      </p:sp>
      <p:graphicFrame>
        <p:nvGraphicFramePr>
          <p:cNvPr id="4" name="Объект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982503"/>
              </p:ext>
            </p:extLst>
          </p:nvPr>
        </p:nvGraphicFramePr>
        <p:xfrm>
          <a:off x="-396552" y="1009531"/>
          <a:ext cx="10081120" cy="547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6488943"/>
            <a:ext cx="8208912" cy="284356"/>
          </a:xfrm>
          <a:prstGeom prst="rect">
            <a:avLst/>
          </a:prstGeom>
          <a:noFill/>
        </p:spPr>
        <p:txBody>
          <a:bodyPr wrap="square" lIns="83487" tIns="41743" rIns="83487" bIns="41743" rtlCol="0">
            <a:spAutoFit/>
          </a:bodyPr>
          <a:lstStyle/>
          <a:p>
            <a:pPr algn="r"/>
            <a:r>
              <a:rPr lang="ru-RU" sz="1300" i="1" dirty="0" smtClean="0"/>
              <a:t>Источник</a:t>
            </a:r>
            <a:r>
              <a:rPr lang="ru-RU" sz="1300" i="1" dirty="0"/>
              <a:t>: составлено по данным </a:t>
            </a:r>
            <a:r>
              <a:rPr lang="ru-RU" sz="1300" i="1" dirty="0" err="1" smtClean="0"/>
              <a:t>ФНС</a:t>
            </a:r>
            <a:r>
              <a:rPr lang="ru-RU" sz="1300" i="1" dirty="0" smtClean="0"/>
              <a:t> РФ,  2015 г. с учетом СКПК, находящихся в процессе ликвидации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77572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smtClean="0"/>
              <a:t>Количество </a:t>
            </a:r>
            <a:r>
              <a:rPr lang="ru-RU" sz="2800" b="1" dirty="0"/>
              <a:t>зарегистрированных, ликвидированных и действующих СКПК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555504"/>
              </p:ext>
            </p:extLst>
          </p:nvPr>
        </p:nvGraphicFramePr>
        <p:xfrm>
          <a:off x="323528" y="142331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http://www.funlib.ru/cimg/2014/101619/13257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068960"/>
            <a:ext cx="3491880" cy="27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5576" y="6147294"/>
            <a:ext cx="7127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800" b="1" dirty="0" smtClean="0"/>
              <a:t>Количество созданных и зарегистрированных СКПК, всего </a:t>
            </a:r>
            <a:r>
              <a:rPr lang="ru-RU" sz="1800" b="1" dirty="0"/>
              <a:t>– 2872 ед. </a:t>
            </a:r>
          </a:p>
        </p:txBody>
      </p:sp>
    </p:spTree>
    <p:extLst>
      <p:ext uri="{BB962C8B-B14F-4D97-AF65-F5344CB8AC3E}">
        <p14:creationId xmlns:p14="http://schemas.microsoft.com/office/powerpoint/2010/main" val="274954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915355"/>
              </p:ext>
            </p:extLst>
          </p:nvPr>
        </p:nvGraphicFramePr>
        <p:xfrm>
          <a:off x="15655" y="1013737"/>
          <a:ext cx="9144001" cy="5573202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3131842"/>
                <a:gridCol w="936104"/>
                <a:gridCol w="792088"/>
                <a:gridCol w="864096"/>
                <a:gridCol w="792088"/>
                <a:gridCol w="792088"/>
                <a:gridCol w="864096"/>
                <a:gridCol w="971599"/>
              </a:tblGrid>
              <a:tr h="25016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Показатели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Ед. изм.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Годы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2014 г. к 2010 г.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303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2010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2011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2013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2014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Численность действующих СКПК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ед.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1244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1213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1325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1324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1256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+12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480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Численность членов кооператива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тыс. ед.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235,2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261,5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299,0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312,6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315,1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+79,9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480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Паевой фонд кооператива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млн. руб.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2721,4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3024,4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2281,3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2277,4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2197,7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-523,7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498652">
                <a:tc>
                  <a:txBody>
                    <a:bodyPr/>
                    <a:lstStyle/>
                    <a:p>
                      <a:pPr marL="211455" indent="-211455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т.ч. взносы ассоциированных членов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млн. руб.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1303,7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1247,8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492,2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399,8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365,5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-938,2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6350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Доля взносов ассоциированных членов в паевом фонде СКПК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%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47,9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41,3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21,6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17,6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16,6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-31,3 п.п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480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Резервный фонд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млн. руб.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541,3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742,9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825,6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972,2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967,0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+425,6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6317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Соотношение резервного и паевого фондов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%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19,9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24,6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36,2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42,7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44,0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+24,1 </a:t>
                      </a:r>
                      <a:r>
                        <a:rPr lang="ru-RU" sz="1600" dirty="0" err="1">
                          <a:effectLst/>
                        </a:rPr>
                        <a:t>п.п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832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Соотношение собственного (паевого и резервного фондов) и заемного капитала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%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37,2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42,8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37,6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39,1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40,9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+3,7 </a:t>
                      </a:r>
                      <a:r>
                        <a:rPr lang="ru-RU" sz="1600" dirty="0" err="1">
                          <a:effectLst/>
                        </a:rPr>
                        <a:t>п.п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  <a:tr h="500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Выполнено работ и услуг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млн. руб.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2504,4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2790,3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2718,9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2504,3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2725,9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+221,5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191" marR="58191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27784" y="315355"/>
            <a:ext cx="3565225" cy="413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526" tIns="37262" rIns="74526" bIns="37262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smtClean="0"/>
              <a:t>Основные </a:t>
            </a:r>
            <a:r>
              <a:rPr lang="ru-RU" sz="2200" b="1" dirty="0"/>
              <a:t>показатели </a:t>
            </a:r>
            <a:r>
              <a:rPr lang="ru-RU" sz="2200" b="1" dirty="0" smtClean="0"/>
              <a:t>СКПК</a:t>
            </a:r>
            <a:endParaRPr lang="ru-RU" altLang="ru-RU" sz="3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95739" y="6604934"/>
            <a:ext cx="6948264" cy="229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526" tIns="37262" rIns="74526" bIns="37262" numCol="1" anchor="ctr" anchorCtr="0" compatLnSpc="1">
            <a:prstTxWarp prst="textNoShape">
              <a:avLst/>
            </a:prstTxWarp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Источник: составлено по данным Росстата.</a:t>
            </a:r>
            <a:endParaRPr lang="ru-RU" alt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53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7" y="28637"/>
            <a:ext cx="8229600" cy="952092"/>
          </a:xfrm>
        </p:spPr>
        <p:txBody>
          <a:bodyPr>
            <a:normAutofit/>
          </a:bodyPr>
          <a:lstStyle/>
          <a:p>
            <a:r>
              <a:rPr lang="ru-RU" sz="2600" b="1" dirty="0" smtClean="0"/>
              <a:t>Объемы </a:t>
            </a:r>
            <a:r>
              <a:rPr lang="ru-RU" sz="2600" b="1" dirty="0"/>
              <a:t>привлеченных и предоставленных СКПК  кредитных ресурсов</a:t>
            </a:r>
            <a:endParaRPr lang="ru-RU" sz="2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733510"/>
              </p:ext>
            </p:extLst>
          </p:nvPr>
        </p:nvGraphicFramePr>
        <p:xfrm>
          <a:off x="26385" y="980731"/>
          <a:ext cx="9117618" cy="5492738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3840804"/>
                <a:gridCol w="805034"/>
                <a:gridCol w="630970"/>
                <a:gridCol w="718002"/>
                <a:gridCol w="718002"/>
                <a:gridCol w="789803"/>
                <a:gridCol w="718002"/>
                <a:gridCol w="897001"/>
              </a:tblGrid>
              <a:tr h="22352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Показатели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Ед. изм.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2014 г. к 2010 г.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377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2010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2011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2012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2013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2014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1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Численность действующих СКПК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ед.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1244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1213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1325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1324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1256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+12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3097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 договоров займа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ед.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112568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124956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136391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134543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123756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+</a:t>
                      </a:r>
                      <a:r>
                        <a:rPr lang="ru-RU" sz="1200" dirty="0">
                          <a:effectLst/>
                        </a:rPr>
                        <a:t>11188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Объем представленных займов (основная сумма займов)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млн. руб.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14649,2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17441,4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16898,7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16174,3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13865,4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-783,9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3652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Средняя сумма займа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тыс. руб.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130,1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139,6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123,9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120,2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112,0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-18,1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50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Задолженность по предоставленным займам (основная сумма займов)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млн. руб.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13712,0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15235,0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13731,0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14253,7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14715,3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+1003,3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432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Просроченная задолженность по предоставленным займам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млн. руб.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1017,9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707,3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901,8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1018,4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1583,4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565,5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251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просроченной задолженности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4,6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6,6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7,1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10,8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+3,4 </a:t>
                      </a:r>
                      <a:r>
                        <a:rPr lang="ru-RU" sz="1200" dirty="0" err="1">
                          <a:effectLst/>
                        </a:rPr>
                        <a:t>п.п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50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Общий объем внешних заимствований (с учетом причитающихся процентов)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млн. руб.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8773,2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8793,2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8265,7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8317,5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7737,7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-1035,5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50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Объем внешних заимствований по кредитам банков (с учетом причитающихся процентов)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млн. руб.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2259,6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2738,5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2421,7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2502,1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1996,6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-263,0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4649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Займы, полученные в СКПК (с учетом причитающихся процентов)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млн. руб.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1730,7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1395,1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1524,5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1665,0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1617,4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-113,3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251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банковского кредитования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25,8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31,1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29,3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30,1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25,8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 </a:t>
                      </a:r>
                      <a:r>
                        <a:rPr lang="ru-RU" sz="1200" dirty="0" err="1">
                          <a:effectLst/>
                        </a:rPr>
                        <a:t>п.п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251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кредитования СКПК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15,9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18,4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+1,2 </a:t>
                      </a:r>
                      <a:r>
                        <a:rPr lang="ru-RU" sz="1200" dirty="0" err="1">
                          <a:effectLst/>
                        </a:rPr>
                        <a:t>п.п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Соотношение кредиторской и дебиторской задолженности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0,64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0,58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0,60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0,58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0,53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-0,11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39" marR="37439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889449" y="6581004"/>
            <a:ext cx="7254552" cy="229140"/>
          </a:xfrm>
          <a:prstGeom prst="rect">
            <a:avLst/>
          </a:prstGeom>
        </p:spPr>
        <p:txBody>
          <a:bodyPr wrap="square" lIns="74526" tIns="37262" rIns="74526" bIns="37262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Источник: составлено по данным Росстата.</a:t>
            </a:r>
            <a:endParaRPr lang="ru-RU" alt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2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Актуальные проблемы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1" y="1412776"/>
            <a:ext cx="8435280" cy="5112568"/>
          </a:xfrm>
        </p:spPr>
        <p:txBody>
          <a:bodyPr>
            <a:normAutofit/>
          </a:bodyPr>
          <a:lstStyle/>
          <a:p>
            <a:r>
              <a:rPr lang="ru-RU" b="1" dirty="0" smtClean="0"/>
              <a:t>Риск потери сбережений членов и ассоциированных членов, размещенных в СКПК, при их банкротстве/ликвидации</a:t>
            </a:r>
          </a:p>
          <a:p>
            <a:r>
              <a:rPr lang="ru-RU" b="1" dirty="0"/>
              <a:t>Ограниченные источники рефинансирования и </a:t>
            </a:r>
            <a:r>
              <a:rPr lang="ru-RU" b="1" dirty="0" smtClean="0"/>
              <a:t>недостаточные объемы привлекаемых сбережений от членов и ассоциированных членов СКПК</a:t>
            </a:r>
            <a:endParaRPr lang="ru-RU" b="1" dirty="0"/>
          </a:p>
          <a:p>
            <a:r>
              <a:rPr lang="ru-RU" b="1" dirty="0" smtClean="0"/>
              <a:t>Дублирование контрольных и надзорных функций и формирование избыточного  контроля и надзора за </a:t>
            </a:r>
            <a:r>
              <a:rPr lang="ru-RU" b="1" dirty="0"/>
              <a:t>деятельностью СКПК </a:t>
            </a:r>
            <a:endParaRPr lang="ru-RU" b="1" dirty="0" smtClean="0"/>
          </a:p>
          <a:p>
            <a:r>
              <a:rPr lang="ru-RU" b="1" dirty="0" smtClean="0"/>
              <a:t>Низкий уровень государственной поддержки развития сельскохозяйственной кооперации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4204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778095"/>
          </a:xfrm>
        </p:spPr>
        <p:txBody>
          <a:bodyPr/>
          <a:lstStyle/>
          <a:p>
            <a:r>
              <a:rPr lang="ru-RU" b="1" dirty="0" smtClean="0"/>
              <a:t>Решения проблем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453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Создание отраслевого фонда страхования сбережений членов и ассоциированных членов СКПК </a:t>
            </a:r>
            <a:r>
              <a:rPr lang="ru-RU" b="1" dirty="0" smtClean="0">
                <a:solidFill>
                  <a:srgbClr val="FF0000"/>
                </a:solidFill>
              </a:rPr>
              <a:t>(стабилизационного </a:t>
            </a:r>
            <a:r>
              <a:rPr lang="ru-RU" b="1" dirty="0" smtClean="0">
                <a:solidFill>
                  <a:srgbClr val="FF0000"/>
                </a:solidFill>
              </a:rPr>
              <a:t>фонда) при </a:t>
            </a:r>
            <a:r>
              <a:rPr lang="ru-RU" b="1" dirty="0" err="1" smtClean="0">
                <a:solidFill>
                  <a:srgbClr val="FF0000"/>
                </a:solidFill>
              </a:rPr>
              <a:t>СРО</a:t>
            </a:r>
            <a:r>
              <a:rPr lang="ru-RU" b="1" dirty="0" smtClean="0">
                <a:solidFill>
                  <a:srgbClr val="FF0000"/>
                </a:solidFill>
              </a:rPr>
              <a:t> СКПК;</a:t>
            </a:r>
          </a:p>
          <a:p>
            <a:r>
              <a:rPr lang="ru-RU" b="1" dirty="0" smtClean="0"/>
              <a:t>Фондирование СКПК:</a:t>
            </a:r>
          </a:p>
          <a:p>
            <a:pPr lvl="1"/>
            <a:r>
              <a:rPr lang="ru-RU" b="1" dirty="0" err="1" smtClean="0"/>
              <a:t>секьютеризация</a:t>
            </a:r>
            <a:r>
              <a:rPr lang="ru-RU" b="1" dirty="0" smtClean="0"/>
              <a:t> </a:t>
            </a:r>
            <a:r>
              <a:rPr lang="ru-RU" b="1" dirty="0" smtClean="0"/>
              <a:t>Банком России кредитов банков, выданных СКПК;</a:t>
            </a:r>
          </a:p>
          <a:p>
            <a:pPr lvl="1"/>
            <a:r>
              <a:rPr lang="ru-RU" b="1" dirty="0" smtClean="0"/>
              <a:t>привлечение средств </a:t>
            </a:r>
            <a:r>
              <a:rPr lang="ru-RU" b="1" dirty="0"/>
              <a:t>физических лиц с опорой на системные механизмы </a:t>
            </a:r>
            <a:r>
              <a:rPr lang="ru-RU" b="1" dirty="0" smtClean="0"/>
              <a:t>поддержки.</a:t>
            </a:r>
            <a:endParaRPr lang="ru-RU" b="1" dirty="0"/>
          </a:p>
          <a:p>
            <a:r>
              <a:rPr lang="ru-RU" b="1" dirty="0" smtClean="0"/>
              <a:t>Выстраивание риск-ориентированной (пропорциональной уровню рисков) системы контроля и надзора за деятельностью СКПК; </a:t>
            </a:r>
          </a:p>
          <a:p>
            <a:r>
              <a:rPr lang="ru-RU" b="1" dirty="0"/>
              <a:t>Включение показателя уровня доступности финансовых услуг в </a:t>
            </a:r>
            <a:r>
              <a:rPr lang="ru-RU" b="1" dirty="0" smtClean="0"/>
              <a:t>перечень  </a:t>
            </a:r>
            <a:r>
              <a:rPr lang="ru-RU" b="1" dirty="0"/>
              <a:t>целевых индикаторов </a:t>
            </a:r>
            <a:r>
              <a:rPr lang="ru-RU" b="1" i="1" dirty="0" smtClean="0"/>
              <a:t>Стратегии </a:t>
            </a:r>
            <a:r>
              <a:rPr lang="ru-RU" b="1" i="1" dirty="0"/>
              <a:t>устойчивого развития сельских территорий Российской Федерации на период до 2030 </a:t>
            </a:r>
            <a:r>
              <a:rPr lang="ru-RU" b="1" i="1" dirty="0" smtClean="0"/>
              <a:t>года</a:t>
            </a:r>
          </a:p>
          <a:p>
            <a:r>
              <a:rPr lang="ru-RU" b="1" dirty="0" smtClean="0"/>
              <a:t>Разработка и принятие стратегии и ведомственной целевой </a:t>
            </a:r>
            <a:r>
              <a:rPr lang="ru-RU" b="1" dirty="0"/>
              <a:t>программы </a:t>
            </a:r>
            <a:r>
              <a:rPr lang="ru-RU" b="1" dirty="0" smtClean="0"/>
              <a:t>развития сельскохозяйственной кредитной кооперации в России.</a:t>
            </a: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9790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8896</TotalTime>
  <Words>1447</Words>
  <Application>Microsoft Office PowerPoint</Application>
  <PresentationFormat>Экран (4:3)</PresentationFormat>
  <Paragraphs>361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Picture</vt:lpstr>
      <vt:lpstr>Обеспечение доступности финансовых услуг на селе: роль сельскохозяйственной кредитной кооперации</vt:lpstr>
      <vt:lpstr>Введение</vt:lpstr>
      <vt:lpstr>Динамика численности зарегистрированных СКПК</vt:lpstr>
      <vt:lpstr>Динамика численности  зарегистрированных, созданных и исключенных СКПК из ЕГРЮЛ</vt:lpstr>
      <vt:lpstr>Количество зарегистрированных, ликвидированных и действующих СКПК</vt:lpstr>
      <vt:lpstr>Презентация PowerPoint</vt:lpstr>
      <vt:lpstr>Объемы привлеченных и предоставленных СКПК  кредитных ресурсов</vt:lpstr>
      <vt:lpstr>Актуальные проблемы</vt:lpstr>
      <vt:lpstr>Решения проблем</vt:lpstr>
      <vt:lpstr>Презентация PowerPoint</vt:lpstr>
      <vt:lpstr>Решения проблем</vt:lpstr>
      <vt:lpstr>Презентация PowerPoint</vt:lpstr>
      <vt:lpstr>Решения проблем</vt:lpstr>
      <vt:lpstr>Презентация PowerPoint</vt:lpstr>
      <vt:lpstr>Динамика численности зарегистрированных СКПК и исключенных в последующие годы из ЕГРЮЛ (по состоянию на 22 сентября 2015 года)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Solomkin</dc:creator>
  <cp:lastModifiedBy>Максимов</cp:lastModifiedBy>
  <cp:revision>367</cp:revision>
  <cp:lastPrinted>2016-03-22T06:43:26Z</cp:lastPrinted>
  <dcterms:created xsi:type="dcterms:W3CDTF">2013-06-04T12:03:17Z</dcterms:created>
  <dcterms:modified xsi:type="dcterms:W3CDTF">2016-03-22T12:30:59Z</dcterms:modified>
</cp:coreProperties>
</file>