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314" r:id="rId3"/>
    <p:sldId id="316" r:id="rId4"/>
    <p:sldId id="310" r:id="rId5"/>
    <p:sldId id="317" r:id="rId6"/>
    <p:sldId id="307" r:id="rId7"/>
    <p:sldId id="309" r:id="rId8"/>
    <p:sldId id="311" r:id="rId9"/>
    <p:sldId id="312" r:id="rId10"/>
    <p:sldId id="315" r:id="rId11"/>
    <p:sldId id="305" r:id="rId12"/>
    <p:sldId id="303" r:id="rId13"/>
    <p:sldId id="300" r:id="rId14"/>
    <p:sldId id="301" r:id="rId15"/>
    <p:sldId id="302" r:id="rId16"/>
    <p:sldId id="304" r:id="rId17"/>
    <p:sldId id="319" r:id="rId18"/>
    <p:sldId id="306" r:id="rId19"/>
    <p:sldId id="298" r:id="rId20"/>
    <p:sldId id="318" r:id="rId21"/>
    <p:sldId id="31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>
    <p:extLst>
      <p:ext uri="{19B8F6BF-5375-455C-9EA6-DF929625EA0E}">
        <p15:presenceInfo xmlns:p15="http://schemas.microsoft.com/office/powerpoint/2012/main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953" autoAdjust="0"/>
    <p:restoredTop sz="94660"/>
  </p:normalViewPr>
  <p:slideViewPr>
    <p:cSldViewPr>
      <p:cViewPr varScale="1">
        <p:scale>
          <a:sx n="76" d="100"/>
          <a:sy n="76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FAE91-850B-4FCA-ACD4-885260507AC0}" type="doc">
      <dgm:prSet loTypeId="urn:microsoft.com/office/officeart/2005/8/layout/arrow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6970F5-CA7F-4E5C-90D7-B239BCF5713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Энергетическая емкость топлива</a:t>
          </a:r>
        </a:p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Содержание </a:t>
          </a:r>
          <a:r>
            <a:rPr lang="ru-RU" sz="1800" b="1" u="sng" dirty="0" smtClean="0">
              <a:solidFill>
                <a:schemeClr val="accent1">
                  <a:lumMod val="50000"/>
                </a:schemeClr>
              </a:solidFill>
            </a:rPr>
            <a:t>водорода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 в топливе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65C9EC05-6327-47C0-8BA7-B32D2D11660F}" type="parTrans" cxnId="{10D41122-D160-425A-83AC-1BE65330F98D}">
      <dgm:prSet/>
      <dgm:spPr/>
      <dgm:t>
        <a:bodyPr/>
        <a:lstStyle/>
        <a:p>
          <a:endParaRPr lang="ru-RU" sz="1800"/>
        </a:p>
      </dgm:t>
    </dgm:pt>
    <dgm:pt modelId="{A14F07E5-6049-4D60-B75D-F40FF93B5332}" type="sibTrans" cxnId="{10D41122-D160-425A-83AC-1BE65330F98D}">
      <dgm:prSet/>
      <dgm:spPr/>
      <dgm:t>
        <a:bodyPr/>
        <a:lstStyle/>
        <a:p>
          <a:endParaRPr lang="ru-RU" sz="1800"/>
        </a:p>
      </dgm:t>
    </dgm:pt>
    <dgm:pt modelId="{D12B4644-D1C7-4473-9C7B-103857DC310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Химическая ценность топлива</a:t>
          </a:r>
        </a:p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Содержание </a:t>
          </a:r>
          <a:r>
            <a:rPr lang="ru-RU" sz="1800" u="sng" dirty="0" smtClean="0">
              <a:solidFill>
                <a:schemeClr val="accent6">
                  <a:lumMod val="50000"/>
                </a:schemeClr>
              </a:solidFill>
            </a:rPr>
            <a:t>углерода</a:t>
          </a:r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, азота, серы в топливе</a:t>
          </a:r>
        </a:p>
      </dgm:t>
    </dgm:pt>
    <dgm:pt modelId="{402F616C-491F-40BE-A533-E385812F6463}" type="parTrans" cxnId="{C7634371-1F07-4FF3-9A31-B6B2B2E046DA}">
      <dgm:prSet/>
      <dgm:spPr/>
      <dgm:t>
        <a:bodyPr/>
        <a:lstStyle/>
        <a:p>
          <a:endParaRPr lang="ru-RU" sz="1800"/>
        </a:p>
      </dgm:t>
    </dgm:pt>
    <dgm:pt modelId="{131BEF49-CAC9-41CE-96A3-B611E9169D8C}" type="sibTrans" cxnId="{C7634371-1F07-4FF3-9A31-B6B2B2E046DA}">
      <dgm:prSet/>
      <dgm:spPr/>
      <dgm:t>
        <a:bodyPr/>
        <a:lstStyle/>
        <a:p>
          <a:endParaRPr lang="ru-RU" sz="1800"/>
        </a:p>
      </dgm:t>
    </dgm:pt>
    <dgm:pt modelId="{20A28F06-B0AF-4273-ADB1-4000B5C33A74}" type="pres">
      <dgm:prSet presAssocID="{7C5FAE91-850B-4FCA-ACD4-885260507AC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2D0518-C255-4F62-B7A4-F014BA7EF9BC}" type="pres">
      <dgm:prSet presAssocID="{AB6970F5-CA7F-4E5C-90D7-B239BCF57130}" presName="upArrow" presStyleLbl="node1" presStyleIdx="0" presStyleCnt="2"/>
      <dgm:spPr/>
    </dgm:pt>
    <dgm:pt modelId="{E1A79DD4-0C89-4A77-AB76-8568164C9AF9}" type="pres">
      <dgm:prSet presAssocID="{AB6970F5-CA7F-4E5C-90D7-B239BCF57130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D149D-B267-4625-9ED5-FAFAC1C5E661}" type="pres">
      <dgm:prSet presAssocID="{D12B4644-D1C7-4473-9C7B-103857DC3104}" presName="downArrow" presStyleLbl="node1" presStyleIdx="1" presStyleCnt="2"/>
      <dgm:spPr/>
    </dgm:pt>
    <dgm:pt modelId="{610BD52E-650D-48C4-9AEC-AC32405B0569}" type="pres">
      <dgm:prSet presAssocID="{D12B4644-D1C7-4473-9C7B-103857DC3104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34371-1F07-4FF3-9A31-B6B2B2E046DA}" srcId="{7C5FAE91-850B-4FCA-ACD4-885260507AC0}" destId="{D12B4644-D1C7-4473-9C7B-103857DC3104}" srcOrd="1" destOrd="0" parTransId="{402F616C-491F-40BE-A533-E385812F6463}" sibTransId="{131BEF49-CAC9-41CE-96A3-B611E9169D8C}"/>
    <dgm:cxn modelId="{8DE2FDD1-B20D-4BD3-B6FE-7E8127F78E3C}" type="presOf" srcId="{AB6970F5-CA7F-4E5C-90D7-B239BCF57130}" destId="{E1A79DD4-0C89-4A77-AB76-8568164C9AF9}" srcOrd="0" destOrd="0" presId="urn:microsoft.com/office/officeart/2005/8/layout/arrow4"/>
    <dgm:cxn modelId="{10D41122-D160-425A-83AC-1BE65330F98D}" srcId="{7C5FAE91-850B-4FCA-ACD4-885260507AC0}" destId="{AB6970F5-CA7F-4E5C-90D7-B239BCF57130}" srcOrd="0" destOrd="0" parTransId="{65C9EC05-6327-47C0-8BA7-B32D2D11660F}" sibTransId="{A14F07E5-6049-4D60-B75D-F40FF93B5332}"/>
    <dgm:cxn modelId="{65DA3B77-8D49-4079-8054-5A3F46728A2D}" type="presOf" srcId="{D12B4644-D1C7-4473-9C7B-103857DC3104}" destId="{610BD52E-650D-48C4-9AEC-AC32405B0569}" srcOrd="0" destOrd="0" presId="urn:microsoft.com/office/officeart/2005/8/layout/arrow4"/>
    <dgm:cxn modelId="{3F4C83FD-AFA7-430F-AAA1-3729D3264444}" type="presOf" srcId="{7C5FAE91-850B-4FCA-ACD4-885260507AC0}" destId="{20A28F06-B0AF-4273-ADB1-4000B5C33A74}" srcOrd="0" destOrd="0" presId="urn:microsoft.com/office/officeart/2005/8/layout/arrow4"/>
    <dgm:cxn modelId="{5AA33783-9CFD-4E3E-88F8-D0F3B5E9CF61}" type="presParOf" srcId="{20A28F06-B0AF-4273-ADB1-4000B5C33A74}" destId="{CD2D0518-C255-4F62-B7A4-F014BA7EF9BC}" srcOrd="0" destOrd="0" presId="urn:microsoft.com/office/officeart/2005/8/layout/arrow4"/>
    <dgm:cxn modelId="{EFFF8E5C-A1D6-48EC-A3CD-FBAB505820B9}" type="presParOf" srcId="{20A28F06-B0AF-4273-ADB1-4000B5C33A74}" destId="{E1A79DD4-0C89-4A77-AB76-8568164C9AF9}" srcOrd="1" destOrd="0" presId="urn:microsoft.com/office/officeart/2005/8/layout/arrow4"/>
    <dgm:cxn modelId="{31283278-B22C-4B75-A540-47D524CC15D7}" type="presParOf" srcId="{20A28F06-B0AF-4273-ADB1-4000B5C33A74}" destId="{A9BD149D-B267-4625-9ED5-FAFAC1C5E661}" srcOrd="2" destOrd="0" presId="urn:microsoft.com/office/officeart/2005/8/layout/arrow4"/>
    <dgm:cxn modelId="{72780854-5B6E-4784-8C2B-6C057722F53A}" type="presParOf" srcId="{20A28F06-B0AF-4273-ADB1-4000B5C33A74}" destId="{610BD52E-650D-48C4-9AEC-AC32405B056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5FAE91-850B-4FCA-ACD4-885260507AC0}" type="doc">
      <dgm:prSet loTypeId="urn:microsoft.com/office/officeart/2005/8/layout/arrow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6970F5-CA7F-4E5C-90D7-B239BCF5713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Химическая ценность сырья</a:t>
          </a:r>
        </a:p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Содержание </a:t>
          </a:r>
          <a:r>
            <a:rPr lang="ru-RU" sz="1800" b="1" u="sng" dirty="0" smtClean="0">
              <a:solidFill>
                <a:schemeClr val="accent1">
                  <a:lumMod val="50000"/>
                </a:schemeClr>
              </a:solidFill>
            </a:rPr>
            <a:t>углерода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 в топливе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65C9EC05-6327-47C0-8BA7-B32D2D11660F}" type="parTrans" cxnId="{10D41122-D160-425A-83AC-1BE65330F98D}">
      <dgm:prSet/>
      <dgm:spPr/>
      <dgm:t>
        <a:bodyPr/>
        <a:lstStyle/>
        <a:p>
          <a:endParaRPr lang="ru-RU" sz="1800"/>
        </a:p>
      </dgm:t>
    </dgm:pt>
    <dgm:pt modelId="{A14F07E5-6049-4D60-B75D-F40FF93B5332}" type="sibTrans" cxnId="{10D41122-D160-425A-83AC-1BE65330F98D}">
      <dgm:prSet/>
      <dgm:spPr/>
      <dgm:t>
        <a:bodyPr/>
        <a:lstStyle/>
        <a:p>
          <a:endParaRPr lang="ru-RU" sz="1800"/>
        </a:p>
      </dgm:t>
    </dgm:pt>
    <dgm:pt modelId="{D12B4644-D1C7-4473-9C7B-103857DC310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Энергетическая ценность сырья</a:t>
          </a:r>
        </a:p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Содержание водорода в сырье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402F616C-491F-40BE-A533-E385812F6463}" type="parTrans" cxnId="{C7634371-1F07-4FF3-9A31-B6B2B2E046DA}">
      <dgm:prSet/>
      <dgm:spPr/>
      <dgm:t>
        <a:bodyPr/>
        <a:lstStyle/>
        <a:p>
          <a:endParaRPr lang="ru-RU" sz="1800"/>
        </a:p>
      </dgm:t>
    </dgm:pt>
    <dgm:pt modelId="{131BEF49-CAC9-41CE-96A3-B611E9169D8C}" type="sibTrans" cxnId="{C7634371-1F07-4FF3-9A31-B6B2B2E046DA}">
      <dgm:prSet/>
      <dgm:spPr/>
      <dgm:t>
        <a:bodyPr/>
        <a:lstStyle/>
        <a:p>
          <a:endParaRPr lang="ru-RU" sz="1800"/>
        </a:p>
      </dgm:t>
    </dgm:pt>
    <dgm:pt modelId="{20A28F06-B0AF-4273-ADB1-4000B5C33A74}" type="pres">
      <dgm:prSet presAssocID="{7C5FAE91-850B-4FCA-ACD4-885260507AC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2D0518-C255-4F62-B7A4-F014BA7EF9BC}" type="pres">
      <dgm:prSet presAssocID="{AB6970F5-CA7F-4E5C-90D7-B239BCF57130}" presName="upArrow" presStyleLbl="node1" presStyleIdx="0" presStyleCnt="2"/>
      <dgm:spPr>
        <a:solidFill>
          <a:schemeClr val="accent6"/>
        </a:solidFill>
      </dgm:spPr>
    </dgm:pt>
    <dgm:pt modelId="{E1A79DD4-0C89-4A77-AB76-8568164C9AF9}" type="pres">
      <dgm:prSet presAssocID="{AB6970F5-CA7F-4E5C-90D7-B239BCF57130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D149D-B267-4625-9ED5-FAFAC1C5E661}" type="pres">
      <dgm:prSet presAssocID="{D12B4644-D1C7-4473-9C7B-103857DC3104}" presName="downArrow" presStyleLbl="node1" presStyleIdx="1" presStyleCnt="2"/>
      <dgm:spPr>
        <a:solidFill>
          <a:schemeClr val="accent5"/>
        </a:solidFill>
      </dgm:spPr>
    </dgm:pt>
    <dgm:pt modelId="{610BD52E-650D-48C4-9AEC-AC32405B0569}" type="pres">
      <dgm:prSet presAssocID="{D12B4644-D1C7-4473-9C7B-103857DC3104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F1219F-999F-4736-901A-36FDA94D7F0F}" type="presOf" srcId="{7C5FAE91-850B-4FCA-ACD4-885260507AC0}" destId="{20A28F06-B0AF-4273-ADB1-4000B5C33A74}" srcOrd="0" destOrd="0" presId="urn:microsoft.com/office/officeart/2005/8/layout/arrow4"/>
    <dgm:cxn modelId="{C7634371-1F07-4FF3-9A31-B6B2B2E046DA}" srcId="{7C5FAE91-850B-4FCA-ACD4-885260507AC0}" destId="{D12B4644-D1C7-4473-9C7B-103857DC3104}" srcOrd="1" destOrd="0" parTransId="{402F616C-491F-40BE-A533-E385812F6463}" sibTransId="{131BEF49-CAC9-41CE-96A3-B611E9169D8C}"/>
    <dgm:cxn modelId="{C73806A4-5AFE-48D0-BE59-72F7B02023E6}" type="presOf" srcId="{AB6970F5-CA7F-4E5C-90D7-B239BCF57130}" destId="{E1A79DD4-0C89-4A77-AB76-8568164C9AF9}" srcOrd="0" destOrd="0" presId="urn:microsoft.com/office/officeart/2005/8/layout/arrow4"/>
    <dgm:cxn modelId="{C47E7EA3-D185-447E-B9F9-E1B7D83717A1}" type="presOf" srcId="{D12B4644-D1C7-4473-9C7B-103857DC3104}" destId="{610BD52E-650D-48C4-9AEC-AC32405B0569}" srcOrd="0" destOrd="0" presId="urn:microsoft.com/office/officeart/2005/8/layout/arrow4"/>
    <dgm:cxn modelId="{10D41122-D160-425A-83AC-1BE65330F98D}" srcId="{7C5FAE91-850B-4FCA-ACD4-885260507AC0}" destId="{AB6970F5-CA7F-4E5C-90D7-B239BCF57130}" srcOrd="0" destOrd="0" parTransId="{65C9EC05-6327-47C0-8BA7-B32D2D11660F}" sibTransId="{A14F07E5-6049-4D60-B75D-F40FF93B5332}"/>
    <dgm:cxn modelId="{78CBBD0C-ACEE-4105-BC9D-FF6626F96C06}" type="presParOf" srcId="{20A28F06-B0AF-4273-ADB1-4000B5C33A74}" destId="{CD2D0518-C255-4F62-B7A4-F014BA7EF9BC}" srcOrd="0" destOrd="0" presId="urn:microsoft.com/office/officeart/2005/8/layout/arrow4"/>
    <dgm:cxn modelId="{93430A23-38B8-46BC-8402-8584F465C0BA}" type="presParOf" srcId="{20A28F06-B0AF-4273-ADB1-4000B5C33A74}" destId="{E1A79DD4-0C89-4A77-AB76-8568164C9AF9}" srcOrd="1" destOrd="0" presId="urn:microsoft.com/office/officeart/2005/8/layout/arrow4"/>
    <dgm:cxn modelId="{644692BD-2764-4D02-BB8E-DA9B4EA513E7}" type="presParOf" srcId="{20A28F06-B0AF-4273-ADB1-4000B5C33A74}" destId="{A9BD149D-B267-4625-9ED5-FAFAC1C5E661}" srcOrd="2" destOrd="0" presId="urn:microsoft.com/office/officeart/2005/8/layout/arrow4"/>
    <dgm:cxn modelId="{E808A7DD-3932-4009-BF80-238417EAFBCA}" type="presParOf" srcId="{20A28F06-B0AF-4273-ADB1-4000B5C33A74}" destId="{610BD52E-650D-48C4-9AEC-AC32405B056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D868DB-9952-4152-8605-973600DB2E6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4BD2BA0-CCB5-4027-BE8D-CF23EA23A3A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Энергетика</a:t>
          </a:r>
        </a:p>
        <a:p>
          <a:r>
            <a:rPr lang="ru-RU" sz="1600" b="0" u="sng" dirty="0" smtClean="0">
              <a:solidFill>
                <a:schemeClr val="bg2">
                  <a:lumMod val="25000"/>
                </a:schemeClr>
              </a:solidFill>
            </a:rPr>
            <a:t>Эффекты</a:t>
          </a:r>
          <a:r>
            <a:rPr lang="ru-RU" sz="1600" b="0" dirty="0" smtClean="0">
              <a:solidFill>
                <a:schemeClr val="bg2">
                  <a:lumMod val="25000"/>
                </a:schemeClr>
              </a:solidFill>
            </a:rPr>
            <a:t>: переход на унифицированное топливо, расширение топливной базы, переход на экологически чистые технологии с более высоким КПД</a:t>
          </a:r>
        </a:p>
      </dgm:t>
    </dgm:pt>
    <dgm:pt modelId="{CD6E23C6-DB20-40E8-AAAE-7050D81B3340}" type="parTrans" cxnId="{99762279-1FF1-4BFE-8ACE-163604B26527}">
      <dgm:prSet/>
      <dgm:spPr/>
      <dgm:t>
        <a:bodyPr/>
        <a:lstStyle/>
        <a:p>
          <a:endParaRPr lang="ru-RU" sz="1600">
            <a:solidFill>
              <a:schemeClr val="bg2">
                <a:lumMod val="25000"/>
              </a:schemeClr>
            </a:solidFill>
          </a:endParaRPr>
        </a:p>
      </dgm:t>
    </dgm:pt>
    <dgm:pt modelId="{1064D74B-186F-4A95-B39F-3BA3F00E6C20}" type="sibTrans" cxnId="{99762279-1FF1-4BFE-8ACE-163604B26527}">
      <dgm:prSet/>
      <dgm:spPr/>
      <dgm:t>
        <a:bodyPr/>
        <a:lstStyle/>
        <a:p>
          <a:endParaRPr lang="ru-RU" sz="1600">
            <a:solidFill>
              <a:schemeClr val="bg2">
                <a:lumMod val="25000"/>
              </a:schemeClr>
            </a:solidFill>
          </a:endParaRPr>
        </a:p>
      </dgm:t>
    </dgm:pt>
    <dgm:pt modelId="{4BFC4C52-C429-49F6-A395-6525AA4A276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Нефтепереработка и нефтехимия</a:t>
          </a:r>
        </a:p>
        <a:p>
          <a:r>
            <a:rPr lang="ru-RU" sz="1600" u="sng" dirty="0" smtClean="0">
              <a:solidFill>
                <a:schemeClr val="bg2">
                  <a:lumMod val="25000"/>
                </a:schemeClr>
              </a:solidFill>
            </a:rPr>
            <a:t>Эффекты</a:t>
          </a:r>
          <a:r>
            <a:rPr lang="ru-RU" sz="1600" dirty="0" smtClean="0">
              <a:solidFill>
                <a:schemeClr val="bg2">
                  <a:lumMod val="25000"/>
                </a:schemeClr>
              </a:solidFill>
            </a:rPr>
            <a:t>: появление новых каталитических технологий, рост доли продуктов с высокой добавленной стоимостью, расширение сырьевой базы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311CDB9F-0994-430B-AC2B-07B6F502E7AE}" type="parTrans" cxnId="{26C00965-083B-403A-8461-2D440C9BB58D}">
      <dgm:prSet/>
      <dgm:spPr/>
      <dgm:t>
        <a:bodyPr/>
        <a:lstStyle/>
        <a:p>
          <a:endParaRPr lang="ru-RU" sz="1600">
            <a:solidFill>
              <a:schemeClr val="bg2">
                <a:lumMod val="25000"/>
              </a:schemeClr>
            </a:solidFill>
          </a:endParaRPr>
        </a:p>
      </dgm:t>
    </dgm:pt>
    <dgm:pt modelId="{47A44ADF-0CBE-4D7C-BE2F-D5170935771B}" type="sibTrans" cxnId="{26C00965-083B-403A-8461-2D440C9BB58D}">
      <dgm:prSet/>
      <dgm:spPr/>
      <dgm:t>
        <a:bodyPr/>
        <a:lstStyle/>
        <a:p>
          <a:endParaRPr lang="ru-RU" sz="1600">
            <a:solidFill>
              <a:schemeClr val="bg2">
                <a:lumMod val="25000"/>
              </a:schemeClr>
            </a:solidFill>
          </a:endParaRPr>
        </a:p>
      </dgm:t>
    </dgm:pt>
    <dgm:pt modelId="{1D2D1298-0EC2-473D-8B68-3B59BE37E83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Угольная промышленность</a:t>
          </a:r>
        </a:p>
        <a:p>
          <a:r>
            <a:rPr lang="ru-RU" sz="1600" b="0" u="sng" dirty="0" smtClean="0">
              <a:solidFill>
                <a:schemeClr val="bg2">
                  <a:lumMod val="25000"/>
                </a:schemeClr>
              </a:solidFill>
            </a:rPr>
            <a:t>Эффекты</a:t>
          </a:r>
          <a:r>
            <a:rPr lang="ru-RU" sz="1600" b="0" u="none" dirty="0" smtClean="0">
              <a:solidFill>
                <a:schemeClr val="bg2">
                  <a:lumMod val="25000"/>
                </a:schemeClr>
              </a:solidFill>
            </a:rPr>
            <a:t>: появление дешевого кислорода для газификации, вовлечение низкокалорийных углей, расширение ассортимента продукции с высокой добавленной стоимостью </a:t>
          </a:r>
          <a:endParaRPr lang="ru-RU" sz="1600" b="0" u="none" dirty="0">
            <a:solidFill>
              <a:schemeClr val="bg2">
                <a:lumMod val="25000"/>
              </a:schemeClr>
            </a:solidFill>
          </a:endParaRPr>
        </a:p>
      </dgm:t>
    </dgm:pt>
    <dgm:pt modelId="{E1756505-B15D-4DD6-BD16-2EC6CE8BC6B9}" type="parTrans" cxnId="{5EEC9E72-C077-48F3-B2EA-371B8E0FA24E}">
      <dgm:prSet/>
      <dgm:spPr/>
      <dgm:t>
        <a:bodyPr/>
        <a:lstStyle/>
        <a:p>
          <a:endParaRPr lang="ru-RU" sz="1600">
            <a:solidFill>
              <a:schemeClr val="bg2">
                <a:lumMod val="25000"/>
              </a:schemeClr>
            </a:solidFill>
          </a:endParaRPr>
        </a:p>
      </dgm:t>
    </dgm:pt>
    <dgm:pt modelId="{2B3046C6-D9E2-4AC1-B00B-B921C8302BD7}" type="sibTrans" cxnId="{5EEC9E72-C077-48F3-B2EA-371B8E0FA24E}">
      <dgm:prSet/>
      <dgm:spPr/>
      <dgm:t>
        <a:bodyPr/>
        <a:lstStyle/>
        <a:p>
          <a:endParaRPr lang="ru-RU" sz="1600">
            <a:solidFill>
              <a:schemeClr val="bg2">
                <a:lumMod val="25000"/>
              </a:schemeClr>
            </a:solidFill>
          </a:endParaRPr>
        </a:p>
      </dgm:t>
    </dgm:pt>
    <dgm:pt modelId="{6278A98B-BED3-4FDE-B1F3-D9C906CB04EC}">
      <dgm:prSet custT="1"/>
      <dgm:spPr/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Химическое и электрохимическое машиностроение</a:t>
          </a:r>
        </a:p>
        <a:p>
          <a:r>
            <a:rPr lang="ru-RU" sz="1600" b="0" u="sng" dirty="0" smtClean="0">
              <a:solidFill>
                <a:schemeClr val="bg2">
                  <a:lumMod val="25000"/>
                </a:schemeClr>
              </a:solidFill>
            </a:rPr>
            <a:t>Эффекты</a:t>
          </a:r>
          <a:r>
            <a:rPr lang="ru-RU" sz="1600" b="0" u="none" dirty="0" smtClean="0">
              <a:solidFill>
                <a:schemeClr val="bg2">
                  <a:lumMod val="25000"/>
                </a:schemeClr>
              </a:solidFill>
            </a:rPr>
            <a:t>: появление драйвера спроса на инновационное технологическое оборудование и сервисное обслуживание</a:t>
          </a:r>
          <a:endParaRPr lang="ru-RU" sz="1600" b="0" u="sng" dirty="0">
            <a:solidFill>
              <a:schemeClr val="bg2">
                <a:lumMod val="25000"/>
              </a:schemeClr>
            </a:solidFill>
          </a:endParaRPr>
        </a:p>
      </dgm:t>
    </dgm:pt>
    <dgm:pt modelId="{E6BC9402-32BE-43D8-89C3-A5F37E90563D}" type="parTrans" cxnId="{B3D7B74A-4706-45FD-8D72-9E809B9C7A03}">
      <dgm:prSet/>
      <dgm:spPr/>
      <dgm:t>
        <a:bodyPr/>
        <a:lstStyle/>
        <a:p>
          <a:endParaRPr lang="ru-RU" sz="1600">
            <a:solidFill>
              <a:schemeClr val="bg2">
                <a:lumMod val="25000"/>
              </a:schemeClr>
            </a:solidFill>
          </a:endParaRPr>
        </a:p>
      </dgm:t>
    </dgm:pt>
    <dgm:pt modelId="{5B3D93DC-3678-41DD-8570-3BA4E23FD740}" type="sibTrans" cxnId="{B3D7B74A-4706-45FD-8D72-9E809B9C7A03}">
      <dgm:prSet/>
      <dgm:spPr/>
      <dgm:t>
        <a:bodyPr/>
        <a:lstStyle/>
        <a:p>
          <a:endParaRPr lang="ru-RU" sz="1600">
            <a:solidFill>
              <a:schemeClr val="bg2">
                <a:lumMod val="25000"/>
              </a:schemeClr>
            </a:solidFill>
          </a:endParaRPr>
        </a:p>
      </dgm:t>
    </dgm:pt>
    <dgm:pt modelId="{43B69DB1-60B3-46F5-A2FB-2E9708C3CD0E}">
      <dgm:prSet custT="1"/>
      <dgm:spPr/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Энергетическое машиностроение и двигателестроение</a:t>
          </a:r>
        </a:p>
        <a:p>
          <a:r>
            <a:rPr lang="ru-RU" sz="1600" b="0" u="sng" dirty="0" smtClean="0">
              <a:solidFill>
                <a:schemeClr val="bg2">
                  <a:lumMod val="25000"/>
                </a:schemeClr>
              </a:solidFill>
            </a:rPr>
            <a:t>Эффекты</a:t>
          </a:r>
          <a:r>
            <a:rPr lang="ru-RU" sz="1600" b="0" dirty="0" smtClean="0">
              <a:solidFill>
                <a:schemeClr val="bg2">
                  <a:lumMod val="25000"/>
                </a:schemeClr>
              </a:solidFill>
            </a:rPr>
            <a:t>: появление драйвера на новое поколение установок, появление каталитических технологий для них</a:t>
          </a:r>
          <a:endParaRPr lang="ru-RU" sz="1600" b="0" dirty="0">
            <a:solidFill>
              <a:schemeClr val="bg2">
                <a:lumMod val="25000"/>
              </a:schemeClr>
            </a:solidFill>
          </a:endParaRPr>
        </a:p>
      </dgm:t>
    </dgm:pt>
    <dgm:pt modelId="{13A62E41-4C3B-4D52-8582-95539E6356C1}" type="parTrans" cxnId="{9EC34D19-8AD4-4149-A106-BEA6F12150B0}">
      <dgm:prSet/>
      <dgm:spPr/>
      <dgm:t>
        <a:bodyPr/>
        <a:lstStyle/>
        <a:p>
          <a:endParaRPr lang="ru-RU" sz="1600">
            <a:solidFill>
              <a:schemeClr val="bg2">
                <a:lumMod val="25000"/>
              </a:schemeClr>
            </a:solidFill>
          </a:endParaRPr>
        </a:p>
      </dgm:t>
    </dgm:pt>
    <dgm:pt modelId="{DEBAD847-B344-4562-8738-70ADE989C6E3}" type="sibTrans" cxnId="{9EC34D19-8AD4-4149-A106-BEA6F12150B0}">
      <dgm:prSet/>
      <dgm:spPr/>
      <dgm:t>
        <a:bodyPr/>
        <a:lstStyle/>
        <a:p>
          <a:endParaRPr lang="ru-RU" sz="1600">
            <a:solidFill>
              <a:schemeClr val="bg2">
                <a:lumMod val="25000"/>
              </a:schemeClr>
            </a:solidFill>
          </a:endParaRPr>
        </a:p>
      </dgm:t>
    </dgm:pt>
    <dgm:pt modelId="{18E7CC11-C3CB-435D-86EE-DB55A896C34B}" type="pres">
      <dgm:prSet presAssocID="{92D868DB-9952-4152-8605-973600DB2E61}" presName="compositeShape" presStyleCnt="0">
        <dgm:presLayoutVars>
          <dgm:chMax val="7"/>
          <dgm:dir/>
          <dgm:resizeHandles val="exact"/>
        </dgm:presLayoutVars>
      </dgm:prSet>
      <dgm:spPr/>
    </dgm:pt>
    <dgm:pt modelId="{A213AF66-446B-4888-9E08-DE9B58B2DC23}" type="pres">
      <dgm:prSet presAssocID="{44BD2BA0-CCB5-4027-BE8D-CF23EA23A3AA}" presName="circ1" presStyleLbl="vennNode1" presStyleIdx="0" presStyleCnt="5"/>
      <dgm:spPr/>
      <dgm:t>
        <a:bodyPr/>
        <a:lstStyle/>
        <a:p>
          <a:endParaRPr lang="ru-RU"/>
        </a:p>
      </dgm:t>
    </dgm:pt>
    <dgm:pt modelId="{4EB2DCCB-48D7-4381-90D2-3281BE502B7F}" type="pres">
      <dgm:prSet presAssocID="{44BD2BA0-CCB5-4027-BE8D-CF23EA23A3AA}" presName="circ1Tx" presStyleLbl="revTx" presStyleIdx="0" presStyleCnt="0" custScaleX="127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AD09B-6CAF-40D5-B2F6-1E727F6393A4}" type="pres">
      <dgm:prSet presAssocID="{4BFC4C52-C429-49F6-A395-6525AA4A2763}" presName="circ2" presStyleLbl="vennNode1" presStyleIdx="1" presStyleCnt="5"/>
      <dgm:spPr/>
    </dgm:pt>
    <dgm:pt modelId="{3B91B3D6-2CC5-4E59-B448-896939ABBE14}" type="pres">
      <dgm:prSet presAssocID="{4BFC4C52-C429-49F6-A395-6525AA4A2763}" presName="circ2Tx" presStyleLbl="revTx" presStyleIdx="0" presStyleCnt="0" custScaleX="1156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B2705-A60E-4670-A9ED-5019F90618CD}" type="pres">
      <dgm:prSet presAssocID="{1D2D1298-0EC2-473D-8B68-3B59BE37E83C}" presName="circ3" presStyleLbl="vennNode1" presStyleIdx="2" presStyleCnt="5"/>
      <dgm:spPr/>
    </dgm:pt>
    <dgm:pt modelId="{3A482746-D9E4-48BB-A92C-06659A92D84D}" type="pres">
      <dgm:prSet presAssocID="{1D2D1298-0EC2-473D-8B68-3B59BE37E83C}" presName="circ3Tx" presStyleLbl="revTx" presStyleIdx="0" presStyleCnt="0" custScaleX="133824" custLinFactNeighborX="13567" custLinFactNeighborY="-16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DD71A-9F4A-4D48-B47B-82FA9922A412}" type="pres">
      <dgm:prSet presAssocID="{6278A98B-BED3-4FDE-B1F3-D9C906CB04EC}" presName="circ4" presStyleLbl="vennNode1" presStyleIdx="3" presStyleCnt="5"/>
      <dgm:spPr/>
    </dgm:pt>
    <dgm:pt modelId="{890ECC2B-E15A-4E49-B168-644BE7B9D492}" type="pres">
      <dgm:prSet presAssocID="{6278A98B-BED3-4FDE-B1F3-D9C906CB04EC}" presName="circ4Tx" presStyleLbl="revTx" presStyleIdx="0" presStyleCnt="0" custScaleX="129879" custLinFactNeighborX="-7759" custLinFactNeighborY="-16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3932D-1608-4D9B-9DEF-0D8059330F75}" type="pres">
      <dgm:prSet presAssocID="{43B69DB1-60B3-46F5-A2FB-2E9708C3CD0E}" presName="circ5" presStyleLbl="vennNode1" presStyleIdx="4" presStyleCnt="5"/>
      <dgm:spPr/>
    </dgm:pt>
    <dgm:pt modelId="{6CD390C0-C38E-4AE7-9CEB-CAB4EB5267E1}" type="pres">
      <dgm:prSet presAssocID="{43B69DB1-60B3-46F5-A2FB-2E9708C3CD0E}" presName="circ5Tx" presStyleLbl="revTx" presStyleIdx="0" presStyleCnt="0" custScaleX="113653" custLinFactNeighborX="-38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247EA-771F-4B46-808A-4DAD963DD8F2}" type="presOf" srcId="{6278A98B-BED3-4FDE-B1F3-D9C906CB04EC}" destId="{890ECC2B-E15A-4E49-B168-644BE7B9D492}" srcOrd="0" destOrd="0" presId="urn:microsoft.com/office/officeart/2005/8/layout/venn1"/>
    <dgm:cxn modelId="{5EEC9E72-C077-48F3-B2EA-371B8E0FA24E}" srcId="{92D868DB-9952-4152-8605-973600DB2E61}" destId="{1D2D1298-0EC2-473D-8B68-3B59BE37E83C}" srcOrd="2" destOrd="0" parTransId="{E1756505-B15D-4DD6-BD16-2EC6CE8BC6B9}" sibTransId="{2B3046C6-D9E2-4AC1-B00B-B921C8302BD7}"/>
    <dgm:cxn modelId="{26C00965-083B-403A-8461-2D440C9BB58D}" srcId="{92D868DB-9952-4152-8605-973600DB2E61}" destId="{4BFC4C52-C429-49F6-A395-6525AA4A2763}" srcOrd="1" destOrd="0" parTransId="{311CDB9F-0994-430B-AC2B-07B6F502E7AE}" sibTransId="{47A44ADF-0CBE-4D7C-BE2F-D5170935771B}"/>
    <dgm:cxn modelId="{9EC34D19-8AD4-4149-A106-BEA6F12150B0}" srcId="{92D868DB-9952-4152-8605-973600DB2E61}" destId="{43B69DB1-60B3-46F5-A2FB-2E9708C3CD0E}" srcOrd="4" destOrd="0" parTransId="{13A62E41-4C3B-4D52-8582-95539E6356C1}" sibTransId="{DEBAD847-B344-4562-8738-70ADE989C6E3}"/>
    <dgm:cxn modelId="{99762279-1FF1-4BFE-8ACE-163604B26527}" srcId="{92D868DB-9952-4152-8605-973600DB2E61}" destId="{44BD2BA0-CCB5-4027-BE8D-CF23EA23A3AA}" srcOrd="0" destOrd="0" parTransId="{CD6E23C6-DB20-40E8-AAAE-7050D81B3340}" sibTransId="{1064D74B-186F-4A95-B39F-3BA3F00E6C20}"/>
    <dgm:cxn modelId="{A9657F10-C5E0-4A13-B89F-0BC532373543}" type="presOf" srcId="{43B69DB1-60B3-46F5-A2FB-2E9708C3CD0E}" destId="{6CD390C0-C38E-4AE7-9CEB-CAB4EB5267E1}" srcOrd="0" destOrd="0" presId="urn:microsoft.com/office/officeart/2005/8/layout/venn1"/>
    <dgm:cxn modelId="{C077C392-7156-48B1-9313-20EE1B8CB05D}" type="presOf" srcId="{92D868DB-9952-4152-8605-973600DB2E61}" destId="{18E7CC11-C3CB-435D-86EE-DB55A896C34B}" srcOrd="0" destOrd="0" presId="urn:microsoft.com/office/officeart/2005/8/layout/venn1"/>
    <dgm:cxn modelId="{A6ACEE1F-956A-4953-B1FB-299DCCA177EC}" type="presOf" srcId="{1D2D1298-0EC2-473D-8B68-3B59BE37E83C}" destId="{3A482746-D9E4-48BB-A92C-06659A92D84D}" srcOrd="0" destOrd="0" presId="urn:microsoft.com/office/officeart/2005/8/layout/venn1"/>
    <dgm:cxn modelId="{B3D7B74A-4706-45FD-8D72-9E809B9C7A03}" srcId="{92D868DB-9952-4152-8605-973600DB2E61}" destId="{6278A98B-BED3-4FDE-B1F3-D9C906CB04EC}" srcOrd="3" destOrd="0" parTransId="{E6BC9402-32BE-43D8-89C3-A5F37E90563D}" sibTransId="{5B3D93DC-3678-41DD-8570-3BA4E23FD740}"/>
    <dgm:cxn modelId="{C3DF6AAA-B2C8-4EB7-9CDE-18627D0D8324}" type="presOf" srcId="{44BD2BA0-CCB5-4027-BE8D-CF23EA23A3AA}" destId="{4EB2DCCB-48D7-4381-90D2-3281BE502B7F}" srcOrd="0" destOrd="0" presId="urn:microsoft.com/office/officeart/2005/8/layout/venn1"/>
    <dgm:cxn modelId="{83204311-7580-4742-804D-EBA1BF3AF7BE}" type="presOf" srcId="{4BFC4C52-C429-49F6-A395-6525AA4A2763}" destId="{3B91B3D6-2CC5-4E59-B448-896939ABBE14}" srcOrd="0" destOrd="0" presId="urn:microsoft.com/office/officeart/2005/8/layout/venn1"/>
    <dgm:cxn modelId="{29F18D41-5273-4026-924B-57A6782E62DC}" type="presParOf" srcId="{18E7CC11-C3CB-435D-86EE-DB55A896C34B}" destId="{A213AF66-446B-4888-9E08-DE9B58B2DC23}" srcOrd="0" destOrd="0" presId="urn:microsoft.com/office/officeart/2005/8/layout/venn1"/>
    <dgm:cxn modelId="{C0438C5F-0767-499E-B803-D524102B519A}" type="presParOf" srcId="{18E7CC11-C3CB-435D-86EE-DB55A896C34B}" destId="{4EB2DCCB-48D7-4381-90D2-3281BE502B7F}" srcOrd="1" destOrd="0" presId="urn:microsoft.com/office/officeart/2005/8/layout/venn1"/>
    <dgm:cxn modelId="{440FD335-D3AD-4AA2-AA4D-50CCEC2311EA}" type="presParOf" srcId="{18E7CC11-C3CB-435D-86EE-DB55A896C34B}" destId="{86AAD09B-6CAF-40D5-B2F6-1E727F6393A4}" srcOrd="2" destOrd="0" presId="urn:microsoft.com/office/officeart/2005/8/layout/venn1"/>
    <dgm:cxn modelId="{25B07A0E-355E-422C-87C2-C17FA67BE8B8}" type="presParOf" srcId="{18E7CC11-C3CB-435D-86EE-DB55A896C34B}" destId="{3B91B3D6-2CC5-4E59-B448-896939ABBE14}" srcOrd="3" destOrd="0" presId="urn:microsoft.com/office/officeart/2005/8/layout/venn1"/>
    <dgm:cxn modelId="{5F36D054-A110-4E81-A29F-CD6E579B1CD7}" type="presParOf" srcId="{18E7CC11-C3CB-435D-86EE-DB55A896C34B}" destId="{614B2705-A60E-4670-A9ED-5019F90618CD}" srcOrd="4" destOrd="0" presId="urn:microsoft.com/office/officeart/2005/8/layout/venn1"/>
    <dgm:cxn modelId="{39C9E6C9-0AD1-45EB-86A1-4C0F0EA77570}" type="presParOf" srcId="{18E7CC11-C3CB-435D-86EE-DB55A896C34B}" destId="{3A482746-D9E4-48BB-A92C-06659A92D84D}" srcOrd="5" destOrd="0" presId="urn:microsoft.com/office/officeart/2005/8/layout/venn1"/>
    <dgm:cxn modelId="{8C64008F-269C-4B05-BFDB-463B4D997F44}" type="presParOf" srcId="{18E7CC11-C3CB-435D-86EE-DB55A896C34B}" destId="{454DD71A-9F4A-4D48-B47B-82FA9922A412}" srcOrd="6" destOrd="0" presId="urn:microsoft.com/office/officeart/2005/8/layout/venn1"/>
    <dgm:cxn modelId="{73B7A397-184C-40C8-B1D8-C6FAD0A61D3D}" type="presParOf" srcId="{18E7CC11-C3CB-435D-86EE-DB55A896C34B}" destId="{890ECC2B-E15A-4E49-B168-644BE7B9D492}" srcOrd="7" destOrd="0" presId="urn:microsoft.com/office/officeart/2005/8/layout/venn1"/>
    <dgm:cxn modelId="{BB122C90-71BF-4BEC-86FD-1DFFDE974292}" type="presParOf" srcId="{18E7CC11-C3CB-435D-86EE-DB55A896C34B}" destId="{8A53932D-1608-4D9B-9DEF-0D8059330F75}" srcOrd="8" destOrd="0" presId="urn:microsoft.com/office/officeart/2005/8/layout/venn1"/>
    <dgm:cxn modelId="{45E00803-7A84-4F10-8469-E753B057193D}" type="presParOf" srcId="{18E7CC11-C3CB-435D-86EE-DB55A896C34B}" destId="{6CD390C0-C38E-4AE7-9CEB-CAB4EB5267E1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D0518-C255-4F62-B7A4-F014BA7EF9BC}">
      <dsp:nvSpPr>
        <dsp:cNvPr id="0" name=""/>
        <dsp:cNvSpPr/>
      </dsp:nvSpPr>
      <dsp:spPr>
        <a:xfrm>
          <a:off x="1849" y="0"/>
          <a:ext cx="1109816" cy="1450148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A79DD4-0C89-4A77-AB76-8568164C9AF9}">
      <dsp:nvSpPr>
        <dsp:cNvPr id="0" name=""/>
        <dsp:cNvSpPr/>
      </dsp:nvSpPr>
      <dsp:spPr>
        <a:xfrm>
          <a:off x="1144960" y="0"/>
          <a:ext cx="1883325" cy="145014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Энергетическая емкость топлива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Содержание </a:t>
          </a:r>
          <a:r>
            <a:rPr lang="ru-RU" sz="1800" b="1" u="sng" kern="1200" dirty="0" smtClean="0">
              <a:solidFill>
                <a:schemeClr val="accent1">
                  <a:lumMod val="50000"/>
                </a:schemeClr>
              </a:solidFill>
            </a:rPr>
            <a:t>водорода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 в топливе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144960" y="0"/>
        <a:ext cx="1883325" cy="1450148"/>
      </dsp:txXfrm>
    </dsp:sp>
    <dsp:sp modelId="{A9BD149D-B267-4625-9ED5-FAFAC1C5E661}">
      <dsp:nvSpPr>
        <dsp:cNvPr id="0" name=""/>
        <dsp:cNvSpPr/>
      </dsp:nvSpPr>
      <dsp:spPr>
        <a:xfrm>
          <a:off x="334794" y="1570993"/>
          <a:ext cx="1109816" cy="1450148"/>
        </a:xfrm>
        <a:prstGeom prst="down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0BD52E-650D-48C4-9AEC-AC32405B0569}">
      <dsp:nvSpPr>
        <dsp:cNvPr id="0" name=""/>
        <dsp:cNvSpPr/>
      </dsp:nvSpPr>
      <dsp:spPr>
        <a:xfrm>
          <a:off x="1477905" y="1570993"/>
          <a:ext cx="1883325" cy="145014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Химическая ценность топлива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Содержание </a:t>
          </a:r>
          <a:r>
            <a:rPr lang="ru-RU" sz="1800" u="sng" kern="1200" dirty="0" smtClean="0">
              <a:solidFill>
                <a:schemeClr val="accent6">
                  <a:lumMod val="50000"/>
                </a:schemeClr>
              </a:solidFill>
            </a:rPr>
            <a:t>углерода</a:t>
          </a: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, азота, серы в топливе</a:t>
          </a:r>
        </a:p>
      </dsp:txBody>
      <dsp:txXfrm>
        <a:off x="1477905" y="1570993"/>
        <a:ext cx="1883325" cy="1450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D0518-C255-4F62-B7A4-F014BA7EF9BC}">
      <dsp:nvSpPr>
        <dsp:cNvPr id="0" name=""/>
        <dsp:cNvSpPr/>
      </dsp:nvSpPr>
      <dsp:spPr>
        <a:xfrm>
          <a:off x="1849" y="0"/>
          <a:ext cx="1109816" cy="1450148"/>
        </a:xfrm>
        <a:prstGeom prst="upArrow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A79DD4-0C89-4A77-AB76-8568164C9AF9}">
      <dsp:nvSpPr>
        <dsp:cNvPr id="0" name=""/>
        <dsp:cNvSpPr/>
      </dsp:nvSpPr>
      <dsp:spPr>
        <a:xfrm>
          <a:off x="1144960" y="0"/>
          <a:ext cx="1883325" cy="145014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Химическая ценность сырья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Содержание </a:t>
          </a:r>
          <a:r>
            <a:rPr lang="ru-RU" sz="1800" b="1" u="sng" kern="1200" dirty="0" smtClean="0">
              <a:solidFill>
                <a:schemeClr val="accent1">
                  <a:lumMod val="50000"/>
                </a:schemeClr>
              </a:solidFill>
            </a:rPr>
            <a:t>углерода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 в топливе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144960" y="0"/>
        <a:ext cx="1883325" cy="1450148"/>
      </dsp:txXfrm>
    </dsp:sp>
    <dsp:sp modelId="{A9BD149D-B267-4625-9ED5-FAFAC1C5E661}">
      <dsp:nvSpPr>
        <dsp:cNvPr id="0" name=""/>
        <dsp:cNvSpPr/>
      </dsp:nvSpPr>
      <dsp:spPr>
        <a:xfrm>
          <a:off x="334794" y="1570993"/>
          <a:ext cx="1109816" cy="1450148"/>
        </a:xfrm>
        <a:prstGeom prst="downArrow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0BD52E-650D-48C4-9AEC-AC32405B0569}">
      <dsp:nvSpPr>
        <dsp:cNvPr id="0" name=""/>
        <dsp:cNvSpPr/>
      </dsp:nvSpPr>
      <dsp:spPr>
        <a:xfrm>
          <a:off x="1477905" y="1570993"/>
          <a:ext cx="1883325" cy="145014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Энергетическая ценность сырья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Содержание водорода в сырье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477905" y="1570993"/>
        <a:ext cx="1883325" cy="1450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3AF66-446B-4888-9E08-DE9B58B2DC23}">
      <dsp:nvSpPr>
        <dsp:cNvPr id="0" name=""/>
        <dsp:cNvSpPr/>
      </dsp:nvSpPr>
      <dsp:spPr>
        <a:xfrm>
          <a:off x="3627786" y="1522282"/>
          <a:ext cx="1869469" cy="1869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EB2DCCB-48D7-4381-90D2-3281BE502B7F}">
      <dsp:nvSpPr>
        <dsp:cNvPr id="0" name=""/>
        <dsp:cNvSpPr/>
      </dsp:nvSpPr>
      <dsp:spPr>
        <a:xfrm>
          <a:off x="3177717" y="0"/>
          <a:ext cx="2769608" cy="12552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</a:rPr>
            <a:t>Энергетика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sng" kern="1200" dirty="0" smtClean="0">
              <a:solidFill>
                <a:schemeClr val="bg2">
                  <a:lumMod val="25000"/>
                </a:schemeClr>
              </a:solidFill>
            </a:rPr>
            <a:t>Эффекты</a:t>
          </a: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</a:rPr>
            <a:t>: переход на унифицированное топливо, расширение топливной базы, переход на экологически чистые технологии с более высоким КПД</a:t>
          </a:r>
        </a:p>
      </dsp:txBody>
      <dsp:txXfrm>
        <a:off x="3177717" y="0"/>
        <a:ext cx="2769608" cy="1255215"/>
      </dsp:txXfrm>
    </dsp:sp>
    <dsp:sp modelId="{86AAD09B-6CAF-40D5-B2F6-1E727F6393A4}">
      <dsp:nvSpPr>
        <dsp:cNvPr id="0" name=""/>
        <dsp:cNvSpPr/>
      </dsp:nvSpPr>
      <dsp:spPr>
        <a:xfrm>
          <a:off x="4338933" y="2038790"/>
          <a:ext cx="1869469" cy="1869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B91B3D6-2CC5-4E59-B448-896939ABBE14}">
      <dsp:nvSpPr>
        <dsp:cNvPr id="0" name=""/>
        <dsp:cNvSpPr/>
      </dsp:nvSpPr>
      <dsp:spPr>
        <a:xfrm>
          <a:off x="6205532" y="1655816"/>
          <a:ext cx="2247609" cy="13620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</a:rPr>
            <a:t>Нефтепереработка и нефтехимия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bg2">
                  <a:lumMod val="25000"/>
                </a:schemeClr>
              </a:solidFill>
            </a:rPr>
            <a:t>Эффекты</a:t>
          </a:r>
          <a:r>
            <a:rPr lang="ru-RU" sz="1600" kern="1200" dirty="0" smtClean="0">
              <a:solidFill>
                <a:schemeClr val="bg2">
                  <a:lumMod val="25000"/>
                </a:schemeClr>
              </a:solidFill>
            </a:rPr>
            <a:t>: появление новых каталитических технологий, рост доли продуктов с высокой добавленной стоимостью, расширение сырьевой базы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205532" y="1655816"/>
        <a:ext cx="2247609" cy="1362042"/>
      </dsp:txXfrm>
    </dsp:sp>
    <dsp:sp modelId="{614B2705-A60E-4670-A9ED-5019F90618CD}">
      <dsp:nvSpPr>
        <dsp:cNvPr id="0" name=""/>
        <dsp:cNvSpPr/>
      </dsp:nvSpPr>
      <dsp:spPr>
        <a:xfrm>
          <a:off x="4067486" y="2875244"/>
          <a:ext cx="1869469" cy="1869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482746-D9E4-48BB-A92C-06659A92D84D}">
      <dsp:nvSpPr>
        <dsp:cNvPr id="0" name=""/>
        <dsp:cNvSpPr/>
      </dsp:nvSpPr>
      <dsp:spPr>
        <a:xfrm>
          <a:off x="5993062" y="3758744"/>
          <a:ext cx="2601871" cy="13620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</a:rPr>
            <a:t>Угольная промышленность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sng" kern="1200" dirty="0" smtClean="0">
              <a:solidFill>
                <a:schemeClr val="bg2">
                  <a:lumMod val="25000"/>
                </a:schemeClr>
              </a:solidFill>
            </a:rPr>
            <a:t>Эффекты</a:t>
          </a:r>
          <a:r>
            <a:rPr lang="ru-RU" sz="1600" b="0" u="none" kern="1200" dirty="0" smtClean="0">
              <a:solidFill>
                <a:schemeClr val="bg2">
                  <a:lumMod val="25000"/>
                </a:schemeClr>
              </a:solidFill>
            </a:rPr>
            <a:t>: появление дешевого кислорода для газификации, вовлечение низкокалорийных углей, расширение ассортимента продукции с высокой добавленной стоимостью </a:t>
          </a:r>
          <a:endParaRPr lang="ru-RU" sz="1600" b="0" u="none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993062" y="3758744"/>
        <a:ext cx="2601871" cy="1362042"/>
      </dsp:txXfrm>
    </dsp:sp>
    <dsp:sp modelId="{454DD71A-9F4A-4D48-B47B-82FA9922A412}">
      <dsp:nvSpPr>
        <dsp:cNvPr id="0" name=""/>
        <dsp:cNvSpPr/>
      </dsp:nvSpPr>
      <dsp:spPr>
        <a:xfrm>
          <a:off x="3188087" y="2875244"/>
          <a:ext cx="1869469" cy="1869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0ECC2B-E15A-4E49-B168-644BE7B9D492}">
      <dsp:nvSpPr>
        <dsp:cNvPr id="0" name=""/>
        <dsp:cNvSpPr/>
      </dsp:nvSpPr>
      <dsp:spPr>
        <a:xfrm>
          <a:off x="681382" y="3758744"/>
          <a:ext cx="2525170" cy="13620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</a:rPr>
            <a:t>Химическое и электрохимическое машиностроение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sng" kern="1200" dirty="0" smtClean="0">
              <a:solidFill>
                <a:schemeClr val="bg2">
                  <a:lumMod val="25000"/>
                </a:schemeClr>
              </a:solidFill>
            </a:rPr>
            <a:t>Эффекты</a:t>
          </a:r>
          <a:r>
            <a:rPr lang="ru-RU" sz="1600" b="0" u="none" kern="1200" dirty="0" smtClean="0">
              <a:solidFill>
                <a:schemeClr val="bg2">
                  <a:lumMod val="25000"/>
                </a:schemeClr>
              </a:solidFill>
            </a:rPr>
            <a:t>: появление драйвера спроса на инновационное технологическое оборудование и сервисное обслуживание</a:t>
          </a:r>
          <a:endParaRPr lang="ru-RU" sz="1600" b="0" u="sng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81382" y="3758744"/>
        <a:ext cx="2525170" cy="1362042"/>
      </dsp:txXfrm>
    </dsp:sp>
    <dsp:sp modelId="{8A53932D-1608-4D9B-9DEF-0D8059330F75}">
      <dsp:nvSpPr>
        <dsp:cNvPr id="0" name=""/>
        <dsp:cNvSpPr/>
      </dsp:nvSpPr>
      <dsp:spPr>
        <a:xfrm>
          <a:off x="2916640" y="2038790"/>
          <a:ext cx="1869469" cy="1869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D390C0-C38E-4AE7-9CEB-CAB4EB5267E1}">
      <dsp:nvSpPr>
        <dsp:cNvPr id="0" name=""/>
        <dsp:cNvSpPr/>
      </dsp:nvSpPr>
      <dsp:spPr>
        <a:xfrm>
          <a:off x="615440" y="1655816"/>
          <a:ext cx="2209696" cy="13620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</a:rPr>
            <a:t>Энергетическое машиностроение и двигателестроение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sng" kern="1200" dirty="0" smtClean="0">
              <a:solidFill>
                <a:schemeClr val="bg2">
                  <a:lumMod val="25000"/>
                </a:schemeClr>
              </a:solidFill>
            </a:rPr>
            <a:t>Эффекты</a:t>
          </a: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</a:rPr>
            <a:t>: появление драйвера на новое поколение установок, появление каталитических технологий для них</a:t>
          </a:r>
          <a:endParaRPr lang="ru-RU" sz="1600" b="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15440" y="1655816"/>
        <a:ext cx="2209696" cy="1362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654C0-7118-4AB4-9F4C-5FDD5F3709AA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9DB95-9C62-4D7A-97DF-D8620C796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1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F76-796B-4F6A-83F9-FD4C460474E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D223-3D74-4890-ACA9-314DEC38D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F76-796B-4F6A-83F9-FD4C460474E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D223-3D74-4890-ACA9-314DEC38D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F76-796B-4F6A-83F9-FD4C460474E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D223-3D74-4890-ACA9-314DEC38D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F76-796B-4F6A-83F9-FD4C460474E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D223-3D74-4890-ACA9-314DEC38D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F76-796B-4F6A-83F9-FD4C460474E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D223-3D74-4890-ACA9-314DEC38D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F76-796B-4F6A-83F9-FD4C460474E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D223-3D74-4890-ACA9-314DEC38D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F76-796B-4F6A-83F9-FD4C460474E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D223-3D74-4890-ACA9-314DEC38D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F76-796B-4F6A-83F9-FD4C460474E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D223-3D74-4890-ACA9-314DEC38D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F76-796B-4F6A-83F9-FD4C460474E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D223-3D74-4890-ACA9-314DEC38D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F76-796B-4F6A-83F9-FD4C460474E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D223-3D74-4890-ACA9-314DEC38D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F76-796B-4F6A-83F9-FD4C460474E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D223-3D74-4890-ACA9-314DEC38D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8F76-796B-4F6A-83F9-FD4C460474E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9D223-3D74-4890-ACA9-314DEC38D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горь\Рабочий стол\No solo gas\0_682f7_eade63cc_XL.jpg"/>
          <p:cNvPicPr>
            <a:picLocks noChangeAspect="1" noChangeArrowheads="1"/>
          </p:cNvPicPr>
          <p:nvPr/>
        </p:nvPicPr>
        <p:blipFill>
          <a:blip r:embed="rId2" cstate="print"/>
          <a:srcRect l="9115" r="75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318"/>
            <a:ext cx="9144000" cy="2214578"/>
          </a:xfrm>
        </p:spPr>
        <p:txBody>
          <a:bodyPr>
            <a:normAutofit fontScale="90000"/>
          </a:bodyPr>
          <a:lstStyle/>
          <a:p>
            <a:pPr>
              <a:spcAft>
                <a:spcPts val="2400"/>
              </a:spcAft>
            </a:pP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Trans-Eurasian platform of  Razvitie (development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/>
              <a:t>new  platform for productive cooperation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157192"/>
            <a:ext cx="7000924" cy="170080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Надэкономический</a:t>
            </a: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 русского чуда</a:t>
            </a:r>
            <a:endParaRPr lang="ru-RU" sz="2800" b="1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10" descr="стрело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95" t="6793" b="11687"/>
          <a:stretch>
            <a:fillRect/>
          </a:stretch>
        </p:blipFill>
        <p:spPr bwMode="auto">
          <a:xfrm>
            <a:off x="-32" y="5715040"/>
            <a:ext cx="8248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Игорь\Рабочий стол\ew\5360-800x600.jpg"/>
          <p:cNvPicPr>
            <a:picLocks noChangeAspect="1" noChangeArrowheads="1"/>
          </p:cNvPicPr>
          <p:nvPr/>
        </p:nvPicPr>
        <p:blipFill>
          <a:blip r:embed="rId2" cstate="print">
            <a:lum bright="60000" contrast="-60000"/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85725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Palatino Linotype" pitchFamily="18" charset="0"/>
              </a:rPr>
              <a:t>Элементарный акт планирования </a:t>
            </a:r>
            <a:br>
              <a:rPr lang="ru-RU" sz="2400" b="1" dirty="0" smtClean="0">
                <a:latin typeface="Palatino Linotype" pitchFamily="18" charset="0"/>
              </a:rPr>
            </a:br>
            <a:r>
              <a:rPr lang="ru-RU" sz="2400" b="1" dirty="0" smtClean="0">
                <a:latin typeface="Palatino Linotype" pitchFamily="18" charset="0"/>
              </a:rPr>
              <a:t>на основе</a:t>
            </a:r>
            <a:r>
              <a:rPr lang="en-US" sz="2400" b="1" dirty="0" smtClean="0">
                <a:latin typeface="Palatino Linotype" pitchFamily="18" charset="0"/>
              </a:rPr>
              <a:t>  </a:t>
            </a:r>
            <a:r>
              <a:rPr lang="en-US" sz="2400" b="1" dirty="0" err="1" smtClean="0">
                <a:latin typeface="Palatino Linotype" pitchFamily="18" charset="0"/>
              </a:rPr>
              <a:t>DenZyu</a:t>
            </a:r>
            <a:r>
              <a:rPr lang="en-US" sz="2400" b="1" dirty="0" smtClean="0">
                <a:latin typeface="Palatino Linotype" pitchFamily="18" charset="0"/>
              </a:rPr>
              <a:t>  Fractal</a:t>
            </a:r>
            <a:r>
              <a:rPr lang="ru-RU" sz="2400" b="1" dirty="0" smtClean="0">
                <a:latin typeface="Palatino Linotype" pitchFamily="18" charset="0"/>
              </a:rPr>
              <a:t>  </a:t>
            </a:r>
            <a:endParaRPr lang="ru-RU" sz="2400" dirty="0" smtClean="0">
              <a:latin typeface="Palatino Linotype" pitchFamily="18" charset="0"/>
            </a:endParaRPr>
          </a:p>
        </p:txBody>
      </p:sp>
      <p:pic>
        <p:nvPicPr>
          <p:cNvPr id="9220" name="Picture 2" descr="C:\Documents and Settings\Игорь\Рабочий стол\Рисунок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392374"/>
            <a:ext cx="6000750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7438" y="1285875"/>
            <a:ext cx="1357312" cy="4762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5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Projects</a:t>
            </a:r>
            <a:endParaRPr lang="ru-RU" sz="25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3" y="1285875"/>
            <a:ext cx="1714500" cy="4778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5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Problems</a:t>
            </a:r>
            <a:endParaRPr lang="ru-RU" sz="25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38" y="3308350"/>
            <a:ext cx="1714500" cy="4778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Investors</a:t>
            </a:r>
            <a:endParaRPr lang="ru-RU" sz="2500" dirty="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0" y="2857500"/>
            <a:ext cx="1214438" cy="4778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5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ЛПР</a:t>
            </a:r>
            <a:endParaRPr lang="ru-RU" sz="2500" dirty="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929313" y="3143250"/>
            <a:ext cx="785812" cy="7143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57688" y="6380163"/>
            <a:ext cx="2071687" cy="4778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5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Consumers</a:t>
            </a:r>
            <a:endParaRPr lang="ru-RU" sz="25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0" y="5357813"/>
            <a:ext cx="2071688" cy="4778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500"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rPr>
              <a:t>Producers</a:t>
            </a:r>
            <a:endParaRPr lang="ru-RU" sz="2500">
              <a:solidFill>
                <a:srgbClr val="0000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4F71-728D-4CCD-8D7B-FCA51739B2D1}" type="slidenum">
              <a:rPr lang="ru-RU"/>
              <a:pPr/>
              <a:t>10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72312" y="3178969"/>
            <a:ext cx="2071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Откуда берутся цели? Выход за  контур существующей хозяйственной системы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8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36"/>
            <a:ext cx="9144000" cy="68883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30336"/>
            <a:ext cx="9144000" cy="1155080"/>
          </a:xfrm>
          <a:prstGeom prst="rect">
            <a:avLst/>
          </a:prstGeom>
          <a:solidFill>
            <a:srgbClr val="BD3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>
              <a:spcAft>
                <a:spcPts val="0"/>
              </a:spcAft>
              <a:tabLst>
                <a:tab pos="450215" algn="l"/>
              </a:tabLst>
            </a:pPr>
            <a:endParaRPr lang="ru-RU" sz="24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395536" y="0"/>
            <a:ext cx="8676456" cy="112474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Cambria" panose="02040503050406030204" pitchFamily="18" charset="0"/>
              </a:rPr>
              <a:t>ТЕПР КАК МУЛЬТИИНФРАСТРУКТУРА, ОБЕСПЕЧИВАЮЩАЯ ФОРМИРОВАНИЕ НОВОГО ТЕХНО-ПРОМЫШЛЕННОГО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Cambria" panose="02040503050406030204" pitchFamily="18" charset="0"/>
              </a:rPr>
              <a:t>И СОЦИО-КУЛЬТУРНОГО УКЛАДА</a:t>
            </a:r>
            <a:endParaRPr lang="ru-RU" sz="2000" b="1" dirty="0"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1" y="1916832"/>
            <a:ext cx="8820472" cy="40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0" y="0"/>
            <a:ext cx="91440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Trans-Eurasian water-transport network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Рисунок 1" descr="Рис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6463"/>
            <a:ext cx="9144000" cy="58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36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013949" y="1252889"/>
            <a:ext cx="2901482" cy="5341342"/>
          </a:xfrm>
          <a:prstGeom prst="roundRect">
            <a:avLst/>
          </a:prstGeom>
          <a:solidFill>
            <a:schemeClr val="accent3">
              <a:alpha val="2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12468" y="1252889"/>
            <a:ext cx="2901482" cy="5341342"/>
          </a:xfrm>
          <a:prstGeom prst="roundRect">
            <a:avLst/>
          </a:prstGeom>
          <a:solidFill>
            <a:schemeClr val="accent3">
              <a:alpha val="2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9037" y="1252889"/>
            <a:ext cx="2923431" cy="5341342"/>
          </a:xfrm>
          <a:prstGeom prst="roundRect">
            <a:avLst/>
          </a:prstGeom>
          <a:solidFill>
            <a:schemeClr val="accent3">
              <a:alpha val="2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263770"/>
            <a:ext cx="9144000" cy="923177"/>
          </a:xfrm>
        </p:spPr>
        <p:txBody>
          <a:bodyPr>
            <a:normAutofit/>
          </a:bodyPr>
          <a:lstStyle/>
          <a:p>
            <a:pPr algn="l" defTabSz="1122630">
              <a:lnSpc>
                <a:spcPct val="90000"/>
              </a:lnSpc>
              <a:spcBef>
                <a:spcPts val="0"/>
              </a:spcBef>
            </a:pPr>
            <a:r>
              <a:rPr lang="ru-RU" sz="2954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Водородная энергетика – вторая очередь продвижения на растущие рынки АТР</a:t>
            </a:r>
          </a:p>
        </p:txBody>
      </p:sp>
      <p:pic>
        <p:nvPicPr>
          <p:cNvPr id="2051" name="Picture 3" descr="C:\Documents and Settings\Игорь\Рабочий стол\008\Msk\0002-003-EGP-goroda-Stavropolj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0483" y="1582602"/>
            <a:ext cx="7819292" cy="4982308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342871" y="3692771"/>
            <a:ext cx="1450741" cy="79131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77" dirty="0"/>
              <a:t>Газ в Европу</a:t>
            </a:r>
          </a:p>
        </p:txBody>
      </p:sp>
      <p:sp>
        <p:nvSpPr>
          <p:cNvPr id="6" name="Стрелка влево 5"/>
          <p:cNvSpPr/>
          <p:nvPr/>
        </p:nvSpPr>
        <p:spPr>
          <a:xfrm rot="2479626" flipH="1">
            <a:off x="7515954" y="5224645"/>
            <a:ext cx="1450741" cy="791313"/>
          </a:xfrm>
          <a:prstGeom prst="leftArrow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77" dirty="0"/>
              <a:t>Водород в Японию</a:t>
            </a:r>
          </a:p>
        </p:txBody>
      </p:sp>
      <p:sp>
        <p:nvSpPr>
          <p:cNvPr id="7" name="Стрелка влево 6"/>
          <p:cNvSpPr/>
          <p:nvPr/>
        </p:nvSpPr>
        <p:spPr>
          <a:xfrm rot="3914283" flipH="1">
            <a:off x="5687908" y="5176597"/>
            <a:ext cx="1450741" cy="79131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77" dirty="0"/>
              <a:t>Газ в Китай</a:t>
            </a:r>
          </a:p>
        </p:txBody>
      </p:sp>
      <p:sp>
        <p:nvSpPr>
          <p:cNvPr id="8" name="Стрелка влево 7"/>
          <p:cNvSpPr/>
          <p:nvPr/>
        </p:nvSpPr>
        <p:spPr>
          <a:xfrm rot="2479626" flipH="1">
            <a:off x="6754000" y="5422473"/>
            <a:ext cx="1450741" cy="791313"/>
          </a:xfrm>
          <a:prstGeom prst="leftArrow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77" dirty="0"/>
              <a:t>Водород в Китай</a:t>
            </a:r>
          </a:p>
        </p:txBody>
      </p:sp>
      <p:sp>
        <p:nvSpPr>
          <p:cNvPr id="9" name="Стрелка влево 8"/>
          <p:cNvSpPr/>
          <p:nvPr/>
        </p:nvSpPr>
        <p:spPr>
          <a:xfrm rot="3914283" flipH="1">
            <a:off x="4896594" y="5317274"/>
            <a:ext cx="1450741" cy="79131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77" dirty="0"/>
              <a:t>Нефть в Китай</a:t>
            </a:r>
          </a:p>
        </p:txBody>
      </p:sp>
      <p:sp>
        <p:nvSpPr>
          <p:cNvPr id="10" name="Стрелка влево 9"/>
          <p:cNvSpPr/>
          <p:nvPr/>
        </p:nvSpPr>
        <p:spPr>
          <a:xfrm rot="2479626" flipH="1">
            <a:off x="7656630" y="4402952"/>
            <a:ext cx="1450741" cy="79131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77" dirty="0"/>
              <a:t>СПГ в Японию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342871" y="4550027"/>
            <a:ext cx="1450741" cy="79131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77" dirty="0"/>
              <a:t>Нефть в Европу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9491" y="1252889"/>
            <a:ext cx="1978283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77" dirty="0" err="1">
                <a:solidFill>
                  <a:schemeClr val="bg2">
                    <a:lumMod val="25000"/>
                  </a:schemeClr>
                </a:solidFill>
              </a:rPr>
              <a:t>Гидропотенциал</a:t>
            </a:r>
            <a:r>
              <a:rPr lang="ru-RU" sz="1477" dirty="0">
                <a:solidFill>
                  <a:schemeClr val="bg2">
                    <a:lumMod val="25000"/>
                  </a:schemeClr>
                </a:solidFill>
              </a:rPr>
              <a:t> освоен на 45%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2859" y="1252889"/>
            <a:ext cx="1978283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77" dirty="0" err="1">
                <a:solidFill>
                  <a:schemeClr val="bg2">
                    <a:lumMod val="25000"/>
                  </a:schemeClr>
                </a:solidFill>
              </a:rPr>
              <a:t>Гидропотенциал</a:t>
            </a:r>
            <a:r>
              <a:rPr lang="ru-RU" sz="1477" dirty="0">
                <a:solidFill>
                  <a:schemeClr val="bg2">
                    <a:lumMod val="25000"/>
                  </a:schemeClr>
                </a:solidFill>
              </a:rPr>
              <a:t> освоен на </a:t>
            </a:r>
            <a:r>
              <a:rPr lang="ru-RU" sz="1846" b="1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0283" y="1252889"/>
            <a:ext cx="1978283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77" dirty="0" err="1">
                <a:solidFill>
                  <a:schemeClr val="bg2">
                    <a:lumMod val="25000"/>
                  </a:schemeClr>
                </a:solidFill>
              </a:rPr>
              <a:t>Гидропотенциал</a:t>
            </a:r>
            <a:r>
              <a:rPr lang="ru-RU" sz="1477" dirty="0">
                <a:solidFill>
                  <a:schemeClr val="bg2">
                    <a:lumMod val="25000"/>
                  </a:schemeClr>
                </a:solidFill>
              </a:rPr>
              <a:t> освоен на </a:t>
            </a:r>
            <a:r>
              <a:rPr lang="ru-RU" sz="1846" b="1" dirty="0">
                <a:solidFill>
                  <a:srgbClr val="FF0000"/>
                </a:solidFill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33668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263770"/>
            <a:ext cx="9144000" cy="1185518"/>
          </a:xfrm>
        </p:spPr>
        <p:txBody>
          <a:bodyPr>
            <a:normAutofit/>
          </a:bodyPr>
          <a:lstStyle/>
          <a:p>
            <a:pPr algn="l" defTabSz="1122630">
              <a:lnSpc>
                <a:spcPct val="90000"/>
              </a:lnSpc>
              <a:spcBef>
                <a:spcPts val="0"/>
              </a:spcBef>
            </a:pPr>
            <a:r>
              <a:rPr lang="ru-RU" sz="2954" b="1" dirty="0">
                <a:latin typeface="Calibri"/>
              </a:rPr>
              <a:t>Водородная энергетика – способ задать единый стандарт на энергоносители</a:t>
            </a:r>
            <a:endParaRPr lang="ru-RU" sz="2215" b="1" dirty="0">
              <a:latin typeface="Calibri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19777" y="3375283"/>
          <a:ext cx="3363081" cy="302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5627084" y="3363057"/>
          <a:ext cx="3363081" cy="302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82858" y="4286257"/>
            <a:ext cx="1780455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2" dirty="0"/>
              <a:t>Стандарт:</a:t>
            </a:r>
          </a:p>
          <a:p>
            <a:pPr algn="ctr"/>
            <a:r>
              <a:rPr lang="ru-RU" sz="1662" dirty="0"/>
              <a:t>Отношение </a:t>
            </a:r>
          </a:p>
          <a:p>
            <a:pPr algn="ctr"/>
            <a:r>
              <a:rPr lang="ru-RU" sz="166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С/Н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85720" y="1778965"/>
            <a:ext cx="8572560" cy="14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85720" y="1976793"/>
            <a:ext cx="8572560" cy="14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1886" y="2505802"/>
            <a:ext cx="8858280" cy="94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Водородная энергетика – это введение универсального стандарта для энергоносителей, позволяющего разделить во всех ресурсах энергетическую и химическую составляющие</a:t>
            </a:r>
            <a:endParaRPr lang="ru-RU" sz="184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663" y="1345156"/>
            <a:ext cx="92319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Уголь</a:t>
            </a:r>
            <a:endParaRPr lang="ru-RU" sz="184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0232" y="1345156"/>
            <a:ext cx="92319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Нефть</a:t>
            </a:r>
            <a:endParaRPr lang="ru-RU" sz="184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8515" y="1345156"/>
            <a:ext cx="92319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Бензин</a:t>
            </a:r>
            <a:endParaRPr lang="ru-RU" sz="184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03196" y="1345156"/>
            <a:ext cx="1121027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Водород</a:t>
            </a:r>
            <a:endParaRPr lang="ru-RU" sz="184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90855" y="1345156"/>
            <a:ext cx="1121027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Газ</a:t>
            </a:r>
            <a:endParaRPr lang="ru-RU" sz="184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1663" y="2110145"/>
            <a:ext cx="92319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90:10</a:t>
            </a:r>
            <a:endParaRPr lang="ru-RU" sz="184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69138" y="2110145"/>
            <a:ext cx="92319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0:100</a:t>
            </a:r>
            <a:endParaRPr lang="ru-RU" sz="184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8515" y="2110145"/>
            <a:ext cx="92319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85:15</a:t>
            </a:r>
            <a:endParaRPr lang="ru-RU" sz="184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22741" y="2110145"/>
            <a:ext cx="92319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75:25</a:t>
            </a:r>
            <a:endParaRPr lang="ru-RU" sz="184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00232" y="2110145"/>
            <a:ext cx="92319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88:12</a:t>
            </a:r>
            <a:endParaRPr lang="ru-RU" sz="184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0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263770"/>
            <a:ext cx="9144000" cy="923177"/>
          </a:xfrm>
        </p:spPr>
        <p:txBody>
          <a:bodyPr>
            <a:normAutofit/>
          </a:bodyPr>
          <a:lstStyle/>
          <a:p>
            <a:pPr algn="l" defTabSz="1122630">
              <a:lnSpc>
                <a:spcPct val="90000"/>
              </a:lnSpc>
              <a:spcBef>
                <a:spcPts val="0"/>
              </a:spcBef>
            </a:pPr>
            <a:r>
              <a:rPr lang="ru-RU" sz="2954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Водородная энергетика – межотраслевой технологический интегратор: эффекты для отраслей</a:t>
            </a:r>
            <a:endParaRPr lang="ru-RU" sz="2215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0" y="1252889"/>
          <a:ext cx="9144000" cy="5341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4203868" y="4022485"/>
            <a:ext cx="697846" cy="6978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2" dirty="0"/>
              <a:t>ВЭ</a:t>
            </a:r>
          </a:p>
        </p:txBody>
      </p:sp>
    </p:spTree>
    <p:extLst>
      <p:ext uri="{BB962C8B-B14F-4D97-AF65-F5344CB8AC3E}">
        <p14:creationId xmlns:p14="http://schemas.microsoft.com/office/powerpoint/2010/main" val="40183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Basket of  currency as the basis of financial approach to megaproject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992887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8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трелка вправо 27"/>
          <p:cNvSpPr/>
          <p:nvPr/>
        </p:nvSpPr>
        <p:spPr>
          <a:xfrm>
            <a:off x="5004048" y="4293096"/>
            <a:ext cx="4104456" cy="2564904"/>
          </a:xfrm>
          <a:prstGeom prst="rightArrow">
            <a:avLst>
              <a:gd name="adj1" fmla="val 79720"/>
              <a:gd name="adj2" fmla="val 3818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" descr="11949837601577375107factory_gabrielle_nowick_.svg.hi.pn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30000" contrast="-40000"/>
          </a:blip>
          <a:srcRect/>
          <a:stretch>
            <a:fillRect/>
          </a:stretch>
        </p:blipFill>
        <p:spPr bwMode="auto">
          <a:xfrm>
            <a:off x="1907704" y="4797152"/>
            <a:ext cx="990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 стрелкой 37"/>
          <p:cNvCxnSpPr/>
          <p:nvPr/>
        </p:nvCxnSpPr>
        <p:spPr>
          <a:xfrm>
            <a:off x="467544" y="3861048"/>
            <a:ext cx="8208912" cy="0"/>
          </a:xfrm>
          <a:prstGeom prst="straightConnector1">
            <a:avLst/>
          </a:prstGeom>
          <a:ln w="28575">
            <a:solidFill>
              <a:srgbClr val="00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53625551be8e3d1335799c01d24f781e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29958"/>
            <a:ext cx="2552384" cy="2394986"/>
          </a:xfrm>
          <a:prstGeom prst="rect">
            <a:avLst/>
          </a:prstGeom>
        </p:spPr>
      </p:pic>
      <p:sp>
        <p:nvSpPr>
          <p:cNvPr id="23" name="Стрелка вправо 22"/>
          <p:cNvSpPr/>
          <p:nvPr/>
        </p:nvSpPr>
        <p:spPr>
          <a:xfrm rot="5400000">
            <a:off x="71500" y="3248980"/>
            <a:ext cx="2808312" cy="2016224"/>
          </a:xfrm>
          <a:prstGeom prst="rightArrow">
            <a:avLst>
              <a:gd name="adj1" fmla="val 79720"/>
              <a:gd name="adj2" fmla="val 3818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0" y="1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noProof="0" dirty="0" smtClean="0">
                <a:latin typeface="+mj-lt"/>
                <a:ea typeface="+mj-ea"/>
                <a:cs typeface="+mj-cs"/>
              </a:rPr>
              <a:t>Как 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влить деньги в экономику и избежать инфляции-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г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лавное реальные проекты, увеличивающие материальное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богаство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" descr="11949837601577375107factory_gabrielle_nowick_.svg.hi.pn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0000" contrast="-40000"/>
          </a:blip>
          <a:srcRect/>
          <a:stretch>
            <a:fillRect/>
          </a:stretch>
        </p:blipFill>
        <p:spPr bwMode="auto">
          <a:xfrm>
            <a:off x="1907704" y="5733256"/>
            <a:ext cx="990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" descr="11949837601577375107factory_gabrielle_nowick_.svg.hi.pn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30000" contrast="-40000"/>
          </a:blip>
          <a:srcRect/>
          <a:stretch>
            <a:fillRect/>
          </a:stretch>
        </p:blipFill>
        <p:spPr bwMode="auto">
          <a:xfrm>
            <a:off x="3059832" y="5735340"/>
            <a:ext cx="990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одзаголовок 2"/>
          <p:cNvSpPr txBox="1">
            <a:spLocks/>
          </p:cNvSpPr>
          <p:nvPr/>
        </p:nvSpPr>
        <p:spPr>
          <a:xfrm rot="5400000">
            <a:off x="233518" y="4167082"/>
            <a:ext cx="2844316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800" b="1" kern="0" dirty="0" smtClean="0">
                <a:solidFill>
                  <a:schemeClr val="bg1"/>
                </a:solidFill>
              </a:rPr>
              <a:t>Продуктивный кредит, свопы</a:t>
            </a:r>
            <a:endParaRPr lang="ru-RU" sz="2800" b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Рисунок 3" descr="11949837601577375107factory_gabrielle_nowick_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688" y="4725144"/>
            <a:ext cx="990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3" descr="11949837601577375107factory_gabrielle_nowick_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3568" y="5587156"/>
            <a:ext cx="990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3" descr="11949837601577375107factory_gabrielle_nowick_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5816" y="5515148"/>
            <a:ext cx="990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авая круглая скобка 17"/>
          <p:cNvSpPr/>
          <p:nvPr/>
        </p:nvSpPr>
        <p:spPr>
          <a:xfrm rot="16200000">
            <a:off x="5580113" y="1196753"/>
            <a:ext cx="648072" cy="5976661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03848" y="3212976"/>
            <a:ext cx="5472608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kern="0" dirty="0" smtClean="0"/>
              <a:t>создание защитного контура, </a:t>
            </a:r>
            <a:r>
              <a:rPr lang="ru-RU" sz="1400" dirty="0" smtClean="0"/>
              <a:t>«окрашивание» денег продуктивного кредита, недопущения смешения с финансовыми спекуляциями</a:t>
            </a:r>
            <a:endParaRPr lang="ru-RU" sz="14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923928" y="4149080"/>
            <a:ext cx="5472608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МЕГАПРОЕКТ ТЕПР – основа программы развития</a:t>
            </a:r>
            <a:endParaRPr lang="ru-RU" sz="1400" b="1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" name="Рисунок 29" descr="pic_23022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156176" y="1124744"/>
            <a:ext cx="2592288" cy="1732033"/>
          </a:xfrm>
          <a:prstGeom prst="rect">
            <a:avLst/>
          </a:prstGeom>
        </p:spPr>
      </p:pic>
      <p:pic>
        <p:nvPicPr>
          <p:cNvPr id="31" name="Рисунок 30" descr="53625551be8e3d1335799c01d24f781e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891729"/>
            <a:ext cx="1245953" cy="1169119"/>
          </a:xfrm>
          <a:prstGeom prst="rect">
            <a:avLst/>
          </a:prstGeom>
        </p:spPr>
      </p:pic>
      <p:pic>
        <p:nvPicPr>
          <p:cNvPr id="33" name="Рисунок 32" descr="53625551be8e3d1335799c01d24f781e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916832"/>
            <a:ext cx="1245953" cy="1169119"/>
          </a:xfrm>
          <a:prstGeom prst="rect">
            <a:avLst/>
          </a:prstGeom>
        </p:spPr>
      </p:pic>
      <p:pic>
        <p:nvPicPr>
          <p:cNvPr id="36" name="Рисунок 35" descr="53625551be8e3d1335799c01d24f781e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836712"/>
            <a:ext cx="1245953" cy="1169119"/>
          </a:xfrm>
          <a:prstGeom prst="rect">
            <a:avLst/>
          </a:prstGeom>
        </p:spPr>
      </p:pic>
      <p:sp>
        <p:nvSpPr>
          <p:cNvPr id="37" name="Выгнутая влево стрелка 36"/>
          <p:cNvSpPr/>
          <p:nvPr/>
        </p:nvSpPr>
        <p:spPr>
          <a:xfrm rot="16200000" flipH="1">
            <a:off x="6300193" y="476673"/>
            <a:ext cx="720082" cy="17281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лево стрелка 38"/>
          <p:cNvSpPr/>
          <p:nvPr/>
        </p:nvSpPr>
        <p:spPr>
          <a:xfrm rot="5400000" flipH="1">
            <a:off x="6156176" y="1700808"/>
            <a:ext cx="720080" cy="17281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-36512" y="5589240"/>
            <a:ext cx="2520280" cy="7200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400" dirty="0" smtClean="0"/>
              <a:t>Постановка перед существующими корпорациями целей захвата секторов рынка на основе импорт замещения</a:t>
            </a:r>
            <a:endParaRPr lang="ru-RU" sz="1400" dirty="0"/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2555776" y="4653136"/>
            <a:ext cx="2520280" cy="7200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400" dirty="0" smtClean="0"/>
              <a:t>Создание новых отраслей промышленности и индустрий</a:t>
            </a:r>
          </a:p>
          <a:p>
            <a:r>
              <a:rPr lang="ru-RU" sz="1400" dirty="0" smtClean="0"/>
              <a:t>Постановка целей  создания новых интегративных материальных конструкций  (инфраструктур, изделий) перед старыми и новыми корпорациями</a:t>
            </a:r>
          </a:p>
          <a:p>
            <a:pPr lvl="0"/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203848" y="2348880"/>
            <a:ext cx="2592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Инвестинг</a:t>
            </a:r>
            <a:r>
              <a:rPr lang="ru-RU" dirty="0" smtClean="0"/>
              <a:t> в  материальную экономику!!!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5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rgbClr val="0070C0"/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-30336"/>
            <a:ext cx="9144000" cy="6888335"/>
            <a:chOff x="0" y="-30336"/>
            <a:chExt cx="9144000" cy="6888335"/>
          </a:xfrm>
        </p:grpSpPr>
        <p:pic>
          <p:nvPicPr>
            <p:cNvPr id="20" name="Рисунок 19"/>
            <p:cNvPicPr/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0336"/>
              <a:ext cx="9144000" cy="6888335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0" y="-27384"/>
              <a:ext cx="9144000" cy="1155080"/>
            </a:xfrm>
            <a:prstGeom prst="rect">
              <a:avLst/>
            </a:prstGeom>
            <a:solidFill>
              <a:srgbClr val="BD3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36575">
                <a:spcAft>
                  <a:spcPts val="0"/>
                </a:spcAft>
                <a:tabLst>
                  <a:tab pos="450215" algn="l"/>
                </a:tabLst>
              </a:pPr>
              <a:endParaRPr lang="ru-RU" sz="24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УПРАВЛЕНЧЕСКАЯ ТРАНСФОРМАЦИЯ ОТРАСЛИ: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СОЗДАНИЕ ТРЕХ УПРАВЛЕНЧЕСКИХ СИСТЕМ- утилизация инфраструктур предшествующего поколения</a:t>
            </a:r>
            <a:endParaRPr lang="ru-RU" sz="2000" b="1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3077" name="Picture 5" descr="C:\Documents and Settings\Игорь\Рабочий стол\Химия-химия\TEPR-44\030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22480" y="3292557"/>
            <a:ext cx="2263443" cy="1334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C:\Documents and Settings\Игорь\Рабочий стол\Химия-химия\TEPR-44\rail_roads_russia_l.jpg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/>
        </p:blipFill>
        <p:spPr bwMode="auto">
          <a:xfrm>
            <a:off x="6553675" y="5229200"/>
            <a:ext cx="2173542" cy="107196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Box 47"/>
          <p:cNvSpPr txBox="1"/>
          <p:nvPr/>
        </p:nvSpPr>
        <p:spPr>
          <a:xfrm>
            <a:off x="4211960" y="3509203"/>
            <a:ext cx="2197699" cy="923330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rgbClr val="0070C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GaramondBookNarrowC" pitchFamily="82" charset="0"/>
              </a:rPr>
              <a:t>Корпорация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GaramondBookNarrowC" pitchFamily="82" charset="0"/>
              </a:rPr>
              <a:t>сверхскоростного движения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  <a:latin typeface="GaramondBookNarrowC" pitchFamily="8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1960" y="5306315"/>
            <a:ext cx="2197699" cy="923330"/>
          </a:xfrm>
          <a:prstGeom prst="rect">
            <a:avLst/>
          </a:prstGeom>
          <a:gradFill>
            <a:gsLst>
              <a:gs pos="0">
                <a:srgbClr val="00B0F0"/>
              </a:gs>
              <a:gs pos="41000">
                <a:srgbClr val="0070C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GaramondBookNarrowC" pitchFamily="82" charset="0"/>
              </a:rPr>
              <a:t>Корпорация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GaramondBookNarrowC" pitchFamily="82" charset="0"/>
              </a:rPr>
              <a:t>железных дорог России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  <a:latin typeface="GaramondBookNarrowC" pitchFamily="82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46175" y="2385232"/>
            <a:ext cx="1531392" cy="3012197"/>
            <a:chOff x="2469803" y="2385232"/>
            <a:chExt cx="1637302" cy="3012197"/>
          </a:xfrm>
        </p:grpSpPr>
        <p:sp>
          <p:nvSpPr>
            <p:cNvPr id="50" name="Стрелка вправо 49"/>
            <p:cNvSpPr/>
            <p:nvPr/>
          </p:nvSpPr>
          <p:spPr>
            <a:xfrm>
              <a:off x="2711033" y="3720452"/>
              <a:ext cx="1276229" cy="428628"/>
            </a:xfrm>
            <a:prstGeom prst="rightArrow">
              <a:avLst/>
            </a:prstGeom>
            <a:solidFill>
              <a:srgbClr val="A50021"/>
            </a:solidFill>
            <a:effectLst/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трелка вправо 50"/>
            <p:cNvSpPr/>
            <p:nvPr/>
          </p:nvSpPr>
          <p:spPr>
            <a:xfrm rot="19570695">
              <a:off x="2542696" y="2385232"/>
              <a:ext cx="1564409" cy="428628"/>
            </a:xfrm>
            <a:prstGeom prst="rightArrow">
              <a:avLst/>
            </a:prstGeom>
            <a:solidFill>
              <a:srgbClr val="A50021"/>
            </a:solidFill>
            <a:effectLst/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трелка вправо 51"/>
            <p:cNvSpPr/>
            <p:nvPr/>
          </p:nvSpPr>
          <p:spPr>
            <a:xfrm rot="2029305" flipV="1">
              <a:off x="2469803" y="4968801"/>
              <a:ext cx="1628639" cy="428628"/>
            </a:xfrm>
            <a:prstGeom prst="rightArrow">
              <a:avLst/>
            </a:prstGeom>
            <a:solidFill>
              <a:srgbClr val="A50021"/>
            </a:solidFill>
            <a:effectLst/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69" y="1405740"/>
            <a:ext cx="2146032" cy="1517155"/>
          </a:xfrm>
          <a:prstGeom prst="rect">
            <a:avLst/>
          </a:prstGeom>
        </p:spPr>
      </p:pic>
      <p:pic>
        <p:nvPicPr>
          <p:cNvPr id="3076" name="Picture 4" descr="C:\Documents and Settings\Игорь\Рабочий стол\Химия-химия\TEPR-44\48rzhd.jpg"/>
          <p:cNvPicPr>
            <a:picLocks noChangeAspect="1" noChangeArrowheads="1"/>
          </p:cNvPicPr>
          <p:nvPr/>
        </p:nvPicPr>
        <p:blipFill rotWithShape="1">
          <a:blip r:embed="rId6" cstate="print"/>
          <a:srcRect l="4952" r="8029"/>
          <a:stretch/>
        </p:blipFill>
        <p:spPr bwMode="auto">
          <a:xfrm>
            <a:off x="325227" y="2922895"/>
            <a:ext cx="2560320" cy="1960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" name="TextBox 46"/>
          <p:cNvSpPr txBox="1"/>
          <p:nvPr/>
        </p:nvSpPr>
        <p:spPr>
          <a:xfrm>
            <a:off x="3851920" y="1700808"/>
            <a:ext cx="2880320" cy="923330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rgbClr val="0070C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GaramondBookNarrowC" pitchFamily="82" charset="0"/>
              </a:rPr>
              <a:t>Корпорация 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GaramondBookNarrowC" pitchFamily="82" charset="0"/>
              </a:rPr>
              <a:t>Трансевразийского</a:t>
            </a:r>
            <a:endParaRPr lang="ru-RU" b="1" dirty="0" smtClean="0">
              <a:solidFill>
                <a:schemeClr val="bg1">
                  <a:lumMod val="85000"/>
                  <a:lumOff val="15000"/>
                </a:schemeClr>
              </a:solidFill>
              <a:latin typeface="GaramondBookNarrowC" pitchFamily="82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GaramondBookNarrowC" pitchFamily="82" charset="0"/>
              </a:rPr>
              <a:t>пояса развития- 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GaramondBookNarrowC" pitchFamily="82" charset="0"/>
              </a:rPr>
              <a:t>надотраслевой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GaramondBookNarrowC" pitchFamily="82" charset="0"/>
              </a:rPr>
              <a:t> консорциум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  <a:latin typeface="GaramondBookNarrowC" pitchFamily="8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5377" y="1340768"/>
            <a:ext cx="4817103" cy="166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67944" y="3140968"/>
            <a:ext cx="4817103" cy="16632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67944" y="4941168"/>
            <a:ext cx="4817103" cy="166322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/>
          <p:cNvSpPr/>
          <p:nvPr/>
        </p:nvSpPr>
        <p:spPr>
          <a:xfrm>
            <a:off x="1974910" y="1428736"/>
            <a:ext cx="3240000" cy="324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42812" y="3214686"/>
            <a:ext cx="3240000" cy="324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786282" y="1260570"/>
            <a:ext cx="3240000" cy="324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Система мультимодальных пересадочных центров – вокзалов нового поколения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10" descr="стрелок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1595" t="6793" b="11687"/>
          <a:stretch>
            <a:fillRect/>
          </a:stretch>
        </p:blipFill>
        <p:spPr bwMode="auto">
          <a:xfrm>
            <a:off x="-32" y="5715040"/>
            <a:ext cx="8248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/>
          <p:nvPr/>
        </p:nvGrpSpPr>
        <p:grpSpPr>
          <a:xfrm>
            <a:off x="40496" y="69155"/>
            <a:ext cx="9063008" cy="430887"/>
            <a:chOff x="40496" y="69155"/>
            <a:chExt cx="9063008" cy="430887"/>
          </a:xfrm>
        </p:grpSpPr>
        <p:sp>
          <p:nvSpPr>
            <p:cNvPr id="12" name="TextBox 11"/>
            <p:cNvSpPr txBox="1"/>
            <p:nvPr/>
          </p:nvSpPr>
          <p:spPr>
            <a:xfrm>
              <a:off x="4000496" y="69155"/>
              <a:ext cx="114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</a:rPr>
                <a:t>ТЕПР</a:t>
              </a:r>
              <a:endParaRPr lang="ru-RU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  <p:cxnSp>
          <p:nvCxnSpPr>
            <p:cNvPr id="13" name="Прямая соединительная линия 12"/>
            <p:cNvCxnSpPr>
              <a:stCxn id="12" idx="1"/>
            </p:cNvCxnSpPr>
            <p:nvPr/>
          </p:nvCxnSpPr>
          <p:spPr>
            <a:xfrm rot="10800000" flipV="1">
              <a:off x="40496" y="284599"/>
              <a:ext cx="3960000" cy="1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143504" y="284599"/>
              <a:ext cx="3960000" cy="11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Полилиния 50"/>
          <p:cNvSpPr/>
          <p:nvPr/>
        </p:nvSpPr>
        <p:spPr>
          <a:xfrm>
            <a:off x="1214406" y="4776354"/>
            <a:ext cx="1537855" cy="1021773"/>
          </a:xfrm>
          <a:custGeom>
            <a:avLst/>
            <a:gdLst>
              <a:gd name="connsiteX0" fmla="*/ 0 w 1537855"/>
              <a:gd name="connsiteY0" fmla="*/ 1021773 h 1021773"/>
              <a:gd name="connsiteX1" fmla="*/ 187036 w 1537855"/>
              <a:gd name="connsiteY1" fmla="*/ 439882 h 1021773"/>
              <a:gd name="connsiteX2" fmla="*/ 581891 w 1537855"/>
              <a:gd name="connsiteY2" fmla="*/ 107373 h 1021773"/>
              <a:gd name="connsiteX3" fmla="*/ 1080655 w 1537855"/>
              <a:gd name="connsiteY3" fmla="*/ 3464 h 1021773"/>
              <a:gd name="connsiteX4" fmla="*/ 1537855 w 1537855"/>
              <a:gd name="connsiteY4" fmla="*/ 128155 h 102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21773">
                <a:moveTo>
                  <a:pt x="0" y="1021773"/>
                </a:moveTo>
                <a:cubicBezTo>
                  <a:pt x="45027" y="807027"/>
                  <a:pt x="90054" y="592282"/>
                  <a:pt x="187036" y="439882"/>
                </a:cubicBezTo>
                <a:cubicBezTo>
                  <a:pt x="284018" y="287482"/>
                  <a:pt x="432955" y="180109"/>
                  <a:pt x="581891" y="107373"/>
                </a:cubicBezTo>
                <a:cubicBezTo>
                  <a:pt x="730827" y="34637"/>
                  <a:pt x="921328" y="0"/>
                  <a:pt x="1080655" y="3464"/>
                </a:cubicBezTo>
                <a:cubicBezTo>
                  <a:pt x="1239982" y="6928"/>
                  <a:pt x="1388918" y="67541"/>
                  <a:pt x="1537855" y="12815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531638" y="4603512"/>
            <a:ext cx="540000" cy="54000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3112478" y="2940627"/>
            <a:ext cx="1302328" cy="1257300"/>
          </a:xfrm>
          <a:custGeom>
            <a:avLst/>
            <a:gdLst>
              <a:gd name="connsiteX0" fmla="*/ 263237 w 1302328"/>
              <a:gd name="connsiteY0" fmla="*/ 1257300 h 1257300"/>
              <a:gd name="connsiteX1" fmla="*/ 159328 w 1302328"/>
              <a:gd name="connsiteY1" fmla="*/ 841664 h 1257300"/>
              <a:gd name="connsiteX2" fmla="*/ 13855 w 1302328"/>
              <a:gd name="connsiteY2" fmla="*/ 342900 h 1257300"/>
              <a:gd name="connsiteX3" fmla="*/ 242455 w 1302328"/>
              <a:gd name="connsiteY3" fmla="*/ 93518 h 1257300"/>
              <a:gd name="connsiteX4" fmla="*/ 678873 w 1302328"/>
              <a:gd name="connsiteY4" fmla="*/ 10391 h 1257300"/>
              <a:gd name="connsiteX5" fmla="*/ 1302328 w 1302328"/>
              <a:gd name="connsiteY5" fmla="*/ 155864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328" h="1257300">
                <a:moveTo>
                  <a:pt x="263237" y="1257300"/>
                </a:moveTo>
                <a:cubicBezTo>
                  <a:pt x="232064" y="1125682"/>
                  <a:pt x="200892" y="994064"/>
                  <a:pt x="159328" y="841664"/>
                </a:cubicBezTo>
                <a:cubicBezTo>
                  <a:pt x="117764" y="689264"/>
                  <a:pt x="0" y="467591"/>
                  <a:pt x="13855" y="342900"/>
                </a:cubicBezTo>
                <a:cubicBezTo>
                  <a:pt x="27710" y="218209"/>
                  <a:pt x="131619" y="148936"/>
                  <a:pt x="242455" y="93518"/>
                </a:cubicBezTo>
                <a:cubicBezTo>
                  <a:pt x="353291" y="38100"/>
                  <a:pt x="502228" y="0"/>
                  <a:pt x="678873" y="10391"/>
                </a:cubicBezTo>
                <a:cubicBezTo>
                  <a:pt x="855518" y="20782"/>
                  <a:pt x="1078923" y="88323"/>
                  <a:pt x="1302328" y="155864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214646" y="2786058"/>
            <a:ext cx="540000" cy="54000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1110497" y="1683327"/>
            <a:ext cx="6878782" cy="4426528"/>
          </a:xfrm>
          <a:custGeom>
            <a:avLst/>
            <a:gdLst>
              <a:gd name="connsiteX0" fmla="*/ 0 w 6878782"/>
              <a:gd name="connsiteY0" fmla="*/ 4426528 h 4426528"/>
              <a:gd name="connsiteX1" fmla="*/ 249382 w 6878782"/>
              <a:gd name="connsiteY1" fmla="*/ 3927764 h 4426528"/>
              <a:gd name="connsiteX2" fmla="*/ 852054 w 6878782"/>
              <a:gd name="connsiteY2" fmla="*/ 3719946 h 4426528"/>
              <a:gd name="connsiteX3" fmla="*/ 1517073 w 6878782"/>
              <a:gd name="connsiteY3" fmla="*/ 3345873 h 4426528"/>
              <a:gd name="connsiteX4" fmla="*/ 2202873 w 6878782"/>
              <a:gd name="connsiteY4" fmla="*/ 2701637 h 4426528"/>
              <a:gd name="connsiteX5" fmla="*/ 2327564 w 6878782"/>
              <a:gd name="connsiteY5" fmla="*/ 2098964 h 4426528"/>
              <a:gd name="connsiteX6" fmla="*/ 2473036 w 6878782"/>
              <a:gd name="connsiteY6" fmla="*/ 1766455 h 4426528"/>
              <a:gd name="connsiteX7" fmla="*/ 2847109 w 6878782"/>
              <a:gd name="connsiteY7" fmla="*/ 1620982 h 4426528"/>
              <a:gd name="connsiteX8" fmla="*/ 3574473 w 6878782"/>
              <a:gd name="connsiteY8" fmla="*/ 1330037 h 4426528"/>
              <a:gd name="connsiteX9" fmla="*/ 4239491 w 6878782"/>
              <a:gd name="connsiteY9" fmla="*/ 1246909 h 4426528"/>
              <a:gd name="connsiteX10" fmla="*/ 5008418 w 6878782"/>
              <a:gd name="connsiteY10" fmla="*/ 976746 h 4426528"/>
              <a:gd name="connsiteX11" fmla="*/ 5527964 w 6878782"/>
              <a:gd name="connsiteY11" fmla="*/ 706582 h 4426528"/>
              <a:gd name="connsiteX12" fmla="*/ 5881254 w 6878782"/>
              <a:gd name="connsiteY12" fmla="*/ 457200 h 4426528"/>
              <a:gd name="connsiteX13" fmla="*/ 6463145 w 6878782"/>
              <a:gd name="connsiteY13" fmla="*/ 103909 h 4426528"/>
              <a:gd name="connsiteX14" fmla="*/ 6878782 w 6878782"/>
              <a:gd name="connsiteY14" fmla="*/ 0 h 442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78782" h="4426528">
                <a:moveTo>
                  <a:pt x="0" y="4426528"/>
                </a:moveTo>
                <a:cubicBezTo>
                  <a:pt x="53686" y="4236028"/>
                  <a:pt x="107373" y="4045528"/>
                  <a:pt x="249382" y="3927764"/>
                </a:cubicBezTo>
                <a:cubicBezTo>
                  <a:pt x="391391" y="3810000"/>
                  <a:pt x="640772" y="3816928"/>
                  <a:pt x="852054" y="3719946"/>
                </a:cubicBezTo>
                <a:cubicBezTo>
                  <a:pt x="1063336" y="3622964"/>
                  <a:pt x="1291937" y="3515591"/>
                  <a:pt x="1517073" y="3345873"/>
                </a:cubicBezTo>
                <a:cubicBezTo>
                  <a:pt x="1742210" y="3176155"/>
                  <a:pt x="2067791" y="2909455"/>
                  <a:pt x="2202873" y="2701637"/>
                </a:cubicBezTo>
                <a:cubicBezTo>
                  <a:pt x="2337955" y="2493819"/>
                  <a:pt x="2282537" y="2254828"/>
                  <a:pt x="2327564" y="2098964"/>
                </a:cubicBezTo>
                <a:cubicBezTo>
                  <a:pt x="2372591" y="1943100"/>
                  <a:pt x="2386445" y="1846119"/>
                  <a:pt x="2473036" y="1766455"/>
                </a:cubicBezTo>
                <a:cubicBezTo>
                  <a:pt x="2559627" y="1686791"/>
                  <a:pt x="2847109" y="1620982"/>
                  <a:pt x="2847109" y="1620982"/>
                </a:cubicBezTo>
                <a:cubicBezTo>
                  <a:pt x="3030682" y="1548246"/>
                  <a:pt x="3342409" y="1392383"/>
                  <a:pt x="3574473" y="1330037"/>
                </a:cubicBezTo>
                <a:cubicBezTo>
                  <a:pt x="3806537" y="1267692"/>
                  <a:pt x="4000500" y="1305791"/>
                  <a:pt x="4239491" y="1246909"/>
                </a:cubicBezTo>
                <a:cubicBezTo>
                  <a:pt x="4478482" y="1188027"/>
                  <a:pt x="4793673" y="1066800"/>
                  <a:pt x="5008418" y="976746"/>
                </a:cubicBezTo>
                <a:cubicBezTo>
                  <a:pt x="5223163" y="886692"/>
                  <a:pt x="5382492" y="793173"/>
                  <a:pt x="5527964" y="706582"/>
                </a:cubicBezTo>
                <a:cubicBezTo>
                  <a:pt x="5673436" y="619991"/>
                  <a:pt x="5725391" y="557645"/>
                  <a:pt x="5881254" y="457200"/>
                </a:cubicBezTo>
                <a:cubicBezTo>
                  <a:pt x="6037117" y="356755"/>
                  <a:pt x="6296890" y="180109"/>
                  <a:pt x="6463145" y="103909"/>
                </a:cubicBezTo>
                <a:cubicBezTo>
                  <a:pt x="6629400" y="27709"/>
                  <a:pt x="6754091" y="13854"/>
                  <a:pt x="6878782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 rot="19724400">
            <a:off x="3311979" y="3309936"/>
            <a:ext cx="857256" cy="31270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 rot="20037538">
            <a:off x="5811541" y="2372489"/>
            <a:ext cx="857256" cy="31270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20097966">
            <a:off x="1597467" y="5235623"/>
            <a:ext cx="857256" cy="31270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5620151" y="2182091"/>
            <a:ext cx="1309255" cy="845128"/>
          </a:xfrm>
          <a:custGeom>
            <a:avLst/>
            <a:gdLst>
              <a:gd name="connsiteX0" fmla="*/ 0 w 1309255"/>
              <a:gd name="connsiteY0" fmla="*/ 706582 h 845128"/>
              <a:gd name="connsiteX1" fmla="*/ 665019 w 1309255"/>
              <a:gd name="connsiteY1" fmla="*/ 831273 h 845128"/>
              <a:gd name="connsiteX2" fmla="*/ 1122219 w 1309255"/>
              <a:gd name="connsiteY2" fmla="*/ 706582 h 845128"/>
              <a:gd name="connsiteX3" fmla="*/ 1309255 w 1309255"/>
              <a:gd name="connsiteY3" fmla="*/ 0 h 84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255" h="845128">
                <a:moveTo>
                  <a:pt x="0" y="706582"/>
                </a:moveTo>
                <a:cubicBezTo>
                  <a:pt x="238991" y="768927"/>
                  <a:pt x="477983" y="831273"/>
                  <a:pt x="665019" y="831273"/>
                </a:cubicBezTo>
                <a:cubicBezTo>
                  <a:pt x="852055" y="831273"/>
                  <a:pt x="1014846" y="845128"/>
                  <a:pt x="1122219" y="706582"/>
                </a:cubicBezTo>
                <a:cubicBezTo>
                  <a:pt x="1229592" y="568037"/>
                  <a:pt x="1269423" y="284018"/>
                  <a:pt x="1309255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246546" y="2746124"/>
            <a:ext cx="540000" cy="54000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5143472" y="5929330"/>
            <a:ext cx="2428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Железнодорожная</a:t>
            </a:r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магистраль</a:t>
            </a:r>
            <a:r>
              <a:rPr lang="ru-RU" sz="1400" b="1" dirty="0" smtClean="0">
                <a:solidFill>
                  <a:schemeClr val="bg2"/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например</a:t>
            </a:r>
            <a:r>
              <a:rPr lang="ru-RU" sz="1400" b="1" dirty="0" smtClean="0">
                <a:solidFill>
                  <a:schemeClr val="bg2"/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Транссиб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14580" y="626336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Сортировочная</a:t>
            </a:r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станция</a:t>
            </a:r>
            <a:r>
              <a:rPr lang="ru-RU" sz="1400" b="1" dirty="0" smtClean="0">
                <a:solidFill>
                  <a:schemeClr val="bg2"/>
                </a:solidFill>
              </a:rPr>
              <a:t> 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обычный</a:t>
            </a:r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вокзал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72298" y="421481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Транзитный</a:t>
            </a:r>
            <a:r>
              <a:rPr lang="ru-RU" sz="1400" b="1" dirty="0" smtClean="0">
                <a:solidFill>
                  <a:schemeClr val="bg2"/>
                </a:solidFill>
              </a:rPr>
              <a:t> (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шунтирующий</a:t>
            </a:r>
            <a:r>
              <a:rPr lang="ru-RU" sz="1400" b="1" dirty="0" smtClean="0">
                <a:solidFill>
                  <a:schemeClr val="bg2"/>
                </a:solidFill>
              </a:rPr>
              <a:t>)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подводной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</a:rPr>
              <a:t>путь</a:t>
            </a:r>
            <a:r>
              <a:rPr lang="ru-RU" sz="1400" b="1" dirty="0" err="1" smtClean="0">
                <a:solidFill>
                  <a:schemeClr val="bg2"/>
                </a:solidFill>
              </a:rPr>
              <a:t>ь</a:t>
            </a:r>
            <a:endParaRPr lang="ru-RU" sz="1400" b="1" dirty="0">
              <a:solidFill>
                <a:schemeClr val="bg2"/>
              </a:solidFill>
            </a:endParaRPr>
          </a:p>
        </p:txBody>
      </p:sp>
      <p:cxnSp>
        <p:nvCxnSpPr>
          <p:cNvPr id="81" name="Прямая со стрелкой 80"/>
          <p:cNvCxnSpPr>
            <a:stCxn id="77" idx="0"/>
          </p:cNvCxnSpPr>
          <p:nvPr/>
        </p:nvCxnSpPr>
        <p:spPr>
          <a:xfrm flipH="1" flipV="1">
            <a:off x="6929422" y="2500306"/>
            <a:ext cx="1357322" cy="171451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357918" y="528638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Мультимодальный</a:t>
            </a:r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пересадочный</a:t>
            </a:r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центр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71836" y="514351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Зона действия БПЛА различных типов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4" name="Прямая со стрелкой 83"/>
          <p:cNvCxnSpPr>
            <a:stCxn id="75" idx="0"/>
            <a:endCxn id="38" idx="9"/>
          </p:cNvCxnSpPr>
          <p:nvPr/>
        </p:nvCxnSpPr>
        <p:spPr>
          <a:xfrm rot="16200000" flipV="1">
            <a:off x="4354406" y="3925817"/>
            <a:ext cx="2999094" cy="100793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83" idx="0"/>
          </p:cNvCxnSpPr>
          <p:nvPr/>
        </p:nvCxnSpPr>
        <p:spPr>
          <a:xfrm rot="16200000" flipV="1">
            <a:off x="3929026" y="4286256"/>
            <a:ext cx="1214446" cy="50006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76" idx="0"/>
            <a:endCxn id="43" idx="2"/>
          </p:cNvCxnSpPr>
          <p:nvPr/>
        </p:nvCxnSpPr>
        <p:spPr>
          <a:xfrm rot="16200000" flipV="1">
            <a:off x="2645778" y="4980118"/>
            <a:ext cx="729726" cy="183677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82" idx="0"/>
            <a:endCxn id="41" idx="4"/>
          </p:cNvCxnSpPr>
          <p:nvPr/>
        </p:nvCxnSpPr>
        <p:spPr>
          <a:xfrm rot="16200000" flipV="1">
            <a:off x="6044323" y="3758347"/>
            <a:ext cx="2000264" cy="105581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71406" y="1785926"/>
            <a:ext cx="3286116" cy="2571768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1714480" y="3929066"/>
            <a:ext cx="3286116" cy="2571768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5000628" y="3929066"/>
            <a:ext cx="350043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3357522" y="1785926"/>
            <a:ext cx="385765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Игорь\Рабочий стол\ew\5360-800x600.jpg"/>
          <p:cNvPicPr>
            <a:picLocks noChangeAspect="1" noChangeArrowheads="1"/>
          </p:cNvPicPr>
          <p:nvPr/>
        </p:nvPicPr>
        <p:blipFill>
          <a:blip r:embed="rId2" cstate="print">
            <a:lum bright="60000" contrast="-60000"/>
          </a:blip>
          <a:srcRect/>
          <a:stretch>
            <a:fillRect/>
          </a:stretch>
        </p:blipFill>
        <p:spPr bwMode="auto">
          <a:xfrm>
            <a:off x="-252536" y="1166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8043862" cy="10001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Palatino Linotype" pitchFamily="18" charset="0"/>
              </a:rPr>
              <a:t>Постановка  проблем в мышлении-предшествует появлению проектов</a:t>
            </a:r>
            <a:endParaRPr lang="ru-RU" sz="2800" dirty="0" smtClean="0">
              <a:latin typeface="Palatino Linotype" pitchFamily="18" charset="0"/>
            </a:endParaRPr>
          </a:p>
        </p:txBody>
      </p:sp>
      <p:grpSp>
        <p:nvGrpSpPr>
          <p:cNvPr id="10244" name="Группа 27"/>
          <p:cNvGrpSpPr>
            <a:grpSpLocks/>
          </p:cNvGrpSpPr>
          <p:nvPr/>
        </p:nvGrpSpPr>
        <p:grpSpPr bwMode="auto">
          <a:xfrm>
            <a:off x="3707904" y="4365104"/>
            <a:ext cx="142875" cy="428625"/>
            <a:chOff x="2571737" y="1785926"/>
            <a:chExt cx="785818" cy="1928826"/>
          </a:xfrm>
        </p:grpSpPr>
        <p:sp>
          <p:nvSpPr>
            <p:cNvPr id="29" name="Овал 28"/>
            <p:cNvSpPr/>
            <p:nvPr/>
          </p:nvSpPr>
          <p:spPr>
            <a:xfrm>
              <a:off x="2643174" y="1785926"/>
              <a:ext cx="714380" cy="7143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 rot="10800000">
              <a:off x="2571737" y="2571744"/>
              <a:ext cx="785818" cy="1143008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0245" name="TextBox 38"/>
          <p:cNvSpPr txBox="1">
            <a:spLocks noChangeArrowheads="1"/>
          </p:cNvSpPr>
          <p:nvPr/>
        </p:nvSpPr>
        <p:spPr bwMode="auto">
          <a:xfrm>
            <a:off x="71438" y="2165350"/>
            <a:ext cx="307181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dirty="0" smtClean="0">
                <a:latin typeface="Palatino Linotype" pitchFamily="18" charset="0"/>
              </a:rPr>
              <a:t>Мышление</a:t>
            </a:r>
            <a:endParaRPr lang="ru-RU" sz="2500" dirty="0">
              <a:latin typeface="Palatino Linotype" pitchFamily="18" charset="0"/>
            </a:endParaRPr>
          </a:p>
        </p:txBody>
      </p:sp>
      <p:sp>
        <p:nvSpPr>
          <p:cNvPr id="10246" name="TextBox 39"/>
          <p:cNvSpPr txBox="1">
            <a:spLocks noChangeArrowheads="1"/>
          </p:cNvSpPr>
          <p:nvPr/>
        </p:nvSpPr>
        <p:spPr bwMode="auto">
          <a:xfrm>
            <a:off x="71438" y="3951288"/>
            <a:ext cx="324689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Palatino Linotype" pitchFamily="18" charset="0"/>
              </a:rPr>
              <a:t>Мыслекоммуникация</a:t>
            </a:r>
            <a:endParaRPr lang="ru-RU" sz="2500" dirty="0">
              <a:latin typeface="Palatino Linotype" pitchFamily="18" charset="0"/>
            </a:endParaRPr>
          </a:p>
        </p:txBody>
      </p:sp>
      <p:sp>
        <p:nvSpPr>
          <p:cNvPr id="10247" name="TextBox 46"/>
          <p:cNvSpPr txBox="1">
            <a:spLocks noChangeArrowheads="1"/>
          </p:cNvSpPr>
          <p:nvPr/>
        </p:nvSpPr>
        <p:spPr bwMode="auto">
          <a:xfrm>
            <a:off x="71438" y="5715000"/>
            <a:ext cx="30718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dirty="0" err="1" smtClean="0">
                <a:latin typeface="Palatino Linotype" pitchFamily="18" charset="0"/>
              </a:rPr>
              <a:t>Мыследей</a:t>
            </a:r>
            <a:r>
              <a:rPr lang="ru-RU" sz="2500" dirty="0" smtClean="0">
                <a:latin typeface="Palatino Linotype" pitchFamily="18" charset="0"/>
              </a:rPr>
              <a:t>-</a:t>
            </a:r>
          </a:p>
          <a:p>
            <a:r>
              <a:rPr lang="ru-RU" sz="2500" dirty="0" err="1" smtClean="0">
                <a:latin typeface="Palatino Linotype" pitchFamily="18" charset="0"/>
              </a:rPr>
              <a:t>ствие</a:t>
            </a:r>
            <a:endParaRPr lang="ru-RU" sz="2500" dirty="0">
              <a:latin typeface="Palatino Linotype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67944" y="4005064"/>
            <a:ext cx="2071688" cy="500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</a:rPr>
              <a:t>    PROBLEMS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857375" y="5286375"/>
            <a:ext cx="2000250" cy="714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</a:rPr>
              <a:t>    PROJECTS</a:t>
            </a:r>
          </a:p>
        </p:txBody>
      </p:sp>
      <p:grpSp>
        <p:nvGrpSpPr>
          <p:cNvPr id="10250" name="Группа 27"/>
          <p:cNvGrpSpPr>
            <a:grpSpLocks/>
          </p:cNvGrpSpPr>
          <p:nvPr/>
        </p:nvGrpSpPr>
        <p:grpSpPr bwMode="auto">
          <a:xfrm>
            <a:off x="3635896" y="3717032"/>
            <a:ext cx="142875" cy="428625"/>
            <a:chOff x="2571737" y="1785926"/>
            <a:chExt cx="785818" cy="1928826"/>
          </a:xfrm>
        </p:grpSpPr>
        <p:sp>
          <p:nvSpPr>
            <p:cNvPr id="69" name="Овал 68"/>
            <p:cNvSpPr/>
            <p:nvPr/>
          </p:nvSpPr>
          <p:spPr>
            <a:xfrm>
              <a:off x="2643174" y="1785926"/>
              <a:ext cx="714380" cy="7143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0800000">
              <a:off x="2571737" y="2571744"/>
              <a:ext cx="785818" cy="1143008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0251" name="Группа 27"/>
          <p:cNvGrpSpPr>
            <a:grpSpLocks/>
          </p:cNvGrpSpPr>
          <p:nvPr/>
        </p:nvGrpSpPr>
        <p:grpSpPr bwMode="auto">
          <a:xfrm>
            <a:off x="7308304" y="3717032"/>
            <a:ext cx="142875" cy="428625"/>
            <a:chOff x="2571737" y="1785926"/>
            <a:chExt cx="785818" cy="1928826"/>
          </a:xfrm>
        </p:grpSpPr>
        <p:sp>
          <p:nvSpPr>
            <p:cNvPr id="72" name="Овал 71"/>
            <p:cNvSpPr/>
            <p:nvPr/>
          </p:nvSpPr>
          <p:spPr>
            <a:xfrm>
              <a:off x="2643174" y="1785926"/>
              <a:ext cx="714380" cy="7143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 rot="10800000">
              <a:off x="2571737" y="2571744"/>
              <a:ext cx="785818" cy="1143008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0252" name="Группа 27"/>
          <p:cNvGrpSpPr>
            <a:grpSpLocks/>
          </p:cNvGrpSpPr>
          <p:nvPr/>
        </p:nvGrpSpPr>
        <p:grpSpPr bwMode="auto">
          <a:xfrm>
            <a:off x="6876256" y="4077072"/>
            <a:ext cx="142875" cy="428625"/>
            <a:chOff x="2571737" y="1785926"/>
            <a:chExt cx="785818" cy="1928826"/>
          </a:xfrm>
        </p:grpSpPr>
        <p:sp>
          <p:nvSpPr>
            <p:cNvPr id="75" name="Овал 74"/>
            <p:cNvSpPr/>
            <p:nvPr/>
          </p:nvSpPr>
          <p:spPr>
            <a:xfrm>
              <a:off x="2643174" y="1785926"/>
              <a:ext cx="714380" cy="7143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10800000">
              <a:off x="2571737" y="2571744"/>
              <a:ext cx="785818" cy="1143008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0253" name="Группа 27"/>
          <p:cNvGrpSpPr>
            <a:grpSpLocks/>
          </p:cNvGrpSpPr>
          <p:nvPr/>
        </p:nvGrpSpPr>
        <p:grpSpPr bwMode="auto">
          <a:xfrm>
            <a:off x="3571875" y="2143125"/>
            <a:ext cx="142875" cy="428625"/>
            <a:chOff x="2571737" y="1785926"/>
            <a:chExt cx="785818" cy="1928826"/>
          </a:xfrm>
        </p:grpSpPr>
        <p:sp>
          <p:nvSpPr>
            <p:cNvPr id="78" name="Овал 77"/>
            <p:cNvSpPr/>
            <p:nvPr/>
          </p:nvSpPr>
          <p:spPr>
            <a:xfrm>
              <a:off x="2643174" y="1785926"/>
              <a:ext cx="714380" cy="7143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0800000">
              <a:off x="2571737" y="2571744"/>
              <a:ext cx="785818" cy="1143008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0254" name="Группа 27"/>
          <p:cNvGrpSpPr>
            <a:grpSpLocks/>
          </p:cNvGrpSpPr>
          <p:nvPr/>
        </p:nvGrpSpPr>
        <p:grpSpPr bwMode="auto">
          <a:xfrm>
            <a:off x="3571875" y="3000375"/>
            <a:ext cx="142875" cy="428625"/>
            <a:chOff x="2571737" y="1785926"/>
            <a:chExt cx="785818" cy="1928826"/>
          </a:xfrm>
        </p:grpSpPr>
        <p:sp>
          <p:nvSpPr>
            <p:cNvPr id="81" name="Овал 80"/>
            <p:cNvSpPr/>
            <p:nvPr/>
          </p:nvSpPr>
          <p:spPr>
            <a:xfrm>
              <a:off x="2643174" y="1785926"/>
              <a:ext cx="714380" cy="7143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rot="10800000">
              <a:off x="2571737" y="2571744"/>
              <a:ext cx="785818" cy="1143008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0255" name="Группа 27"/>
          <p:cNvGrpSpPr>
            <a:grpSpLocks/>
          </p:cNvGrpSpPr>
          <p:nvPr/>
        </p:nvGrpSpPr>
        <p:grpSpPr bwMode="auto">
          <a:xfrm>
            <a:off x="6072188" y="3000375"/>
            <a:ext cx="142875" cy="428625"/>
            <a:chOff x="2571737" y="1785926"/>
            <a:chExt cx="785818" cy="1928826"/>
          </a:xfrm>
        </p:grpSpPr>
        <p:sp>
          <p:nvSpPr>
            <p:cNvPr id="84" name="Овал 83"/>
            <p:cNvSpPr/>
            <p:nvPr/>
          </p:nvSpPr>
          <p:spPr>
            <a:xfrm>
              <a:off x="2643174" y="1785926"/>
              <a:ext cx="714380" cy="7143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85" name="Равнобедренный треугольник 84"/>
            <p:cNvSpPr/>
            <p:nvPr/>
          </p:nvSpPr>
          <p:spPr>
            <a:xfrm rot="10800000">
              <a:off x="2571737" y="2571744"/>
              <a:ext cx="785818" cy="1143008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0256" name="Группа 27"/>
          <p:cNvGrpSpPr>
            <a:grpSpLocks/>
          </p:cNvGrpSpPr>
          <p:nvPr/>
        </p:nvGrpSpPr>
        <p:grpSpPr bwMode="auto">
          <a:xfrm>
            <a:off x="6072188" y="2143125"/>
            <a:ext cx="142875" cy="428625"/>
            <a:chOff x="2571737" y="1785926"/>
            <a:chExt cx="785818" cy="1928826"/>
          </a:xfrm>
        </p:grpSpPr>
        <p:sp>
          <p:nvSpPr>
            <p:cNvPr id="87" name="Овал 86"/>
            <p:cNvSpPr/>
            <p:nvPr/>
          </p:nvSpPr>
          <p:spPr>
            <a:xfrm>
              <a:off x="2643174" y="1785926"/>
              <a:ext cx="714380" cy="7143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88" name="Равнобедренный треугольник 87"/>
            <p:cNvSpPr/>
            <p:nvPr/>
          </p:nvSpPr>
          <p:spPr>
            <a:xfrm rot="10800000">
              <a:off x="2571737" y="2571744"/>
              <a:ext cx="785818" cy="1143008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0257" name="Группа 27"/>
          <p:cNvGrpSpPr>
            <a:grpSpLocks/>
          </p:cNvGrpSpPr>
          <p:nvPr/>
        </p:nvGrpSpPr>
        <p:grpSpPr bwMode="auto">
          <a:xfrm>
            <a:off x="1643063" y="5214938"/>
            <a:ext cx="142875" cy="428625"/>
            <a:chOff x="2571737" y="1785926"/>
            <a:chExt cx="785818" cy="1928826"/>
          </a:xfrm>
        </p:grpSpPr>
        <p:sp>
          <p:nvSpPr>
            <p:cNvPr id="90" name="Овал 89"/>
            <p:cNvSpPr/>
            <p:nvPr/>
          </p:nvSpPr>
          <p:spPr>
            <a:xfrm>
              <a:off x="2643174" y="1785926"/>
              <a:ext cx="714380" cy="7143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 rot="10800000">
              <a:off x="2571737" y="2571744"/>
              <a:ext cx="785818" cy="1143008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0258" name="Группа 27"/>
          <p:cNvGrpSpPr>
            <a:grpSpLocks/>
          </p:cNvGrpSpPr>
          <p:nvPr/>
        </p:nvGrpSpPr>
        <p:grpSpPr bwMode="auto">
          <a:xfrm>
            <a:off x="4000500" y="5214938"/>
            <a:ext cx="142875" cy="428625"/>
            <a:chOff x="2571737" y="1785926"/>
            <a:chExt cx="785818" cy="1928826"/>
          </a:xfrm>
        </p:grpSpPr>
        <p:sp>
          <p:nvSpPr>
            <p:cNvPr id="93" name="Овал 92"/>
            <p:cNvSpPr/>
            <p:nvPr/>
          </p:nvSpPr>
          <p:spPr>
            <a:xfrm>
              <a:off x="2643174" y="1785926"/>
              <a:ext cx="714380" cy="7143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4" name="Равнобедренный треугольник 93"/>
            <p:cNvSpPr/>
            <p:nvPr/>
          </p:nvSpPr>
          <p:spPr>
            <a:xfrm rot="10800000">
              <a:off x="2571737" y="2571744"/>
              <a:ext cx="785818" cy="1143008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0259" name="Группа 27"/>
          <p:cNvGrpSpPr>
            <a:grpSpLocks/>
          </p:cNvGrpSpPr>
          <p:nvPr/>
        </p:nvGrpSpPr>
        <p:grpSpPr bwMode="auto">
          <a:xfrm>
            <a:off x="4000500" y="6072188"/>
            <a:ext cx="142875" cy="428625"/>
            <a:chOff x="2571737" y="1785926"/>
            <a:chExt cx="785818" cy="1928826"/>
          </a:xfrm>
        </p:grpSpPr>
        <p:sp>
          <p:nvSpPr>
            <p:cNvPr id="96" name="Овал 95"/>
            <p:cNvSpPr/>
            <p:nvPr/>
          </p:nvSpPr>
          <p:spPr>
            <a:xfrm>
              <a:off x="2643174" y="1785926"/>
              <a:ext cx="714380" cy="7143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7" name="Равнобедренный треугольник 96"/>
            <p:cNvSpPr/>
            <p:nvPr/>
          </p:nvSpPr>
          <p:spPr>
            <a:xfrm rot="10800000">
              <a:off x="2571737" y="2571744"/>
              <a:ext cx="785818" cy="1143008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0260" name="Группа 27"/>
          <p:cNvGrpSpPr>
            <a:grpSpLocks/>
          </p:cNvGrpSpPr>
          <p:nvPr/>
        </p:nvGrpSpPr>
        <p:grpSpPr bwMode="auto">
          <a:xfrm>
            <a:off x="1714500" y="6072188"/>
            <a:ext cx="142875" cy="428625"/>
            <a:chOff x="2571737" y="1785926"/>
            <a:chExt cx="785818" cy="1928826"/>
          </a:xfrm>
        </p:grpSpPr>
        <p:sp>
          <p:nvSpPr>
            <p:cNvPr id="99" name="Овал 98"/>
            <p:cNvSpPr/>
            <p:nvPr/>
          </p:nvSpPr>
          <p:spPr>
            <a:xfrm>
              <a:off x="2643174" y="1785926"/>
              <a:ext cx="714380" cy="7143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" name="Равнобедренный треугольник 99"/>
            <p:cNvSpPr/>
            <p:nvPr/>
          </p:nvSpPr>
          <p:spPr>
            <a:xfrm rot="10800000">
              <a:off x="2571737" y="2571744"/>
              <a:ext cx="785818" cy="1143008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cxnSp>
        <p:nvCxnSpPr>
          <p:cNvPr id="110" name="Прямая соединительная линия 109"/>
          <p:cNvCxnSpPr/>
          <p:nvPr/>
        </p:nvCxnSpPr>
        <p:spPr>
          <a:xfrm>
            <a:off x="0" y="1857375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0" y="6858000"/>
            <a:ext cx="1357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0" y="664368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0" y="5000625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Скругленная соединительная линия 118"/>
          <p:cNvCxnSpPr/>
          <p:nvPr/>
        </p:nvCxnSpPr>
        <p:spPr>
          <a:xfrm rot="5400000">
            <a:off x="1893094" y="3536157"/>
            <a:ext cx="2428875" cy="928687"/>
          </a:xfrm>
          <a:prstGeom prst="curvedConnector3">
            <a:avLst>
              <a:gd name="adj1" fmla="val 1059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Скругленная соединительная линия 127"/>
          <p:cNvCxnSpPr/>
          <p:nvPr/>
        </p:nvCxnSpPr>
        <p:spPr>
          <a:xfrm rot="10800000">
            <a:off x="6143625" y="2643188"/>
            <a:ext cx="1357313" cy="1143000"/>
          </a:xfrm>
          <a:prstGeom prst="curvedConnector3">
            <a:avLst>
              <a:gd name="adj1" fmla="val 14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Стрелка влево 137"/>
          <p:cNvSpPr/>
          <p:nvPr/>
        </p:nvSpPr>
        <p:spPr>
          <a:xfrm>
            <a:off x="4000500" y="2143125"/>
            <a:ext cx="1785938" cy="1000125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cs typeface="Arial" pitchFamily="34" charset="0"/>
              </a:rPr>
              <a:t>THINKING</a:t>
            </a:r>
            <a:endParaRPr lang="ru-RU" sz="2400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7A82-3E6D-44B1-9C9A-24A274B063FD}" type="slidenum">
              <a:rPr lang="ru-RU"/>
              <a:pPr/>
              <a:t>2</a:t>
            </a:fld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4067944" y="37170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3995936" y="3717032"/>
            <a:ext cx="31683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Скругленная соединительная линия 61"/>
          <p:cNvCxnSpPr/>
          <p:nvPr/>
        </p:nvCxnSpPr>
        <p:spPr>
          <a:xfrm flipV="1">
            <a:off x="3707904" y="2636912"/>
            <a:ext cx="257448" cy="13754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endCxn id="66" idx="3"/>
          </p:cNvCxnSpPr>
          <p:nvPr/>
        </p:nvCxnSpPr>
        <p:spPr>
          <a:xfrm rot="5400000">
            <a:off x="3647592" y="3423010"/>
            <a:ext cx="2430587" cy="2010519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275856" y="41490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2915816" y="234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4860032" y="57332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5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Игорь\Рабочий стол\ew\5360-800x600.jpg"/>
          <p:cNvPicPr>
            <a:picLocks noChangeAspect="1" noChangeArrowheads="1"/>
          </p:cNvPicPr>
          <p:nvPr/>
        </p:nvPicPr>
        <p:blipFill>
          <a:blip r:embed="rId2" cstate="print">
            <a:lum bright="6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Группа 26"/>
          <p:cNvGrpSpPr/>
          <p:nvPr/>
        </p:nvGrpSpPr>
        <p:grpSpPr>
          <a:xfrm>
            <a:off x="5421756" y="3912755"/>
            <a:ext cx="2869730" cy="2733992"/>
            <a:chOff x="2926119" y="1817784"/>
            <a:chExt cx="3291762" cy="3222431"/>
          </a:xfrm>
        </p:grpSpPr>
        <p:sp>
          <p:nvSpPr>
            <p:cNvPr id="21" name="Овал 20"/>
            <p:cNvSpPr/>
            <p:nvPr/>
          </p:nvSpPr>
          <p:spPr>
            <a:xfrm>
              <a:off x="3637265" y="1817784"/>
              <a:ext cx="1869469" cy="18694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Овал 21"/>
            <p:cNvSpPr/>
            <p:nvPr/>
          </p:nvSpPr>
          <p:spPr>
            <a:xfrm>
              <a:off x="4348412" y="2334292"/>
              <a:ext cx="1869469" cy="18694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Овал 22"/>
            <p:cNvSpPr/>
            <p:nvPr/>
          </p:nvSpPr>
          <p:spPr>
            <a:xfrm>
              <a:off x="4076965" y="3170746"/>
              <a:ext cx="1869469" cy="18694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Овал 23"/>
            <p:cNvSpPr/>
            <p:nvPr/>
          </p:nvSpPr>
          <p:spPr>
            <a:xfrm>
              <a:off x="3197566" y="3170746"/>
              <a:ext cx="1869469" cy="18694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Овал 24"/>
            <p:cNvSpPr/>
            <p:nvPr/>
          </p:nvSpPr>
          <p:spPr>
            <a:xfrm>
              <a:off x="2926119" y="2334292"/>
              <a:ext cx="1869469" cy="18694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519" y="259898"/>
            <a:ext cx="6412286" cy="91163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Формирование консорциума методов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91866" y="2245526"/>
            <a:ext cx="1512168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Россия</a:t>
            </a:r>
          </a:p>
          <a:p>
            <a:pPr algn="ctr"/>
            <a:r>
              <a:rPr lang="ru-RU" sz="1400" dirty="0" smtClean="0"/>
              <a:t>?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9494" y="2882200"/>
            <a:ext cx="1512168" cy="11521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Россия</a:t>
            </a:r>
          </a:p>
          <a:p>
            <a:pPr algn="ctr"/>
            <a:r>
              <a:rPr lang="ru-RU" sz="1400" dirty="0" smtClean="0"/>
              <a:t>«ТЕПР»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991866" y="1769533"/>
            <a:ext cx="10113" cy="10549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913978" y="4310946"/>
            <a:ext cx="252768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Платформа </a:t>
            </a:r>
            <a:r>
              <a:rPr lang="en-US" dirty="0" smtClean="0"/>
              <a:t>Razvitie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5526371"/>
            <a:ext cx="2748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04.2016 – 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Консорциум методов </a:t>
            </a:r>
            <a:r>
              <a:rPr lang="en-US" sz="1600" dirty="0" smtClean="0">
                <a:solidFill>
                  <a:srgbClr val="FF0000"/>
                </a:solidFill>
              </a:rPr>
              <a:t>Razvitie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5002" y="1268760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Развитие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4841148" y="4674920"/>
            <a:ext cx="254860" cy="1702902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312392" y="5157192"/>
            <a:ext cx="3220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Высшая школа управления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п</a:t>
            </a:r>
            <a:r>
              <a:rPr lang="ru-RU" sz="2000" b="1" smtClean="0">
                <a:solidFill>
                  <a:schemeClr val="tx2"/>
                </a:solidFill>
              </a:rPr>
              <a:t>роцессами </a:t>
            </a:r>
            <a:r>
              <a:rPr lang="ru-RU" sz="2000" b="1" dirty="0" smtClean="0">
                <a:solidFill>
                  <a:schemeClr val="tx2"/>
                </a:solidFill>
              </a:rPr>
              <a:t>развития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горь\Рабочий стол\No solo gas\0_682f7_eade63cc_XL.jpg"/>
          <p:cNvPicPr>
            <a:picLocks noChangeAspect="1" noChangeArrowheads="1"/>
          </p:cNvPicPr>
          <p:nvPr/>
        </p:nvPicPr>
        <p:blipFill>
          <a:blip r:embed="rId2" cstate="print"/>
          <a:srcRect l="9115" r="7553"/>
          <a:stretch>
            <a:fillRect/>
          </a:stretch>
        </p:blipFill>
        <p:spPr bwMode="auto">
          <a:xfrm>
            <a:off x="0" y="-9276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30446"/>
            <a:ext cx="9144000" cy="2214578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229200"/>
            <a:ext cx="7000924" cy="162882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Ю.В.Громыко</a:t>
            </a:r>
            <a:endParaRPr lang="en-US" sz="2800" b="1" dirty="0" smtClean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10" descr="стрело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95" t="6793" b="11687"/>
          <a:stretch>
            <a:fillRect/>
          </a:stretch>
        </p:blipFill>
        <p:spPr bwMode="auto">
          <a:xfrm>
            <a:off x="-32" y="5715040"/>
            <a:ext cx="8248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1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Игорь\Рабочий стол\ew\5360-800x600.jpg"/>
          <p:cNvPicPr>
            <a:picLocks noChangeAspect="1" noChangeArrowheads="1"/>
          </p:cNvPicPr>
          <p:nvPr/>
        </p:nvPicPr>
        <p:blipFill>
          <a:blip r:embed="rId2" cstate="print">
            <a:lum bright="6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2124744" y="-135361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Мировая повестка дня 2030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47596" y="1060702"/>
            <a:ext cx="4588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Развитие </a:t>
            </a:r>
            <a:r>
              <a:rPr lang="en-US" sz="2400" b="1" dirty="0" smtClean="0"/>
              <a:t>vs</a:t>
            </a:r>
            <a:r>
              <a:rPr lang="ru-RU" sz="2400" b="1" dirty="0" smtClean="0"/>
              <a:t> Экономический рост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2348880"/>
            <a:ext cx="1512168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США</a:t>
            </a:r>
          </a:p>
          <a:p>
            <a:pPr algn="ctr"/>
            <a:r>
              <a:rPr lang="ru-RU" sz="1400" dirty="0" smtClean="0"/>
              <a:t>«Два кольца»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6136" y="2344236"/>
            <a:ext cx="1512168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ЕС</a:t>
            </a:r>
          </a:p>
          <a:p>
            <a:pPr algn="ctr"/>
            <a:r>
              <a:rPr lang="ru-RU" sz="1400" dirty="0" smtClean="0"/>
              <a:t>«План юнкера»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34672" y="2344236"/>
            <a:ext cx="1512168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Китай</a:t>
            </a:r>
          </a:p>
          <a:p>
            <a:pPr algn="ctr"/>
            <a:r>
              <a:rPr lang="ru-RU" sz="1400" dirty="0" smtClean="0"/>
              <a:t>«ОПОП»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29408" y="2371692"/>
            <a:ext cx="1512168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Россия</a:t>
            </a:r>
          </a:p>
          <a:p>
            <a:pPr algn="ctr"/>
            <a:r>
              <a:rPr lang="ru-RU" sz="1400" dirty="0" smtClean="0"/>
              <a:t>?</a:t>
            </a:r>
            <a:endParaRPr lang="ru-RU" sz="1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103368" y="1776444"/>
            <a:ext cx="14127" cy="428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770276" y="1776444"/>
            <a:ext cx="0" cy="428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480260" y="1776444"/>
            <a:ext cx="0" cy="428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8298668" y="1776444"/>
            <a:ext cx="0" cy="428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267036" y="3008366"/>
            <a:ext cx="1512168" cy="11521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Россия</a:t>
            </a:r>
          </a:p>
          <a:p>
            <a:pPr algn="ctr"/>
            <a:r>
              <a:rPr lang="ru-RU" sz="1400" dirty="0" smtClean="0"/>
              <a:t>«ТЕПР»</a:t>
            </a:r>
            <a:endParaRPr lang="ru-RU" sz="14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339521" y="1515792"/>
            <a:ext cx="1484307" cy="14348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987824" y="4160494"/>
            <a:ext cx="0" cy="2520280"/>
          </a:xfrm>
          <a:prstGeom prst="line">
            <a:avLst/>
          </a:prstGeom>
          <a:ln w="190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251520" y="4437112"/>
            <a:ext cx="252768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Платформа </a:t>
            </a:r>
            <a:r>
              <a:rPr lang="en-US" dirty="0" smtClean="0"/>
              <a:t>Razvitie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01230" y="5652537"/>
            <a:ext cx="2748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04.2016 – 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Консорциум методов </a:t>
            </a:r>
            <a:r>
              <a:rPr lang="en-US" sz="1600" dirty="0" smtClean="0">
                <a:solidFill>
                  <a:srgbClr val="FF0000"/>
                </a:solidFill>
              </a:rPr>
              <a:t>Razvitie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47596" y="4437112"/>
            <a:ext cx="5799244" cy="4233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Платформа экономического роста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104729" y="498953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ВШЭ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110493" y="4989530"/>
            <a:ext cx="189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Институт Гайдара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374165" y="500388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АНХ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477865" y="5760258"/>
            <a:ext cx="533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Консорциум «одного метода» - экономический рост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4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 vs Razvitie ( development)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772816"/>
            <a:ext cx="3600400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2060848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“Growth for the  sake  of growth is the ideology of  cancer sell”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6612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Edward Abbey ( 1927-1989)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911602"/>
            <a:ext cx="3816427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5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Формирование  полюса генерирования общественного богатства нового типа в  Северо-Восточной Азии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C:\Documents and Settings\Игорь\Рабочий стол\Казань-003\World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49226"/>
            <a:ext cx="9419669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203311" y="1534362"/>
            <a:ext cx="4658619" cy="215890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4383" y="1173746"/>
            <a:ext cx="3708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Инфраструктурно-технологическое</a:t>
            </a:r>
          </a:p>
          <a:p>
            <a:pPr algn="ctr"/>
            <a:r>
              <a:rPr lang="ru-RU" b="1" dirty="0" smtClean="0"/>
              <a:t>взаимодействие</a:t>
            </a:r>
            <a:endParaRPr lang="ru-RU" b="1" dirty="0"/>
          </a:p>
        </p:txBody>
      </p:sp>
      <p:sp>
        <p:nvSpPr>
          <p:cNvPr id="7" name="Фигура, имеющая форму буквы L 6"/>
          <p:cNvSpPr/>
          <p:nvPr/>
        </p:nvSpPr>
        <p:spPr>
          <a:xfrm rot="18574099">
            <a:off x="4860943" y="2517314"/>
            <a:ext cx="432048" cy="17574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 rot="18574099">
            <a:off x="5501986" y="3026235"/>
            <a:ext cx="432048" cy="17574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18574099">
            <a:off x="6916035" y="2882131"/>
            <a:ext cx="432048" cy="17574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 rot="18574099">
            <a:off x="6314474" y="3283448"/>
            <a:ext cx="432048" cy="17574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8574099">
            <a:off x="7780971" y="2790715"/>
            <a:ext cx="432048" cy="17574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Фигура, имеющая форму буквы L 11"/>
          <p:cNvSpPr/>
          <p:nvPr/>
        </p:nvSpPr>
        <p:spPr>
          <a:xfrm rot="18574099">
            <a:off x="6519818" y="2766471"/>
            <a:ext cx="432048" cy="17574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Фигура, имеющая форму буквы L 12"/>
          <p:cNvSpPr/>
          <p:nvPr/>
        </p:nvSpPr>
        <p:spPr>
          <a:xfrm rot="18574099">
            <a:off x="7575662" y="2584291"/>
            <a:ext cx="432048" cy="17574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Фигура, имеющая форму буквы L 13"/>
          <p:cNvSpPr/>
          <p:nvPr/>
        </p:nvSpPr>
        <p:spPr>
          <a:xfrm rot="18574099">
            <a:off x="7575626" y="2790715"/>
            <a:ext cx="432048" cy="17574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низ стрелка 14"/>
          <p:cNvSpPr/>
          <p:nvPr/>
        </p:nvSpPr>
        <p:spPr>
          <a:xfrm rot="9780690">
            <a:off x="1658591" y="1964834"/>
            <a:ext cx="3024336" cy="5203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20412697" flipH="1">
            <a:off x="2852418" y="3905596"/>
            <a:ext cx="2819968" cy="5203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20412697" flipH="1">
            <a:off x="5081785" y="3842263"/>
            <a:ext cx="2819968" cy="5203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12420937" flipH="1" flipV="1">
            <a:off x="4322661" y="4039621"/>
            <a:ext cx="3699470" cy="6300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762" y="5693483"/>
            <a:ext cx="793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Тиражирование </a:t>
            </a:r>
            <a:r>
              <a:rPr lang="ru-RU" b="1" dirty="0" err="1" smtClean="0">
                <a:solidFill>
                  <a:schemeClr val="tx2"/>
                </a:solidFill>
              </a:rPr>
              <a:t>инфраструктурно</a:t>
            </a:r>
            <a:r>
              <a:rPr lang="ru-RU" b="1" dirty="0" smtClean="0">
                <a:solidFill>
                  <a:schemeClr val="tx2"/>
                </a:solidFill>
              </a:rPr>
              <a:t>-технологического продукта по всему миру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0" name="4-конечная звезда 19"/>
          <p:cNvSpPr/>
          <p:nvPr/>
        </p:nvSpPr>
        <p:spPr>
          <a:xfrm>
            <a:off x="8346219" y="2425640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8107970" y="2727265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7464651" y="2881799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4-конечная звезда 23"/>
          <p:cNvSpPr/>
          <p:nvPr/>
        </p:nvSpPr>
        <p:spPr>
          <a:xfrm>
            <a:off x="7617051" y="3034199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>
            <a:off x="6422485" y="3439110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4-конечная звезда 25"/>
          <p:cNvSpPr/>
          <p:nvPr/>
        </p:nvSpPr>
        <p:spPr>
          <a:xfrm>
            <a:off x="7376435" y="2841787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4-конечная звезда 26"/>
          <p:cNvSpPr/>
          <p:nvPr/>
        </p:nvSpPr>
        <p:spPr>
          <a:xfrm>
            <a:off x="5430023" y="3086516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4-конечная звезда 27"/>
          <p:cNvSpPr/>
          <p:nvPr/>
        </p:nvSpPr>
        <p:spPr>
          <a:xfrm>
            <a:off x="4790255" y="2614403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4-конечная звезда 28"/>
          <p:cNvSpPr/>
          <p:nvPr/>
        </p:nvSpPr>
        <p:spPr>
          <a:xfrm>
            <a:off x="5384170" y="2519708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5660376" y="2630591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4-конечная звезда 31"/>
          <p:cNvSpPr/>
          <p:nvPr/>
        </p:nvSpPr>
        <p:spPr>
          <a:xfrm>
            <a:off x="6045857" y="2822688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32"/>
          <p:cNvSpPr/>
          <p:nvPr/>
        </p:nvSpPr>
        <p:spPr>
          <a:xfrm>
            <a:off x="6500821" y="2934464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4-конечная звезда 33"/>
          <p:cNvSpPr/>
          <p:nvPr/>
        </p:nvSpPr>
        <p:spPr>
          <a:xfrm>
            <a:off x="6245312" y="2485478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4-конечная звезда 34"/>
          <p:cNvSpPr/>
          <p:nvPr/>
        </p:nvSpPr>
        <p:spPr>
          <a:xfrm>
            <a:off x="6397712" y="2637878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4-конечная звезда 35"/>
          <p:cNvSpPr/>
          <p:nvPr/>
        </p:nvSpPr>
        <p:spPr>
          <a:xfrm>
            <a:off x="8107970" y="1984547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4-конечная звезда 36"/>
          <p:cNvSpPr/>
          <p:nvPr/>
        </p:nvSpPr>
        <p:spPr>
          <a:xfrm>
            <a:off x="7390532" y="1959334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4-конечная звезда 37"/>
          <p:cNvSpPr/>
          <p:nvPr/>
        </p:nvSpPr>
        <p:spPr>
          <a:xfrm>
            <a:off x="7542932" y="2111734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4-конечная звезда 38"/>
          <p:cNvSpPr/>
          <p:nvPr/>
        </p:nvSpPr>
        <p:spPr>
          <a:xfrm>
            <a:off x="6847895" y="2289945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91762" y="6058616"/>
            <a:ext cx="8826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Поселения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Razvitie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как управление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мультиинфраструктурой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, сообществами.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Э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лемент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мультиинфраструктуры и  новые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неоиндустриальные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производства</a:t>
            </a:r>
          </a:p>
        </p:txBody>
      </p:sp>
      <p:sp>
        <p:nvSpPr>
          <p:cNvPr id="42" name="4-конечная звезда 41"/>
          <p:cNvSpPr/>
          <p:nvPr/>
        </p:nvSpPr>
        <p:spPr>
          <a:xfrm>
            <a:off x="78137" y="6131096"/>
            <a:ext cx="216024" cy="2541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Выгнутая вниз стрелка 42"/>
          <p:cNvSpPr/>
          <p:nvPr/>
        </p:nvSpPr>
        <p:spPr>
          <a:xfrm rot="16200000" flipH="1" flipV="1">
            <a:off x="60045" y="5825262"/>
            <a:ext cx="252207" cy="10577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" y="188640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0972" y="274638"/>
            <a:ext cx="8280920" cy="796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2108" y="53137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TRANSFORMATIONS OF THE WORLDORDER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0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Игорь\Рабочий стол\008\009\desktopwallpapers.org.ua-2756.jpg"/>
          <p:cNvPicPr>
            <a:picLocks noChangeAspect="1" noChangeArrowheads="1"/>
          </p:cNvPicPr>
          <p:nvPr/>
        </p:nvPicPr>
        <p:blipFill>
          <a:blip r:embed="rId2" cstate="print">
            <a:lum bright="64000"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476250"/>
            <a:ext cx="8640638" cy="1152550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MEGAPROJECTS</a:t>
            </a:r>
            <a:r>
              <a:rPr lang="zh-CN" alt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“一带一路”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战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略 </a:t>
            </a:r>
            <a:r>
              <a:rPr lang="ru-RU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/>
            </a:r>
            <a:br>
              <a:rPr lang="ru-RU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ru-RU" altLang="zh-CN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en-US" sz="24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</a:t>
            </a:r>
            <a:r>
              <a:rPr lang="ru-RU" sz="24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4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EURASIAN</a:t>
            </a:r>
            <a:r>
              <a:rPr lang="ru-RU" sz="24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BELT OF </a:t>
            </a:r>
            <a:r>
              <a:rPr lang="en-US" sz="2400" b="1" dirty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RAZVITIE </a:t>
            </a:r>
            <a:r>
              <a:rPr lang="ru-RU" sz="24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4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DEVELOPMENT</a:t>
            </a:r>
            <a:r>
              <a:rPr lang="ru-RU" sz="24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)» </a:t>
            </a:r>
          </a:p>
        </p:txBody>
      </p:sp>
      <p:pic>
        <p:nvPicPr>
          <p:cNvPr id="14340" name="Picture 3" descr="C:\Documents and Settings\Игорь\Рабочий стол\Казань-003\World.gif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9" y="1416844"/>
            <a:ext cx="9507538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Двойная стрелка вверх/вниз 20"/>
          <p:cNvSpPr/>
          <p:nvPr/>
        </p:nvSpPr>
        <p:spPr>
          <a:xfrm>
            <a:off x="4572000" y="3716338"/>
            <a:ext cx="720080" cy="1998678"/>
          </a:xfrm>
          <a:prstGeom prst="upDownArrow">
            <a:avLst/>
          </a:prstGeom>
          <a:solidFill>
            <a:schemeClr val="accent5">
              <a:lumMod val="75000"/>
              <a:alpha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Двойная стрелка вверх/вниз 21"/>
          <p:cNvSpPr/>
          <p:nvPr/>
        </p:nvSpPr>
        <p:spPr>
          <a:xfrm>
            <a:off x="2555776" y="4152904"/>
            <a:ext cx="730340" cy="1732991"/>
          </a:xfrm>
          <a:prstGeom prst="upDownArrow">
            <a:avLst/>
          </a:prstGeom>
          <a:solidFill>
            <a:schemeClr val="accent5">
              <a:lumMod val="75000"/>
              <a:alpha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50825" y="4868863"/>
            <a:ext cx="2428875" cy="8540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Trans-Latin American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29063" y="4595813"/>
            <a:ext cx="2428875" cy="47625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Trans-African</a:t>
            </a:r>
          </a:p>
        </p:txBody>
      </p:sp>
      <p:sp>
        <p:nvSpPr>
          <p:cNvPr id="25" name="Двойная стрелка вверх/вниз 24"/>
          <p:cNvSpPr/>
          <p:nvPr/>
        </p:nvSpPr>
        <p:spPr>
          <a:xfrm rot="5400000">
            <a:off x="5715008" y="1357298"/>
            <a:ext cx="857256" cy="3571900"/>
          </a:xfrm>
          <a:prstGeom prst="upDownArrow">
            <a:avLst/>
          </a:prstGeom>
          <a:solidFill>
            <a:srgbClr val="008000">
              <a:alpha val="60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Двойная стрелка вверх/вниз 25"/>
          <p:cNvSpPr/>
          <p:nvPr/>
        </p:nvSpPr>
        <p:spPr>
          <a:xfrm rot="5400000">
            <a:off x="3126325" y="2432757"/>
            <a:ext cx="605632" cy="1773006"/>
          </a:xfrm>
          <a:prstGeom prst="upDownArrow">
            <a:avLst/>
          </a:prstGeom>
          <a:solidFill>
            <a:schemeClr val="accent5">
              <a:lumMod val="75000"/>
              <a:alpha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051050" y="3716338"/>
            <a:ext cx="2428875" cy="4730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Trans-Atlantic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29438" y="3929063"/>
            <a:ext cx="2428875" cy="47783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Trans-Pacific</a:t>
            </a:r>
          </a:p>
        </p:txBody>
      </p:sp>
      <p:sp>
        <p:nvSpPr>
          <p:cNvPr id="29" name="Двойная стрелка вверх/вниз 28"/>
          <p:cNvSpPr/>
          <p:nvPr/>
        </p:nvSpPr>
        <p:spPr>
          <a:xfrm rot="5400000">
            <a:off x="8129087" y="2948509"/>
            <a:ext cx="638179" cy="1608686"/>
          </a:xfrm>
          <a:prstGeom prst="upDownArrow">
            <a:avLst/>
          </a:prstGeom>
          <a:solidFill>
            <a:schemeClr val="accent5">
              <a:lumMod val="75000"/>
              <a:alpha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Двойная стрелка вверх/вниз 29"/>
          <p:cNvSpPr/>
          <p:nvPr/>
        </p:nvSpPr>
        <p:spPr>
          <a:xfrm rot="5400000">
            <a:off x="347649" y="2795599"/>
            <a:ext cx="581029" cy="1276328"/>
          </a:xfrm>
          <a:prstGeom prst="upDownArrow">
            <a:avLst/>
          </a:prstGeom>
          <a:solidFill>
            <a:schemeClr val="accent5">
              <a:lumMod val="75000"/>
              <a:alpha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000625" y="2879725"/>
            <a:ext cx="2428875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itchFamily="18" charset="0"/>
                <a:cs typeface="+mn-cs"/>
              </a:rPr>
              <a:t>Trans-Eurasian</a:t>
            </a:r>
          </a:p>
        </p:txBody>
      </p:sp>
      <p:sp>
        <p:nvSpPr>
          <p:cNvPr id="14364" name="TextBox 22"/>
          <p:cNvSpPr txBox="1">
            <a:spLocks noChangeArrowheads="1"/>
          </p:cNvSpPr>
          <p:nvPr/>
        </p:nvSpPr>
        <p:spPr bwMode="auto">
          <a:xfrm>
            <a:off x="4284663" y="5516563"/>
            <a:ext cx="4248150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err="1" smtClean="0"/>
              <a:t>continentalization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7000"/>
              </a:schemeClr>
            </a:gs>
            <a:gs pos="74000">
              <a:srgbClr val="0070C0"/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1"/>
          <p:cNvSpPr txBox="1">
            <a:spLocks noChangeArrowheads="1"/>
          </p:cNvSpPr>
          <p:nvPr/>
        </p:nvSpPr>
        <p:spPr bwMode="auto">
          <a:xfrm>
            <a:off x="539750" y="476250"/>
            <a:ext cx="8135938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Eurasian integration and the emerging Eurasian transport network: </a:t>
            </a:r>
            <a:b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 </a:t>
            </a:r>
            <a:r>
              <a:rPr lang="en-US" altLang="en-US" sz="28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trade-oriented</a:t>
            </a: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or </a:t>
            </a:r>
            <a:b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  (Razvitie) </a:t>
            </a:r>
            <a:r>
              <a:rPr lang="en-US" altLang="en-US" sz="28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development-oriented</a:t>
            </a: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en-US" sz="2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altLang="en-US" sz="2000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hinder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solidifying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dependence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exports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China) </a:t>
            </a:r>
            <a:endParaRPr lang="de-DE" altLang="en-US" sz="1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de-DE" altLang="en-US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alt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China?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Siberia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East</a:t>
            </a:r>
            <a:endParaRPr lang="ru-RU" altLang="en-US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 mean “ to develop”?</a:t>
            </a:r>
            <a:endParaRPr lang="de-DE" altLang="en-US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7000"/>
              </a:schemeClr>
            </a:gs>
            <a:gs pos="74000">
              <a:srgbClr val="0070C0"/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feld 1"/>
          <p:cNvSpPr txBox="1">
            <a:spLocks noChangeArrowheads="1"/>
          </p:cNvSpPr>
          <p:nvPr/>
        </p:nvSpPr>
        <p:spPr bwMode="auto">
          <a:xfrm>
            <a:off x="250825" y="765175"/>
            <a:ext cx="889317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J. </a:t>
            </a:r>
            <a:r>
              <a:rPr lang="de-DE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Tennenbaum</a:t>
            </a:r>
            <a:r>
              <a:rPr lang="de-DE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 </a:t>
            </a:r>
            <a:r>
              <a:rPr lang="de-DE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de-DE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de-DE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de-DE" altLang="en-US" sz="2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en-US" sz="1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en-US" sz="1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</a:t>
            </a:r>
            <a:r>
              <a:rPr lang="de-DE" alt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de-DE" alt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(extensive </a:t>
            </a:r>
            <a:r>
              <a:rPr lang="de-DE" alt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de-DE" alt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altLang="en-US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en-US" sz="1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en-US" sz="1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Weakly</a:t>
            </a:r>
            <a:r>
              <a:rPr lang="de-DE" alt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</a:t>
            </a:r>
            <a:r>
              <a:rPr lang="de-DE" alt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de-DE" alt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incremental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fundamental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endParaRPr lang="de-DE" altLang="en-US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en-US" sz="1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en-US" sz="1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de-DE" alt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</a:t>
            </a:r>
            <a:r>
              <a:rPr lang="de-DE" alt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de-DE" alt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successive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</a:t>
            </a:r>
            <a:r>
              <a:rPr lang="de-DE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revolutions- quantitative </a:t>
            </a:r>
            <a:r>
              <a:rPr lang="de-DE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endParaRPr lang="en-US" altLang="en-US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7488</TotalTime>
  <Words>638</Words>
  <Application>Microsoft Office PowerPoint</Application>
  <PresentationFormat>Экран (4:3)</PresentationFormat>
  <Paragraphs>161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Microsoft YaHei</vt:lpstr>
      <vt:lpstr>宋体</vt:lpstr>
      <vt:lpstr>Arial</vt:lpstr>
      <vt:lpstr>Calibri</vt:lpstr>
      <vt:lpstr>Cambria</vt:lpstr>
      <vt:lpstr>Cambria Math</vt:lpstr>
      <vt:lpstr>GaramondBookNarrowC</vt:lpstr>
      <vt:lpstr>Palatino Linotype</vt:lpstr>
      <vt:lpstr>Times New Roman</vt:lpstr>
      <vt:lpstr>Verdana</vt:lpstr>
      <vt:lpstr>Тема Office</vt:lpstr>
      <vt:lpstr>  Trans-Eurasian platform of  Razvitie (development)  new  platform for productive cooperation </vt:lpstr>
      <vt:lpstr>Постановка  проблем в мышлении-предшествует появлению проектов</vt:lpstr>
      <vt:lpstr>Мировая повестка дня 2030</vt:lpstr>
      <vt:lpstr>Growth vs Razvitie ( development) </vt:lpstr>
      <vt:lpstr>Формирование  полюса генерирования общественного богатства нового типа в  Северо-Восточной Азии</vt:lpstr>
      <vt:lpstr>Презентация PowerPoint</vt:lpstr>
      <vt:lpstr>MEGAPROJECTS “一带一路”战略  and «TRANS-EURASIAN BELT OF RAZVITIE (DEVELOPMENT)» </vt:lpstr>
      <vt:lpstr>Презентация PowerPoint</vt:lpstr>
      <vt:lpstr>Презентация PowerPoint</vt:lpstr>
      <vt:lpstr>Элементарный акт планирования  на основе  DenZyu  Fractal  </vt:lpstr>
      <vt:lpstr>Презентация PowerPoint</vt:lpstr>
      <vt:lpstr>Презентация PowerPoint</vt:lpstr>
      <vt:lpstr>Водородная энергетика – вторая очередь продвижения на растущие рынки АТР</vt:lpstr>
      <vt:lpstr>Водородная энергетика – способ задать единый стандарт на энергоносители</vt:lpstr>
      <vt:lpstr>Водородная энергетика – межотраслевой технологический интегратор: эффекты для отраслей</vt:lpstr>
      <vt:lpstr>Basket of  currency as the basis of financial approach to megaproject</vt:lpstr>
      <vt:lpstr>Презентация PowerPoint</vt:lpstr>
      <vt:lpstr>УПРАВЛЕНЧЕСКАЯ ТРАНСФОРМАЦИЯ ОТРАСЛИ:  СОЗДАНИЕ ТРЕХ УПРАВЛЕНЧЕСКИХ СИСТЕМ- утилизация инфраструктур предшествующего поколения</vt:lpstr>
      <vt:lpstr>Система мультимодальных пересадочных центров – вокзалов нового поколения</vt:lpstr>
      <vt:lpstr>Формирование консорциума методов</vt:lpstr>
      <vt:lpstr>  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Транс-Евразийский пояс RAZVITIYE: новая интегративная инфтраструктура ( мультиинфраструктура) и размещение нового социо-гуманитарного уклада  в зоне  БАМа и  Транссиба</dc:title>
  <dc:creator>Admin</dc:creator>
  <cp:lastModifiedBy>я</cp:lastModifiedBy>
  <cp:revision>194</cp:revision>
  <dcterms:created xsi:type="dcterms:W3CDTF">2014-03-23T07:58:22Z</dcterms:created>
  <dcterms:modified xsi:type="dcterms:W3CDTF">2016-03-24T05:36:46Z</dcterms:modified>
</cp:coreProperties>
</file>