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12"/>
  </p:notesMasterIdLst>
  <p:sldIdLst>
    <p:sldId id="256" r:id="rId2"/>
    <p:sldId id="259" r:id="rId3"/>
    <p:sldId id="269" r:id="rId4"/>
    <p:sldId id="272" r:id="rId5"/>
    <p:sldId id="273" r:id="rId6"/>
    <p:sldId id="270" r:id="rId7"/>
    <p:sldId id="271" r:id="rId8"/>
    <p:sldId id="268" r:id="rId9"/>
    <p:sldId id="264" r:id="rId10"/>
    <p:sldId id="267" r:id="rId11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ED64A-15EA-4C5B-84CC-CB450BD96C02}" type="datetimeFigureOut">
              <a:rPr lang="ru-RU" smtClean="0"/>
              <a:t>16.03.2016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1243013"/>
            <a:ext cx="447198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9C6FD-9041-441E-8865-39BE5ADC84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156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9C6FD-9041-441E-8865-39BE5ADC842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081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6E846-8BC0-44FF-ADF4-FF371EFC879C}" type="datetime1">
              <a:rPr lang="ru-RU" smtClean="0"/>
              <a:t>16.03.2016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998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33061-B70F-4627-860D-7AB78EC33D2E}" type="datetime1">
              <a:rPr lang="ru-RU" smtClean="0"/>
              <a:t>16.03.2016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690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DAC2-2B27-489E-93C4-E943303D3ED4}" type="datetime1">
              <a:rPr lang="ru-RU" smtClean="0"/>
              <a:t>16.03.2016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071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55BDA-80A4-493A-9376-FFA5752CBAC4}" type="datetime1">
              <a:rPr lang="ru-RU" smtClean="0"/>
              <a:t>16.03.2016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390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45D7-5FB6-42D7-BEFB-306847FC445E}" type="datetime1">
              <a:rPr lang="ru-RU" smtClean="0"/>
              <a:t>16.03.2016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120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3EDB-0437-4F31-BD98-565D677E2646}" type="datetime1">
              <a:rPr lang="ru-RU" smtClean="0"/>
              <a:t>16.03.2016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88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873A-28E0-447F-8E7B-3E44DDDC122F}" type="datetime1">
              <a:rPr lang="ru-RU" smtClean="0"/>
              <a:t>16.03.2016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799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6C1FB-DD90-4621-9D41-D9CEF1A40FED}" type="datetime1">
              <a:rPr lang="ru-RU" smtClean="0"/>
              <a:t>16.03.2016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251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E469-8833-4EDF-895F-51FEDE063A2C}" type="datetime1">
              <a:rPr lang="ru-RU" smtClean="0"/>
              <a:t>16.03.2016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584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E05A0-B7B5-4150-9EC4-E3D89659E079}" type="datetime1">
              <a:rPr lang="ru-RU" smtClean="0"/>
              <a:t>16.03.2016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731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B555-6059-4102-87C0-872132051C8C}" type="datetime1">
              <a:rPr lang="ru-RU" smtClean="0"/>
              <a:t>16.03.2016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594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9FAC7-48DA-400D-8D32-07500E6CC000}" type="datetime1">
              <a:rPr lang="ru-RU" smtClean="0"/>
              <a:t>16.03.2016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92759-1D21-494A-A833-CCDC7A3783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145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0526" y="1467776"/>
            <a:ext cx="8742947" cy="745494"/>
          </a:xfrm>
        </p:spPr>
        <p:txBody>
          <a:bodyPr>
            <a:noAutofit/>
          </a:bodyPr>
          <a:lstStyle/>
          <a:p>
            <a:r>
              <a:rPr lang="en-US" sz="30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IV </a:t>
            </a:r>
            <a:r>
              <a:rPr lang="ru-RU" sz="30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МОСКОВСКИЙ ЭКОНОМИЧЕСКИЙ ФОРУМ	</a:t>
            </a:r>
            <a:endParaRPr lang="ru-RU" sz="30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99" y="2643833"/>
            <a:ext cx="6858000" cy="42453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Пороховский А.А.</a:t>
            </a:r>
            <a:endParaRPr lang="ru-RU" sz="28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3198770" y="8353"/>
            <a:ext cx="2029213" cy="944147"/>
          </a:xfrm>
          <a:prstGeom prst="rect">
            <a:avLst/>
          </a:prstGeom>
        </p:spPr>
      </p:pic>
      <p:pic>
        <p:nvPicPr>
          <p:cNvPr id="1026" name="Picture 2" descr="Международные научно-практические конференции «Диверсификация российского машиностроения»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52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01353" y="3107133"/>
            <a:ext cx="8742947" cy="2123658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0" cap="none" spc="0" dirty="0" smtClean="0">
                <a:ln w="0"/>
                <a:solidFill>
                  <a:schemeClr val="bg2">
                    <a:lumMod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Новое производство – путь к конкурентоспособной структуре российской экономики</a:t>
            </a:r>
            <a:endParaRPr lang="ru-RU" sz="4400" b="0" cap="none" spc="0" dirty="0">
              <a:ln w="0"/>
              <a:solidFill>
                <a:schemeClr val="bg2">
                  <a:lumMod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33481" y="5820008"/>
            <a:ext cx="227703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23 марта 2016 г.</a:t>
            </a:r>
            <a:endParaRPr lang="ru-RU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864691" y="6281673"/>
            <a:ext cx="141461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г. Москва</a:t>
            </a:r>
            <a:endParaRPr lang="ru-RU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6452" y="1963297"/>
            <a:ext cx="877112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sz="2400" b="1" dirty="0" smtClean="0">
                <a:ln/>
                <a:solidFill>
                  <a:schemeClr val="tx2">
                    <a:lumMod val="50000"/>
                  </a:schemeClr>
                </a:solidFill>
              </a:rPr>
              <a:t>Конференция «Новое качество индустриального производства»</a:t>
            </a:r>
            <a:endParaRPr lang="ru-RU" sz="2400" b="1" dirty="0">
              <a:ln/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5358343"/>
            <a:ext cx="9144000" cy="288478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25000"/>
                </a:schemeClr>
              </a:gs>
              <a:gs pos="63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/>
          <a:srcRect l="15910" t="8696" r="12705" b="69130"/>
          <a:stretch/>
        </p:blipFill>
        <p:spPr>
          <a:xfrm>
            <a:off x="5690542" y="0"/>
            <a:ext cx="3453458" cy="82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87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6567" y="2848270"/>
            <a:ext cx="8742947" cy="89255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200" dirty="0" smtClean="0">
                <a:ln w="0"/>
                <a:solidFill>
                  <a:schemeClr val="bg2">
                    <a:lumMod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Спасибо за внимание!</a:t>
            </a:r>
            <a:endParaRPr lang="ru-RU" sz="5200" b="0" cap="none" spc="0" dirty="0">
              <a:ln w="0"/>
              <a:solidFill>
                <a:schemeClr val="bg2">
                  <a:lumMod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10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3740822"/>
            <a:ext cx="9144000" cy="288478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25000"/>
                </a:schemeClr>
              </a:gs>
              <a:gs pos="63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03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0" y="1505"/>
            <a:ext cx="2085474" cy="9703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278155"/>
            <a:ext cx="7886700" cy="725155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ВОПРОСЫ ТЕМЫ</a:t>
            </a:r>
            <a:endParaRPr lang="ru-RU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3937" y="224589"/>
            <a:ext cx="216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Пороховский А.А.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91491" y="2463999"/>
            <a:ext cx="756101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формальной к реальной оценке;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Государственные ресурсы: кому служат и как использовать;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Прыжок в новый уклад.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ru-RU" sz="3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008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0" y="1505"/>
            <a:ext cx="2085474" cy="9703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207804"/>
            <a:ext cx="7886700" cy="72515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ОТ ФОРМАЛЬНОЙ К РЕАЛЬНОЙ ОЦЕНКЕ</a:t>
            </a:r>
            <a:endParaRPr lang="ru-RU" sz="32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3937" y="224589"/>
            <a:ext cx="216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Пороховский А.А.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8650" y="2340987"/>
            <a:ext cx="75123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Точность и лукавость статистики о структуре экономики;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Свобода выбора – реальные ограничения;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Открытость экономики – что нужно нам и что нужно им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ru-RU" sz="3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883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0" y="1505"/>
            <a:ext cx="2085474" cy="9703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207804"/>
            <a:ext cx="7886700" cy="72515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СЧЕТ ПРОИЗВОДСТВА ПО ВИДАМ ЭКОНОМИЧЕСКОЙ ДЕЯТЕЛЬНОСТИ</a:t>
            </a:r>
            <a:endParaRPr lang="ru-RU" sz="32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3937" y="224589"/>
            <a:ext cx="216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Пороховский А.А.</a:t>
            </a:r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4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55545"/>
              </p:ext>
            </p:extLst>
          </p:nvPr>
        </p:nvGraphicFramePr>
        <p:xfrm>
          <a:off x="628653" y="2461348"/>
          <a:ext cx="7886697" cy="2752615"/>
        </p:xfrm>
        <a:graphic>
          <a:graphicData uri="http://schemas.openxmlformats.org/drawingml/2006/table">
            <a:tbl>
              <a:tblPr firstRow="1" firstCol="1" bandRow="1" bandCol="1">
                <a:tableStyleId>{69012ECD-51FC-41F1-AA8D-1B2483CD663E}</a:tableStyleId>
              </a:tblPr>
              <a:tblGrid>
                <a:gridCol w="4962013"/>
                <a:gridCol w="1462342"/>
                <a:gridCol w="1462342"/>
              </a:tblGrid>
              <a:tr h="320763">
                <a:tc rowSpan="2"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600">
                          <a:effectLst/>
                        </a:rPr>
                        <a:t>20</a:t>
                      </a:r>
                      <a:r>
                        <a:rPr lang="en-US" sz="1600">
                          <a:effectLst/>
                        </a:rPr>
                        <a:t>10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600">
                          <a:effectLst/>
                        </a:rPr>
                        <a:t>2014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286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400" dirty="0">
                          <a:effectLst/>
                        </a:rPr>
                        <a:t>выпуск </a:t>
                      </a:r>
                      <a:r>
                        <a:rPr lang="ru-RU" sz="1400" dirty="0" smtClean="0">
                          <a:effectLst/>
                        </a:rPr>
                        <a:t>в </a:t>
                      </a:r>
                      <a:r>
                        <a:rPr lang="ru-RU" sz="1400" dirty="0">
                          <a:effectLst/>
                        </a:rPr>
                        <a:t>основных </a:t>
                      </a:r>
                      <a:r>
                        <a:rPr lang="ru-RU" sz="1400" dirty="0" smtClean="0">
                          <a:effectLst/>
                        </a:rPr>
                        <a:t>ценах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36195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0276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Обрабатывающие производства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21 067 730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33</a:t>
                      </a:r>
                      <a:r>
                        <a:rPr lang="ru-RU" sz="1600" smtClean="0">
                          <a:effectLst/>
                        </a:rPr>
                        <a:t> </a:t>
                      </a:r>
                      <a:r>
                        <a:rPr lang="en-US" sz="1600" smtClean="0">
                          <a:effectLst/>
                        </a:rPr>
                        <a:t>537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918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25687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Оптовая и розничная  торговля; </a:t>
                      </a:r>
                      <a:endParaRPr lang="ru-RU" sz="1600" dirty="0" smtClean="0">
                        <a:effectLst/>
                      </a:endParaRPr>
                    </a:p>
                    <a:p>
                      <a:pPr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ремонт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12 983 307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18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162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033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1061131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Валовой внутренний продукт </a:t>
                      </a:r>
                      <a:br>
                        <a:rPr lang="ru-RU" sz="1600" dirty="0">
                          <a:effectLst/>
                        </a:rPr>
                      </a:br>
                      <a:r>
                        <a:rPr lang="ru-RU" sz="1600" dirty="0">
                          <a:effectLst/>
                        </a:rPr>
                        <a:t>в рыночных ценах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46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308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541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07950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71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406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en-US" sz="1600" dirty="0" smtClean="0">
                          <a:effectLst/>
                        </a:rPr>
                        <a:t>399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393632" y="1930114"/>
            <a:ext cx="2356735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50" dirty="0"/>
              <a:t>(в текущих ценах; миллионов рублей)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8650" y="5523547"/>
            <a:ext cx="62989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i="1" dirty="0" smtClean="0"/>
              <a:t>Источник: Российский статистический ежегодник, 2015.</a:t>
            </a:r>
            <a:endParaRPr lang="ru-RU" sz="1100" i="1" dirty="0"/>
          </a:p>
        </p:txBody>
      </p:sp>
    </p:spTree>
    <p:extLst>
      <p:ext uri="{BB962C8B-B14F-4D97-AF65-F5344CB8AC3E}">
        <p14:creationId xmlns:p14="http://schemas.microsoft.com/office/powerpoint/2010/main" val="2624195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0" y="1505"/>
            <a:ext cx="2085474" cy="9703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207804"/>
            <a:ext cx="7886700" cy="72515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СТЕПЕНЬ ИЗНОСА ОСНОВНЫХ ФОНДОВ ПО ВИДАМ ЭКОНОМИЧЕСКОЙ ДЕЯТЕЛЬНОСТИ</a:t>
            </a:r>
            <a:endParaRPr lang="ru-RU" sz="32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3937" y="224589"/>
            <a:ext cx="216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Пороховский А.А.</a:t>
            </a:r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5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393632" y="1930114"/>
            <a:ext cx="1821332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50" dirty="0"/>
              <a:t>(на конец года; в процентах)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4618196"/>
              </p:ext>
            </p:extLst>
          </p:nvPr>
        </p:nvGraphicFramePr>
        <p:xfrm>
          <a:off x="879138" y="2682079"/>
          <a:ext cx="7636212" cy="2335234"/>
        </p:xfrm>
        <a:graphic>
          <a:graphicData uri="http://schemas.openxmlformats.org/drawingml/2006/table">
            <a:tbl>
              <a:tblPr firstRow="1" firstCol="1" bandRow="1" bandCol="1">
                <a:tableStyleId>{69012ECD-51FC-41F1-AA8D-1B2483CD663E}</a:tableStyleId>
              </a:tblPr>
              <a:tblGrid>
                <a:gridCol w="5081384"/>
                <a:gridCol w="1278699"/>
                <a:gridCol w="1276129"/>
              </a:tblGrid>
              <a:tr h="324955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>
                          <a:effectLst/>
                        </a:rPr>
                        <a:t>2010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600">
                          <a:effectLst/>
                        </a:rPr>
                        <a:t>2014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10759">
                <a:tc>
                  <a:txBody>
                    <a:bodyPr/>
                    <a:lstStyle/>
                    <a:p>
                      <a:pPr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Все основные фонды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47,1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49,4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b"/>
                </a:tc>
              </a:tr>
              <a:tr h="510759">
                <a:tc>
                  <a:txBody>
                    <a:bodyPr/>
                    <a:lstStyle/>
                    <a:p>
                      <a:pPr marL="144145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обрабатывающие производства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46,1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46,9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b"/>
                </a:tc>
              </a:tr>
              <a:tr h="978436">
                <a:tc>
                  <a:txBody>
                    <a:bodyPr/>
                    <a:lstStyle/>
                    <a:p>
                      <a:pPr marL="144145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оптовая и розничная торговля; ремонт </a:t>
                      </a:r>
                      <a:endParaRPr lang="ru-RU" sz="1600" dirty="0" smtClean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33,6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R="215900" algn="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46,2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4752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0" y="1505"/>
            <a:ext cx="2085474" cy="9703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0556" y="1167452"/>
            <a:ext cx="7886700" cy="72515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ГОСУДАРСТВЕННЫЕ РЕСУРСЫ: КОМУ СЛУЖАТ И КАК ИСПОЛЬЗОВАТЬ</a:t>
            </a:r>
            <a:endParaRPr lang="ru-RU" sz="32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3937" y="224589"/>
            <a:ext cx="216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Пороховский А.А.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60556" y="2435479"/>
            <a:ext cx="75123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Государство – наладчик национального воспроизводства;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Национальный суверенитет и частные интересы;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Решать сегодня, чтобы видеть будущее.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ru-RU" sz="3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871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0" y="1505"/>
            <a:ext cx="2085474" cy="9703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0556" y="1360082"/>
            <a:ext cx="7886700" cy="72515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ПРЫЖОК В НОВЫЙ УКЛАД</a:t>
            </a:r>
            <a:endParaRPr lang="ru-RU" sz="32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3937" y="224589"/>
            <a:ext cx="216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Пороховский А.А.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60556" y="2473490"/>
            <a:ext cx="75123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«Рыночная колея» не жалует слабых;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Не модернизировать, а создавать новое;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2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Почему важен внутренний рынок.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ru-RU" sz="3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9658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0" y="1505"/>
            <a:ext cx="2085474" cy="9703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1" y="1076325"/>
            <a:ext cx="7886700" cy="72515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УРОВЕНЬ ИСПОЛЬЗОВАНИЯ СРЕДНЕГОДОВОЙ ПРОИЗВОДСТВЕННОЙ МОЩНОСТИ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3937" y="224589"/>
            <a:ext cx="216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Пороховский А.А.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179632" y="1801480"/>
            <a:ext cx="278473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(без субъектов малого предпринимательства; в процентах)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060383"/>
              </p:ext>
            </p:extLst>
          </p:nvPr>
        </p:nvGraphicFramePr>
        <p:xfrm>
          <a:off x="628651" y="2060669"/>
          <a:ext cx="7681161" cy="4444861"/>
        </p:xfrm>
        <a:graphic>
          <a:graphicData uri="http://schemas.openxmlformats.org/drawingml/2006/table">
            <a:tbl>
              <a:tblPr firstRow="1" firstCol="1" bandRow="1" bandCol="1">
                <a:tableStyleId>{69012ECD-51FC-41F1-AA8D-1B2483CD663E}</a:tableStyleId>
              </a:tblPr>
              <a:tblGrid>
                <a:gridCol w="4780694"/>
                <a:gridCol w="1480205"/>
                <a:gridCol w="1420262"/>
              </a:tblGrid>
              <a:tr h="255708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dirty="0">
                          <a:effectLst/>
                        </a:rPr>
                        <a:t>2010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400" dirty="0">
                          <a:effectLst/>
                        </a:rPr>
                        <a:t>2014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Уголь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77,4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80,8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Мясо и субпродукты пищевые убойных животных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46</a:t>
                      </a:r>
                      <a:r>
                        <a:rPr lang="ru-RU" sz="1400" dirty="0">
                          <a:effectLst/>
                        </a:rPr>
                        <a:t>,</a:t>
                      </a:r>
                      <a:r>
                        <a:rPr lang="en-US" sz="14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60,5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Плодоовощные консервы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34,3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59,0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 spc="-20">
                          <a:effectLst/>
                        </a:rPr>
                        <a:t>Безалкогольные напитки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46,0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31,9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Обувь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tabLst>
                          <a:tab pos="214630" algn="l"/>
                        </a:tabLst>
                      </a:pPr>
                      <a:r>
                        <a:rPr lang="ru-RU" sz="1400">
                          <a:effectLst/>
                        </a:rPr>
                        <a:t>68,8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58,2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Бумага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83,4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82,8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Нефть (первичная переработка нефти)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90,4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91,8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Трубы, трубки, шланги, рукава и их фитинги полимерные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51,5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62,2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Чугун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89,7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93,4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Сталь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84,0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84,6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Турбины газовые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53,8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42,8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Подшипники шариковые или роликовые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28,6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29,1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Машины кузнечно-прессовые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38,4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17,9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Холодильники и морозильники бытовые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67,7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52,6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Автомобили легковые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57,1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58,8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Автомобили грузовые (включая шасси)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31,0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38,6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243533">
                <a:tc>
                  <a:txBody>
                    <a:bodyPr/>
                    <a:lstStyle/>
                    <a:p>
                      <a:pPr marL="36195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Автобусы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29,4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88290" algn="ctr">
                        <a:lnSpc>
                          <a:spcPts val="8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34,8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280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0921" t="18456" r="70132" b="69789"/>
          <a:stretch/>
        </p:blipFill>
        <p:spPr>
          <a:xfrm>
            <a:off x="0" y="1505"/>
            <a:ext cx="2085474" cy="9703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6726" y="875577"/>
            <a:ext cx="8242633" cy="72515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ПРОИЗВОДСТВО </a:t>
            </a:r>
            <a:r>
              <a:rPr lang="ru-RU" sz="28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ЭЛЕКТРОННОГО ОБОРУДОВАНИЯ</a:t>
            </a:r>
            <a:endParaRPr lang="ru-RU" sz="28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3937" y="224589"/>
            <a:ext cx="216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Пороховский А.А.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298080"/>
              </p:ext>
            </p:extLst>
          </p:nvPr>
        </p:nvGraphicFramePr>
        <p:xfrm>
          <a:off x="770019" y="1845899"/>
          <a:ext cx="7939339" cy="3668709"/>
        </p:xfrm>
        <a:graphic>
          <a:graphicData uri="http://schemas.openxmlformats.org/drawingml/2006/table">
            <a:tbl>
              <a:tblPr firstRow="1" firstCol="1" bandRow="1" bandCol="1">
                <a:tableStyleId>{69012ECD-51FC-41F1-AA8D-1B2483CD663E}</a:tableStyleId>
              </a:tblPr>
              <a:tblGrid>
                <a:gridCol w="5542427"/>
                <a:gridCol w="1199618"/>
                <a:gridCol w="1197294"/>
              </a:tblGrid>
              <a:tr h="335827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800">
                          <a:effectLst/>
                        </a:rPr>
                        <a:t>2010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1800">
                          <a:effectLst/>
                        </a:rPr>
                        <a:t>2014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100983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Серверы сетевые, компьютеры серверного </a:t>
                      </a:r>
                      <a:endParaRPr lang="ru-RU" sz="2000" dirty="0" smtClean="0">
                        <a:effectLst/>
                      </a:endParaRPr>
                    </a:p>
                    <a:p>
                      <a:pPr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назначения</a:t>
                      </a:r>
                      <a:r>
                        <a:rPr lang="ru-RU" sz="2000" dirty="0">
                          <a:effectLst/>
                        </a:rPr>
                        <a:t>, </a:t>
                      </a:r>
                      <a:r>
                        <a:rPr lang="ru-RU" sz="2000" dirty="0" err="1">
                          <a:effectLst/>
                        </a:rPr>
                        <a:t>тыс.шт</a:t>
                      </a:r>
                      <a:r>
                        <a:rPr lang="ru-RU" sz="2000" dirty="0">
                          <a:effectLst/>
                        </a:rPr>
                        <a:t>.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147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72,0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100983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Компьютеры персональные настольные, тыс. шт.</a:t>
                      </a:r>
                      <a:endParaRPr lang="ru-RU" sz="32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296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317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100983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Кабели волоконно-оптические, тыс. км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413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252095" algn="ctr">
                        <a:lnSpc>
                          <a:spcPts val="12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1648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2759-1D21-494A-A833-CCDC7A37833D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175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Другая 11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374C81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405</Words>
  <Application>Microsoft Office PowerPoint</Application>
  <PresentationFormat>Экран (4:3)</PresentationFormat>
  <Paragraphs>142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 Unicode MS</vt:lpstr>
      <vt:lpstr>Arial</vt:lpstr>
      <vt:lpstr>Calibri</vt:lpstr>
      <vt:lpstr>Calibri Light</vt:lpstr>
      <vt:lpstr>Times New Roman</vt:lpstr>
      <vt:lpstr>Office Theme</vt:lpstr>
      <vt:lpstr>IV МОСКОВСКИЙ ЭКОНОМИЧЕСКИЙ ФОРУМ </vt:lpstr>
      <vt:lpstr>ВОПРОСЫ ТЕМЫ</vt:lpstr>
      <vt:lpstr>ОТ ФОРМАЛЬНОЙ К РЕАЛЬНОЙ ОЦЕНКЕ</vt:lpstr>
      <vt:lpstr>СЧЕТ ПРОИЗВОДСТВА ПО ВИДАМ ЭКОНОМИЧЕСКОЙ ДЕЯТЕЛЬНОСТИ</vt:lpstr>
      <vt:lpstr>СТЕПЕНЬ ИЗНОСА ОСНОВНЫХ ФОНДОВ ПО ВИДАМ ЭКОНОМИЧЕСКОЙ ДЕЯТЕЛЬНОСТИ</vt:lpstr>
      <vt:lpstr>ГОСУДАРСТВЕННЫЕ РЕСУРСЫ: КОМУ СЛУЖАТ И КАК ИСПОЛЬЗОВАТЬ</vt:lpstr>
      <vt:lpstr>ПРЫЖОК В НОВЫЙ УКЛАД</vt:lpstr>
      <vt:lpstr>УРОВЕНЬ ИСПОЛЬЗОВАНИЯ СРЕДНЕГОДОВОЙ ПРОИЗВОДСТВЕННОЙ МОЩНОСТИ </vt:lpstr>
      <vt:lpstr>ПРОИЗВОДСТВО ЭЛЕКТРОННОГО ОБОРУДОВАНИЯ</vt:lpstr>
      <vt:lpstr>Презентация PowerPoint</vt:lpstr>
    </vt:vector>
  </TitlesOfParts>
  <Company>Moscow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IV МОСКОВСКИЙ ЭКОНОМИЧЕСКИЙ ФОРУМ</dc:title>
  <dc:creator>politec</dc:creator>
  <cp:lastModifiedBy>politec</cp:lastModifiedBy>
  <cp:revision>17</cp:revision>
  <cp:lastPrinted>2016-03-16T11:01:48Z</cp:lastPrinted>
  <dcterms:created xsi:type="dcterms:W3CDTF">2016-03-14T09:24:58Z</dcterms:created>
  <dcterms:modified xsi:type="dcterms:W3CDTF">2016-03-16T11:10:53Z</dcterms:modified>
</cp:coreProperties>
</file>