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notesMasterIdLst>
    <p:notesMasterId r:id="rId13"/>
  </p:notesMasterIdLst>
  <p:sldIdLst>
    <p:sldId id="335" r:id="rId3"/>
    <p:sldId id="299" r:id="rId4"/>
    <p:sldId id="325" r:id="rId5"/>
    <p:sldId id="298" r:id="rId6"/>
    <p:sldId id="312" r:id="rId7"/>
    <p:sldId id="334" r:id="rId8"/>
    <p:sldId id="308" r:id="rId9"/>
    <p:sldId id="330" r:id="rId10"/>
    <p:sldId id="315" r:id="rId11"/>
    <p:sldId id="311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>
        <p:scale>
          <a:sx n="86" d="100"/>
          <a:sy n="86" d="100"/>
        </p:scale>
        <p:origin x="-78" y="-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Лист1!$B$10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Лист1!$A$11:$A$12</c:f>
              <c:strCache>
                <c:ptCount val="2"/>
                <c:pt idx="0">
                  <c:v>349 тыс. чел. (0,46% плательщиков) получили 55,6% всех доходов (1,8 млн.руб./мес. на 1 чел.)</c:v>
                </c:pt>
                <c:pt idx="1">
                  <c:v>75 млн. чел. ( 99,54% плательщиков) получили 44,4% всех доходов (6,8 тыс. руб/мес. на 1 чел.</c:v>
                </c:pt>
              </c:strCache>
            </c:strRef>
          </c:cat>
          <c:val>
            <c:numRef>
              <c:f>Лист1!$B$11:$B$12</c:f>
              <c:numCache>
                <c:formatCode>_(* #,##0.00_);_(* \(#,##0.00\);_(* "-"??_);_(@_)</c:formatCode>
                <c:ptCount val="2"/>
                <c:pt idx="0">
                  <c:v>7659.9</c:v>
                </c:pt>
                <c:pt idx="1">
                  <c:v>6109.1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2702976"/>
        <c:axId val="92738688"/>
      </c:barChart>
      <c:catAx>
        <c:axId val="927029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92738688"/>
        <c:crosses val="autoZero"/>
        <c:auto val="1"/>
        <c:lblAlgn val="ctr"/>
        <c:lblOffset val="100"/>
        <c:noMultiLvlLbl val="0"/>
      </c:catAx>
      <c:valAx>
        <c:axId val="9273868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out"/>
        <c:minorTickMark val="none"/>
        <c:tickLblPos val="nextTo"/>
        <c:crossAx val="927029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67F387-864F-40BF-A809-931D74F7AA0D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0E2213C-F78B-41B2-9E0F-4314C5C1F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5365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BD5F3-747E-4A52-9741-E84E755F9302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8DF32-121B-44DA-B4E0-2EC3FC827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6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F70C1-C892-46A5-BFD1-23B5BCAB4D21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56BEB-5F27-415E-B89E-A9E7A9228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38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93272-2E96-4FD2-9E57-27FF04731C02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91E77-A72C-4D0C-A2B9-DD807DAE1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294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91BEC-6961-4981-B468-13F458F04911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22F3B-DE9B-4F84-B69A-026495E78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17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276BA-9317-468F-B5FD-FEB04B5C191C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C8499-3B22-4BC0-82D8-43F15D2064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599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689FC-B615-4344-8FF6-D382376739B8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73479-02D9-42C1-A3AA-C94091B75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3099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A547F-73C4-4F31-BFFD-8E5273B385C9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169B6-C4E3-4252-A5CE-CB35986DDA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060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926E4-74C8-40F5-897B-7810AE6D5F14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17FB8-5F5C-41D6-A6C8-95028DB82A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364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777D-3FEC-4056-B2E7-13B0C5957B09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30055-71BB-41D8-B3B5-06B24D063F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941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8D4CB-29EA-43D8-AEC9-83F0B90DFD84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ABD01-EFA5-44A3-8FD3-9243FA1124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166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08422-DF10-4916-8411-D3CA545B9AA7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0639D-6073-4945-8B4D-4CA03D32B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24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5C435-969E-463B-9245-1EF87FF51095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F608D-4FF1-4052-9A13-65BAC0DBA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6954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F107E-08A9-40D5-BC32-88C400CC1CF4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20667-30E1-4D92-AD95-4DC842D2C0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2666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0CF9F-4584-4BE0-9A7E-2333E910A2A8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027C6-6701-4356-AD6E-9FF843C81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0301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E5026-C7FA-4359-ABF0-CEE555B360FB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EB6AC-4946-4B43-921B-3C95C1E41E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33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59FA8-32B5-47AA-8468-9C2CCC9DA0F2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C6BF9-0D28-48D8-874B-776791D489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18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9FA22-3ECF-45A0-8CBD-FE43DB0071B8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0D120-811C-4D11-BFE0-1955A3F536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92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C465F-02D5-4CE9-8283-0047B9722D15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97B6-C714-4697-A9A8-E9F2C5699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49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B7E21-C718-4ABA-9DB6-63CA0A3C60DE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768EB-9580-4349-9375-B956756D34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017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23EEC-BA67-44BF-AFCE-C085EDFD6095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1D724-AD61-4573-BD3B-D7195B42B4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70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F63D4-805C-43D7-A2F0-A4692E555E27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C353-69A3-4D04-9EE4-9D18BA0E88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212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70B4F-76DB-450E-AEEE-F8403799AA1A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65A82-AD4A-418B-BC1C-CA1795AB53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67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54EF1B10-F333-46FE-9574-BF7BB803A31C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B72FD076-2616-426F-AB18-EA6906442A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42" r:id="rId2"/>
    <p:sldLayoutId id="2147484061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62" r:id="rId9"/>
    <p:sldLayoutId id="2147484048" r:id="rId10"/>
    <p:sldLayoutId id="2147484049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1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prstClr val="white">
                    <a:shade val="50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fld id="{54D3A044-F0B8-4E80-87F6-41DDA6865D70}" type="datetimeFigureOut">
              <a:rPr lang="ru-RU"/>
              <a:pPr>
                <a:defRPr/>
              </a:pPr>
              <a:t>02.10.2013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prstClr val="white">
                    <a:shade val="50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prstClr val="white">
                    <a:shade val="50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fld id="{0013C075-55AD-4CD6-89B7-C0EC7145E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63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://www.vedomosti.ru/newspaper/article/2013/09/30/539501" TargetMode="External"/><Relationship Id="rId5" Type="http://schemas.openxmlformats.org/officeDocument/2006/relationships/image" Target="../media/image2.png"/><Relationship Id="rId4" Type="http://schemas.openxmlformats.org/officeDocument/2006/relationships/oleObject" Target="../embeddings/Microsoft_Excel_97-2003_Worksheet1.xls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log.ru/html/docs/pr_ynv_noyab10.xl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Прямоугольник 7"/>
          <p:cNvSpPr>
            <a:spLocks noChangeArrowheads="1"/>
          </p:cNvSpPr>
          <p:nvPr/>
        </p:nvSpPr>
        <p:spPr bwMode="auto">
          <a:xfrm>
            <a:off x="8785225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1</a:t>
            </a:r>
            <a:r>
              <a:rPr lang="ru-RU" dirty="0" smtClean="0">
                <a:solidFill>
                  <a:prstClr val="black"/>
                </a:solidFill>
              </a:rPr>
              <a:t>.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6632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</a:rPr>
              <a:t>М.Д</a:t>
            </a:r>
            <a:r>
              <a:rPr lang="ru-RU" sz="2400" b="1" dirty="0">
                <a:solidFill>
                  <a:prstClr val="black"/>
                </a:solidFill>
              </a:rPr>
              <a:t>. </a:t>
            </a:r>
            <a:r>
              <a:rPr lang="ru-RU" sz="2400" b="1" dirty="0" smtClean="0">
                <a:solidFill>
                  <a:prstClr val="black"/>
                </a:solidFill>
              </a:rPr>
              <a:t>Абрамов, к.т.н.</a:t>
            </a:r>
          </a:p>
          <a:p>
            <a:pPr algn="ctr"/>
            <a:r>
              <a:rPr lang="ru-RU" sz="2400" b="1" dirty="0" smtClean="0">
                <a:solidFill>
                  <a:prstClr val="black"/>
                </a:solidFill>
              </a:rPr>
              <a:t>вице-президент ЭАЦ «Модернизация», </a:t>
            </a:r>
          </a:p>
          <a:p>
            <a:pPr algn="ctr"/>
            <a:r>
              <a:rPr lang="ru-RU" sz="2400" b="1" dirty="0" smtClean="0">
                <a:solidFill>
                  <a:prstClr val="black"/>
                </a:solidFill>
              </a:rPr>
              <a:t>член генсовета «Партии дела»</a:t>
            </a:r>
          </a:p>
          <a:p>
            <a:pPr algn="ctr"/>
            <a:r>
              <a:rPr lang="ru-RU" sz="900" b="1" dirty="0" smtClean="0">
                <a:solidFill>
                  <a:prstClr val="black"/>
                </a:solidFill>
              </a:rPr>
              <a:t>  </a:t>
            </a:r>
          </a:p>
          <a:p>
            <a:pPr algn="ctr"/>
            <a:endParaRPr lang="ru-RU" sz="2400" b="1" dirty="0" smtClean="0">
              <a:solidFill>
                <a:prstClr val="black"/>
              </a:solidFill>
            </a:endParaRPr>
          </a:p>
          <a:p>
            <a:pPr algn="ctr"/>
            <a:endParaRPr lang="ru-RU" sz="2400" b="1" dirty="0">
              <a:solidFill>
                <a:prstClr val="black"/>
              </a:solidFill>
            </a:endParaRPr>
          </a:p>
          <a:p>
            <a:pPr algn="ctr"/>
            <a:endParaRPr lang="ru-RU" sz="2400" b="1" dirty="0">
              <a:solidFill>
                <a:prstClr val="black"/>
              </a:solidFill>
            </a:endParaRPr>
          </a:p>
          <a:p>
            <a:pPr algn="ctr"/>
            <a:endParaRPr lang="ru-RU" sz="2400" b="1" dirty="0" smtClean="0">
              <a:solidFill>
                <a:prstClr val="black"/>
              </a:solidFill>
            </a:endParaRPr>
          </a:p>
          <a:p>
            <a:pPr algn="ctr"/>
            <a:r>
              <a:rPr lang="ru-RU" sz="3200" b="1" dirty="0" smtClean="0">
                <a:solidFill>
                  <a:prstClr val="black"/>
                </a:solidFill>
              </a:rPr>
              <a:t>О мерах по обеспечению развития</a:t>
            </a:r>
          </a:p>
          <a:p>
            <a:pPr algn="ctr"/>
            <a:r>
              <a:rPr lang="ru-RU" sz="3200" b="1" dirty="0" smtClean="0">
                <a:solidFill>
                  <a:prstClr val="black"/>
                </a:solidFill>
              </a:rPr>
              <a:t> экономики России</a:t>
            </a:r>
          </a:p>
          <a:p>
            <a:pPr algn="ctr"/>
            <a:endParaRPr lang="ru-RU" sz="3200" b="1" dirty="0" smtClean="0">
              <a:solidFill>
                <a:prstClr val="black"/>
              </a:solidFill>
            </a:endParaRPr>
          </a:p>
          <a:p>
            <a:pPr algn="ctr"/>
            <a:endParaRPr lang="ru-RU" sz="3200" b="1" dirty="0">
              <a:solidFill>
                <a:prstClr val="black"/>
              </a:solidFill>
            </a:endParaRPr>
          </a:p>
          <a:p>
            <a:pPr algn="ctr"/>
            <a:endParaRPr lang="ru-RU" sz="3200" b="1" dirty="0" smtClean="0">
              <a:solidFill>
                <a:prstClr val="black"/>
              </a:solidFill>
            </a:endParaRPr>
          </a:p>
          <a:p>
            <a:pPr algn="ctr"/>
            <a:endParaRPr lang="ru-RU" sz="3200" b="1" dirty="0">
              <a:solidFill>
                <a:prstClr val="black"/>
              </a:solidFill>
            </a:endParaRPr>
          </a:p>
          <a:p>
            <a:pPr algn="ctr"/>
            <a:endParaRPr lang="ru-RU" sz="3200" b="1" dirty="0" smtClean="0">
              <a:solidFill>
                <a:prstClr val="black"/>
              </a:solidFill>
            </a:endParaRPr>
          </a:p>
          <a:p>
            <a:pPr algn="ctr"/>
            <a:r>
              <a:rPr lang="ru-RU" sz="2400" b="1" dirty="0" smtClean="0">
                <a:solidFill>
                  <a:prstClr val="black"/>
                </a:solidFill>
              </a:rPr>
              <a:t>Москва, 2013 год</a:t>
            </a:r>
            <a:endParaRPr lang="ru-RU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95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Объект 5" descr="Декларация%20по-шведски%20ред1"/>
          <p:cNvPicPr>
            <a:picLocks noGrp="1"/>
          </p:cNvPicPr>
          <p:nvPr>
            <p:ph sz="quarter" idx="13"/>
          </p:nvPr>
        </p:nvPicPr>
        <p:blipFill>
          <a:blip r:embed="rId2" cstate="print">
            <a:lum bright="-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47864" y="2564904"/>
            <a:ext cx="3456384" cy="4090145"/>
          </a:xfrm>
        </p:spPr>
      </p:pic>
      <p:sp>
        <p:nvSpPr>
          <p:cNvPr id="7" name="Прямоугольник 6"/>
          <p:cNvSpPr/>
          <p:nvPr/>
        </p:nvSpPr>
        <p:spPr>
          <a:xfrm>
            <a:off x="344166" y="816452"/>
            <a:ext cx="85696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 рейтинге благоприятности </a:t>
            </a:r>
            <a:r>
              <a:rPr lang="ru-RU" dirty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деловой </a:t>
            </a:r>
            <a:r>
              <a:rPr lang="ru-RU" dirty="0" smtClean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среды </a:t>
            </a:r>
            <a:r>
              <a:rPr lang="ru-RU" dirty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Россия </a:t>
            </a:r>
            <a:r>
              <a:rPr lang="ru-RU" dirty="0" smtClean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находится на </a:t>
            </a:r>
            <a:r>
              <a:rPr lang="ru-RU" dirty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112 </a:t>
            </a:r>
            <a:r>
              <a:rPr lang="ru-RU" dirty="0" smtClean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месте.  </a:t>
            </a:r>
            <a:endParaRPr lang="ru-RU" dirty="0">
              <a:solidFill>
                <a:srgbClr val="0C779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Объем Отчет в налоговую инспекцию в России – 40-50 страниц. В Швеции</a:t>
            </a:r>
          </a:p>
          <a:p>
            <a:pPr>
              <a:defRPr/>
            </a:pPr>
            <a:r>
              <a:rPr lang="ru-RU" dirty="0" smtClean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заполненная </a:t>
            </a:r>
            <a:r>
              <a:rPr lang="ru-RU" dirty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ежемесячная Налоговая декларация по уплате НДС, подоходного и </a:t>
            </a:r>
            <a:r>
              <a:rPr lang="ru-RU" dirty="0" smtClean="0">
                <a:solidFill>
                  <a:srgbClr val="0C779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социальных налогов  умещается на 1 странице (см. рис). Сокращение объема формы Налогового отчета до 1-3 страниц повысит рейтинг России на 15-20 мест. </a:t>
            </a:r>
            <a:endParaRPr lang="ru-RU" dirty="0">
              <a:solidFill>
                <a:srgbClr val="0C779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8" name="Прямоугольник 7"/>
          <p:cNvSpPr>
            <a:spLocks noChangeArrowheads="1"/>
          </p:cNvSpPr>
          <p:nvPr/>
        </p:nvSpPr>
        <p:spPr bwMode="auto">
          <a:xfrm>
            <a:off x="8675688" y="6488113"/>
            <a:ext cx="476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/>
              <a:t>10</a:t>
            </a:r>
            <a:r>
              <a:rPr lang="ru-RU" dirty="0"/>
              <a:t>.</a:t>
            </a: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  <a:endParaRPr lang="ru-RU" sz="900" b="1" dirty="0" smtClean="0"/>
          </a:p>
          <a:p>
            <a:pPr algn="ctr"/>
            <a:r>
              <a:rPr lang="ru-RU" sz="2400" b="1" dirty="0" smtClean="0"/>
              <a:t>О мерах по развитию экономики России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2124075" y="32083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2124075" y="3208338"/>
            <a:ext cx="1111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102837600" anchor="ctr">
            <a:spAutoFit/>
          </a:bodyPr>
          <a:lstStyle/>
          <a:p>
            <a:pPr algn="r" fontAlgn="t"/>
            <a:r>
              <a:rPr lang="ru-RU" sz="900" b="1" u="sng">
                <a:solidFill>
                  <a:srgbClr val="0A0B0C"/>
                </a:solidFill>
                <a:latin typeface="Arial" pitchFamily="34" charset="0"/>
              </a:rPr>
              <a:t>Налоги в России и в США</a:t>
            </a:r>
            <a:endParaRPr lang="ru-RU">
              <a:latin typeface="Arial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9377242"/>
              </p:ext>
            </p:extLst>
          </p:nvPr>
        </p:nvGraphicFramePr>
        <p:xfrm>
          <a:off x="737093" y="3040380"/>
          <a:ext cx="7848600" cy="3637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2142"/>
                <a:gridCol w="1588044"/>
                <a:gridCol w="1160494"/>
                <a:gridCol w="1297920"/>
              </a:tblGrid>
              <a:tr h="1224275">
                <a:tc>
                  <a:txBody>
                    <a:bodyPr/>
                    <a:lstStyle/>
                    <a:p>
                      <a:pPr algn="ct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Налоги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Россия</a:t>
                      </a:r>
                    </a:p>
                    <a:p>
                      <a:pPr algn="ct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(тыс. руб.)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США </a:t>
                      </a:r>
                      <a:r>
                        <a:rPr lang="ru-RU" sz="2000" dirty="0" smtClean="0">
                          <a:effectLst/>
                        </a:rPr>
                        <a:t>(тыс. руб</a:t>
                      </a:r>
                      <a:r>
                        <a:rPr lang="ru-RU" sz="2000" dirty="0">
                          <a:effectLst/>
                        </a:rPr>
                        <a:t>.)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Россия к </a:t>
                      </a:r>
                      <a:r>
                        <a:rPr lang="ru-RU" sz="2000" dirty="0" smtClean="0">
                          <a:effectLst/>
                        </a:rPr>
                        <a:t>США</a:t>
                      </a:r>
                    </a:p>
                    <a:p>
                      <a:pPr algn="ctr"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разы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</a:tr>
              <a:tr h="418142">
                <a:tc>
                  <a:txBody>
                    <a:bodyPr/>
                    <a:lstStyle/>
                    <a:p>
                      <a:pPr>
                        <a:spcAft>
                          <a:spcPts val="375"/>
                        </a:spcAft>
                      </a:pPr>
                      <a:r>
                        <a:rPr lang="ru-RU" sz="2000">
                          <a:effectLst/>
                        </a:rPr>
                        <a:t>Подоходный налог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4.680,0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1.575,0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2,97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375"/>
                        </a:spcAft>
                      </a:pPr>
                      <a:r>
                        <a:rPr lang="ru-RU" sz="2000">
                          <a:effectLst/>
                        </a:rPr>
                        <a:t>Налог на прибыль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1.200,0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/>
                      <a:endParaRPr lang="ru-RU" sz="2000" dirty="0">
                        <a:effectLst/>
                        <a:latin typeface="Times New Roman"/>
                      </a:endParaRPr>
                    </a:p>
                  </a:txBody>
                  <a:tcPr marL="38099" marR="38099" marT="38098" marB="38098"/>
                </a:tc>
              </a:tr>
              <a:tr h="411092">
                <a:tc>
                  <a:txBody>
                    <a:bodyPr/>
                    <a:lstStyle/>
                    <a:p>
                      <a:pPr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Социальные взносы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10.800,0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4.788,0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2,25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НДС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9.504,0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/>
                      <a:endParaRPr lang="ru-RU" sz="2000" dirty="0">
                        <a:effectLst/>
                        <a:latin typeface="Times New Roman"/>
                      </a:endParaRPr>
                    </a:p>
                  </a:txBody>
                  <a:tcPr marL="38099" marR="38099" marT="38098" marB="38098"/>
                </a:tc>
              </a:tr>
              <a:tr h="411092">
                <a:tc>
                  <a:txBody>
                    <a:bodyPr/>
                    <a:lstStyle/>
                    <a:p>
                      <a:pPr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Налог на имущество, 2,2%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1.100,0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/>
                      <a:endParaRPr lang="ru-RU" sz="2000" dirty="0">
                        <a:effectLst/>
                        <a:latin typeface="Times New Roman"/>
                      </a:endParaRPr>
                    </a:p>
                  </a:txBody>
                  <a:tcPr marL="38099" marR="38099" marT="38098" marB="38098"/>
                </a:tc>
              </a:tr>
              <a:tr h="411092"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ИТОГО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27.284,0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dirty="0">
                          <a:effectLst/>
                        </a:rPr>
                        <a:t>6.363,0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75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4,29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099" marR="38099" marT="38098" marB="38098"/>
                </a:tc>
              </a:tr>
            </a:tbl>
          </a:graphicData>
        </a:graphic>
      </p:graphicFrame>
      <p:sp>
        <p:nvSpPr>
          <p:cNvPr id="9257" name="Прямоугольник 8"/>
          <p:cNvSpPr>
            <a:spLocks noChangeArrowheads="1"/>
          </p:cNvSpPr>
          <p:nvPr/>
        </p:nvSpPr>
        <p:spPr bwMode="auto">
          <a:xfrm>
            <a:off x="340696" y="747658"/>
            <a:ext cx="8641394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0070C0"/>
                </a:solidFill>
              </a:rPr>
              <a:t>Налоговое бремя </a:t>
            </a:r>
            <a:r>
              <a:rPr lang="ru-RU" sz="2400" b="1" u="sng" dirty="0" smtClean="0">
                <a:solidFill>
                  <a:srgbClr val="0070C0"/>
                </a:solidFill>
              </a:rPr>
              <a:t>на малое производственное  предприятие </a:t>
            </a:r>
          </a:p>
          <a:p>
            <a:pPr algn="ctr"/>
            <a:r>
              <a:rPr lang="ru-RU" sz="2400" b="1" u="sng" dirty="0" smtClean="0">
                <a:solidFill>
                  <a:srgbClr val="0070C0"/>
                </a:solidFill>
              </a:rPr>
              <a:t>в </a:t>
            </a:r>
            <a:r>
              <a:rPr lang="ru-RU" sz="2400" b="1" u="sng" dirty="0">
                <a:solidFill>
                  <a:srgbClr val="0070C0"/>
                </a:solidFill>
              </a:rPr>
              <a:t>России </a:t>
            </a:r>
            <a:r>
              <a:rPr lang="ru-RU" sz="2400" b="1" u="sng" dirty="0" smtClean="0">
                <a:solidFill>
                  <a:srgbClr val="0070C0"/>
                </a:solidFill>
              </a:rPr>
              <a:t>в 4-5 раз выше, чем в и США</a:t>
            </a:r>
            <a:r>
              <a:rPr lang="ru-RU" sz="2400" b="1" dirty="0" smtClean="0">
                <a:solidFill>
                  <a:srgbClr val="0070C0"/>
                </a:solidFill>
              </a:rPr>
              <a:t>. 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Пример: </a:t>
            </a:r>
            <a:r>
              <a:rPr lang="ru-RU" sz="1600" dirty="0" smtClean="0">
                <a:solidFill>
                  <a:srgbClr val="0070C0"/>
                </a:solidFill>
              </a:rPr>
              <a:t>Численность предприятия </a:t>
            </a:r>
            <a:r>
              <a:rPr lang="ru-RU" sz="1600" dirty="0">
                <a:solidFill>
                  <a:srgbClr val="0070C0"/>
                </a:solidFill>
              </a:rPr>
              <a:t>100 чел.; среднемесячная </a:t>
            </a:r>
            <a:r>
              <a:rPr lang="ru-RU" sz="1600" dirty="0" smtClean="0">
                <a:solidFill>
                  <a:srgbClr val="0070C0"/>
                </a:solidFill>
              </a:rPr>
              <a:t>зарплата - </a:t>
            </a:r>
            <a:r>
              <a:rPr lang="ru-RU" sz="1600" dirty="0">
                <a:solidFill>
                  <a:srgbClr val="0070C0"/>
                </a:solidFill>
              </a:rPr>
              <a:t>30 тыс. руб.; </a:t>
            </a:r>
            <a:r>
              <a:rPr lang="ru-RU" sz="1600" dirty="0" smtClean="0">
                <a:solidFill>
                  <a:srgbClr val="0070C0"/>
                </a:solidFill>
              </a:rPr>
              <a:t>стоимость оборудования, купленного до 01.01.13 – 50 млн. руб.; получена прибыль 6 </a:t>
            </a:r>
            <a:r>
              <a:rPr lang="ru-RU" sz="1600" dirty="0">
                <a:solidFill>
                  <a:srgbClr val="0070C0"/>
                </a:solidFill>
              </a:rPr>
              <a:t>млн. руб. </a:t>
            </a:r>
            <a:r>
              <a:rPr lang="ru-RU" sz="1600" dirty="0" smtClean="0">
                <a:solidFill>
                  <a:srgbClr val="0070C0"/>
                </a:solidFill>
              </a:rPr>
              <a:t>и потрачена </a:t>
            </a:r>
            <a:r>
              <a:rPr lang="ru-RU" sz="1600" dirty="0">
                <a:solidFill>
                  <a:srgbClr val="0070C0"/>
                </a:solidFill>
              </a:rPr>
              <a:t>на покупку оборудования. </a:t>
            </a:r>
            <a:r>
              <a:rPr lang="ru-RU" sz="1600" dirty="0" smtClean="0">
                <a:solidFill>
                  <a:srgbClr val="0070C0"/>
                </a:solidFill>
              </a:rPr>
              <a:t>Учтем, что в </a:t>
            </a:r>
            <a:r>
              <a:rPr lang="ru-RU" sz="1600" dirty="0">
                <a:solidFill>
                  <a:srgbClr val="0070C0"/>
                </a:solidFill>
              </a:rPr>
              <a:t>США: </a:t>
            </a:r>
            <a:r>
              <a:rPr lang="ru-RU" sz="1600" dirty="0" smtClean="0">
                <a:solidFill>
                  <a:srgbClr val="0070C0"/>
                </a:solidFill>
              </a:rPr>
              <a:t>соцвзносы 13,3%; НДС </a:t>
            </a:r>
            <a:r>
              <a:rPr lang="ru-RU" sz="1600" dirty="0">
                <a:solidFill>
                  <a:srgbClr val="0070C0"/>
                </a:solidFill>
              </a:rPr>
              <a:t>нет; необлагаемый годовой доход - </a:t>
            </a:r>
            <a:r>
              <a:rPr lang="en-US" sz="1600" dirty="0">
                <a:solidFill>
                  <a:srgbClr val="0070C0"/>
                </a:solidFill>
              </a:rPr>
              <a:t>$</a:t>
            </a:r>
            <a:r>
              <a:rPr lang="ru-RU" sz="1600" dirty="0">
                <a:solidFill>
                  <a:srgbClr val="0070C0"/>
                </a:solidFill>
              </a:rPr>
              <a:t>8500; покупка оборудования стоимостью до </a:t>
            </a:r>
            <a:r>
              <a:rPr lang="en-US" sz="1600" dirty="0">
                <a:solidFill>
                  <a:srgbClr val="0070C0"/>
                </a:solidFill>
              </a:rPr>
              <a:t>$</a:t>
            </a:r>
            <a:r>
              <a:rPr lang="ru-RU" sz="1600" dirty="0">
                <a:solidFill>
                  <a:srgbClr val="0070C0"/>
                </a:solidFill>
              </a:rPr>
              <a:t>500 тыс. за единицу </a:t>
            </a:r>
            <a:r>
              <a:rPr lang="ru-RU" sz="1600" dirty="0" smtClean="0">
                <a:solidFill>
                  <a:srgbClr val="0070C0"/>
                </a:solidFill>
              </a:rPr>
              <a:t>и до </a:t>
            </a:r>
            <a:r>
              <a:rPr lang="en-US" sz="1600" dirty="0" smtClean="0">
                <a:solidFill>
                  <a:srgbClr val="0070C0"/>
                </a:solidFill>
              </a:rPr>
              <a:t>$2 </a:t>
            </a:r>
            <a:r>
              <a:rPr lang="ru-RU" sz="1600" dirty="0" smtClean="0">
                <a:solidFill>
                  <a:srgbClr val="0070C0"/>
                </a:solidFill>
              </a:rPr>
              <a:t>млн. в год списывается </a:t>
            </a:r>
            <a:r>
              <a:rPr lang="ru-RU" sz="1600" dirty="0">
                <a:solidFill>
                  <a:srgbClr val="0070C0"/>
                </a:solidFill>
              </a:rPr>
              <a:t>на </a:t>
            </a:r>
            <a:r>
              <a:rPr lang="ru-RU" sz="1600" dirty="0" smtClean="0">
                <a:solidFill>
                  <a:srgbClr val="0070C0"/>
                </a:solidFill>
              </a:rPr>
              <a:t>себестоимость.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9258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  <a:r>
              <a:rPr lang="ru-RU" sz="900" b="1" dirty="0" smtClean="0"/>
              <a:t>  </a:t>
            </a:r>
          </a:p>
          <a:p>
            <a:pPr algn="ctr"/>
            <a:r>
              <a:rPr lang="ru-RU" sz="2400" b="1" dirty="0" smtClean="0"/>
              <a:t>О мерах по обеспечению развития экономики России</a:t>
            </a:r>
            <a:endParaRPr lang="ru-RU" sz="2400" b="1" dirty="0"/>
          </a:p>
        </p:txBody>
      </p:sp>
      <p:sp>
        <p:nvSpPr>
          <p:cNvPr id="9259" name="Прямоугольник 7"/>
          <p:cNvSpPr>
            <a:spLocks noChangeArrowheads="1"/>
          </p:cNvSpPr>
          <p:nvPr/>
        </p:nvSpPr>
        <p:spPr bwMode="auto">
          <a:xfrm>
            <a:off x="8785225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/>
              <a:t>2.</a:t>
            </a:r>
            <a:endParaRPr lang="ru-RU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5505299"/>
              </p:ext>
            </p:extLst>
          </p:nvPr>
        </p:nvGraphicFramePr>
        <p:xfrm>
          <a:off x="1281113" y="2514600"/>
          <a:ext cx="7013575" cy="392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4" r:id="rId4" imgW="7017104" imgH="3926164" progId="Excel.Chart.8">
                  <p:embed/>
                </p:oleObj>
              </mc:Choice>
              <mc:Fallback>
                <p:oleObj r:id="rId4" imgW="7017104" imgH="3926164" progId="Excel.Chart.8">
                  <p:embed/>
                  <p:pic>
                    <p:nvPicPr>
                      <p:cNvPr id="0" name="Диаграмма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2514600"/>
                        <a:ext cx="7013575" cy="392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7" name="Прямоугольник 7"/>
          <p:cNvSpPr>
            <a:spLocks noChangeArrowheads="1"/>
          </p:cNvSpPr>
          <p:nvPr/>
        </p:nvSpPr>
        <p:spPr bwMode="auto">
          <a:xfrm>
            <a:off x="8785225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/>
              <a:t>3.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  <a:r>
              <a:rPr lang="ru-RU" sz="900" b="1" dirty="0" smtClean="0"/>
              <a:t>  </a:t>
            </a:r>
          </a:p>
          <a:p>
            <a:pPr algn="ctr"/>
            <a:r>
              <a:rPr lang="ru-RU" sz="2400" b="1" dirty="0" smtClean="0"/>
              <a:t>О мерах по обеспечению развития экономики России</a:t>
            </a:r>
            <a:endParaRPr lang="ru-RU" sz="2400" b="1" dirty="0"/>
          </a:p>
        </p:txBody>
      </p:sp>
      <p:pic>
        <p:nvPicPr>
          <p:cNvPr id="9" name="Рисунок 8" descr="http://vdmsti.ru/img/newspaper/2013/09/30/539501_a_pic1.GIF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119311"/>
            <a:ext cx="6192688" cy="427403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503857" y="6437821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Источник: «Ведомости», </a:t>
            </a:r>
            <a:r>
              <a:rPr lang="ru-RU" dirty="0" smtClean="0"/>
              <a:t>30.09.2013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826649"/>
            <a:ext cx="864108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u="sng" dirty="0">
                <a:solidFill>
                  <a:prstClr val="black"/>
                </a:solidFill>
              </a:rPr>
              <a:t>Малый бизнес </a:t>
            </a:r>
            <a:r>
              <a:rPr lang="ru-RU" sz="2400" b="1" u="sng" dirty="0" smtClean="0">
                <a:solidFill>
                  <a:prstClr val="black"/>
                </a:solidFill>
              </a:rPr>
              <a:t>России 2008-2012</a:t>
            </a:r>
          </a:p>
          <a:p>
            <a:pPr lvl="0" algn="ctr"/>
            <a:r>
              <a:rPr lang="ru-RU" b="1" dirty="0" smtClean="0">
                <a:solidFill>
                  <a:prstClr val="black"/>
                </a:solidFill>
              </a:rPr>
              <a:t>В 2012 г. налоговые доходы от УСН составили 0,8% доходов консолидированного бюджета. Из-за повышения социальных взносов за 9 мес. 2013 г. прекратили работу 410 тыс. ИП. Доля доходов бюджета от предпринимателей-новичков – 0,019%</a:t>
            </a:r>
            <a:endParaRPr lang="ru-RU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69722239"/>
              </p:ext>
            </p:extLst>
          </p:nvPr>
        </p:nvGraphicFramePr>
        <p:xfrm>
          <a:off x="872178" y="2058267"/>
          <a:ext cx="7483697" cy="4570412"/>
        </p:xfrm>
        <a:graphic>
          <a:graphicData uri="http://schemas.openxmlformats.org/drawingml/2006/table">
            <a:tbl>
              <a:tblPr/>
              <a:tblGrid>
                <a:gridCol w="3032845"/>
                <a:gridCol w="1342320"/>
                <a:gridCol w="1271672"/>
                <a:gridCol w="1836860"/>
              </a:tblGrid>
              <a:tr h="1306604">
                <a:tc>
                  <a:txBody>
                    <a:bodyPr/>
                    <a:lstStyle/>
                    <a:p>
                      <a:pPr marL="0" marR="0" lvl="0" indent="2508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2508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2508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налогообложения</a:t>
                      </a:r>
                    </a:p>
                    <a:p>
                      <a:pPr marL="0" marR="0" lvl="0" indent="2508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2508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Собрано ФНС</a:t>
                      </a:r>
                    </a:p>
                    <a:p>
                      <a:pPr marL="0" marR="0" lvl="0" indent="2508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2009 году</a:t>
                      </a:r>
                    </a:p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508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налогов в доходах консолидирован- ного бюджета </a:t>
                      </a:r>
                    </a:p>
                    <a:p>
                      <a:pPr marL="0" marR="0" lvl="0" indent="2508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2009 г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37">
                <a:tc>
                  <a:txBody>
                    <a:bodyPr/>
                    <a:lstStyle/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6 288,3   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46,85%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т.ч.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42">
                <a:tc>
                  <a:txBody>
                    <a:bodyPr/>
                    <a:lstStyle/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Общая форма налогообложения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6 071,7   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96,56%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45,24%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37">
                <a:tc>
                  <a:txBody>
                    <a:bodyPr/>
                    <a:lstStyle/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УСН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109,4   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1,74%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0,82%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37">
                <a:tc>
                  <a:txBody>
                    <a:bodyPr/>
                    <a:lstStyle/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ЕНВД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63,9   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1,02%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0,48%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37">
                <a:tc>
                  <a:txBody>
                    <a:bodyPr/>
                    <a:lstStyle/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ЕСХН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1,4   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37">
                <a:tc>
                  <a:txBody>
                    <a:bodyPr/>
                    <a:lstStyle/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ЗАТО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41,8   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0,66%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0,31%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60">
                <a:tc>
                  <a:txBody>
                    <a:bodyPr/>
                    <a:lstStyle/>
                    <a:p>
                      <a:pPr marL="0" marR="0" lvl="0" indent="250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УСН+ЕНВД+ЕСХН+ЗАТО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  216,5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3,44%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50825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1,61%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13" name="Прямоугольник 6"/>
          <p:cNvSpPr>
            <a:spLocks noChangeArrowheads="1"/>
          </p:cNvSpPr>
          <p:nvPr/>
        </p:nvSpPr>
        <p:spPr bwMode="auto">
          <a:xfrm>
            <a:off x="8621713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/>
              <a:t>4.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76375" y="6488113"/>
            <a:ext cx="7145338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9705" indent="-179705">
              <a:spcAft>
                <a:spcPts val="0"/>
              </a:spcAft>
              <a:defRPr/>
            </a:pPr>
            <a:r>
              <a:rPr lang="ru-RU" dirty="0">
                <a:solidFill>
                  <a:srgbClr val="000000"/>
                </a:solidFill>
                <a:latin typeface="Times New Roman"/>
                <a:ea typeface="HG Mincho Light J"/>
                <a:cs typeface="Arial" charset="0"/>
              </a:rPr>
              <a:t>Сайт ФНС,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HG Mincho Light J"/>
                <a:cs typeface="Arial" charset="0"/>
                <a:hlinkClick r:id="rId2"/>
              </a:rPr>
              <a:t>http://www.nalog.ru/html/docs/pr_ynv_noyab10.xls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HG Mincho Light J"/>
                <a:cs typeface="Arial" charset="0"/>
              </a:rPr>
              <a:t>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/>
              <a:ea typeface="HG Mincho Light J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3" y="857938"/>
            <a:ext cx="832036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u="sng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Предлагаем вдвое снизить налоги на малый бизнес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Сбор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налогов в России в 2009 году и вклад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малого бизнеса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(млрд.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руб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.). 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  <a:r>
              <a:rPr lang="ru-RU" sz="900" b="1" dirty="0" smtClean="0"/>
              <a:t>  </a:t>
            </a:r>
          </a:p>
          <a:p>
            <a:pPr algn="ctr"/>
            <a:r>
              <a:rPr lang="ru-RU" sz="2400" b="1" dirty="0" smtClean="0"/>
              <a:t>О мерах по развитию экономики России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133165"/>
              </p:ext>
            </p:extLst>
          </p:nvPr>
        </p:nvGraphicFramePr>
        <p:xfrm>
          <a:off x="1025525" y="3068960"/>
          <a:ext cx="7307262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495"/>
                <a:gridCol w="1384476"/>
                <a:gridCol w="2052291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Налог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Ставка сегодня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Предлагаем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ставку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НДС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18%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10%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Налог на прибыль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20%</a:t>
                      </a:r>
                      <a:endParaRPr lang="ru-RU" sz="2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10%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Социальные взносы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30%</a:t>
                      </a:r>
                      <a:endParaRPr lang="ru-RU" sz="2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10%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9" marR="68579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74675" y="1052736"/>
            <a:ext cx="8208963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Предлагаем</a:t>
            </a: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следующие ставки налогов для </a:t>
            </a:r>
            <a:r>
              <a:rPr lang="ru-RU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предприятий </a:t>
            </a: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машиностроения, авиакосмической, электронной и электротехнической промышленности, легкой и полиграфической промышленности, деревообрабатывающей промышленности и производителей мебели. </a:t>
            </a:r>
          </a:p>
        </p:txBody>
      </p:sp>
      <p:sp>
        <p:nvSpPr>
          <p:cNvPr id="17433" name="Прямоугольник 5"/>
          <p:cNvSpPr>
            <a:spLocks noChangeArrowheads="1"/>
          </p:cNvSpPr>
          <p:nvPr/>
        </p:nvSpPr>
        <p:spPr bwMode="auto">
          <a:xfrm>
            <a:off x="574675" y="5204755"/>
            <a:ext cx="77771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Потери на первом этапе составят около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более 3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% консолидированного бюджета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России. Эти потери могут быть с запасом компенсированы за счет совершенствования НДФЛ и НДС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34" name="Прямоугольник 7"/>
          <p:cNvSpPr>
            <a:spLocks noChangeArrowheads="1"/>
          </p:cNvSpPr>
          <p:nvPr/>
        </p:nvSpPr>
        <p:spPr bwMode="auto">
          <a:xfrm>
            <a:off x="8621713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/>
              <a:t>5.</a:t>
            </a:r>
            <a:endParaRPr lang="ru-RU" dirty="0"/>
          </a:p>
        </p:txBody>
      </p:sp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  <a:r>
              <a:rPr lang="ru-RU" sz="900" b="1" dirty="0" smtClean="0"/>
              <a:t>  </a:t>
            </a:r>
          </a:p>
          <a:p>
            <a:pPr algn="ctr"/>
            <a:r>
              <a:rPr lang="ru-RU" sz="2400" b="1" dirty="0" smtClean="0"/>
              <a:t>О мерах по развитию экономики России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98072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ctr">
              <a:spcAft>
                <a:spcPts val="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Распределение доходов в 2010 году по данным о собран-ном НДФЛ и данным налоговых деклараций по форме 3НДФЛ (млрд. руб.). Доходы, всего – 13,769 трлн. руб.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240997"/>
              </p:ext>
            </p:extLst>
          </p:nvPr>
        </p:nvGraphicFramePr>
        <p:xfrm>
          <a:off x="539552" y="2057400"/>
          <a:ext cx="8208912" cy="4395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8667750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/>
              <a:t>6.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  <a:r>
              <a:rPr lang="ru-RU" sz="900" b="1" dirty="0" smtClean="0"/>
              <a:t>  </a:t>
            </a:r>
          </a:p>
          <a:p>
            <a:pPr algn="ctr"/>
            <a:r>
              <a:rPr lang="ru-RU" sz="2400" b="1" dirty="0" smtClean="0"/>
              <a:t>О мерах по развитию экономики России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33508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85913" y="1989138"/>
          <a:ext cx="6337300" cy="33115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7857"/>
                <a:gridCol w="3859443"/>
              </a:tblGrid>
              <a:tr h="410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Ставка </a:t>
                      </a:r>
                      <a:r>
                        <a:rPr lang="ru-RU" sz="2000" dirty="0">
                          <a:effectLst/>
                        </a:rPr>
                        <a:t>налога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Облагаемый </a:t>
                      </a:r>
                      <a:r>
                        <a:rPr lang="ru-RU" sz="2000" dirty="0">
                          <a:effectLst/>
                        </a:rPr>
                        <a:t>доход, руб./мес.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  <a:tr h="7252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15.000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  <a:tr h="7252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13%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 15.001 до 250.000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  <a:tr h="7252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30%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 250.001 до 1.000.000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  <a:tr h="7252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50%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Свыше 1.000.000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585913" y="996950"/>
            <a:ext cx="6048375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Предлагаемая </a:t>
            </a:r>
            <a:r>
              <a:rPr lang="ru-RU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шкала </a:t>
            </a: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подоходного налога</a:t>
            </a:r>
          </a:p>
        </p:txBody>
      </p:sp>
      <p:sp>
        <p:nvSpPr>
          <p:cNvPr id="23575" name="Прямоугольник 7"/>
          <p:cNvSpPr>
            <a:spLocks noChangeArrowheads="1"/>
          </p:cNvSpPr>
          <p:nvPr/>
        </p:nvSpPr>
        <p:spPr bwMode="auto">
          <a:xfrm>
            <a:off x="8675688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/>
              <a:t>7</a:t>
            </a:r>
            <a:r>
              <a:rPr lang="ru-RU" dirty="0"/>
              <a:t>.</a:t>
            </a:r>
          </a:p>
        </p:txBody>
      </p:sp>
      <p:sp>
        <p:nvSpPr>
          <p:cNvPr id="23576" name="Прямоугольник 1"/>
          <p:cNvSpPr>
            <a:spLocks noChangeArrowheads="1"/>
          </p:cNvSpPr>
          <p:nvPr/>
        </p:nvSpPr>
        <p:spPr bwMode="auto">
          <a:xfrm>
            <a:off x="684213" y="5564188"/>
            <a:ext cx="7632700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1"/>
              <a:t>Даже при этой шкале, при правильном администрировании в доход бюджета России поступит не менее 3 трлн. руб.</a:t>
            </a:r>
          </a:p>
          <a:p>
            <a:endParaRPr lang="ru-RU"/>
          </a:p>
        </p:txBody>
      </p:sp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  <a:r>
              <a:rPr lang="ru-RU" sz="900" b="1" dirty="0" smtClean="0"/>
              <a:t>  </a:t>
            </a:r>
          </a:p>
          <a:p>
            <a:pPr algn="ctr"/>
            <a:r>
              <a:rPr lang="ru-RU" sz="2400" b="1" dirty="0" smtClean="0"/>
              <a:t>О мерах по развитию экономики России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116" y="825579"/>
            <a:ext cx="811438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u="sng" dirty="0" smtClean="0">
                <a:solidFill>
                  <a:schemeClr val="accent1">
                    <a:lumMod val="50000"/>
                  </a:schemeClr>
                </a:solidFill>
              </a:rPr>
              <a:t>НДС – угроза экономической безопасности России </a:t>
            </a:r>
            <a:endParaRPr lang="ru-RU" sz="2800" b="1" u="sng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endParaRPr lang="ru-RU" sz="800" b="1" u="sng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ru-RU" sz="2000" b="1" dirty="0" smtClean="0"/>
              <a:t>     В 2012 г. за продукцию произведенную и реализованную в России собран НДС в сумме 1,866 трлн. руб. (8% доходов консолидированного бюджета).  При этом собираемость </a:t>
            </a:r>
            <a:r>
              <a:rPr lang="ru-RU" sz="2000" b="1" dirty="0"/>
              <a:t>НДС не превышает 25</a:t>
            </a:r>
            <a:r>
              <a:rPr lang="ru-RU" sz="2000" b="1" dirty="0" smtClean="0"/>
              <a:t>%. </a:t>
            </a:r>
          </a:p>
          <a:p>
            <a:pPr>
              <a:defRPr/>
            </a:pPr>
            <a:r>
              <a:rPr lang="ru-RU" sz="2000" b="1" dirty="0" smtClean="0"/>
              <a:t>     С 2000 по 2012 год объем экспорта вырос в 5,2 раза, а сумма возмещения НДС выросла в 16 раз (расчет ИСЭРТ РАН).</a:t>
            </a:r>
          </a:p>
          <a:p>
            <a:pPr>
              <a:defRPr/>
            </a:pPr>
            <a:r>
              <a:rPr lang="ru-RU" sz="2000" b="1" dirty="0" smtClean="0"/>
              <a:t>     Незаконно возмещают (воруют) ежегодно около 1,5 трлн. руб. </a:t>
            </a:r>
          </a:p>
          <a:p>
            <a:pPr>
              <a:defRPr/>
            </a:pPr>
            <a:r>
              <a:rPr lang="ru-RU" sz="2000" b="1" dirty="0" smtClean="0"/>
              <a:t>     Для сравнения: на культуру, науку </a:t>
            </a:r>
            <a:r>
              <a:rPr lang="ru-RU" sz="2000" b="1" dirty="0"/>
              <a:t>и образование </a:t>
            </a:r>
            <a:r>
              <a:rPr lang="ru-RU" sz="2000" b="1" dirty="0" smtClean="0"/>
              <a:t>в 2013 г. намечено </a:t>
            </a:r>
            <a:r>
              <a:rPr lang="ru-RU" sz="2000" b="1" dirty="0"/>
              <a:t>израсходовать в сумме 831,7 млрд. руб</a:t>
            </a:r>
            <a:r>
              <a:rPr lang="ru-RU" sz="2000" b="1" dirty="0" smtClean="0"/>
              <a:t>.</a:t>
            </a:r>
            <a:r>
              <a:rPr lang="ru-RU" sz="2400" b="1" dirty="0" smtClean="0"/>
              <a:t> </a:t>
            </a:r>
          </a:p>
          <a:p>
            <a:pPr>
              <a:defRPr/>
            </a:pPr>
            <a:r>
              <a:rPr lang="ru-RU" sz="2400" b="1" dirty="0" smtClean="0"/>
              <a:t>          </a:t>
            </a:r>
            <a:r>
              <a:rPr lang="ru-RU" sz="2800" b="1" u="sng" dirty="0" smtClean="0"/>
              <a:t>Предлагаем:</a:t>
            </a:r>
            <a:endParaRPr lang="ru-RU" sz="2800" b="1" u="sng" dirty="0"/>
          </a:p>
          <a:p>
            <a:pPr>
              <a:defRPr/>
            </a:pPr>
            <a:r>
              <a:rPr lang="ru-RU" sz="800" b="1" dirty="0"/>
              <a:t> 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b="1" dirty="0" smtClean="0"/>
              <a:t>снизить ставку </a:t>
            </a:r>
            <a:r>
              <a:rPr lang="ru-RU" sz="2000" b="1" dirty="0"/>
              <a:t>НДС до 8-10</a:t>
            </a:r>
            <a:r>
              <a:rPr lang="ru-RU" sz="2000" b="1" dirty="0" smtClean="0"/>
              <a:t>%;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b="1" dirty="0" smtClean="0"/>
              <a:t>ликвидировать </a:t>
            </a:r>
            <a:r>
              <a:rPr lang="ru-RU" sz="2000" b="1" dirty="0"/>
              <a:t>льготы по </a:t>
            </a:r>
            <a:r>
              <a:rPr lang="ru-RU" sz="2000" b="1" dirty="0" smtClean="0"/>
              <a:t>НДС;</a:t>
            </a:r>
          </a:p>
          <a:p>
            <a:pPr marL="342900" lvl="0" indent="-342900">
              <a:buFontTx/>
              <a:buChar char="-"/>
              <a:defRPr/>
            </a:pPr>
            <a:r>
              <a:rPr lang="ru-RU" sz="2000" b="1" dirty="0">
                <a:solidFill>
                  <a:prstClr val="black"/>
                </a:solidFill>
              </a:rPr>
              <a:t>50% НДС оставлять в регионах;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b="1" dirty="0" smtClean="0"/>
              <a:t>отменить возмещение НДС при экспорте сырья; </a:t>
            </a:r>
          </a:p>
          <a:p>
            <a:pPr marL="342900" indent="-342900">
              <a:buFontTx/>
              <a:buChar char="-"/>
              <a:defRPr/>
            </a:pPr>
            <a:r>
              <a:rPr lang="ru-RU" sz="2000" b="1" dirty="0" smtClean="0"/>
              <a:t>при </a:t>
            </a:r>
            <a:r>
              <a:rPr lang="ru-RU" sz="2000" b="1" dirty="0"/>
              <a:t>начислении НДС за налоговую базу </a:t>
            </a:r>
            <a:r>
              <a:rPr lang="ru-RU" sz="2000" b="1" dirty="0" smtClean="0"/>
              <a:t>принимать </a:t>
            </a:r>
            <a:r>
              <a:rPr lang="ru-RU" sz="2000" b="1" dirty="0"/>
              <a:t>реальную добавленную </a:t>
            </a:r>
            <a:r>
              <a:rPr lang="ru-RU" sz="2000" b="1" dirty="0" smtClean="0"/>
              <a:t>стоимость в составе реализованной продукции. </a:t>
            </a:r>
            <a:endParaRPr lang="ru-RU" sz="2000" b="1" dirty="0"/>
          </a:p>
        </p:txBody>
      </p:sp>
      <p:sp>
        <p:nvSpPr>
          <p:cNvPr id="24580" name="Прямоугольник 7"/>
          <p:cNvSpPr>
            <a:spLocks noChangeArrowheads="1"/>
          </p:cNvSpPr>
          <p:nvPr/>
        </p:nvSpPr>
        <p:spPr bwMode="auto">
          <a:xfrm>
            <a:off x="8581930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/>
              <a:t>8</a:t>
            </a:r>
            <a:r>
              <a:rPr lang="ru-RU" dirty="0"/>
              <a:t>.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</a:p>
          <a:p>
            <a:pPr algn="ctr"/>
            <a:r>
              <a:rPr lang="ru-RU" sz="900" b="1" dirty="0" smtClean="0"/>
              <a:t>  </a:t>
            </a:r>
            <a:r>
              <a:rPr lang="ru-RU" sz="2400" b="1" dirty="0" smtClean="0"/>
              <a:t>О мерах по развитию экономики России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280217"/>
              </p:ext>
            </p:extLst>
          </p:nvPr>
        </p:nvGraphicFramePr>
        <p:xfrm>
          <a:off x="912172" y="1988840"/>
          <a:ext cx="7704138" cy="43037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84881"/>
                <a:gridCol w="5851232"/>
                <a:gridCol w="1368025"/>
              </a:tblGrid>
              <a:tr h="524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показателей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Сумма, млн. руб.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4876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 dirty="0">
                          <a:effectLst/>
                        </a:rPr>
                        <a:t>Величина добавленной стоимости (сумма ФОТ, ЕСН, прибыли, амортизации) всего, в том числе: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139.960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4876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    - величина </a:t>
                      </a:r>
                      <a:r>
                        <a:rPr lang="ru-RU" sz="1600" dirty="0">
                          <a:effectLst/>
                        </a:rPr>
                        <a:t>добавленной стоимости, не облагаемой НДС </a:t>
                      </a:r>
                      <a:r>
                        <a:rPr lang="ru-RU" sz="1600" dirty="0" smtClean="0">
                          <a:effectLst/>
                        </a:rPr>
                        <a:t>в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      соответствии </a:t>
                      </a:r>
                      <a:r>
                        <a:rPr lang="ru-RU" sz="1600" dirty="0">
                          <a:effectLst/>
                        </a:rPr>
                        <a:t>со статьей 149 НК РФ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7.355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30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    - величина </a:t>
                      </a:r>
                      <a:r>
                        <a:rPr lang="ru-RU" sz="1600" dirty="0">
                          <a:effectLst/>
                        </a:rPr>
                        <a:t>добавленной стоимости, облагаемая по ставке 18%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111.389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30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    - величина </a:t>
                      </a:r>
                      <a:r>
                        <a:rPr lang="ru-RU" sz="1600" dirty="0">
                          <a:effectLst/>
                        </a:rPr>
                        <a:t>добавленной стоимости, облагаемая по ставке 10%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10.610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30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    - величина </a:t>
                      </a:r>
                      <a:r>
                        <a:rPr lang="ru-RU" sz="1600" dirty="0">
                          <a:effectLst/>
                        </a:rPr>
                        <a:t>добавленной стоимости, облагаемая по ставке 0%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10.608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30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>
                          <a:effectLst/>
                        </a:rPr>
                        <a:t>Сумма НДС, исчисленного по установленным ставкам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21.111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30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>
                          <a:effectLst/>
                        </a:rPr>
                        <a:t>Сумма НДС, возмещаемая экспортерам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1.928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30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 b="1" dirty="0">
                          <a:effectLst/>
                        </a:rPr>
                        <a:t>Сумма НДС, подлежащая уплате в бюджет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19.183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4876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>
                          <a:effectLst/>
                        </a:rPr>
                        <a:t>Сумма НДС, которая могла бы поступить в бюджет при собираемости НДС 60%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11.510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  <a:tr h="4876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</a:rPr>
                        <a:t>Поступило в бюджет фактически от налогоплательщиков Курской области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952500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4.241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/>
                </a:tc>
              </a:tr>
            </a:tbl>
          </a:graphicData>
        </a:graphic>
      </p:graphicFrame>
      <p:sp>
        <p:nvSpPr>
          <p:cNvPr id="25653" name="Прямоугольник 6"/>
          <p:cNvSpPr>
            <a:spLocks noChangeArrowheads="1"/>
          </p:cNvSpPr>
          <p:nvPr/>
        </p:nvSpPr>
        <p:spPr bwMode="auto">
          <a:xfrm>
            <a:off x="906462" y="954951"/>
            <a:ext cx="74818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</a:rPr>
              <a:t>Пример. Данные ФНС по Курской </a:t>
            </a:r>
            <a:r>
              <a:rPr lang="ru-RU" sz="2000" b="1" dirty="0">
                <a:solidFill>
                  <a:srgbClr val="FFC000"/>
                </a:solidFill>
              </a:rPr>
              <a:t>области за 2008 </a:t>
            </a:r>
            <a:r>
              <a:rPr lang="ru-RU" sz="2000" b="1" dirty="0" smtClean="0">
                <a:solidFill>
                  <a:srgbClr val="FFC000"/>
                </a:solidFill>
              </a:rPr>
              <a:t>год.</a:t>
            </a:r>
          </a:p>
          <a:p>
            <a:pPr lvl="0" algn="ctr"/>
            <a:r>
              <a:rPr lang="ru-RU" sz="2000" b="1" dirty="0">
                <a:solidFill>
                  <a:srgbClr val="FFC000"/>
                </a:solidFill>
              </a:rPr>
              <a:t>Фактическая собираемость НДС составляет около 22%. </a:t>
            </a:r>
            <a:endParaRPr lang="ru-RU" sz="2000" dirty="0">
              <a:solidFill>
                <a:srgbClr val="FFC000"/>
              </a:solidFill>
            </a:endParaRPr>
          </a:p>
        </p:txBody>
      </p:sp>
      <p:sp>
        <p:nvSpPr>
          <p:cNvPr id="25654" name="Прямоугольник 7"/>
          <p:cNvSpPr>
            <a:spLocks noChangeArrowheads="1"/>
          </p:cNvSpPr>
          <p:nvPr/>
        </p:nvSpPr>
        <p:spPr bwMode="auto">
          <a:xfrm>
            <a:off x="395288" y="6488113"/>
            <a:ext cx="5591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FF"/>
                </a:solidFill>
              </a:rPr>
              <a:t>Источник: диссертация В.Л. Рыкуновой, 2011 г., г. Орел</a:t>
            </a:r>
          </a:p>
        </p:txBody>
      </p:sp>
      <p:sp>
        <p:nvSpPr>
          <p:cNvPr id="25655" name="Прямоугольник 7"/>
          <p:cNvSpPr>
            <a:spLocks noChangeArrowheads="1"/>
          </p:cNvSpPr>
          <p:nvPr/>
        </p:nvSpPr>
        <p:spPr bwMode="auto">
          <a:xfrm>
            <a:off x="8675688" y="6488113"/>
            <a:ext cx="3593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FFFF"/>
                </a:solidFill>
              </a:rPr>
              <a:t>9</a:t>
            </a:r>
            <a:r>
              <a:rPr lang="ru-RU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8" name="Прямоугольник 2"/>
          <p:cNvSpPr>
            <a:spLocks noChangeArrowheads="1"/>
          </p:cNvSpPr>
          <p:nvPr/>
        </p:nvSpPr>
        <p:spPr bwMode="auto">
          <a:xfrm>
            <a:off x="0" y="77788"/>
            <a:ext cx="914461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М.Д</a:t>
            </a:r>
            <a:r>
              <a:rPr lang="ru-RU" b="1" dirty="0"/>
              <a:t>. </a:t>
            </a:r>
            <a:r>
              <a:rPr lang="ru-RU" b="1" dirty="0" smtClean="0"/>
              <a:t>Абрамов, вице-президент ЭАЦ «Модернизация», член генсовета «Партии дела»</a:t>
            </a:r>
            <a:r>
              <a:rPr lang="ru-RU" sz="900" b="1" dirty="0" smtClean="0"/>
              <a:t>  </a:t>
            </a:r>
          </a:p>
          <a:p>
            <a:pPr algn="ctr"/>
            <a:r>
              <a:rPr lang="ru-RU" sz="2400" b="1" dirty="0" smtClean="0"/>
              <a:t>О мерах по развитию экономики России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16414</TotalTime>
  <Words>1085</Words>
  <Application>Microsoft Office PowerPoint</Application>
  <PresentationFormat>Экран (4:3)</PresentationFormat>
  <Paragraphs>204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Воздушный поток</vt:lpstr>
      <vt:lpstr>1_Апекс</vt:lpstr>
      <vt:lpstr>Диаграмма Microsoft Excel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Абрамов</dc:creator>
  <cp:lastModifiedBy>Середа</cp:lastModifiedBy>
  <cp:revision>345</cp:revision>
  <dcterms:created xsi:type="dcterms:W3CDTF">2012-11-16T15:59:17Z</dcterms:created>
  <dcterms:modified xsi:type="dcterms:W3CDTF">2013-10-02T05:34:04Z</dcterms:modified>
</cp:coreProperties>
</file>