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68" r:id="rId3"/>
    <p:sldId id="269" r:id="rId4"/>
    <p:sldId id="279" r:id="rId5"/>
    <p:sldId id="266" r:id="rId6"/>
    <p:sldId id="273" r:id="rId7"/>
    <p:sldId id="274" r:id="rId8"/>
    <p:sldId id="276" r:id="rId9"/>
    <p:sldId id="277" r:id="rId10"/>
    <p:sldId id="278" r:id="rId11"/>
    <p:sldId id="263" r:id="rId12"/>
    <p:sldId id="280" r:id="rId1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64665-A027-4320-B123-9C3C643EBDBD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B887C-1586-469F-82F6-69EBFC5BE4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30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88B25-DB42-4E42-9BFB-135307D424F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595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3AF0-BE94-4406-8769-DAA7F95A74E3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1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A9167-124F-4F85-8213-1781E98D1583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30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546E-A777-41E1-ABD0-04DC789B63B6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37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4074-D546-45DD-B298-C7E388ACFB26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6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C58B-BFF7-417B-BEEA-A565578C1943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0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0A97-A318-4FAD-8EF7-5493A9FE0A1D}" type="datetime1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7D8E-A9D0-4150-A8ED-F4B60DB53911}" type="datetime1">
              <a:rPr lang="ru-RU" smtClean="0"/>
              <a:t>19.06.2013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57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D907-4C00-4702-9FE9-0121235D2665}" type="datetime1">
              <a:rPr lang="ru-RU" smtClean="0"/>
              <a:t>19.06.2013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13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934A-20B6-4CD0-B7EF-A4343F9FAF76}" type="datetime1">
              <a:rPr lang="ru-RU" smtClean="0"/>
              <a:t>19.06.2013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742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9E7D-F20D-4DDA-8112-29294BF79099}" type="datetime1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4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E432-586F-4EE1-8246-E42857AC7CFD}" type="datetime1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64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CA74-0219-40B8-8809-0C97FA6C5339}" type="datetime1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85EC8-26EB-495C-8ADB-DC7BF8B5DE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98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728192"/>
          </a:xfrm>
          <a:ln>
            <a:solidFill>
              <a:srgbClr val="FFC000"/>
            </a:solidFill>
          </a:ln>
          <a:effectLst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l"/>
            <a:r>
              <a:rPr lang="ru-RU" sz="8000" dirty="0" err="1" smtClean="0">
                <a:solidFill>
                  <a:srgbClr val="FFC000"/>
                </a:solidFill>
              </a:rPr>
              <a:t>еэк</a:t>
            </a:r>
            <a:r>
              <a:rPr lang="ru-RU" sz="4900" dirty="0" smtClean="0">
                <a:solidFill>
                  <a:srgbClr val="FFC000"/>
                </a:solidFill>
              </a:rPr>
              <a:t/>
            </a:r>
            <a:br>
              <a:rPr lang="ru-RU" sz="4900" dirty="0" smtClean="0">
                <a:solidFill>
                  <a:srgbClr val="FFC000"/>
                </a:solidFill>
              </a:rPr>
            </a:br>
            <a:r>
              <a:rPr lang="ru-RU" sz="4900" dirty="0" smtClean="0">
                <a:solidFill>
                  <a:srgbClr val="FFC000"/>
                </a:solidFill>
              </a:rPr>
              <a:t>	 </a:t>
            </a:r>
            <a:r>
              <a:rPr lang="ru-RU" sz="3600" dirty="0" smtClean="0">
                <a:solidFill>
                  <a:srgbClr val="FFC000"/>
                </a:solidFill>
              </a:rPr>
              <a:t>Евразийская экономическая комиссия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  <a:ln/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«Проведение согласованной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агропромышленной политики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 Таможенном союзе в условиях ВТО»</a:t>
            </a:r>
          </a:p>
          <a:p>
            <a:pPr marL="0" indent="0" algn="ctr">
              <a:buNone/>
            </a:pPr>
            <a:endParaRPr lang="ru-RU" sz="2000" dirty="0" smtClean="0"/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Директор 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Департамента агропромышленной политики 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Евразийской экономической комиссии</a:t>
            </a:r>
          </a:p>
          <a:p>
            <a:pPr marL="0" indent="0" algn="ctr"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Надежда Николаевна КОТКОВЕЦ</a:t>
            </a:r>
          </a:p>
          <a:p>
            <a:pPr marL="0" indent="0" algn="ctr">
              <a:buNone/>
            </a:pPr>
            <a:endParaRPr lang="ru-RU" sz="2000" dirty="0" smtClean="0"/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20 июня 2013г., г. Москва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1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412776"/>
            <a:ext cx="6362548" cy="864096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defTabSz="1022350" rtl="0">
              <a:spcBef>
                <a:spcPct val="0"/>
              </a:spcBef>
              <a:defRPr/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мониторинг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анализ мер государственной поддержки сельского хозяйства в государствах-членах на государственном уровне </a:t>
            </a:r>
            <a:b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уровне административно-территориальных единиц</a:t>
            </a:r>
            <a:endParaRPr lang="ru-RU" sz="1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92715" y="404664"/>
            <a:ext cx="8267551" cy="4900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76174" y="1124744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2339752" y="2370518"/>
            <a:ext cx="6325350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spcBef>
                <a:spcPct val="0"/>
              </a:spcBef>
              <a:buClr>
                <a:srgbClr val="C00000"/>
              </a:buClr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разработка методологии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расчета индикативных показателей, совместных прогнозов спроса и предложения по основным видам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продукции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subTitle" idx="1"/>
          </p:nvPr>
        </p:nvSpPr>
        <p:spPr>
          <a:xfrm>
            <a:off x="2339752" y="2996952"/>
            <a:ext cx="6384999" cy="55091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разработка сводных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индикативных показателей и совместных прогнозов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спроса и предложения </a:t>
            </a: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349628" y="3755995"/>
            <a:ext cx="6394876" cy="478904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проведение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консультаций по вопросам регулирования аграрных рынков государств-членов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347900" y="4326884"/>
            <a:ext cx="6404753" cy="122413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ведение </a:t>
            </a:r>
            <a:r>
              <a:rPr lang="ru-RU" sz="1600" dirty="0">
                <a:solidFill>
                  <a:schemeClr val="tx1"/>
                </a:solidFill>
              </a:rPr>
              <a:t>единого реестра сортов и гибридов сельскохозяйственных растений, единых реестров племенных животных и селекционных достижений в области животноводства, единой базы племенного учета и оценки племенной ценности животных, а также принятие ею мер по внедрению передового опыта в области растениеводства и животноводства в государствах-членах</a:t>
            </a:r>
            <a:endParaRPr lang="ru-RU" sz="1600" dirty="0" smtClean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339752" y="5661248"/>
            <a:ext cx="6394876" cy="50405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координация разработки нормативных правовых документов по основным направлениям согласованной агропромышленной политики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29404" y="1361483"/>
            <a:ext cx="1738339" cy="480382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4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Формы взаимодействия и роль наднационального органа в проведении согласованной агропромышленной политики</a:t>
            </a:r>
            <a:endParaRPr lang="ru-RU" sz="14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37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608" y="332656"/>
            <a:ext cx="7632848" cy="5544616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0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728192"/>
          </a:xfrm>
          <a:ln>
            <a:solidFill>
              <a:srgbClr val="FFC000"/>
            </a:solidFill>
          </a:ln>
          <a:effectLst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l"/>
            <a:r>
              <a:rPr lang="ru-RU" sz="8000" dirty="0" err="1" smtClean="0">
                <a:solidFill>
                  <a:srgbClr val="FFC000"/>
                </a:solidFill>
              </a:rPr>
              <a:t>еэк</a:t>
            </a:r>
            <a:r>
              <a:rPr lang="ru-RU" sz="4900" dirty="0" smtClean="0">
                <a:solidFill>
                  <a:srgbClr val="FFC000"/>
                </a:solidFill>
              </a:rPr>
              <a:t/>
            </a:r>
            <a:br>
              <a:rPr lang="ru-RU" sz="4900" dirty="0" smtClean="0">
                <a:solidFill>
                  <a:srgbClr val="FFC000"/>
                </a:solidFill>
              </a:rPr>
            </a:br>
            <a:r>
              <a:rPr lang="ru-RU" sz="4900" dirty="0" smtClean="0">
                <a:solidFill>
                  <a:srgbClr val="FFC000"/>
                </a:solidFill>
              </a:rPr>
              <a:t>	 </a:t>
            </a:r>
            <a:r>
              <a:rPr lang="ru-RU" sz="3600" dirty="0" smtClean="0">
                <a:solidFill>
                  <a:srgbClr val="FFC000"/>
                </a:solidFill>
              </a:rPr>
              <a:t>Евразийская экономическая комиссия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  <a:ln/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>
                <a:solidFill>
                  <a:srgbClr val="0070C0"/>
                </a:solidFill>
              </a:rPr>
              <a:t> </a:t>
            </a:r>
            <a:r>
              <a:rPr lang="ru-RU" smtClean="0">
                <a:solidFill>
                  <a:srgbClr val="0070C0"/>
                </a:solidFill>
              </a:rPr>
              <a:t>Благодарю </a:t>
            </a:r>
            <a:r>
              <a:rPr lang="ru-RU" dirty="0" smtClean="0">
                <a:solidFill>
                  <a:srgbClr val="0070C0"/>
                </a:solidFill>
              </a:rPr>
              <a:t>за внимание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792089"/>
          </a:xfrm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000" b="1" dirty="0" smtClean="0"/>
              <a:t>Международные </a:t>
            </a:r>
            <a:r>
              <a:rPr lang="ru-RU" sz="2000" b="1" dirty="0"/>
              <a:t>договоры ТС и ЕЭП</a:t>
            </a:r>
            <a:br>
              <a:rPr lang="ru-RU" sz="2000" b="1" dirty="0"/>
            </a:br>
            <a:r>
              <a:rPr lang="ru-RU" sz="2000" b="1" dirty="0"/>
              <a:t>в отношении сельскохозяйственной продукции и продовольствия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0305" y="1133142"/>
            <a:ext cx="2871045" cy="1200329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algn="l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Соглашение </a:t>
            </a:r>
          </a:p>
          <a:p>
            <a:pPr algn="l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о согласованной макроэкономической политике </a:t>
            </a:r>
          </a:p>
          <a:p>
            <a:pPr algn="l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от  9 декабря  2010 года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994643"/>
            <a:ext cx="2893431" cy="14773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единых правилах государственной поддержки сельского хозяйства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9 декабря 2010 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6093" y="2636912"/>
            <a:ext cx="3951166" cy="9233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едином таможенно-тарифном регулировании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25 января 2008 года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51198" y="1133143"/>
            <a:ext cx="2728872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единых принципах и правилах конкуренции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 9 декабря 2010 года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6094" y="3683326"/>
            <a:ext cx="3959636" cy="120032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единых мерах нетарифного регулирования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отношении третьих стран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25 января 2008 года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6094" y="5063062"/>
            <a:ext cx="3951165" cy="14274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применении специальных защитных, антидемпинговых и компенсационных мер по отношению к третьим странам 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25 января 2008 года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32744" y="5013176"/>
            <a:ext cx="4024312" cy="147732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о единых принципах и правилах технического регулирования в Республике Беларусь, Республике Казахстан и Российской Федерации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18 ноября 2010 года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11280" y="2647589"/>
            <a:ext cx="4024312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Таможенного союза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</a:t>
            </a:r>
            <a:r>
              <a:rPr lang="ru-RU" dirty="0"/>
              <a:t>ветеринарно-санитарным мерам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11 декабря 2009 года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928823" y="3821826"/>
            <a:ext cx="4024313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Соглашение Таможенного союза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/>
              <a:t>карантине растений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11 декабря 2009 года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33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  <a:prstGeom prst="roundRect">
            <a:avLst>
              <a:gd name="adj" fmla="val 10605"/>
            </a:avLst>
          </a:prstGeom>
          <a:solidFill>
            <a:srgbClr val="92D050"/>
          </a:solidFill>
          <a:ln w="19050">
            <a:solidFill>
              <a:srgbClr val="3399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80000" rIns="180000" rtlCol="0" anchor="b">
            <a:noAutofit/>
          </a:bodyPr>
          <a:lstStyle/>
          <a:p>
            <a:pPr marL="274320" indent="-274320" algn="just" defTabSz="800100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Согласованная (скоординированная) агропромышленная политика государств-членов ТС и ЕЭП –</a:t>
            </a:r>
            <a:r>
              <a:rPr lang="en-US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комплекс </a:t>
            </a:r>
            <a:r>
              <a:rPr lang="ru-RU" sz="22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инструментов и механизмов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регулирования общего аграрного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рынка,</a:t>
            </a:r>
            <a:r>
              <a:rPr lang="en-US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направленных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на дальнейшее развитие интеграции, устранение барьеров свободного перемещения товаров, обеспечение продовольственной безопасности и устойчивости сельского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развития</a:t>
            </a:r>
            <a:r>
              <a:rPr lang="ru-RU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,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реализуемых </a:t>
            </a:r>
            <a:r>
              <a:rPr lang="ru-RU" sz="22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Сторонами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на основе согласованных целей и задач, экономических индикаторов, проведения поэтапной гармонизации и унификации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законодательства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государств-членов при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координирующей роли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Комиссии,</a:t>
            </a:r>
            <a:r>
              <a:rPr lang="en-US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 также </a:t>
            </a:r>
            <a:r>
              <a:rPr lang="ru-RU" sz="2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применяемых ей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в рамках 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предоставленных </a:t>
            </a:r>
            <a:r>
              <a:rPr lang="ru-RU" sz="2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полномочий</a:t>
            </a:r>
            <a:r>
              <a:rPr lang="ru-RU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r>
              <a:rPr lang="ru-RU" b="1" dirty="0"/>
              <a:t> </a:t>
            </a:r>
            <a:r>
              <a:rPr lang="ru-RU" b="1" dirty="0" smtClean="0"/>
              <a:t>    		</a:t>
            </a:r>
            <a:r>
              <a:rPr lang="ru-RU" sz="1800" b="1" dirty="0" smtClean="0">
                <a:solidFill>
                  <a:srgbClr val="C00000"/>
                </a:solidFill>
              </a:rPr>
              <a:t>Решение </a:t>
            </a:r>
            <a:r>
              <a:rPr lang="ru-RU" sz="1800" b="1" dirty="0">
                <a:solidFill>
                  <a:srgbClr val="C00000"/>
                </a:solidFill>
              </a:rPr>
              <a:t>Высшего Евразийского </a:t>
            </a:r>
            <a:r>
              <a:rPr lang="ru-RU" sz="1800" b="1" dirty="0" smtClean="0">
                <a:solidFill>
                  <a:srgbClr val="C00000"/>
                </a:solidFill>
              </a:rPr>
              <a:t>					экономического   совета </a:t>
            </a:r>
            <a:r>
              <a:rPr lang="ru-RU" sz="1800" b="1" dirty="0">
                <a:solidFill>
                  <a:srgbClr val="C00000"/>
                </a:solidFill>
              </a:rPr>
              <a:t>на уровне глав </a:t>
            </a:r>
            <a:r>
              <a:rPr lang="ru-RU" sz="1800" b="1" dirty="0" smtClean="0">
                <a:solidFill>
                  <a:srgbClr val="C00000"/>
                </a:solidFill>
              </a:rPr>
              <a:t>					государств от </a:t>
            </a:r>
            <a:r>
              <a:rPr lang="ru-RU" sz="1800" b="1" dirty="0">
                <a:solidFill>
                  <a:srgbClr val="C00000"/>
                </a:solidFill>
              </a:rPr>
              <a:t>29 мая 2013 г. №35</a:t>
            </a:r>
            <a:endParaRPr lang="ru-RU" sz="18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79238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lnSpc>
                <a:spcPts val="2600"/>
              </a:lnSpc>
              <a:spcAft>
                <a:spcPts val="0"/>
              </a:spcAft>
              <a:defRPr/>
            </a:pPr>
            <a:r>
              <a:rPr lang="ru-RU" sz="2000" b="1" dirty="0" smtClean="0"/>
              <a:t>Концепция согласованной </a:t>
            </a:r>
            <a:r>
              <a:rPr lang="ru-RU" sz="2000" b="1" dirty="0"/>
              <a:t>(</a:t>
            </a:r>
            <a:r>
              <a:rPr lang="ru-RU" sz="2000" b="1" dirty="0" smtClean="0"/>
              <a:t>скоординированной) агропромышленной политики государств-членов </a:t>
            </a:r>
            <a:r>
              <a:rPr lang="ru-RU" sz="2000" b="1" dirty="0"/>
              <a:t>ТС и ЕЭП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93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3224" y="3212976"/>
            <a:ext cx="8229600" cy="31683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l"/>
            <a:r>
              <a:rPr lang="ru-RU" sz="7200" b="1" dirty="0">
                <a:solidFill>
                  <a:srgbClr val="C00000"/>
                </a:solidFill>
              </a:rPr>
              <a:t>З</a:t>
            </a:r>
            <a:r>
              <a:rPr lang="ru-RU" sz="7200" b="1" dirty="0" smtClean="0">
                <a:solidFill>
                  <a:srgbClr val="C00000"/>
                </a:solidFill>
              </a:rPr>
              <a:t>адачи</a:t>
            </a:r>
            <a:r>
              <a:rPr lang="ru-RU" sz="7200" b="1" dirty="0">
                <a:solidFill>
                  <a:srgbClr val="C00000"/>
                </a:solidFill>
              </a:rPr>
              <a:t>: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solidFill>
                  <a:schemeClr val="tx1"/>
                </a:solidFill>
              </a:rPr>
              <a:t>сбалансированное развитие производства и рынков сельскохозяйственной продукции и продовольствия</a:t>
            </a:r>
            <a:r>
              <a:rPr lang="ru-RU" sz="64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ru-RU" sz="6400" dirty="0" smtClean="0">
                <a:solidFill>
                  <a:schemeClr val="tx1"/>
                </a:solidFill>
              </a:rPr>
              <a:t>обеспечение </a:t>
            </a:r>
            <a:r>
              <a:rPr lang="ru-RU" sz="6400" dirty="0">
                <a:solidFill>
                  <a:schemeClr val="tx1"/>
                </a:solidFill>
              </a:rPr>
              <a:t>справедливой конкуренции между субъектами государств-членов, в том числе равных условий доступа на общий аграрный рынок</a:t>
            </a:r>
            <a:r>
              <a:rPr lang="ru-RU" sz="64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ru-RU" sz="6400" dirty="0" smtClean="0">
                <a:solidFill>
                  <a:schemeClr val="tx1"/>
                </a:solidFill>
              </a:rPr>
              <a:t>унификация </a:t>
            </a:r>
            <a:r>
              <a:rPr lang="ru-RU" sz="6400" dirty="0">
                <a:solidFill>
                  <a:schemeClr val="tx1"/>
                </a:solidFill>
              </a:rPr>
              <a:t>требований, связанных с обращением сельскохозяйственной продукции и продовольствия;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solidFill>
                  <a:schemeClr val="tx1"/>
                </a:solidFill>
              </a:rPr>
              <a:t>защита интересов производителей государств-членов на внутреннем </a:t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>и внешнем рынках;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solidFill>
                  <a:schemeClr val="tx1"/>
                </a:solidFill>
              </a:rPr>
              <a:t>обеспечение ветеринарного и фитосанитарного благополучия </a:t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>на территориях государств-членов на основе единых требований и правил.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ctrTitle"/>
          </p:nvPr>
        </p:nvSpPr>
        <p:spPr>
          <a:xfrm>
            <a:off x="683568" y="188640"/>
            <a:ext cx="8208912" cy="10081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1484784"/>
            <a:ext cx="80648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673224" y="1628800"/>
            <a:ext cx="8229600" cy="144016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400" dirty="0">
                <a:solidFill>
                  <a:schemeClr val="tx1"/>
                </a:solidFill>
              </a:rPr>
              <a:t>Основной </a:t>
            </a:r>
            <a:r>
              <a:rPr lang="ru-RU" sz="6400" b="1" dirty="0">
                <a:solidFill>
                  <a:srgbClr val="C00000"/>
                </a:solidFill>
              </a:rPr>
              <a:t>целью </a:t>
            </a:r>
            <a:r>
              <a:rPr lang="ru-RU" sz="6400" dirty="0">
                <a:solidFill>
                  <a:schemeClr val="tx1"/>
                </a:solidFill>
              </a:rPr>
              <a:t>согласованной агропромышленной политики является эффективная </a:t>
            </a:r>
            <a:r>
              <a:rPr lang="ru-RU" sz="6400" b="1" dirty="0">
                <a:solidFill>
                  <a:srgbClr val="C00000"/>
                </a:solidFill>
              </a:rPr>
              <a:t>реализация ресурсного потенциала </a:t>
            </a:r>
            <a:r>
              <a:rPr lang="ru-RU" sz="6400" dirty="0">
                <a:solidFill>
                  <a:schemeClr val="tx1"/>
                </a:solidFill>
              </a:rPr>
              <a:t>государств-членов </a:t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>для </a:t>
            </a:r>
            <a:r>
              <a:rPr lang="ru-RU" sz="6400" b="1" dirty="0">
                <a:solidFill>
                  <a:srgbClr val="C00000"/>
                </a:solidFill>
              </a:rPr>
              <a:t>оптимизации объемов производства </a:t>
            </a:r>
            <a:r>
              <a:rPr lang="ru-RU" sz="6400" dirty="0">
                <a:solidFill>
                  <a:schemeClr val="tx1"/>
                </a:solidFill>
              </a:rPr>
              <a:t>конкурентоспособной сельскохозяйственной продукции и продовольствия, </a:t>
            </a:r>
            <a:r>
              <a:rPr lang="ru-RU" sz="6400" b="1" dirty="0">
                <a:solidFill>
                  <a:srgbClr val="C00000"/>
                </a:solidFill>
              </a:rPr>
              <a:t>удовлетворения потребностей общего аграрного рынка</a:t>
            </a:r>
            <a:r>
              <a:rPr lang="ru-RU" sz="6400" dirty="0">
                <a:solidFill>
                  <a:schemeClr val="tx1"/>
                </a:solidFill>
              </a:rPr>
              <a:t>, а </a:t>
            </a:r>
            <a:r>
              <a:rPr lang="ru-RU" sz="6400" b="1" dirty="0">
                <a:solidFill>
                  <a:srgbClr val="C00000"/>
                </a:solidFill>
              </a:rPr>
              <a:t>также наращивания экспорта </a:t>
            </a:r>
            <a:r>
              <a:rPr lang="ru-RU" sz="6400" dirty="0">
                <a:solidFill>
                  <a:schemeClr val="tx1"/>
                </a:solidFill>
              </a:rPr>
              <a:t>сельскохозяйственной продукции и продовольствия.</a:t>
            </a:r>
          </a:p>
          <a:p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8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Прямоугольник 96"/>
          <p:cNvSpPr/>
          <p:nvPr/>
        </p:nvSpPr>
        <p:spPr>
          <a:xfrm flipH="1">
            <a:off x="6944071" y="1412776"/>
            <a:ext cx="2164432" cy="46432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33993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" y="1414769"/>
            <a:ext cx="6910156" cy="46432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33993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Равнобедренный треугольник 129"/>
          <p:cNvSpPr/>
          <p:nvPr/>
        </p:nvSpPr>
        <p:spPr>
          <a:xfrm rot="10800000">
            <a:off x="1115616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1" name="Равнобедренный треугольник 130"/>
          <p:cNvSpPr/>
          <p:nvPr/>
        </p:nvSpPr>
        <p:spPr>
          <a:xfrm rot="10800000">
            <a:off x="1979713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2" name="Равнобедренный треугольник 131"/>
          <p:cNvSpPr/>
          <p:nvPr/>
        </p:nvSpPr>
        <p:spPr>
          <a:xfrm rot="10800000">
            <a:off x="3663448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3" name="Равнобедренный треугольник 132"/>
          <p:cNvSpPr/>
          <p:nvPr/>
        </p:nvSpPr>
        <p:spPr>
          <a:xfrm rot="10800000">
            <a:off x="4492032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4" name="Равнобедренный треугольник 133"/>
          <p:cNvSpPr/>
          <p:nvPr/>
        </p:nvSpPr>
        <p:spPr>
          <a:xfrm rot="10800000">
            <a:off x="5391640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5" name="Равнобедренный треугольник 134"/>
          <p:cNvSpPr/>
          <p:nvPr/>
        </p:nvSpPr>
        <p:spPr>
          <a:xfrm rot="10800000">
            <a:off x="6183728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257618" y="2545854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 smtClean="0">
                <a:latin typeface="+mj-lt"/>
                <a:cs typeface="Arial" pitchFamily="34" charset="0"/>
              </a:rPr>
              <a:t>Прогнозирование</a:t>
            </a:r>
          </a:p>
          <a:p>
            <a:pPr algn="ctr"/>
            <a:r>
              <a:rPr lang="ru-RU" sz="600" b="1" spc="-50" dirty="0" smtClean="0">
                <a:latin typeface="+mj-lt"/>
                <a:cs typeface="Arial" pitchFamily="34" charset="0"/>
              </a:rPr>
              <a:t>в </a:t>
            </a:r>
            <a:r>
              <a:rPr lang="ru-RU" sz="600" b="1" spc="-50" dirty="0">
                <a:latin typeface="+mj-lt"/>
                <a:cs typeface="Arial" pitchFamily="34" charset="0"/>
              </a:rPr>
              <a:t>АПК</a:t>
            </a: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1087469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lang="ru-RU" sz="600" b="1" dirty="0" smtClean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ru-RU" sz="6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   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Государственная </a:t>
            </a:r>
            <a:r>
              <a:rPr lang="ru-RU" sz="600" b="1" spc="-50" dirty="0">
                <a:latin typeface="+mj-lt"/>
                <a:cs typeface="Arial" pitchFamily="34" charset="0"/>
              </a:rPr>
              <a:t>поддержка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производства </a:t>
            </a:r>
          </a:p>
          <a:p>
            <a:pPr algn="ctr"/>
            <a:r>
              <a:rPr lang="ru-RU" sz="600" b="1" spc="-50" dirty="0" smtClean="0">
                <a:latin typeface="+mj-lt"/>
                <a:cs typeface="Arial" pitchFamily="34" charset="0"/>
              </a:rPr>
              <a:t>и переработки сельскохозяйственной </a:t>
            </a:r>
            <a:r>
              <a:rPr lang="ru-RU" sz="600" b="1" spc="-50" dirty="0">
                <a:latin typeface="+mj-lt"/>
                <a:cs typeface="Arial" pitchFamily="34" charset="0"/>
              </a:rPr>
              <a:t>продукции</a:t>
            </a: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1918750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 smtClean="0">
                <a:latin typeface="+mj-lt"/>
                <a:cs typeface="Arial" pitchFamily="34" charset="0"/>
              </a:rPr>
              <a:t>Регулирование общего аграрного  рынка </a:t>
            </a:r>
            <a:r>
              <a:rPr lang="ru-RU" sz="600" b="1" spc="-50" dirty="0">
                <a:latin typeface="+mj-lt"/>
                <a:cs typeface="Arial" pitchFamily="34" charset="0"/>
              </a:rPr>
              <a:t/>
            </a:r>
            <a:br>
              <a:rPr lang="ru-RU" sz="600" b="1" spc="-50" dirty="0">
                <a:latin typeface="+mj-lt"/>
                <a:cs typeface="Arial" pitchFamily="34" charset="0"/>
              </a:rPr>
            </a:br>
            <a:endParaRPr lang="ru-RU" sz="600" b="1" spc="-50" dirty="0">
              <a:latin typeface="+mj-lt"/>
              <a:cs typeface="Arial" pitchFamily="34" charset="0"/>
            </a:endParaRP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748132" y="2521471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  </a:t>
            </a:r>
            <a:r>
              <a:rPr lang="ru-RU" sz="600" b="1" spc="-50" dirty="0">
                <a:latin typeface="+mj-lt"/>
                <a:cs typeface="Arial" pitchFamily="34" charset="0"/>
              </a:rPr>
              <a:t>Единые требования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 в </a:t>
            </a:r>
            <a:r>
              <a:rPr lang="ru-RU" sz="600" b="1" spc="-50" dirty="0">
                <a:latin typeface="+mj-lt"/>
                <a:cs typeface="Arial" pitchFamily="34" charset="0"/>
              </a:rPr>
              <a:t>сфере производства и обращения продукции </a:t>
            </a: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4400906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>
                <a:latin typeface="+mj-lt"/>
                <a:cs typeface="Arial" pitchFamily="34" charset="0"/>
              </a:rPr>
              <a:t>Развитие экспорта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сельскохозяйственной </a:t>
            </a:r>
            <a:r>
              <a:rPr lang="ru-RU" sz="600" b="1" spc="-50" dirty="0">
                <a:latin typeface="+mj-lt"/>
                <a:cs typeface="Arial" pitchFamily="34" charset="0"/>
              </a:rPr>
              <a:t>продукции и </a:t>
            </a:r>
            <a:r>
              <a:rPr lang="ru-RU" sz="600" b="1" spc="-80" dirty="0">
                <a:latin typeface="+mj-lt"/>
                <a:cs typeface="Arial" pitchFamily="34" charset="0"/>
              </a:rPr>
              <a:t>продовольствия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5225316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>
                <a:latin typeface="+mj-lt"/>
                <a:cs typeface="Arial" pitchFamily="34" charset="0"/>
              </a:rPr>
              <a:t>Научное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 и </a:t>
            </a:r>
            <a:r>
              <a:rPr lang="ru-RU" sz="600" b="1" spc="-50" dirty="0">
                <a:latin typeface="+mj-lt"/>
                <a:cs typeface="Arial" pitchFamily="34" charset="0"/>
              </a:rPr>
              <a:t>инновационное развитие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АПК</a:t>
            </a:r>
            <a:endParaRPr lang="ru-RU" sz="600" b="1" spc="-50" dirty="0">
              <a:latin typeface="+mj-lt"/>
              <a:cs typeface="Arial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5496" y="290989"/>
            <a:ext cx="9073008" cy="833755"/>
          </a:xfrm>
          <a:prstGeom prst="roundRect">
            <a:avLst>
              <a:gd name="adj" fmla="val 10605"/>
            </a:avLst>
          </a:prstGeom>
          <a:solidFill>
            <a:srgbClr val="92D050"/>
          </a:solidFill>
          <a:ln w="19050">
            <a:solidFill>
              <a:srgbClr val="3399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80000" rIns="180000" rtlCol="0" anchor="b"/>
          <a:lstStyle/>
          <a:p>
            <a:pPr lvl="0" algn="just" defTabSz="800100">
              <a:spcBef>
                <a:spcPct val="0"/>
              </a:spcBef>
            </a:pP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Согласованная (скоординированная) агропромышленная политика государств-членов ТС и ЕЭП –</a:t>
            </a:r>
            <a:r>
              <a:rPr lang="en-US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комплекс </a:t>
            </a:r>
            <a:r>
              <a:rPr lang="ru-RU" sz="9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инструментов и механизмов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регулирования общего аграрного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рынка,</a:t>
            </a:r>
            <a:r>
              <a:rPr lang="en-US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направленных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на дальнейшее развитие интеграции, устранение барьеров свободного перемещения товаров, обеспечение продовольственной безопасности и устойчивости сельского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развития</a:t>
            </a:r>
            <a:r>
              <a:rPr lang="ru-RU" sz="9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,</a:t>
            </a:r>
            <a:r>
              <a:rPr lang="en-US" sz="9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реализуемых </a:t>
            </a:r>
            <a:r>
              <a:rPr lang="ru-RU" sz="9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Сторонами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на основе согласованных целей и задач, экономических индикаторов, проведения поэтапной гармонизации и унификации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законодательства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государств-членов при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координирующей роли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Комиссии,</a:t>
            </a:r>
            <a:r>
              <a:rPr lang="en-US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 также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применяемых ей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в рамках 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предоставленных </a:t>
            </a:r>
            <a:r>
              <a:rPr lang="ru-RU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полномочий</a:t>
            </a: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endParaRPr lang="ru-RU" sz="9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19672" y="44624"/>
            <a:ext cx="5832648" cy="360040"/>
          </a:xfrm>
          <a:prstGeom prst="roundRect">
            <a:avLst>
              <a:gd name="adj" fmla="val 36985"/>
            </a:avLst>
          </a:prstGeom>
          <a:ln>
            <a:solidFill>
              <a:srgbClr val="33993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Агропромышленная политика</a:t>
            </a:r>
            <a:endParaRPr lang="ru-RU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6365" y="1433819"/>
            <a:ext cx="936000" cy="9720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0" rIns="72000" bIns="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Соглашение </a:t>
            </a:r>
            <a:r>
              <a:rPr lang="ru-RU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о единых правилах </a:t>
            </a: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государственной поддержки </a:t>
            </a:r>
            <a:b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сельского хозяйства </a:t>
            </a:r>
            <a:r>
              <a:rPr lang="ru-RU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от </a:t>
            </a: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/>
            </a:r>
            <a:b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9 декабря </a:t>
            </a:r>
            <a:b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ru-RU" sz="7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2010 </a:t>
            </a:r>
            <a:r>
              <a:rPr lang="ru-RU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года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73342" y="2132855"/>
            <a:ext cx="6579004" cy="259457"/>
          </a:xfrm>
          <a:prstGeom prst="roundRect">
            <a:avLst/>
          </a:prstGeom>
          <a:solidFill>
            <a:srgbClr val="92D050"/>
          </a:solidFill>
          <a:ln w="19050">
            <a:solidFill>
              <a:srgbClr val="3399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9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Основные направления согласованной (скоординированной) агропромышленной политики</a:t>
            </a:r>
            <a:endParaRPr lang="ru-RU" sz="9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73342" y="2564904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1</a:t>
            </a:r>
            <a:endParaRPr lang="ru-RU" sz="730" b="1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1088193" y="2538154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2</a:t>
            </a:r>
            <a:endParaRPr lang="ru-RU" sz="730" b="1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1917566" y="2536139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3</a:t>
            </a:r>
            <a:endParaRPr lang="ru-RU" sz="730" b="1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405667" y="2536139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6</a:t>
            </a:r>
            <a:endParaRPr lang="ru-RU" sz="730" b="1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3" name="Овал 102"/>
          <p:cNvSpPr/>
          <p:nvPr/>
        </p:nvSpPr>
        <p:spPr>
          <a:xfrm>
            <a:off x="5239252" y="2538130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>
                <a:solidFill>
                  <a:srgbClr val="114F14"/>
                </a:solidFill>
                <a:latin typeface="+mj-lt"/>
                <a:cs typeface="Arial" pitchFamily="34" charset="0"/>
              </a:rPr>
              <a:t>7</a:t>
            </a:r>
          </a:p>
        </p:txBody>
      </p:sp>
      <p:sp>
        <p:nvSpPr>
          <p:cNvPr id="40" name="Равнобедренный треугольник 39"/>
          <p:cNvSpPr/>
          <p:nvPr/>
        </p:nvSpPr>
        <p:spPr>
          <a:xfrm rot="10800000">
            <a:off x="7164288" y="1139600"/>
            <a:ext cx="1728192" cy="12241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998" y="6377954"/>
            <a:ext cx="1272642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Методика </a:t>
            </a:r>
            <a:r>
              <a:rPr lang="ru-RU" sz="5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расчетов совместных прогнозов спроса и предложения по основным видам продукции</a:t>
            </a:r>
          </a:p>
        </p:txBody>
      </p:sp>
      <p:sp>
        <p:nvSpPr>
          <p:cNvPr id="119" name="Правая фигурная скобка 118"/>
          <p:cNvSpPr/>
          <p:nvPr/>
        </p:nvSpPr>
        <p:spPr>
          <a:xfrm rot="16200000" flipH="1">
            <a:off x="4432084" y="1821405"/>
            <a:ext cx="173219" cy="9005034"/>
          </a:xfrm>
          <a:prstGeom prst="rightBrace">
            <a:avLst>
              <a:gd name="adj1" fmla="val 48963"/>
              <a:gd name="adj2" fmla="val 50000"/>
            </a:avLst>
          </a:prstGeom>
          <a:solidFill>
            <a:srgbClr val="92D050"/>
          </a:solidFill>
          <a:ln>
            <a:solidFill>
              <a:srgbClr val="3399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74762" y="1504617"/>
            <a:ext cx="3942685" cy="4614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0" rIns="72000" bIns="0" rtlCol="0" anchor="b"/>
          <a:lstStyle/>
          <a:p>
            <a:pPr algn="just" defTabSz="800100">
              <a:spcBef>
                <a:spcPct val="0"/>
              </a:spcBef>
              <a:spcAft>
                <a:spcPct val="35000"/>
              </a:spcAft>
            </a:pPr>
            <a:endParaRPr lang="ru-RU" sz="900" b="1" dirty="0" smtClean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algn="just" defTabSz="800100">
              <a:spcBef>
                <a:spcPct val="0"/>
              </a:spcBef>
              <a:spcAft>
                <a:spcPct val="35000"/>
              </a:spcAft>
            </a:pPr>
            <a:endParaRPr lang="ru-RU" sz="900" b="1" dirty="0" smtClean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algn="just" defTabSz="800100">
              <a:spcBef>
                <a:spcPct val="0"/>
              </a:spcBef>
              <a:spcAft>
                <a:spcPct val="35000"/>
              </a:spcAft>
            </a:pPr>
            <a:endParaRPr lang="ru-RU" sz="9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algn="just" defTabSz="800100">
              <a:spcBef>
                <a:spcPct val="0"/>
              </a:spcBef>
              <a:spcAft>
                <a:spcPct val="35000"/>
              </a:spcAft>
            </a:pPr>
            <a:endParaRPr lang="ru-RU" sz="900" b="1" dirty="0" smtClean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defTabSz="800100">
              <a:lnSpc>
                <a:spcPts val="1100"/>
              </a:lnSpc>
              <a:spcBef>
                <a:spcPct val="0"/>
              </a:spcBef>
            </a:pP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Концепция согласованной (скоординированной)  </a:t>
            </a:r>
          </a:p>
          <a:p>
            <a:pPr defTabSz="800100">
              <a:lnSpc>
                <a:spcPts val="1100"/>
              </a:lnSpc>
              <a:spcBef>
                <a:spcPct val="0"/>
              </a:spcBef>
            </a:pP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агропромышленной политики </a:t>
            </a:r>
            <a:r>
              <a:rPr lang="ru-RU" sz="9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государств-членов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/>
            </a:r>
            <a:b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</a:b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Таможенного </a:t>
            </a:r>
            <a:r>
              <a:rPr lang="ru-RU" sz="9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союза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и </a:t>
            </a:r>
            <a:r>
              <a:rPr lang="ru-RU" sz="9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Единого </a:t>
            </a:r>
            <a:r>
              <a:rPr lang="ru-RU" sz="9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экономического пространства</a:t>
            </a:r>
            <a:endParaRPr lang="ru-RU" sz="9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060346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 smtClean="0">
                <a:latin typeface="+mj-lt"/>
                <a:cs typeface="Arial" pitchFamily="34" charset="0"/>
              </a:rPr>
              <a:t>Интегрированное информационное обеспечение </a:t>
            </a:r>
            <a:r>
              <a:rPr lang="ru-RU" sz="600" b="1" spc="-50" dirty="0">
                <a:latin typeface="+mj-lt"/>
                <a:cs typeface="Arial" pitchFamily="34" charset="0"/>
              </a:rPr>
              <a:t>АПК</a:t>
            </a:r>
          </a:p>
        </p:txBody>
      </p:sp>
      <p:sp>
        <p:nvSpPr>
          <p:cNvPr id="92" name="Овал 91"/>
          <p:cNvSpPr/>
          <p:nvPr/>
        </p:nvSpPr>
        <p:spPr>
          <a:xfrm>
            <a:off x="6072365" y="2547655"/>
            <a:ext cx="162347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>
                <a:solidFill>
                  <a:srgbClr val="114F14"/>
                </a:solidFill>
                <a:latin typeface="+mj-lt"/>
                <a:cs typeface="Arial" pitchFamily="34" charset="0"/>
              </a:rPr>
              <a:t>8</a:t>
            </a:r>
          </a:p>
        </p:txBody>
      </p:sp>
      <p:sp>
        <p:nvSpPr>
          <p:cNvPr id="120" name="Равнобедренный треугольник 119"/>
          <p:cNvSpPr/>
          <p:nvPr/>
        </p:nvSpPr>
        <p:spPr>
          <a:xfrm rot="10800000">
            <a:off x="323528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1" name="Равнобедренный треугольник 120"/>
          <p:cNvSpPr/>
          <p:nvPr/>
        </p:nvSpPr>
        <p:spPr>
          <a:xfrm rot="10800000">
            <a:off x="1953012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3" name="Равнобедренный треугольник 122"/>
          <p:cNvSpPr/>
          <p:nvPr/>
        </p:nvSpPr>
        <p:spPr>
          <a:xfrm rot="10800000">
            <a:off x="3645692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4" name="Равнобедренный треугольник 123"/>
          <p:cNvSpPr/>
          <p:nvPr/>
        </p:nvSpPr>
        <p:spPr>
          <a:xfrm rot="10800000">
            <a:off x="4463496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5" name="Равнобедренный треугольник 124"/>
          <p:cNvSpPr/>
          <p:nvPr/>
        </p:nvSpPr>
        <p:spPr>
          <a:xfrm rot="10800000">
            <a:off x="5298990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6" name="Равнобедренный треугольник 125"/>
          <p:cNvSpPr/>
          <p:nvPr/>
        </p:nvSpPr>
        <p:spPr>
          <a:xfrm rot="10800000">
            <a:off x="6121245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27" name="Равнобедренный треугольник 126"/>
          <p:cNvSpPr/>
          <p:nvPr/>
        </p:nvSpPr>
        <p:spPr>
          <a:xfrm rot="10800000">
            <a:off x="1199222" y="1985548"/>
            <a:ext cx="5586885" cy="75300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47985" y="3868062"/>
            <a:ext cx="6640505" cy="2423231"/>
            <a:chOff x="247985" y="3868062"/>
            <a:chExt cx="6640505" cy="2423231"/>
          </a:xfrm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247985" y="3871597"/>
              <a:ext cx="771606" cy="2419696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совместное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определение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приоритетов развития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индикативных показателей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 учетом национальных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приоритетов</a:t>
              </a: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азработка совместных прогнозов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спроса и предложения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по основным сельхозтоварам</a:t>
              </a: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b="1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85725" lvl="1" indent="-85725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мониторинг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, оценка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степени достижения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индикативных показателей и продовольственной безопасности</a:t>
              </a:r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1038610" y="3868062"/>
              <a:ext cx="801282" cy="241969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совершенствование  механизма предотвращения нарушений обязательств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Сторон  в области господдержки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разработка рекомендаций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по повышению эффективности государственной поддержки агропромышленного комплекса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1891879" y="3870574"/>
              <a:ext cx="800584" cy="2419696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ценовой мониторинг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 сравнительный анализ </a:t>
              </a:r>
              <a:r>
                <a:rPr lang="ru-RU" sz="6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конкуренто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-способности продукции</a:t>
              </a: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координация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применяемых  мер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государственного регулирования аграрного рынка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развитие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рыночной инфраструктуры 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стимулирование внебиржевой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электронной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торговли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содействие бизнесу в инициировании защитных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, антидемпинговых и компенсационных расследований 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b="1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78" name="Скругленный прямоугольник 77"/>
            <p:cNvSpPr/>
            <p:nvPr/>
          </p:nvSpPr>
          <p:spPr>
            <a:xfrm>
              <a:off x="2716864" y="3871597"/>
              <a:ext cx="801282" cy="2419696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дальнейшая унификация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требований в сферах производства и обращения </a:t>
              </a:r>
              <a:r>
                <a:rPr lang="ru-RU" sz="6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сельскохозяйствен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-ной продукции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единые требования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в области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безопасного обращения средств защиты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растений и др. ресурсов</a:t>
              </a:r>
              <a:endParaRPr lang="ru-RU" sz="600" b="1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единая система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комплексного контроля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животных и продукции животного происхождения «от поля до прилавка» 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единая оценка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племенных  </a:t>
              </a:r>
              <a:r>
                <a:rPr lang="ru-RU" sz="6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сельскохозяйствен-ных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животных и др.</a:t>
              </a:r>
            </a:p>
          </p:txBody>
        </p:sp>
        <p:sp>
          <p:nvSpPr>
            <p:cNvPr id="84" name="Скругленный прямоугольник 83"/>
            <p:cNvSpPr/>
            <p:nvPr/>
          </p:nvSpPr>
          <p:spPr>
            <a:xfrm>
              <a:off x="4418185" y="3870574"/>
              <a:ext cx="801282" cy="2185432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координация 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маркетинговой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политики на 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внешних рынках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2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осуществление совместной выставочной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деятельности,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ориентированной на внешние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рынки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2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защита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географических 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указаний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2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содействие в сертификации продукции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при доступе на внешние рынки и др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.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выявление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барьеров в торговле с третьими странами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 подготовка предложений по их устранению</a:t>
              </a:r>
            </a:p>
          </p:txBody>
        </p:sp>
        <p:sp>
          <p:nvSpPr>
            <p:cNvPr id="88" name="Скругленный прямоугольник 87"/>
            <p:cNvSpPr/>
            <p:nvPr/>
          </p:nvSpPr>
          <p:spPr>
            <a:xfrm>
              <a:off x="5279059" y="3871597"/>
              <a:ext cx="830960" cy="213799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координация планов проведения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перспективных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фундаментальных и прикладных научно-исследовательских и опытно-конструкторских работ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реализация межгосударственных программ и проектов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научного обеспечения и инновационного развития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АПК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совместные научные структуры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в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сфере генетики, биохимии и т.д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.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обмен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научными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кадрами и др.</a:t>
              </a:r>
            </a:p>
          </p:txBody>
        </p:sp>
        <p:sp>
          <p:nvSpPr>
            <p:cNvPr id="128" name="Скругленный прямоугольник 127"/>
            <p:cNvSpPr/>
            <p:nvPr/>
          </p:nvSpPr>
          <p:spPr>
            <a:xfrm>
              <a:off x="6117038" y="3872246"/>
              <a:ext cx="771452" cy="2137350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>
              <a:outerShdw blurRad="40000" dist="20000" dir="5400000" rotWithShape="0">
                <a:schemeClr val="tx1">
                  <a:alpha val="31000"/>
                </a:scheme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72000" rIns="0" bIns="0" rtlCol="0" anchor="t" anchorCtr="0"/>
            <a:lstStyle/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система </a:t>
              </a: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сбора, обработки и распространения информации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о состоянии </a:t>
              </a:r>
              <a:r>
                <a:rPr lang="ru-RU" sz="6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агропромышлен-ного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производства, рынках </a:t>
              </a:r>
              <a:r>
                <a:rPr lang="ru-RU" sz="6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сельскохозяйствен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-ной </a:t>
              </a:r>
              <a:r>
                <a:rPr lang="ru-RU" sz="600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продукции и продовольствия, ресурсов для сельского хозяйства</a:t>
              </a: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 smtClean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endParaRPr lang="ru-RU" sz="3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  <a:p>
              <a:pPr marL="108000" lvl="1" indent="-108000" defTabSz="1022350">
                <a:lnSpc>
                  <a:spcPct val="80000"/>
                </a:lnSpc>
                <a:spcBef>
                  <a:spcPct val="0"/>
                </a:spcBef>
                <a:buClr>
                  <a:srgbClr val="C00000"/>
                </a:buClr>
                <a:buFont typeface="+mj-lt"/>
                <a:buAutoNum type="arabicPeriod"/>
              </a:pPr>
              <a:r>
                <a:rPr lang="ru-RU" sz="600" b="1" dirty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развитие электронных торговых </a:t>
              </a:r>
              <a:r>
                <a:rPr lang="ru-RU" sz="600" b="1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площадок </a:t>
              </a:r>
              <a:r>
                <a:rPr lang="ru-RU" sz="6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и др.</a:t>
              </a:r>
              <a:endParaRPr lang="ru-RU" sz="6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129" name="Равнобедренный треугольник 128"/>
          <p:cNvSpPr/>
          <p:nvPr/>
        </p:nvSpPr>
        <p:spPr>
          <a:xfrm rot="10800000">
            <a:off x="251520" y="378703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6" name="Равнобедренный треугольник 135"/>
          <p:cNvSpPr/>
          <p:nvPr/>
        </p:nvSpPr>
        <p:spPr>
          <a:xfrm rot="10800000">
            <a:off x="7020272" y="2456597"/>
            <a:ext cx="864000" cy="7200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601" y="6093296"/>
            <a:ext cx="9000000" cy="153541"/>
          </a:xfrm>
          <a:prstGeom prst="roundRect">
            <a:avLst/>
          </a:prstGeom>
          <a:solidFill>
            <a:srgbClr val="92D050"/>
          </a:solidFill>
          <a:ln w="19050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spc="-40" dirty="0" smtClean="0">
                <a:solidFill>
                  <a:schemeClr val="tx1"/>
                </a:solidFill>
              </a:rPr>
              <a:t>Нормативно-правовая база, обеспечивающая реализацию основных направлений согласованной (скоординированной) агропромышленной политики </a:t>
            </a:r>
            <a:endParaRPr lang="ru-RU" sz="1050" b="1" spc="-40" dirty="0">
              <a:solidFill>
                <a:schemeClr val="tx1"/>
              </a:solidFill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356023" y="6368118"/>
            <a:ext cx="1272642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ru-RU" sz="5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Единая </a:t>
            </a:r>
            <a:r>
              <a:rPr lang="ru-RU" sz="5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методология расчета объемов государственной </a:t>
            </a:r>
            <a:r>
              <a:rPr lang="ru-RU" sz="500" b="1">
                <a:solidFill>
                  <a:schemeClr val="tx1"/>
                </a:solidFill>
                <a:latin typeface="+mj-lt"/>
                <a:cs typeface="Arial" pitchFamily="34" charset="0"/>
              </a:rPr>
              <a:t>поддержки </a:t>
            </a:r>
            <a:r>
              <a:rPr lang="ru-RU" sz="500" b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АПК</a:t>
            </a:r>
            <a:endParaRPr lang="ru-RU" sz="5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/>
            <a:endParaRPr lang="ru-RU" sz="5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2647094" y="6377643"/>
            <a:ext cx="1272642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ru-RU" sz="5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Положение </a:t>
            </a:r>
            <a:r>
              <a:rPr lang="ru-RU" sz="5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о порядке формирования и ведения единого реестра селекционных достижений</a:t>
            </a:r>
          </a:p>
          <a:p>
            <a:pPr algn="ctr"/>
            <a:endParaRPr lang="ru-RU" sz="5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952763" y="6377643"/>
            <a:ext cx="1272642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Унифицированные правила </a:t>
            </a:r>
            <a:r>
              <a:rPr lang="ru-RU" sz="5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обращения складских свидетельств на зерно и другую сельскохозяйственную продукцию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5248647" y="6377643"/>
            <a:ext cx="1257828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5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Соглашение о формировании общей биржевой торговой </a:t>
            </a:r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площадки</a:t>
            </a:r>
            <a:endParaRPr lang="ru-RU" sz="5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531072" y="6377643"/>
            <a:ext cx="1440000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500" b="1" spc="-2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Единые  принципы  формирования  </a:t>
            </a:r>
            <a:r>
              <a:rPr lang="ru-RU" sz="500" b="1" spc="-20" dirty="0">
                <a:solidFill>
                  <a:schemeClr val="tx1"/>
                </a:solidFill>
                <a:latin typeface="+mj-lt"/>
                <a:cs typeface="Arial" pitchFamily="34" charset="0"/>
              </a:rPr>
              <a:t>системы идентификации, </a:t>
            </a:r>
            <a:r>
              <a:rPr lang="ru-RU" sz="500" b="1" spc="-2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регистрации  и прослеживаемости  сельскохозяйственных  </a:t>
            </a:r>
            <a:r>
              <a:rPr lang="ru-RU" sz="500" b="1" spc="-20" dirty="0">
                <a:solidFill>
                  <a:schemeClr val="tx1"/>
                </a:solidFill>
                <a:latin typeface="+mj-lt"/>
                <a:cs typeface="Arial" pitchFamily="34" charset="0"/>
              </a:rPr>
              <a:t>животных </a:t>
            </a:r>
            <a:r>
              <a:rPr lang="ru-RU" sz="500" b="1" spc="-2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и  </a:t>
            </a:r>
            <a:r>
              <a:rPr lang="ru-RU" sz="500" b="1" spc="-20" dirty="0">
                <a:solidFill>
                  <a:schemeClr val="tx1"/>
                </a:solidFill>
                <a:latin typeface="+mj-lt"/>
                <a:cs typeface="Arial" pitchFamily="34" charset="0"/>
              </a:rPr>
              <a:t>продукции </a:t>
            </a:r>
            <a:r>
              <a:rPr lang="ru-RU" sz="500" b="1" spc="-2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животного  </a:t>
            </a:r>
            <a:r>
              <a:rPr lang="ru-RU" sz="500" b="1" spc="-20" dirty="0">
                <a:solidFill>
                  <a:schemeClr val="tx1"/>
                </a:solidFill>
                <a:latin typeface="+mj-lt"/>
                <a:cs typeface="Arial" pitchFamily="34" charset="0"/>
              </a:rPr>
              <a:t>происхождения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002256" y="6377643"/>
            <a:ext cx="1082529" cy="3243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5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Единые правила взаимодействия Сторон при профилактике, локализации и ликвидации очагов заболеваний животных</a:t>
            </a:r>
            <a:endParaRPr lang="ru-RU" sz="5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7014939" y="2528605"/>
            <a:ext cx="908663" cy="1008112"/>
          </a:xfrm>
          <a:prstGeom prst="roundRect">
            <a:avLst>
              <a:gd name="adj" fmla="val 11742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Форма уведомления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 объемах государственной поддержки сельского хозяйства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 - </a:t>
            </a:r>
            <a:r>
              <a:rPr lang="ru-RU" sz="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членов </a:t>
            </a:r>
            <a:r>
              <a:rPr lang="ru-RU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Единого экономического</a:t>
            </a:r>
          </a:p>
          <a:p>
            <a:pPr algn="ctr">
              <a:lnSpc>
                <a:spcPct val="80000"/>
              </a:lnSpc>
            </a:pPr>
            <a:r>
              <a:rPr lang="ru-RU" sz="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пространства</a:t>
            </a: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6986916" y="3823598"/>
            <a:ext cx="900000" cy="2167726"/>
          </a:xfrm>
          <a:prstGeom prst="roundRect">
            <a:avLst>
              <a:gd name="adj" fmla="val 0"/>
            </a:avLst>
          </a:prstGeom>
          <a:noFill/>
          <a:ln>
            <a:noFill/>
            <a:prstDash val="sysDash"/>
          </a:ln>
          <a:effectLst>
            <a:outerShdw blurRad="40000" dist="20000" dir="5400000" rotWithShape="0">
              <a:schemeClr val="tx1">
                <a:alpha val="31000"/>
              </a:scheme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72000" rIns="0" bIns="0" rtlCol="0" anchor="t" anchorCtr="0"/>
          <a:lstStyle/>
          <a:p>
            <a:pPr marL="88900" lvl="1" indent="-889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  <a:tabLst>
                <a:tab pos="88900" algn="l"/>
              </a:tabLst>
            </a:pPr>
            <a:r>
              <a:rPr lang="ru-RU" sz="63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Осуществление мониторинга и проведение сравнительно-правового анализа законодательства в области государственной поддержки</a:t>
            </a:r>
          </a:p>
          <a:p>
            <a:pPr marL="88900" lvl="1" indent="-889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  <a:tabLst>
                <a:tab pos="88900" algn="l"/>
              </a:tabLst>
            </a:pPr>
            <a:endParaRPr lang="ru-RU" sz="63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8900" lvl="1" indent="-889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  <a:tabLst>
                <a:tab pos="88900" algn="l"/>
              </a:tabLst>
            </a:pPr>
            <a:r>
              <a:rPr lang="ru-RU" sz="63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Осуществление гармонизации и унификации законодательства государств-членов в области государственной поддержки</a:t>
            </a:r>
          </a:p>
          <a:p>
            <a:pPr marL="88900" lvl="1" indent="-889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  <a:tabLst>
                <a:tab pos="88900" algn="l"/>
              </a:tabLst>
            </a:pPr>
            <a:endParaRPr lang="ru-RU" sz="63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8900" lvl="1" indent="-889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  <a:tabLst>
                <a:tab pos="88900" algn="l"/>
              </a:tabLst>
            </a:pPr>
            <a:r>
              <a:rPr lang="ru-RU" sz="63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Подготовка ежегодных отчетов о соблюдении Сторонами положений Соглашения</a:t>
            </a:r>
            <a:endParaRPr lang="ru-RU" sz="63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Равнобедренный треугольник 61"/>
          <p:cNvSpPr/>
          <p:nvPr/>
        </p:nvSpPr>
        <p:spPr>
          <a:xfrm rot="10800000">
            <a:off x="611560" y="1124744"/>
            <a:ext cx="1728192" cy="12241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89724" y="3568825"/>
            <a:ext cx="6586532" cy="167559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9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9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9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7014939" y="3580151"/>
            <a:ext cx="1909882" cy="154240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endParaRPr lang="ru-RU" sz="9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262018"/>
            <a:ext cx="2087431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" b="1" dirty="0" smtClean="0">
                <a:solidFill>
                  <a:srgbClr val="C00000"/>
                </a:solidFill>
                <a:cs typeface="Arial" pitchFamily="34" charset="0"/>
              </a:rPr>
              <a:t>Элементы согласованной агропромышленной политики</a:t>
            </a:r>
            <a:endParaRPr lang="ru-RU" sz="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7122317" y="1268760"/>
            <a:ext cx="1842171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" b="1" dirty="0" smtClean="0">
                <a:solidFill>
                  <a:srgbClr val="C00000"/>
                </a:solidFill>
                <a:cs typeface="Arial" pitchFamily="34" charset="0"/>
              </a:rPr>
              <a:t>Элементы единой агропромышленной политики</a:t>
            </a:r>
            <a:endParaRPr lang="ru-RU" sz="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 rot="16200000">
            <a:off x="-2105064" y="3714174"/>
            <a:ext cx="4461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700" b="1" dirty="0" smtClean="0">
                <a:solidFill>
                  <a:srgbClr val="C00000"/>
                </a:solidFill>
                <a:cs typeface="Arial" pitchFamily="34" charset="0"/>
              </a:rPr>
              <a:t>Совместная компетенция – компетенция ЕЭК, направленная на поддержку, координацию или дополнение </a:t>
            </a:r>
          </a:p>
          <a:p>
            <a:pPr algn="ctr"/>
            <a:r>
              <a:rPr lang="ru-RU" sz="700" b="1" dirty="0" smtClean="0">
                <a:solidFill>
                  <a:srgbClr val="C00000"/>
                </a:solidFill>
                <a:cs typeface="Arial" pitchFamily="34" charset="0"/>
              </a:rPr>
              <a:t>деятельности государств – членов ЕЭП, не подменяя при этом их компетенцию в данных сферах</a:t>
            </a:r>
            <a:endParaRPr lang="ru-RU" sz="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7956376" y="1445735"/>
            <a:ext cx="968444" cy="972000"/>
          </a:xfrm>
          <a:prstGeom prst="roundRect">
            <a:avLst/>
          </a:prstGeom>
          <a:solidFill>
            <a:srgbClr val="92D050"/>
          </a:solidFill>
          <a:ln w="19050">
            <a:solidFill>
              <a:srgbClr val="3399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tIns="0" rIns="72000" bIns="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8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Единые правила общего рынка</a:t>
            </a:r>
            <a:endParaRPr lang="ru-RU" sz="800" b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956375" y="2521471"/>
            <a:ext cx="907200" cy="1008112"/>
          </a:xfrm>
          <a:prstGeom prst="roundRect">
            <a:avLst>
              <a:gd name="adj" fmla="val 11742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Единая политика в сфере тарифного и нетарифного регулирования</a:t>
            </a:r>
          </a:p>
          <a:p>
            <a:pPr algn="ctr">
              <a:lnSpc>
                <a:spcPct val="80000"/>
              </a:lnSpc>
            </a:pPr>
            <a:endParaRPr lang="ru-RU" sz="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Единые принципы и правила технического регулирования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Единые принципы и правила конкуренции</a:t>
            </a:r>
          </a:p>
          <a:p>
            <a:pPr algn="ctr">
              <a:lnSpc>
                <a:spcPct val="80000"/>
              </a:lnSpc>
            </a:pPr>
            <a:endParaRPr lang="ru-RU" sz="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Равный доступ субъектов хозяйствования к гос. закупкам</a:t>
            </a:r>
          </a:p>
          <a:p>
            <a:pPr algn="ctr">
              <a:lnSpc>
                <a:spcPct val="80000"/>
              </a:lnSpc>
            </a:pPr>
            <a:endParaRPr lang="ru-RU" sz="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Равный доступ к услугам естественных монополий</a:t>
            </a: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7922365" y="3822948"/>
            <a:ext cx="984971" cy="2167726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72000" rIns="0" bIns="0" rtlCol="0" anchor="t" anchorCtr="0"/>
          <a:lstStyle/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едином таможенно-тарифном регулировании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единых мерах нетарифного регулирования в отношении третьих стран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об </a:t>
            </a:r>
            <a:r>
              <a:rPr lang="ru-RU" sz="52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обращени</a:t>
            </a: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продукции, подлежащей обязательной оценке (подтверждение) соответствия, на таможенной территории ТС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единых принципах и правилах технического регулирования в РБ, РК и РФ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единых принципах и правилах конкуренции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государственных (муниципальных) закупках </a:t>
            </a: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5725" lvl="1" indent="-85725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52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Соглашение о единых принципах и правилах регулирования деятельности субъектов естественных монополий</a:t>
            </a:r>
            <a:endParaRPr lang="ru-RU" sz="52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Равнобедренный треугольник 97"/>
          <p:cNvSpPr/>
          <p:nvPr/>
        </p:nvSpPr>
        <p:spPr>
          <a:xfrm rot="10800000">
            <a:off x="8023147" y="2454796"/>
            <a:ext cx="864000" cy="7200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05" name="Равнобедренный треугольник 104"/>
          <p:cNvSpPr/>
          <p:nvPr/>
        </p:nvSpPr>
        <p:spPr>
          <a:xfrm rot="10800000">
            <a:off x="7020272" y="3750940"/>
            <a:ext cx="864000" cy="7200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06" name="Равнобедренный треугольник 105"/>
          <p:cNvSpPr/>
          <p:nvPr/>
        </p:nvSpPr>
        <p:spPr>
          <a:xfrm rot="10800000">
            <a:off x="8023147" y="3749139"/>
            <a:ext cx="864000" cy="72008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 rot="5400000">
            <a:off x="7195156" y="3797735"/>
            <a:ext cx="36375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700" b="1" dirty="0" smtClean="0">
                <a:solidFill>
                  <a:srgbClr val="C00000"/>
                </a:solidFill>
                <a:cs typeface="Arial" pitchFamily="34" charset="0"/>
              </a:rPr>
              <a:t>Исключительная компетенция – компетенция, переданная Сторонами на уровень  ЕЭК </a:t>
            </a:r>
          </a:p>
          <a:p>
            <a:pPr algn="ctr"/>
            <a:r>
              <a:rPr lang="ru-RU" sz="700" b="1" dirty="0" smtClean="0">
                <a:solidFill>
                  <a:srgbClr val="C00000"/>
                </a:solidFill>
                <a:cs typeface="Arial" pitchFamily="34" charset="0"/>
              </a:rPr>
              <a:t>в соответствии с международными соглашениями</a:t>
            </a:r>
            <a:endParaRPr lang="ru-RU" sz="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1" name="Скругленный прямоугольник 110"/>
          <p:cNvSpPr/>
          <p:nvPr/>
        </p:nvSpPr>
        <p:spPr>
          <a:xfrm>
            <a:off x="3573227" y="2528605"/>
            <a:ext cx="792000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600" b="1" spc="-50" dirty="0">
                <a:latin typeface="+mj-lt"/>
                <a:cs typeface="Arial" pitchFamily="34" charset="0"/>
              </a:rPr>
              <a:t>Обеспечение санитарных, </a:t>
            </a:r>
            <a:r>
              <a:rPr lang="ru-RU" sz="600" b="1" spc="-50" dirty="0" smtClean="0">
                <a:latin typeface="+mj-lt"/>
                <a:cs typeface="Arial" pitchFamily="34" charset="0"/>
              </a:rPr>
              <a:t>фитосанитарных  </a:t>
            </a:r>
            <a:r>
              <a:rPr lang="ru-RU" sz="600" b="1" spc="-50" dirty="0">
                <a:latin typeface="+mj-lt"/>
                <a:cs typeface="Arial" pitchFamily="34" charset="0"/>
              </a:rPr>
              <a:t>и ветеринарных </a:t>
            </a:r>
          </a:p>
          <a:p>
            <a:pPr algn="ctr"/>
            <a:r>
              <a:rPr lang="ru-RU" sz="600" b="1" spc="-50" dirty="0">
                <a:latin typeface="+mj-lt"/>
                <a:cs typeface="Arial" pitchFamily="34" charset="0"/>
              </a:rPr>
              <a:t>(ветеринарно-санитарных) мер</a:t>
            </a:r>
          </a:p>
        </p:txBody>
      </p:sp>
      <p:sp>
        <p:nvSpPr>
          <p:cNvPr id="112" name="Овал 111"/>
          <p:cNvSpPr/>
          <p:nvPr/>
        </p:nvSpPr>
        <p:spPr>
          <a:xfrm>
            <a:off x="2764301" y="2528605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4</a:t>
            </a:r>
            <a:endParaRPr lang="ru-RU" sz="730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2" name="Равнобедренный треугольник 121"/>
          <p:cNvSpPr/>
          <p:nvPr/>
        </p:nvSpPr>
        <p:spPr>
          <a:xfrm rot="10800000">
            <a:off x="2807246" y="2456597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13" name="Равнобедренный треугольник 112"/>
          <p:cNvSpPr/>
          <p:nvPr/>
        </p:nvSpPr>
        <p:spPr>
          <a:xfrm rot="10800000">
            <a:off x="1187625" y="2458368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37" name="Скругленный прямоугольник 136"/>
          <p:cNvSpPr/>
          <p:nvPr/>
        </p:nvSpPr>
        <p:spPr>
          <a:xfrm>
            <a:off x="3573227" y="3871597"/>
            <a:ext cx="800584" cy="241969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40000" dist="20000" dir="5400000" rotWithShape="0">
              <a:schemeClr val="tx1">
                <a:alpha val="31000"/>
              </a:scheme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72000" rIns="0" bIns="0" rtlCol="0" anchor="t" anchorCtr="0"/>
          <a:lstStyle/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единый контроль </a:t>
            </a:r>
            <a:b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и ветеринарная сертификация </a:t>
            </a:r>
            <a:r>
              <a:rPr lang="ru-RU" sz="6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подконтрольной продукции </a:t>
            </a:r>
            <a:endParaRPr lang="ru-RU" sz="3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3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единая методология </a:t>
            </a:r>
            <a:r>
              <a:rPr lang="ru-RU" sz="6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мониторинга эпизоотического состояния </a:t>
            </a:r>
            <a: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территории ТС</a:t>
            </a:r>
            <a:endParaRPr lang="ru-RU" sz="3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300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ru-RU" sz="6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реализация общих </a:t>
            </a:r>
            <a:r>
              <a:rPr lang="ru-RU" sz="6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принципов в области профилактики, диагностики и ликвидации заразных болезней </a:t>
            </a:r>
            <a:endParaRPr lang="ru-RU" sz="3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300" dirty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108000" lvl="1" indent="-108000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ru-RU" sz="6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38" name="Равнобедренный треугольник 137"/>
          <p:cNvSpPr/>
          <p:nvPr/>
        </p:nvSpPr>
        <p:spPr>
          <a:xfrm rot="10800000">
            <a:off x="2843809" y="3789040"/>
            <a:ext cx="620520" cy="81143"/>
          </a:xfrm>
          <a:prstGeom prst="triangl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3582990" y="2536139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lang="ru-RU" sz="730" b="1" dirty="0" smtClean="0">
                <a:solidFill>
                  <a:srgbClr val="114F14"/>
                </a:solidFill>
                <a:latin typeface="+mj-lt"/>
                <a:cs typeface="Arial" pitchFamily="34" charset="0"/>
              </a:rPr>
              <a:t>5</a:t>
            </a:r>
            <a:endParaRPr lang="ru-RU" sz="730" b="1" dirty="0">
              <a:solidFill>
                <a:srgbClr val="114F14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8" name="Скругленный прямоугольник 107"/>
          <p:cNvSpPr/>
          <p:nvPr/>
        </p:nvSpPr>
        <p:spPr>
          <a:xfrm>
            <a:off x="3490792" y="1435992"/>
            <a:ext cx="3427580" cy="4614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0" rIns="72000" bIns="0" rtlCol="0" anchor="ctr"/>
          <a:lstStyle/>
          <a:p>
            <a:pPr algn="ctr"/>
            <a:r>
              <a:rPr lang="ru-RU" sz="900" b="1" dirty="0" smtClean="0">
                <a:solidFill>
                  <a:srgbClr val="C00000"/>
                </a:solidFill>
                <a:cs typeface="Arial" pitchFamily="34" charset="0"/>
              </a:rPr>
              <a:t>Договор </a:t>
            </a:r>
            <a:r>
              <a:rPr lang="ru-RU" sz="900" b="1" dirty="0">
                <a:solidFill>
                  <a:srgbClr val="C00000"/>
                </a:solidFill>
                <a:cs typeface="Arial" pitchFamily="34" charset="0"/>
              </a:rPr>
              <a:t>о создании Евразийского экономического союза (проект)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5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6956" y="1582680"/>
            <a:ext cx="6525344" cy="432048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dirty="0" smtClean="0"/>
              <a:t>совместное определение приоритетов развития и индикативных показателей с учетом национальных приоритетов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199" y="274638"/>
            <a:ext cx="8267551" cy="4900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95151" y="908720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495151" y="1052736"/>
            <a:ext cx="8229600" cy="36004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</a:rPr>
              <a:t>1.Прогнозирование и индикативное планирование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61456" y="2132210"/>
            <a:ext cx="6525344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/>
              <a:t>разработка совместных прогнозов спроса и предложения по основным сельхозтоварам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65394" y="2635696"/>
            <a:ext cx="6525344" cy="578495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/>
              <a:t>мониторинг, оценка степени достижения индикативных показателей и продовольственной безопасности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52257" y="3429000"/>
            <a:ext cx="8272494" cy="43204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800" b="1" dirty="0" smtClean="0">
                <a:solidFill>
                  <a:srgbClr val="002060"/>
                </a:solidFill>
              </a:rPr>
              <a:t>2.Государственная поддержка производства, переработки </a:t>
            </a:r>
          </a:p>
          <a:p>
            <a:pPr>
              <a:lnSpc>
                <a:spcPct val="80000"/>
              </a:lnSpc>
            </a:pPr>
            <a:r>
              <a:rPr lang="ru-RU" sz="1800" b="1" dirty="0" smtClean="0">
                <a:solidFill>
                  <a:srgbClr val="002060"/>
                </a:solidFill>
              </a:rPr>
              <a:t>сельскохозяйственной продукции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subTitle" idx="1"/>
          </p:nvPr>
        </p:nvSpPr>
        <p:spPr>
          <a:xfrm>
            <a:off x="2148134" y="4005064"/>
            <a:ext cx="6551987" cy="55091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6400" dirty="0" smtClean="0">
                <a:solidFill>
                  <a:schemeClr val="tx1"/>
                </a:solidFill>
              </a:rPr>
              <a:t>согласование приоритетных направлений государственной поддержки в государствах-членах ТС и ЕЭП</a:t>
            </a:r>
            <a:endParaRPr lang="ru-RU" sz="640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161456" y="4653136"/>
            <a:ext cx="6525344" cy="478904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6400" dirty="0" smtClean="0">
                <a:solidFill>
                  <a:schemeClr val="tx1"/>
                </a:solidFill>
              </a:rPr>
              <a:t>создание для государств-членов ТС и ЕЭП единой методологии расчета объемов государственной поддержки агропромышленного комплекса</a:t>
            </a:r>
            <a:endParaRPr lang="ru-RU" sz="640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165394" y="5229200"/>
            <a:ext cx="6525344" cy="55091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совершенствование  механизма предотвращения нарушений обязательств Сторон  в области господдержки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165394" y="5877272"/>
            <a:ext cx="6525344" cy="55091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разработка рекомендаций по повышению эффективности государственной поддержки агропромышленного комплекса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2257" y="1556792"/>
            <a:ext cx="1599464" cy="1767842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2257" y="4005064"/>
            <a:ext cx="1599464" cy="2423119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14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6956" y="1582680"/>
            <a:ext cx="6525344" cy="432048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R="0" lvl="1" defTabSz="102235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sz="1600" b="1" kern="1200" dirty="0">
                <a:solidFill>
                  <a:prstClr val="black"/>
                </a:solidFill>
                <a:cs typeface="Arial" pitchFamily="34" charset="0"/>
              </a:rPr>
              <a:t/>
            </a:r>
            <a:br>
              <a:rPr lang="ru-RU" sz="1600" b="1" kern="1200" dirty="0">
                <a:solidFill>
                  <a:prstClr val="black"/>
                </a:solidFill>
                <a:cs typeface="Arial" pitchFamily="34" charset="0"/>
              </a:rPr>
            </a:br>
            <a:r>
              <a:rPr lang="ru-RU" sz="1600" kern="1200" dirty="0" smtClean="0">
                <a:solidFill>
                  <a:prstClr val="black"/>
                </a:solidFill>
                <a:cs typeface="Arial" pitchFamily="34" charset="0"/>
              </a:rPr>
              <a:t>ценовой </a:t>
            </a:r>
            <a:r>
              <a:rPr lang="ru-RU" sz="1600" kern="1200" dirty="0">
                <a:solidFill>
                  <a:prstClr val="black"/>
                </a:solidFill>
                <a:cs typeface="Arial" pitchFamily="34" charset="0"/>
              </a:rPr>
              <a:t>мониторинг и сравнительный анализ </a:t>
            </a:r>
            <a:r>
              <a:rPr lang="ru-RU" sz="1600" kern="1200" dirty="0" smtClean="0">
                <a:solidFill>
                  <a:prstClr val="black"/>
                </a:solidFill>
                <a:cs typeface="Arial" pitchFamily="34" charset="0"/>
              </a:rPr>
              <a:t>конкурентоспособности </a:t>
            </a:r>
            <a:r>
              <a:rPr lang="ru-RU" sz="1600" kern="1200" dirty="0">
                <a:solidFill>
                  <a:prstClr val="black"/>
                </a:solidFill>
                <a:cs typeface="Arial" pitchFamily="34" charset="0"/>
              </a:rPr>
              <a:t>продукции</a:t>
            </a:r>
            <a:br>
              <a:rPr lang="ru-RU" sz="1600" kern="1200" dirty="0">
                <a:solidFill>
                  <a:prstClr val="black"/>
                </a:solidFill>
                <a:cs typeface="Arial" pitchFamily="34" charset="0"/>
              </a:rPr>
            </a:br>
            <a:endParaRPr lang="ru-RU" sz="1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199" y="274638"/>
            <a:ext cx="8267551" cy="4900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95151" y="908720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495151" y="1052736"/>
            <a:ext cx="8229600" cy="36004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</a:rPr>
              <a:t>3.Регулирование агропродовольственного рынка ТС и ЕЭП 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85991" y="2132210"/>
            <a:ext cx="6525344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координация</a:t>
            </a:r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применяемых  мер государственного регулирования аграрного рынка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85990" y="2635696"/>
            <a:ext cx="6504747" cy="578495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endParaRPr lang="ru-RU" sz="16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развитие</a:t>
            </a:r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рыночной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инфраструктуры, создание стимулов для увеличения внебиржевой электронной торговли, </a:t>
            </a:r>
            <a:r>
              <a:rPr lang="ru-RU" sz="1600" dirty="0"/>
              <a:t>внедрению унифицированных правил обращения складских свидетельств на </a:t>
            </a:r>
            <a:r>
              <a:rPr lang="ru-RU" sz="1600" dirty="0" smtClean="0"/>
              <a:t>зерно </a:t>
            </a:r>
            <a:endParaRPr lang="ru-RU" sz="1600" dirty="0"/>
          </a:p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52257" y="3429000"/>
            <a:ext cx="8272494" cy="43204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</a:rPr>
              <a:t>4.Единые требования в сфере производства и обращения  продукции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subTitle" idx="1"/>
          </p:nvPr>
        </p:nvSpPr>
        <p:spPr>
          <a:xfrm>
            <a:off x="2148134" y="4005064"/>
            <a:ext cx="6551987" cy="55091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дальнейшая унификация требований в сферах производства и обращения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сельскохозяйственной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продукции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161456" y="4653136"/>
            <a:ext cx="6525344" cy="478904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единые требования в области безопасного обращения средств защиты растений и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других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ресурсов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165394" y="5229200"/>
            <a:ext cx="6525344" cy="55091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>
                <a:solidFill>
                  <a:schemeClr val="tx1"/>
                </a:solidFill>
              </a:rPr>
              <a:t>единая система комплексного контроля животных и продукции животного происхождения «от </a:t>
            </a:r>
            <a:r>
              <a:rPr lang="ru-RU" sz="1600" dirty="0" smtClean="0">
                <a:solidFill>
                  <a:schemeClr val="tx1"/>
                </a:solidFill>
              </a:rPr>
              <a:t>поля до прилавка»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165394" y="5877272"/>
            <a:ext cx="6525344" cy="55091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>
                <a:solidFill>
                  <a:schemeClr val="tx1"/>
                </a:solidFill>
              </a:rPr>
              <a:t>единая оценка племенных  </a:t>
            </a:r>
            <a:r>
              <a:rPr lang="ru-RU" sz="1600" dirty="0" smtClean="0">
                <a:solidFill>
                  <a:schemeClr val="tx1"/>
                </a:solidFill>
              </a:rPr>
              <a:t>сельскохозяйственных животных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2257" y="1556792"/>
            <a:ext cx="1599464" cy="1767842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2257" y="4005064"/>
            <a:ext cx="1599464" cy="2423119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6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6956" y="1582680"/>
            <a:ext cx="6525344" cy="549530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R="0" lvl="1" defTabSz="102235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sz="1600" b="1" kern="1200" dirty="0">
                <a:solidFill>
                  <a:prstClr val="black"/>
                </a:solidFill>
                <a:cs typeface="Arial" pitchFamily="34" charset="0"/>
              </a:rPr>
              <a:t/>
            </a:r>
            <a:br>
              <a:rPr lang="ru-RU" sz="1600" b="1" kern="1200" dirty="0">
                <a:solidFill>
                  <a:prstClr val="black"/>
                </a:solidFill>
                <a:cs typeface="Arial" pitchFamily="34" charset="0"/>
              </a:rPr>
            </a:br>
            <a:r>
              <a:rPr lang="ru-RU" sz="1400" kern="1200" dirty="0" smtClean="0">
                <a:solidFill>
                  <a:prstClr val="black"/>
                </a:solidFill>
                <a:cs typeface="Arial" pitchFamily="34" charset="0"/>
              </a:rPr>
              <a:t>координация  сбытовой </a:t>
            </a:r>
            <a:r>
              <a:rPr lang="ru-RU" sz="1400" dirty="0" smtClean="0">
                <a:solidFill>
                  <a:schemeClr val="dk1"/>
                </a:solidFill>
              </a:rPr>
              <a:t>и </a:t>
            </a:r>
            <a:r>
              <a:rPr lang="ru-RU" sz="1400" dirty="0">
                <a:solidFill>
                  <a:schemeClr val="dk1"/>
                </a:solidFill>
              </a:rPr>
              <a:t>маркетинговой политики на внешнем рынке, оптимизации экспортных </a:t>
            </a:r>
            <a:r>
              <a:rPr lang="ru-RU" sz="1400" dirty="0" smtClean="0">
                <a:solidFill>
                  <a:schemeClr val="dk1"/>
                </a:solidFill>
              </a:rPr>
              <a:t>потоков (возможно проведение единой экспортной политики, в первую очередь по экспорту зерна)</a:t>
            </a:r>
            <a:r>
              <a:rPr lang="ru-RU" sz="1600" kern="1200" dirty="0">
                <a:solidFill>
                  <a:prstClr val="black"/>
                </a:solidFill>
                <a:cs typeface="Arial" pitchFamily="34" charset="0"/>
              </a:rPr>
              <a:t/>
            </a:r>
            <a:br>
              <a:rPr lang="ru-RU" sz="1600" kern="1200" dirty="0">
                <a:solidFill>
                  <a:prstClr val="black"/>
                </a:solidFill>
                <a:cs typeface="Arial" pitchFamily="34" charset="0"/>
              </a:rPr>
            </a:br>
            <a:endParaRPr lang="ru-RU" sz="1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199" y="274638"/>
            <a:ext cx="8267551" cy="4900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95151" y="908720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495151" y="1052736"/>
            <a:ext cx="8229600" cy="36004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spc="-50" dirty="0" smtClean="0">
                <a:solidFill>
                  <a:schemeClr val="tx1"/>
                </a:solidFill>
                <a:cs typeface="Arial" pitchFamily="34" charset="0"/>
              </a:rPr>
              <a:t>5.Развитие </a:t>
            </a:r>
            <a:r>
              <a:rPr lang="ru-RU" sz="1800" b="1" spc="-50" dirty="0">
                <a:solidFill>
                  <a:schemeClr val="tx1"/>
                </a:solidFill>
                <a:cs typeface="Arial" pitchFamily="34" charset="0"/>
              </a:rPr>
              <a:t>экспорта сельскохозяйственной продукции и </a:t>
            </a:r>
            <a:r>
              <a:rPr lang="ru-RU" sz="1800" b="1" spc="-80" dirty="0">
                <a:solidFill>
                  <a:schemeClr val="tx1"/>
                </a:solidFill>
                <a:cs typeface="Arial" pitchFamily="34" charset="0"/>
              </a:rPr>
              <a:t>продовольствия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85991" y="2132210"/>
            <a:ext cx="6525344" cy="443447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400" dirty="0" smtClean="0">
                <a:solidFill>
                  <a:schemeClr val="tx1"/>
                </a:solidFill>
                <a:cs typeface="Arial" pitchFamily="34" charset="0"/>
              </a:rPr>
              <a:t>совместное осуществление выставочной деятельности, ориентированной на внешние рынки</a:t>
            </a:r>
            <a:endParaRPr lang="ru-RU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85990" y="2575657"/>
            <a:ext cx="6504747" cy="36125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400" dirty="0"/>
              <a:t>и</a:t>
            </a:r>
            <a:r>
              <a:rPr lang="ru-RU" sz="1400" dirty="0" smtClean="0"/>
              <a:t>спользование механизма </a:t>
            </a:r>
            <a:r>
              <a:rPr lang="ru-RU" sz="1400" dirty="0"/>
              <a:t>защиты географических указаний, включая наименования мест происхождения продукции</a:t>
            </a:r>
            <a:endParaRPr lang="ru-RU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05314" y="3443057"/>
            <a:ext cx="8272494" cy="43204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</a:rPr>
              <a:t>6.Научное и инновационное развитие агропромышленного комплекса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subTitle" idx="1"/>
          </p:nvPr>
        </p:nvSpPr>
        <p:spPr>
          <a:xfrm>
            <a:off x="2148134" y="4005064"/>
            <a:ext cx="6551987" cy="55091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400" dirty="0">
                <a:solidFill>
                  <a:schemeClr val="tx1"/>
                </a:solidFill>
                <a:cs typeface="Arial" pitchFamily="34" charset="0"/>
              </a:rPr>
              <a:t>о</a:t>
            </a:r>
            <a:r>
              <a:rPr lang="ru-RU" sz="1400" dirty="0" smtClean="0">
                <a:solidFill>
                  <a:schemeClr val="tx1"/>
                </a:solidFill>
                <a:cs typeface="Arial" pitchFamily="34" charset="0"/>
              </a:rPr>
              <a:t>существление научных исследований на основе совместного плана перспективных фундаментальных и прикладных научно-исследовательских и опытно-конструкторский работ</a:t>
            </a:r>
            <a:endParaRPr lang="ru-RU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161456" y="4653136"/>
            <a:ext cx="6525344" cy="28803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400" dirty="0">
                <a:solidFill>
                  <a:schemeClr val="tx1"/>
                </a:solidFill>
                <a:cs typeface="Arial" pitchFamily="34" charset="0"/>
              </a:rPr>
              <a:t>г</a:t>
            </a:r>
            <a:r>
              <a:rPr lang="ru-RU" sz="1400" dirty="0" smtClean="0">
                <a:solidFill>
                  <a:schemeClr val="tx1"/>
                </a:solidFill>
                <a:cs typeface="Arial" pitchFamily="34" charset="0"/>
              </a:rPr>
              <a:t>армонизация нормативно-правовой базы функционирования аграрной науки</a:t>
            </a:r>
            <a:endParaRPr lang="ru-RU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152464" y="5049180"/>
            <a:ext cx="6525344" cy="360040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1400" dirty="0" smtClean="0">
                <a:solidFill>
                  <a:schemeClr val="tx1"/>
                </a:solidFill>
              </a:rPr>
              <a:t>реализация межгосударственных программ и проектов научного обеспечения и инновационного развития АПК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161456" y="5981594"/>
            <a:ext cx="6525344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ru-RU" sz="1400" dirty="0">
                <a:solidFill>
                  <a:schemeClr val="tx1"/>
                </a:solidFill>
              </a:rPr>
              <a:t>с</a:t>
            </a:r>
            <a:r>
              <a:rPr lang="ru-RU" sz="1400" dirty="0" smtClean="0">
                <a:solidFill>
                  <a:schemeClr val="tx1"/>
                </a:solidFill>
              </a:rPr>
              <a:t>оздание совместных научных структур, обмен научными кадрами, обеспечение единого  образовательного пространства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2257" y="1556792"/>
            <a:ext cx="1599464" cy="1767842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2257" y="4005064"/>
            <a:ext cx="1599464" cy="2423119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2206588" y="3030638"/>
            <a:ext cx="6504747" cy="36125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400" dirty="0">
                <a:solidFill>
                  <a:schemeClr val="tx1"/>
                </a:solidFill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chemeClr val="tx1"/>
                </a:solidFill>
                <a:cs typeface="Arial" pitchFamily="34" charset="0"/>
              </a:rPr>
              <a:t>одействие в сертификации продукции при доступе на внешние рынки</a:t>
            </a:r>
            <a:endParaRPr lang="ru-RU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147525" y="5450410"/>
            <a:ext cx="6525344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ru-RU" sz="1400" dirty="0">
                <a:solidFill>
                  <a:schemeClr val="tx1"/>
                </a:solidFill>
              </a:rPr>
              <a:t>ф</a:t>
            </a:r>
            <a:r>
              <a:rPr lang="ru-RU" sz="1400" dirty="0" smtClean="0">
                <a:solidFill>
                  <a:schemeClr val="tx1"/>
                </a:solidFill>
              </a:rPr>
              <a:t>ормирование общего информационного пространства в научно-технологической сфере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8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6956" y="1582680"/>
            <a:ext cx="6525344" cy="69419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R="0" lvl="1" defTabSz="102235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система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сбора, обработки и распространения информации о состоянии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агропромышленного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производства, рынках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сельскохозяйственной </a:t>
            </a: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продукции и продовольствия, ресурсов для сельского 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хозяйства</a:t>
            </a:r>
            <a:endParaRPr lang="ru-RU" sz="1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199" y="274638"/>
            <a:ext cx="8267551" cy="4900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Согласованная агропромышленная политика</a:t>
            </a:r>
            <a:endParaRPr lang="ru-RU" sz="1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95151" y="908720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495151" y="1052736"/>
            <a:ext cx="8229600" cy="36004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</a:rPr>
              <a:t>7. Интегрированное информационное обеспечение агропромышленного комплекса 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95736" y="2370518"/>
            <a:ext cx="6469366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р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азвитие электронных торговых площадок</a:t>
            </a: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subTitle" idx="1"/>
          </p:nvPr>
        </p:nvSpPr>
        <p:spPr>
          <a:xfrm>
            <a:off x="2172764" y="3140968"/>
            <a:ext cx="6551987" cy="55091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р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азвитие электронного кадастра, технологий сельскохозяйственного производства на основе спутниковых систем позиционирования</a:t>
            </a: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209284" y="3765612"/>
            <a:ext cx="6525344" cy="478904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 defTabSz="1022350"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</a:pPr>
            <a:r>
              <a:rPr lang="ru-RU" sz="1600" dirty="0">
                <a:solidFill>
                  <a:schemeClr val="tx1"/>
                </a:solidFill>
                <a:cs typeface="Arial" pitchFamily="34" charset="0"/>
              </a:rPr>
              <a:t>м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>оделирование производства с учетом изменения спроса товаров и услуг на рынке</a:t>
            </a:r>
            <a:endParaRPr lang="ru-RU" sz="16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9161" y="4365104"/>
            <a:ext cx="6525344" cy="64807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solidFill>
                  <a:schemeClr val="tx1"/>
                </a:solidFill>
              </a:rPr>
              <a:t>р</a:t>
            </a:r>
            <a:r>
              <a:rPr lang="ru-RU" sz="1600" dirty="0" smtClean="0">
                <a:solidFill>
                  <a:schemeClr val="tx1"/>
                </a:solidFill>
              </a:rPr>
              <a:t>азвитие интегрированных информационно-аналитических систем с учетом аппаратной идентификации сельскохозяйственных животных (чипирования)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229038" y="5157192"/>
            <a:ext cx="6525344" cy="40689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>
                <a:solidFill>
                  <a:schemeClr val="tx1"/>
                </a:solidFill>
              </a:rPr>
              <a:t>единая оценка племенных  </a:t>
            </a:r>
            <a:r>
              <a:rPr lang="ru-RU" sz="1600" dirty="0" smtClean="0">
                <a:solidFill>
                  <a:schemeClr val="tx1"/>
                </a:solidFill>
              </a:rPr>
              <a:t>сельскохозяйственных животных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2257" y="1556792"/>
            <a:ext cx="1599464" cy="1368152"/>
          </a:xfrm>
          <a:prstGeom prst="rect">
            <a:avLst/>
          </a:prstGeom>
          <a:solidFill>
            <a:srgbClr val="92D050"/>
          </a:solidFill>
          <a:ln w="1905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200" b="1" spc="-40" dirty="0">
                <a:solidFill>
                  <a:schemeClr val="tx1"/>
                </a:solidFill>
                <a:latin typeface="+mj-lt"/>
                <a:cs typeface="Arial" pitchFamily="34" charset="0"/>
              </a:rPr>
              <a:t>Механизмы (инструменты) реализации основных направлений </a:t>
            </a:r>
            <a:r>
              <a:rPr lang="ru-RU" sz="12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согласованной (скоординированной) агропромышленной политики</a:t>
            </a:r>
            <a:endParaRPr lang="ru-RU" sz="12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5151" y="3161683"/>
            <a:ext cx="1599464" cy="300362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2000" rIns="72000" rtlCol="0" anchor="ctr" anchorCtr="0"/>
          <a:lstStyle/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4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Создание в составе интегрированной электронной системы внешней и взаимной торговли Таможенного союза (ИИСВВТ) подсистемы агропромышленного комплекса </a:t>
            </a:r>
          </a:p>
          <a:p>
            <a:pPr algn="ctr" defTabSz="800100">
              <a:spcBef>
                <a:spcPct val="0"/>
              </a:spcBef>
              <a:spcAft>
                <a:spcPct val="35000"/>
              </a:spcAft>
            </a:pPr>
            <a:r>
              <a:rPr lang="ru-RU" sz="1400" b="1" spc="-4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ТС и ЕЭП</a:t>
            </a:r>
            <a:endParaRPr lang="ru-RU" sz="1400" b="1" spc="-4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219161" y="5733256"/>
            <a:ext cx="6505590" cy="43204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ru-RU" sz="1400" dirty="0">
                <a:solidFill>
                  <a:schemeClr val="tx1"/>
                </a:solidFill>
              </a:rPr>
              <a:t>м</a:t>
            </a:r>
            <a:r>
              <a:rPr lang="ru-RU" sz="1600" dirty="0" smtClean="0">
                <a:solidFill>
                  <a:schemeClr val="tx1"/>
                </a:solidFill>
              </a:rPr>
              <a:t>ониторинг эффективности государственной поддержки в сфере агропромышленного комплекса и т.д.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95151" y="2996952"/>
            <a:ext cx="822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5EC8-26EB-495C-8ADB-DC7BF8B5DE9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8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1546</Words>
  <Application>Microsoft Office PowerPoint</Application>
  <PresentationFormat>Экран (4:3)</PresentationFormat>
  <Paragraphs>255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еэк   Евразийская экономическая комиссия  </vt:lpstr>
      <vt:lpstr>  Международные договоры ТС и ЕЭП в отношении сельскохозяйственной продукции и продовольствия </vt:lpstr>
      <vt:lpstr>Концепция согласованной (скоординированной) агропромышленной политики государств-членов ТС и ЕЭП </vt:lpstr>
      <vt:lpstr>Согласованная агропромышленная политика</vt:lpstr>
      <vt:lpstr>Презентация PowerPoint</vt:lpstr>
      <vt:lpstr> совместное определение приоритетов развития и индикативных показателей с учетом национальных приоритетов </vt:lpstr>
      <vt:lpstr> ценовой мониторинг и сравнительный анализ конкурентоспособности продукции </vt:lpstr>
      <vt:lpstr> координация  сбытовой и маркетинговой политики на внешнем рынке, оптимизации экспортных потоков (возможно проведение единой экспортной политики, в первую очередь по экспорту зерна) </vt:lpstr>
      <vt:lpstr>система сбора, обработки и распространения информации о состоянии агропромышленного производства, рынках сельскохозяйственной продукции и продовольствия, ресурсов для сельского хозяйства</vt:lpstr>
      <vt:lpstr>мониторинг и анализ мер государственной поддержки сельского хозяйства в государствах-членах на государственном уровне  и уровне административно-территориальных единиц</vt:lpstr>
      <vt:lpstr>Презентация PowerPoint</vt:lpstr>
      <vt:lpstr>еэк   Евразийская экономическая комиссия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Аверьянова Елена Георгиевна</dc:creator>
  <cp:lastModifiedBy>Аверьянова Елена Георгиевна</cp:lastModifiedBy>
  <cp:revision>89</cp:revision>
  <cp:lastPrinted>2013-06-17T06:09:42Z</cp:lastPrinted>
  <dcterms:created xsi:type="dcterms:W3CDTF">2013-06-13T08:20:46Z</dcterms:created>
  <dcterms:modified xsi:type="dcterms:W3CDTF">2013-06-19T13:37:07Z</dcterms:modified>
</cp:coreProperties>
</file>