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73" r:id="rId4"/>
    <p:sldId id="272" r:id="rId5"/>
    <p:sldId id="264" r:id="rId6"/>
    <p:sldId id="260" r:id="rId7"/>
    <p:sldId id="302" r:id="rId8"/>
    <p:sldId id="262" r:id="rId9"/>
    <p:sldId id="292" r:id="rId10"/>
    <p:sldId id="294" r:id="rId11"/>
    <p:sldId id="296" r:id="rId12"/>
    <p:sldId id="304" r:id="rId13"/>
    <p:sldId id="291" r:id="rId14"/>
    <p:sldId id="298" r:id="rId15"/>
    <p:sldId id="299" r:id="rId16"/>
    <p:sldId id="30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71" autoAdjust="0"/>
  </p:normalViewPr>
  <p:slideViewPr>
    <p:cSldViewPr>
      <p:cViewPr>
        <p:scale>
          <a:sx n="110" d="100"/>
          <a:sy n="110" d="100"/>
        </p:scale>
        <p:origin x="-163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16702-C31C-465B-BC4B-F8120E962C74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6AA3C14-57CC-4197-82B9-8BE6E74DE13F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Министерство образования и науки</a:t>
          </a:r>
          <a:endParaRPr lang="ru-RU" dirty="0"/>
        </a:p>
      </dgm:t>
    </dgm:pt>
    <dgm:pt modelId="{A67F729F-200C-4E68-9B9D-8361A3DCC2DF}" type="parTrans" cxnId="{BFD111B1-1D31-4EA5-A2A8-9936CE808233}">
      <dgm:prSet/>
      <dgm:spPr/>
      <dgm:t>
        <a:bodyPr/>
        <a:lstStyle/>
        <a:p>
          <a:endParaRPr lang="ru-RU"/>
        </a:p>
      </dgm:t>
    </dgm:pt>
    <dgm:pt modelId="{F7096306-3B29-4343-B694-E32B9D0DB817}" type="sibTrans" cxnId="{BFD111B1-1D31-4EA5-A2A8-9936CE808233}">
      <dgm:prSet/>
      <dgm:spPr/>
      <dgm:t>
        <a:bodyPr/>
        <a:lstStyle/>
        <a:p>
          <a:endParaRPr lang="ru-RU"/>
        </a:p>
      </dgm:t>
    </dgm:pt>
    <dgm:pt modelId="{71163F20-8BFF-448E-AA34-A955CB8D344C}">
      <dgm:prSet phldrT="[Текст]"/>
      <dgm:spPr/>
      <dgm:t>
        <a:bodyPr/>
        <a:lstStyle/>
        <a:p>
          <a:r>
            <a:rPr lang="ru-RU" dirty="0" smtClean="0"/>
            <a:t>ГКНТП</a:t>
          </a:r>
          <a:endParaRPr lang="ru-RU" dirty="0"/>
        </a:p>
      </dgm:t>
    </dgm:pt>
    <dgm:pt modelId="{F2DEBF55-F2A2-4579-8621-2FE392D1059C}" type="parTrans" cxnId="{F79C093E-BA74-4EE7-AF19-33CCCADA5004}">
      <dgm:prSet/>
      <dgm:spPr/>
      <dgm:t>
        <a:bodyPr/>
        <a:lstStyle/>
        <a:p>
          <a:endParaRPr lang="ru-RU"/>
        </a:p>
      </dgm:t>
    </dgm:pt>
    <dgm:pt modelId="{101B10C2-0B7B-48C1-8C90-86557805F911}" type="sibTrans" cxnId="{F79C093E-BA74-4EE7-AF19-33CCCADA5004}">
      <dgm:prSet/>
      <dgm:spPr/>
      <dgm:t>
        <a:bodyPr/>
        <a:lstStyle/>
        <a:p>
          <a:endParaRPr lang="ru-RU"/>
        </a:p>
      </dgm:t>
    </dgm:pt>
    <dgm:pt modelId="{B4DBA8B0-E44B-469A-A2A7-B2EF9928069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Министерство образования </a:t>
          </a:r>
          <a:endParaRPr lang="ru-RU" dirty="0"/>
        </a:p>
      </dgm:t>
    </dgm:pt>
    <dgm:pt modelId="{A60069A1-1895-4F5D-8F98-297A854FEDB9}" type="parTrans" cxnId="{0D28AC3A-EECC-498B-94D6-801959BD29FB}">
      <dgm:prSet/>
      <dgm:spPr/>
      <dgm:t>
        <a:bodyPr/>
        <a:lstStyle/>
        <a:p>
          <a:endParaRPr lang="ru-RU"/>
        </a:p>
      </dgm:t>
    </dgm:pt>
    <dgm:pt modelId="{CD43C05E-FEDF-47A7-AC89-0B185DE211C2}" type="sibTrans" cxnId="{0D28AC3A-EECC-498B-94D6-801959BD29FB}">
      <dgm:prSet/>
      <dgm:spPr/>
      <dgm:t>
        <a:bodyPr/>
        <a:lstStyle/>
        <a:p>
          <a:endParaRPr lang="ru-RU"/>
        </a:p>
      </dgm:t>
    </dgm:pt>
    <dgm:pt modelId="{5BD679C6-B8D5-46EA-BEB5-148C959D0CC4}" type="pres">
      <dgm:prSet presAssocID="{27E16702-C31C-465B-BC4B-F8120E962C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A91992-E269-4014-BCEF-3EA0D2636EDC}" type="pres">
      <dgm:prSet presAssocID="{C6AA3C14-57CC-4197-82B9-8BE6E74DE13F}" presName="hierRoot1" presStyleCnt="0">
        <dgm:presLayoutVars>
          <dgm:hierBranch val="init"/>
        </dgm:presLayoutVars>
      </dgm:prSet>
      <dgm:spPr/>
    </dgm:pt>
    <dgm:pt modelId="{13A6C371-0464-415C-971C-054682C6103A}" type="pres">
      <dgm:prSet presAssocID="{C6AA3C14-57CC-4197-82B9-8BE6E74DE13F}" presName="rootComposite1" presStyleCnt="0"/>
      <dgm:spPr/>
    </dgm:pt>
    <dgm:pt modelId="{8F48E986-30BC-4E9C-902F-36BA2F1FF8DF}" type="pres">
      <dgm:prSet presAssocID="{C6AA3C14-57CC-4197-82B9-8BE6E74DE13F}" presName="rootText1" presStyleLbl="node0" presStyleIdx="0" presStyleCnt="1" custScaleX="107836" custScaleY="342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8D7832-ADE9-48EF-A7CF-B5FF686FCB3D}" type="pres">
      <dgm:prSet presAssocID="{C6AA3C14-57CC-4197-82B9-8BE6E74DE13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FC478C2-73BA-407A-9C6A-81E93DB50872}" type="pres">
      <dgm:prSet presAssocID="{C6AA3C14-57CC-4197-82B9-8BE6E74DE13F}" presName="hierChild2" presStyleCnt="0"/>
      <dgm:spPr/>
    </dgm:pt>
    <dgm:pt modelId="{CB78BCA4-09CE-492C-9069-0704713E23ED}" type="pres">
      <dgm:prSet presAssocID="{F2DEBF55-F2A2-4579-8621-2FE392D1059C}" presName="Name64" presStyleLbl="parChTrans1D2" presStyleIdx="0" presStyleCnt="2"/>
      <dgm:spPr/>
      <dgm:t>
        <a:bodyPr/>
        <a:lstStyle/>
        <a:p>
          <a:endParaRPr lang="ru-RU"/>
        </a:p>
      </dgm:t>
    </dgm:pt>
    <dgm:pt modelId="{63A90421-4EA9-4A1A-BDDA-1E07C95EE5C7}" type="pres">
      <dgm:prSet presAssocID="{71163F20-8BFF-448E-AA34-A955CB8D344C}" presName="hierRoot2" presStyleCnt="0">
        <dgm:presLayoutVars>
          <dgm:hierBranch val="init"/>
        </dgm:presLayoutVars>
      </dgm:prSet>
      <dgm:spPr/>
    </dgm:pt>
    <dgm:pt modelId="{9C71B3D6-AC81-4F1F-9020-097398B88670}" type="pres">
      <dgm:prSet presAssocID="{71163F20-8BFF-448E-AA34-A955CB8D344C}" presName="rootComposite" presStyleCnt="0"/>
      <dgm:spPr/>
    </dgm:pt>
    <dgm:pt modelId="{068F1BB2-A653-4BA1-B55B-BECBB8D56C5C}" type="pres">
      <dgm:prSet presAssocID="{71163F20-8BFF-448E-AA34-A955CB8D344C}" presName="rootText" presStyleLbl="node2" presStyleIdx="0" presStyleCnt="2" custScaleY="155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70120-0551-41E0-A9B5-4C53C22BEF23}" type="pres">
      <dgm:prSet presAssocID="{71163F20-8BFF-448E-AA34-A955CB8D344C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EF0207-C38A-4803-A204-31800DD3502F}" type="pres">
      <dgm:prSet presAssocID="{71163F20-8BFF-448E-AA34-A955CB8D344C}" presName="hierChild4" presStyleCnt="0"/>
      <dgm:spPr/>
    </dgm:pt>
    <dgm:pt modelId="{3646D054-92A1-4CE0-86D5-23D0B60D0381}" type="pres">
      <dgm:prSet presAssocID="{71163F20-8BFF-448E-AA34-A955CB8D344C}" presName="hierChild5" presStyleCnt="0"/>
      <dgm:spPr/>
    </dgm:pt>
    <dgm:pt modelId="{56CEA846-DF2B-4799-8358-2C98384F497A}" type="pres">
      <dgm:prSet presAssocID="{A60069A1-1895-4F5D-8F98-297A854FEDB9}" presName="Name64" presStyleLbl="parChTrans1D2" presStyleIdx="1" presStyleCnt="2"/>
      <dgm:spPr/>
      <dgm:t>
        <a:bodyPr/>
        <a:lstStyle/>
        <a:p>
          <a:endParaRPr lang="ru-RU"/>
        </a:p>
      </dgm:t>
    </dgm:pt>
    <dgm:pt modelId="{C6813EC8-40C2-4E26-BD1E-52000CE828DE}" type="pres">
      <dgm:prSet presAssocID="{B4DBA8B0-E44B-469A-A2A7-B2EF99280696}" presName="hierRoot2" presStyleCnt="0">
        <dgm:presLayoutVars>
          <dgm:hierBranch val="init"/>
        </dgm:presLayoutVars>
      </dgm:prSet>
      <dgm:spPr/>
    </dgm:pt>
    <dgm:pt modelId="{6594195C-E750-4BD5-998E-FC9DD314F6B0}" type="pres">
      <dgm:prSet presAssocID="{B4DBA8B0-E44B-469A-A2A7-B2EF99280696}" presName="rootComposite" presStyleCnt="0"/>
      <dgm:spPr/>
    </dgm:pt>
    <dgm:pt modelId="{7DB7886B-B248-4D39-839B-A03A45E0138C}" type="pres">
      <dgm:prSet presAssocID="{B4DBA8B0-E44B-469A-A2A7-B2EF99280696}" presName="rootText" presStyleLbl="node2" presStyleIdx="1" presStyleCnt="2" custScaleY="155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90A86D-BE41-4BD6-B179-42157B8CC01E}" type="pres">
      <dgm:prSet presAssocID="{B4DBA8B0-E44B-469A-A2A7-B2EF99280696}" presName="rootConnector" presStyleLbl="node2" presStyleIdx="1" presStyleCnt="2"/>
      <dgm:spPr/>
      <dgm:t>
        <a:bodyPr/>
        <a:lstStyle/>
        <a:p>
          <a:endParaRPr lang="ru-RU"/>
        </a:p>
      </dgm:t>
    </dgm:pt>
    <dgm:pt modelId="{F59B9CA8-37F1-4A4A-8111-E339A7591FD9}" type="pres">
      <dgm:prSet presAssocID="{B4DBA8B0-E44B-469A-A2A7-B2EF99280696}" presName="hierChild4" presStyleCnt="0"/>
      <dgm:spPr/>
    </dgm:pt>
    <dgm:pt modelId="{6940CE9A-FCB0-4CC2-B48A-93F3596B4EFF}" type="pres">
      <dgm:prSet presAssocID="{B4DBA8B0-E44B-469A-A2A7-B2EF99280696}" presName="hierChild5" presStyleCnt="0"/>
      <dgm:spPr/>
    </dgm:pt>
    <dgm:pt modelId="{50958C4C-627A-47A3-A9E3-2A76D0D951C6}" type="pres">
      <dgm:prSet presAssocID="{C6AA3C14-57CC-4197-82B9-8BE6E74DE13F}" presName="hierChild3" presStyleCnt="0"/>
      <dgm:spPr/>
    </dgm:pt>
  </dgm:ptLst>
  <dgm:cxnLst>
    <dgm:cxn modelId="{131FEBF2-FEFF-4077-94DB-A6B5FE97472F}" type="presOf" srcId="{F2DEBF55-F2A2-4579-8621-2FE392D1059C}" destId="{CB78BCA4-09CE-492C-9069-0704713E23ED}" srcOrd="0" destOrd="0" presId="urn:microsoft.com/office/officeart/2009/3/layout/HorizontalOrganizationChart"/>
    <dgm:cxn modelId="{374171EF-3C8C-4C10-A6F4-B8A1C5CF09F0}" type="presOf" srcId="{71163F20-8BFF-448E-AA34-A955CB8D344C}" destId="{068F1BB2-A653-4BA1-B55B-BECBB8D56C5C}" srcOrd="0" destOrd="0" presId="urn:microsoft.com/office/officeart/2009/3/layout/HorizontalOrganizationChart"/>
    <dgm:cxn modelId="{83DE98D5-CB29-4606-BAF5-7B31429E6C22}" type="presOf" srcId="{C6AA3C14-57CC-4197-82B9-8BE6E74DE13F}" destId="{8F48E986-30BC-4E9C-902F-36BA2F1FF8DF}" srcOrd="0" destOrd="0" presId="urn:microsoft.com/office/officeart/2009/3/layout/HorizontalOrganizationChart"/>
    <dgm:cxn modelId="{BFD111B1-1D31-4EA5-A2A8-9936CE808233}" srcId="{27E16702-C31C-465B-BC4B-F8120E962C74}" destId="{C6AA3C14-57CC-4197-82B9-8BE6E74DE13F}" srcOrd="0" destOrd="0" parTransId="{A67F729F-200C-4E68-9B9D-8361A3DCC2DF}" sibTransId="{F7096306-3B29-4343-B694-E32B9D0DB817}"/>
    <dgm:cxn modelId="{69718396-2D4A-434B-893F-60A4417693D2}" type="presOf" srcId="{27E16702-C31C-465B-BC4B-F8120E962C74}" destId="{5BD679C6-B8D5-46EA-BEB5-148C959D0CC4}" srcOrd="0" destOrd="0" presId="urn:microsoft.com/office/officeart/2009/3/layout/HorizontalOrganizationChart"/>
    <dgm:cxn modelId="{2439F4B3-E320-4214-8367-D7299D7A135E}" type="presOf" srcId="{71163F20-8BFF-448E-AA34-A955CB8D344C}" destId="{6A970120-0551-41E0-A9B5-4C53C22BEF23}" srcOrd="1" destOrd="0" presId="urn:microsoft.com/office/officeart/2009/3/layout/HorizontalOrganizationChart"/>
    <dgm:cxn modelId="{F79C093E-BA74-4EE7-AF19-33CCCADA5004}" srcId="{C6AA3C14-57CC-4197-82B9-8BE6E74DE13F}" destId="{71163F20-8BFF-448E-AA34-A955CB8D344C}" srcOrd="0" destOrd="0" parTransId="{F2DEBF55-F2A2-4579-8621-2FE392D1059C}" sibTransId="{101B10C2-0B7B-48C1-8C90-86557805F911}"/>
    <dgm:cxn modelId="{EC747ABD-E873-4929-BCCA-E4A51BFDF38C}" type="presOf" srcId="{B4DBA8B0-E44B-469A-A2A7-B2EF99280696}" destId="{1490A86D-BE41-4BD6-B179-42157B8CC01E}" srcOrd="1" destOrd="0" presId="urn:microsoft.com/office/officeart/2009/3/layout/HorizontalOrganizationChart"/>
    <dgm:cxn modelId="{7B00270E-4F56-4AA3-BC85-A38B9E855DC6}" type="presOf" srcId="{C6AA3C14-57CC-4197-82B9-8BE6E74DE13F}" destId="{478D7832-ADE9-48EF-A7CF-B5FF686FCB3D}" srcOrd="1" destOrd="0" presId="urn:microsoft.com/office/officeart/2009/3/layout/HorizontalOrganizationChart"/>
    <dgm:cxn modelId="{0D28AC3A-EECC-498B-94D6-801959BD29FB}" srcId="{C6AA3C14-57CC-4197-82B9-8BE6E74DE13F}" destId="{B4DBA8B0-E44B-469A-A2A7-B2EF99280696}" srcOrd="1" destOrd="0" parTransId="{A60069A1-1895-4F5D-8F98-297A854FEDB9}" sibTransId="{CD43C05E-FEDF-47A7-AC89-0B185DE211C2}"/>
    <dgm:cxn modelId="{D1C6397A-81E8-4F89-A227-7F7F75490A2A}" type="presOf" srcId="{B4DBA8B0-E44B-469A-A2A7-B2EF99280696}" destId="{7DB7886B-B248-4D39-839B-A03A45E0138C}" srcOrd="0" destOrd="0" presId="urn:microsoft.com/office/officeart/2009/3/layout/HorizontalOrganizationChart"/>
    <dgm:cxn modelId="{6F12088A-F9D9-4ACF-A20B-52D13DB6B58B}" type="presOf" srcId="{A60069A1-1895-4F5D-8F98-297A854FEDB9}" destId="{56CEA846-DF2B-4799-8358-2C98384F497A}" srcOrd="0" destOrd="0" presId="urn:microsoft.com/office/officeart/2009/3/layout/HorizontalOrganizationChart"/>
    <dgm:cxn modelId="{4BBB14D8-73D4-4D9F-AD24-B50D998B76F3}" type="presParOf" srcId="{5BD679C6-B8D5-46EA-BEB5-148C959D0CC4}" destId="{35A91992-E269-4014-BCEF-3EA0D2636EDC}" srcOrd="0" destOrd="0" presId="urn:microsoft.com/office/officeart/2009/3/layout/HorizontalOrganizationChart"/>
    <dgm:cxn modelId="{E91D42FE-73F1-452E-A05D-41919B785D6E}" type="presParOf" srcId="{35A91992-E269-4014-BCEF-3EA0D2636EDC}" destId="{13A6C371-0464-415C-971C-054682C6103A}" srcOrd="0" destOrd="0" presId="urn:microsoft.com/office/officeart/2009/3/layout/HorizontalOrganizationChart"/>
    <dgm:cxn modelId="{FEC41F26-3DA0-49C6-8C3F-C338D79F6879}" type="presParOf" srcId="{13A6C371-0464-415C-971C-054682C6103A}" destId="{8F48E986-30BC-4E9C-902F-36BA2F1FF8DF}" srcOrd="0" destOrd="0" presId="urn:microsoft.com/office/officeart/2009/3/layout/HorizontalOrganizationChart"/>
    <dgm:cxn modelId="{DA648E17-4BA7-4AEC-A0D8-F149FDF7349E}" type="presParOf" srcId="{13A6C371-0464-415C-971C-054682C6103A}" destId="{478D7832-ADE9-48EF-A7CF-B5FF686FCB3D}" srcOrd="1" destOrd="0" presId="urn:microsoft.com/office/officeart/2009/3/layout/HorizontalOrganizationChart"/>
    <dgm:cxn modelId="{92821D0B-B2A8-4D49-AB35-2719994E38AF}" type="presParOf" srcId="{35A91992-E269-4014-BCEF-3EA0D2636EDC}" destId="{0FC478C2-73BA-407A-9C6A-81E93DB50872}" srcOrd="1" destOrd="0" presId="urn:microsoft.com/office/officeart/2009/3/layout/HorizontalOrganizationChart"/>
    <dgm:cxn modelId="{A21BD479-34A3-4261-B859-8D62131C2497}" type="presParOf" srcId="{0FC478C2-73BA-407A-9C6A-81E93DB50872}" destId="{CB78BCA4-09CE-492C-9069-0704713E23ED}" srcOrd="0" destOrd="0" presId="urn:microsoft.com/office/officeart/2009/3/layout/HorizontalOrganizationChart"/>
    <dgm:cxn modelId="{69A949B6-60F6-446D-AD59-E4299580E575}" type="presParOf" srcId="{0FC478C2-73BA-407A-9C6A-81E93DB50872}" destId="{63A90421-4EA9-4A1A-BDDA-1E07C95EE5C7}" srcOrd="1" destOrd="0" presId="urn:microsoft.com/office/officeart/2009/3/layout/HorizontalOrganizationChart"/>
    <dgm:cxn modelId="{4710DC55-F236-49AE-AACF-5A380D33D1A2}" type="presParOf" srcId="{63A90421-4EA9-4A1A-BDDA-1E07C95EE5C7}" destId="{9C71B3D6-AC81-4F1F-9020-097398B88670}" srcOrd="0" destOrd="0" presId="urn:microsoft.com/office/officeart/2009/3/layout/HorizontalOrganizationChart"/>
    <dgm:cxn modelId="{D78BE11A-0AB1-4C15-A482-681DF764E048}" type="presParOf" srcId="{9C71B3D6-AC81-4F1F-9020-097398B88670}" destId="{068F1BB2-A653-4BA1-B55B-BECBB8D56C5C}" srcOrd="0" destOrd="0" presId="urn:microsoft.com/office/officeart/2009/3/layout/HorizontalOrganizationChart"/>
    <dgm:cxn modelId="{FDCADA8D-A6C2-47B0-90D2-3A5175BE233A}" type="presParOf" srcId="{9C71B3D6-AC81-4F1F-9020-097398B88670}" destId="{6A970120-0551-41E0-A9B5-4C53C22BEF23}" srcOrd="1" destOrd="0" presId="urn:microsoft.com/office/officeart/2009/3/layout/HorizontalOrganizationChart"/>
    <dgm:cxn modelId="{D3C30345-66E9-4760-8200-E07351CD795F}" type="presParOf" srcId="{63A90421-4EA9-4A1A-BDDA-1E07C95EE5C7}" destId="{91EF0207-C38A-4803-A204-31800DD3502F}" srcOrd="1" destOrd="0" presId="urn:microsoft.com/office/officeart/2009/3/layout/HorizontalOrganizationChart"/>
    <dgm:cxn modelId="{BE7C1AB9-1D6B-46AD-B98B-4115FA243521}" type="presParOf" srcId="{63A90421-4EA9-4A1A-BDDA-1E07C95EE5C7}" destId="{3646D054-92A1-4CE0-86D5-23D0B60D0381}" srcOrd="2" destOrd="0" presId="urn:microsoft.com/office/officeart/2009/3/layout/HorizontalOrganizationChart"/>
    <dgm:cxn modelId="{F5474A18-A5B5-4E6D-8170-B3E67D16CDE5}" type="presParOf" srcId="{0FC478C2-73BA-407A-9C6A-81E93DB50872}" destId="{56CEA846-DF2B-4799-8358-2C98384F497A}" srcOrd="2" destOrd="0" presId="urn:microsoft.com/office/officeart/2009/3/layout/HorizontalOrganizationChart"/>
    <dgm:cxn modelId="{97931809-7512-4369-83B2-EDF56C102E98}" type="presParOf" srcId="{0FC478C2-73BA-407A-9C6A-81E93DB50872}" destId="{C6813EC8-40C2-4E26-BD1E-52000CE828DE}" srcOrd="3" destOrd="0" presId="urn:microsoft.com/office/officeart/2009/3/layout/HorizontalOrganizationChart"/>
    <dgm:cxn modelId="{91C9646C-B38B-4083-94E1-59A66466C590}" type="presParOf" srcId="{C6813EC8-40C2-4E26-BD1E-52000CE828DE}" destId="{6594195C-E750-4BD5-998E-FC9DD314F6B0}" srcOrd="0" destOrd="0" presId="urn:microsoft.com/office/officeart/2009/3/layout/HorizontalOrganizationChart"/>
    <dgm:cxn modelId="{4D05B087-F8C7-4047-BF18-825EA54CDE7F}" type="presParOf" srcId="{6594195C-E750-4BD5-998E-FC9DD314F6B0}" destId="{7DB7886B-B248-4D39-839B-A03A45E0138C}" srcOrd="0" destOrd="0" presId="urn:microsoft.com/office/officeart/2009/3/layout/HorizontalOrganizationChart"/>
    <dgm:cxn modelId="{694ED53D-E85E-42A9-8A43-92F1F8B3C631}" type="presParOf" srcId="{6594195C-E750-4BD5-998E-FC9DD314F6B0}" destId="{1490A86D-BE41-4BD6-B179-42157B8CC01E}" srcOrd="1" destOrd="0" presId="urn:microsoft.com/office/officeart/2009/3/layout/HorizontalOrganizationChart"/>
    <dgm:cxn modelId="{F5B28253-C428-40FE-B910-9681F26A5F79}" type="presParOf" srcId="{C6813EC8-40C2-4E26-BD1E-52000CE828DE}" destId="{F59B9CA8-37F1-4A4A-8111-E339A7591FD9}" srcOrd="1" destOrd="0" presId="urn:microsoft.com/office/officeart/2009/3/layout/HorizontalOrganizationChart"/>
    <dgm:cxn modelId="{BEE653E2-5813-402C-A678-481A827E2B8A}" type="presParOf" srcId="{C6813EC8-40C2-4E26-BD1E-52000CE828DE}" destId="{6940CE9A-FCB0-4CC2-B48A-93F3596B4EFF}" srcOrd="2" destOrd="0" presId="urn:microsoft.com/office/officeart/2009/3/layout/HorizontalOrganizationChart"/>
    <dgm:cxn modelId="{D24E63E6-4A33-4B25-B567-AB84BDE19BBB}" type="presParOf" srcId="{35A91992-E269-4014-BCEF-3EA0D2636EDC}" destId="{50958C4C-627A-47A3-A9E3-2A76D0D951C6}" srcOrd="2" destOrd="0" presId="urn:microsoft.com/office/officeart/2009/3/layout/HorizontalOrganizationChart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00F2F-58EA-4331-AE50-E287AA8DDF6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3CDFC9-FFB2-4920-856A-7C9F6E84B87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Министерство</a:t>
          </a:r>
        </a:p>
        <a:p>
          <a:r>
            <a:rPr lang="ru-RU" dirty="0" smtClean="0"/>
            <a:t> промышленности</a:t>
          </a:r>
        </a:p>
        <a:p>
          <a:r>
            <a:rPr lang="ru-RU" dirty="0" smtClean="0"/>
            <a:t> и торговли </a:t>
          </a:r>
          <a:endParaRPr lang="ru-RU" dirty="0"/>
        </a:p>
      </dgm:t>
    </dgm:pt>
    <dgm:pt modelId="{874E05C3-3ADA-458B-87E5-CBE4341B1411}" type="parTrans" cxnId="{E4D31EB5-AA9E-4DF8-8DE8-4A6B5A36D941}">
      <dgm:prSet/>
      <dgm:spPr/>
      <dgm:t>
        <a:bodyPr/>
        <a:lstStyle/>
        <a:p>
          <a:endParaRPr lang="ru-RU"/>
        </a:p>
      </dgm:t>
    </dgm:pt>
    <dgm:pt modelId="{3B12931E-70FA-423D-BC90-7D81D7B87B48}" type="sibTrans" cxnId="{E4D31EB5-AA9E-4DF8-8DE8-4A6B5A36D941}">
      <dgm:prSet/>
      <dgm:spPr/>
      <dgm:t>
        <a:bodyPr/>
        <a:lstStyle/>
        <a:p>
          <a:endParaRPr lang="ru-RU"/>
        </a:p>
      </dgm:t>
    </dgm:pt>
    <dgm:pt modelId="{FCBAB437-C4C9-4362-8DA7-AD9C2522A3CF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 smtClean="0"/>
            <a:t>Министерство</a:t>
          </a:r>
        </a:p>
        <a:p>
          <a:r>
            <a:rPr lang="ru-RU" dirty="0" smtClean="0"/>
            <a:t>торговли </a:t>
          </a:r>
          <a:endParaRPr lang="ru-RU" dirty="0"/>
        </a:p>
      </dgm:t>
    </dgm:pt>
    <dgm:pt modelId="{B797D881-2C9D-4411-BDDD-3A2A606AA1AE}" type="parTrans" cxnId="{8280587F-E6FE-4E6A-82AB-095364603173}">
      <dgm:prSet/>
      <dgm:spPr/>
      <dgm:t>
        <a:bodyPr/>
        <a:lstStyle/>
        <a:p>
          <a:endParaRPr lang="ru-RU"/>
        </a:p>
      </dgm:t>
    </dgm:pt>
    <dgm:pt modelId="{2F78BE51-5B0B-4CD7-8A76-2AE3FC258B53}" type="sibTrans" cxnId="{8280587F-E6FE-4E6A-82AB-095364603173}">
      <dgm:prSet/>
      <dgm:spPr/>
      <dgm:t>
        <a:bodyPr/>
        <a:lstStyle/>
        <a:p>
          <a:endParaRPr lang="ru-RU"/>
        </a:p>
      </dgm:t>
    </dgm:pt>
    <dgm:pt modelId="{32A94586-FE7A-47CF-A18B-52B7B546538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Министерство</a:t>
          </a:r>
        </a:p>
        <a:p>
          <a:r>
            <a:rPr lang="ru-RU" dirty="0" smtClean="0"/>
            <a:t> промышленности </a:t>
          </a:r>
          <a:endParaRPr lang="ru-RU" dirty="0"/>
        </a:p>
      </dgm:t>
    </dgm:pt>
    <dgm:pt modelId="{4B324F84-65A9-4879-B4D2-604A5D12ABAE}" type="parTrans" cxnId="{7E3E0986-CE93-40F8-8A0A-77E6339289FB}">
      <dgm:prSet/>
      <dgm:spPr/>
      <dgm:t>
        <a:bodyPr/>
        <a:lstStyle/>
        <a:p>
          <a:endParaRPr lang="ru-RU"/>
        </a:p>
      </dgm:t>
    </dgm:pt>
    <dgm:pt modelId="{7C950B35-12E4-49C1-91AD-5334AE5EC46E}" type="sibTrans" cxnId="{7E3E0986-CE93-40F8-8A0A-77E6339289FB}">
      <dgm:prSet/>
      <dgm:spPr/>
      <dgm:t>
        <a:bodyPr/>
        <a:lstStyle/>
        <a:p>
          <a:endParaRPr lang="ru-RU"/>
        </a:p>
      </dgm:t>
    </dgm:pt>
    <dgm:pt modelId="{AD435C32-614B-429F-AFD4-CE5A53F28C93}" type="pres">
      <dgm:prSet presAssocID="{50100F2F-58EA-4331-AE50-E287AA8DDF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F76B85-54A2-4611-AD4B-5DA6CD098B0A}" type="pres">
      <dgm:prSet presAssocID="{123CDFC9-FFB2-4920-856A-7C9F6E84B873}" presName="hierRoot1" presStyleCnt="0">
        <dgm:presLayoutVars>
          <dgm:hierBranch val="init"/>
        </dgm:presLayoutVars>
      </dgm:prSet>
      <dgm:spPr/>
    </dgm:pt>
    <dgm:pt modelId="{C12A2132-5BA8-4FD7-AA35-BA99BF8D5509}" type="pres">
      <dgm:prSet presAssocID="{123CDFC9-FFB2-4920-856A-7C9F6E84B873}" presName="rootComposite1" presStyleCnt="0"/>
      <dgm:spPr/>
    </dgm:pt>
    <dgm:pt modelId="{7BE59520-4D9E-4ED6-8FB1-2050D6AB6AC2}" type="pres">
      <dgm:prSet presAssocID="{123CDFC9-FFB2-4920-856A-7C9F6E84B873}" presName="rootText1" presStyleLbl="node0" presStyleIdx="0" presStyleCnt="1" custScaleY="342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9FF338-DEC9-475C-9F5F-DC6DF438B596}" type="pres">
      <dgm:prSet presAssocID="{123CDFC9-FFB2-4920-856A-7C9F6E84B87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483843D-71CA-453B-84F6-BA92C4C76071}" type="pres">
      <dgm:prSet presAssocID="{123CDFC9-FFB2-4920-856A-7C9F6E84B873}" presName="hierChild2" presStyleCnt="0"/>
      <dgm:spPr/>
    </dgm:pt>
    <dgm:pt modelId="{44880050-1992-4020-AFE9-E14C786D101B}" type="pres">
      <dgm:prSet presAssocID="{4B324F84-65A9-4879-B4D2-604A5D12ABAE}" presName="Name64" presStyleLbl="parChTrans1D2" presStyleIdx="0" presStyleCnt="2"/>
      <dgm:spPr/>
      <dgm:t>
        <a:bodyPr/>
        <a:lstStyle/>
        <a:p>
          <a:endParaRPr lang="ru-RU"/>
        </a:p>
      </dgm:t>
    </dgm:pt>
    <dgm:pt modelId="{D5297EB9-C877-4F7F-9971-CA25EF1086FC}" type="pres">
      <dgm:prSet presAssocID="{32A94586-FE7A-47CF-A18B-52B7B546538B}" presName="hierRoot2" presStyleCnt="0">
        <dgm:presLayoutVars>
          <dgm:hierBranch val="init"/>
        </dgm:presLayoutVars>
      </dgm:prSet>
      <dgm:spPr/>
    </dgm:pt>
    <dgm:pt modelId="{8455FABF-ABFE-4408-9F0C-9E319FA4B831}" type="pres">
      <dgm:prSet presAssocID="{32A94586-FE7A-47CF-A18B-52B7B546538B}" presName="rootComposite" presStyleCnt="0"/>
      <dgm:spPr/>
    </dgm:pt>
    <dgm:pt modelId="{359F6371-C0A8-4DD1-A8AA-5A0715EEDB54}" type="pres">
      <dgm:prSet presAssocID="{32A94586-FE7A-47CF-A18B-52B7B546538B}" presName="rootText" presStyleLbl="node2" presStyleIdx="0" presStyleCnt="2" custScaleY="155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283C02-F1B6-4D03-B4CD-2903CF257F60}" type="pres">
      <dgm:prSet presAssocID="{32A94586-FE7A-47CF-A18B-52B7B546538B}" presName="rootConnector" presStyleLbl="node2" presStyleIdx="0" presStyleCnt="2"/>
      <dgm:spPr/>
      <dgm:t>
        <a:bodyPr/>
        <a:lstStyle/>
        <a:p>
          <a:endParaRPr lang="ru-RU"/>
        </a:p>
      </dgm:t>
    </dgm:pt>
    <dgm:pt modelId="{8609D341-385C-49B1-84DD-4EF11A60920A}" type="pres">
      <dgm:prSet presAssocID="{32A94586-FE7A-47CF-A18B-52B7B546538B}" presName="hierChild4" presStyleCnt="0"/>
      <dgm:spPr/>
    </dgm:pt>
    <dgm:pt modelId="{CDC5B793-3F16-4149-BF06-AE280324368A}" type="pres">
      <dgm:prSet presAssocID="{32A94586-FE7A-47CF-A18B-52B7B546538B}" presName="hierChild5" presStyleCnt="0"/>
      <dgm:spPr/>
    </dgm:pt>
    <dgm:pt modelId="{F50F4EED-3057-4004-ABCA-E95B58FB6F09}" type="pres">
      <dgm:prSet presAssocID="{B797D881-2C9D-4411-BDDD-3A2A606AA1AE}" presName="Name64" presStyleLbl="parChTrans1D2" presStyleIdx="1" presStyleCnt="2"/>
      <dgm:spPr/>
      <dgm:t>
        <a:bodyPr/>
        <a:lstStyle/>
        <a:p>
          <a:endParaRPr lang="ru-RU"/>
        </a:p>
      </dgm:t>
    </dgm:pt>
    <dgm:pt modelId="{78431C9F-5064-46AD-A886-201009F7BF93}" type="pres">
      <dgm:prSet presAssocID="{FCBAB437-C4C9-4362-8DA7-AD9C2522A3CF}" presName="hierRoot2" presStyleCnt="0">
        <dgm:presLayoutVars>
          <dgm:hierBranch val="init"/>
        </dgm:presLayoutVars>
      </dgm:prSet>
      <dgm:spPr/>
    </dgm:pt>
    <dgm:pt modelId="{91F523AE-E365-4BA4-B640-FB5C4FB303BD}" type="pres">
      <dgm:prSet presAssocID="{FCBAB437-C4C9-4362-8DA7-AD9C2522A3CF}" presName="rootComposite" presStyleCnt="0"/>
      <dgm:spPr/>
    </dgm:pt>
    <dgm:pt modelId="{B3EC8292-B4BE-4E1D-970C-CF9CABE0A526}" type="pres">
      <dgm:prSet presAssocID="{FCBAB437-C4C9-4362-8DA7-AD9C2522A3CF}" presName="rootText" presStyleLbl="node2" presStyleIdx="1" presStyleCnt="2" custScaleY="132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D5D304-558E-4C56-A048-5D23560F079F}" type="pres">
      <dgm:prSet presAssocID="{FCBAB437-C4C9-4362-8DA7-AD9C2522A3CF}" presName="rootConnector" presStyleLbl="node2" presStyleIdx="1" presStyleCnt="2"/>
      <dgm:spPr/>
      <dgm:t>
        <a:bodyPr/>
        <a:lstStyle/>
        <a:p>
          <a:endParaRPr lang="ru-RU"/>
        </a:p>
      </dgm:t>
    </dgm:pt>
    <dgm:pt modelId="{2DD11FE2-6652-467E-8EC7-C0DE15BC04AA}" type="pres">
      <dgm:prSet presAssocID="{FCBAB437-C4C9-4362-8DA7-AD9C2522A3CF}" presName="hierChild4" presStyleCnt="0"/>
      <dgm:spPr/>
    </dgm:pt>
    <dgm:pt modelId="{ED49BA80-047F-40D0-BF52-FA16FAB3D847}" type="pres">
      <dgm:prSet presAssocID="{FCBAB437-C4C9-4362-8DA7-AD9C2522A3CF}" presName="hierChild5" presStyleCnt="0"/>
      <dgm:spPr/>
    </dgm:pt>
    <dgm:pt modelId="{FBBDA196-4AED-46F7-937F-AB568B7B92B5}" type="pres">
      <dgm:prSet presAssocID="{123CDFC9-FFB2-4920-856A-7C9F6E84B873}" presName="hierChild3" presStyleCnt="0"/>
      <dgm:spPr/>
    </dgm:pt>
  </dgm:ptLst>
  <dgm:cxnLst>
    <dgm:cxn modelId="{5CBFE3AD-2629-453A-BDB8-EFD41C7270D6}" type="presOf" srcId="{FCBAB437-C4C9-4362-8DA7-AD9C2522A3CF}" destId="{0AD5D304-558E-4C56-A048-5D23560F079F}" srcOrd="1" destOrd="0" presId="urn:microsoft.com/office/officeart/2009/3/layout/HorizontalOrganizationChart"/>
    <dgm:cxn modelId="{C39E45F5-3F13-4A1E-BB07-DD5E9DDFA40C}" type="presOf" srcId="{50100F2F-58EA-4331-AE50-E287AA8DDF67}" destId="{AD435C32-614B-429F-AFD4-CE5A53F28C93}" srcOrd="0" destOrd="0" presId="urn:microsoft.com/office/officeart/2009/3/layout/HorizontalOrganizationChart"/>
    <dgm:cxn modelId="{6B38CDE8-D40F-4FA4-A17E-89903BF1C9E3}" type="presOf" srcId="{32A94586-FE7A-47CF-A18B-52B7B546538B}" destId="{74283C02-F1B6-4D03-B4CD-2903CF257F60}" srcOrd="1" destOrd="0" presId="urn:microsoft.com/office/officeart/2009/3/layout/HorizontalOrganizationChart"/>
    <dgm:cxn modelId="{CF6A8015-DD51-40EB-8CFF-2EAE9CC32AA9}" type="presOf" srcId="{B797D881-2C9D-4411-BDDD-3A2A606AA1AE}" destId="{F50F4EED-3057-4004-ABCA-E95B58FB6F09}" srcOrd="0" destOrd="0" presId="urn:microsoft.com/office/officeart/2009/3/layout/HorizontalOrganizationChart"/>
    <dgm:cxn modelId="{567D9FE6-A84A-423B-9825-E86F76A46F12}" type="presOf" srcId="{123CDFC9-FFB2-4920-856A-7C9F6E84B873}" destId="{7BE59520-4D9E-4ED6-8FB1-2050D6AB6AC2}" srcOrd="0" destOrd="0" presId="urn:microsoft.com/office/officeart/2009/3/layout/HorizontalOrganizationChart"/>
    <dgm:cxn modelId="{ACB6E8F6-6544-49BE-AF88-28F45B5A45E7}" type="presOf" srcId="{4B324F84-65A9-4879-B4D2-604A5D12ABAE}" destId="{44880050-1992-4020-AFE9-E14C786D101B}" srcOrd="0" destOrd="0" presId="urn:microsoft.com/office/officeart/2009/3/layout/HorizontalOrganizationChart"/>
    <dgm:cxn modelId="{7E3E0986-CE93-40F8-8A0A-77E6339289FB}" srcId="{123CDFC9-FFB2-4920-856A-7C9F6E84B873}" destId="{32A94586-FE7A-47CF-A18B-52B7B546538B}" srcOrd="0" destOrd="0" parTransId="{4B324F84-65A9-4879-B4D2-604A5D12ABAE}" sibTransId="{7C950B35-12E4-49C1-91AD-5334AE5EC46E}"/>
    <dgm:cxn modelId="{FB65FBE8-2392-4D9F-94EA-2CCB425003E9}" type="presOf" srcId="{32A94586-FE7A-47CF-A18B-52B7B546538B}" destId="{359F6371-C0A8-4DD1-A8AA-5A0715EEDB54}" srcOrd="0" destOrd="0" presId="urn:microsoft.com/office/officeart/2009/3/layout/HorizontalOrganizationChart"/>
    <dgm:cxn modelId="{E4D31EB5-AA9E-4DF8-8DE8-4A6B5A36D941}" srcId="{50100F2F-58EA-4331-AE50-E287AA8DDF67}" destId="{123CDFC9-FFB2-4920-856A-7C9F6E84B873}" srcOrd="0" destOrd="0" parTransId="{874E05C3-3ADA-458B-87E5-CBE4341B1411}" sibTransId="{3B12931E-70FA-423D-BC90-7D81D7B87B48}"/>
    <dgm:cxn modelId="{7EB53890-F133-4DFE-A369-3C0D29A2B6EA}" type="presOf" srcId="{FCBAB437-C4C9-4362-8DA7-AD9C2522A3CF}" destId="{B3EC8292-B4BE-4E1D-970C-CF9CABE0A526}" srcOrd="0" destOrd="0" presId="urn:microsoft.com/office/officeart/2009/3/layout/HorizontalOrganizationChart"/>
    <dgm:cxn modelId="{CC6CA3B1-3E91-45AD-A2E5-965379E2075A}" type="presOf" srcId="{123CDFC9-FFB2-4920-856A-7C9F6E84B873}" destId="{4D9FF338-DEC9-475C-9F5F-DC6DF438B596}" srcOrd="1" destOrd="0" presId="urn:microsoft.com/office/officeart/2009/3/layout/HorizontalOrganizationChart"/>
    <dgm:cxn modelId="{8280587F-E6FE-4E6A-82AB-095364603173}" srcId="{123CDFC9-FFB2-4920-856A-7C9F6E84B873}" destId="{FCBAB437-C4C9-4362-8DA7-AD9C2522A3CF}" srcOrd="1" destOrd="0" parTransId="{B797D881-2C9D-4411-BDDD-3A2A606AA1AE}" sibTransId="{2F78BE51-5B0B-4CD7-8A76-2AE3FC258B53}"/>
    <dgm:cxn modelId="{8DF01BC2-438E-4E51-8B27-9EA9522021D9}" type="presParOf" srcId="{AD435C32-614B-429F-AFD4-CE5A53F28C93}" destId="{6FF76B85-54A2-4611-AD4B-5DA6CD098B0A}" srcOrd="0" destOrd="0" presId="urn:microsoft.com/office/officeart/2009/3/layout/HorizontalOrganizationChart"/>
    <dgm:cxn modelId="{577DD772-9257-4F2A-A6FD-44ED68A0B0E3}" type="presParOf" srcId="{6FF76B85-54A2-4611-AD4B-5DA6CD098B0A}" destId="{C12A2132-5BA8-4FD7-AA35-BA99BF8D5509}" srcOrd="0" destOrd="0" presId="urn:microsoft.com/office/officeart/2009/3/layout/HorizontalOrganizationChart"/>
    <dgm:cxn modelId="{CE3D19F1-BB98-41BE-B976-32C2DDA04B70}" type="presParOf" srcId="{C12A2132-5BA8-4FD7-AA35-BA99BF8D5509}" destId="{7BE59520-4D9E-4ED6-8FB1-2050D6AB6AC2}" srcOrd="0" destOrd="0" presId="urn:microsoft.com/office/officeart/2009/3/layout/HorizontalOrganizationChart"/>
    <dgm:cxn modelId="{E3652E51-99E8-4359-8F9D-95EA85F1F892}" type="presParOf" srcId="{C12A2132-5BA8-4FD7-AA35-BA99BF8D5509}" destId="{4D9FF338-DEC9-475C-9F5F-DC6DF438B596}" srcOrd="1" destOrd="0" presId="urn:microsoft.com/office/officeart/2009/3/layout/HorizontalOrganizationChart"/>
    <dgm:cxn modelId="{86D78C49-FE57-4602-9739-A6D330305A2D}" type="presParOf" srcId="{6FF76B85-54A2-4611-AD4B-5DA6CD098B0A}" destId="{0483843D-71CA-453B-84F6-BA92C4C76071}" srcOrd="1" destOrd="0" presId="urn:microsoft.com/office/officeart/2009/3/layout/HorizontalOrganizationChart"/>
    <dgm:cxn modelId="{DBC125FB-7F86-449B-ADC5-AA4C0C66F6B4}" type="presParOf" srcId="{0483843D-71CA-453B-84F6-BA92C4C76071}" destId="{44880050-1992-4020-AFE9-E14C786D101B}" srcOrd="0" destOrd="0" presId="urn:microsoft.com/office/officeart/2009/3/layout/HorizontalOrganizationChart"/>
    <dgm:cxn modelId="{F8DB5462-76A5-4A5B-AE8C-7C969136B11C}" type="presParOf" srcId="{0483843D-71CA-453B-84F6-BA92C4C76071}" destId="{D5297EB9-C877-4F7F-9971-CA25EF1086FC}" srcOrd="1" destOrd="0" presId="urn:microsoft.com/office/officeart/2009/3/layout/HorizontalOrganizationChart"/>
    <dgm:cxn modelId="{42AD8B58-7FA5-4E29-B0E4-386D85D0ACF0}" type="presParOf" srcId="{D5297EB9-C877-4F7F-9971-CA25EF1086FC}" destId="{8455FABF-ABFE-4408-9F0C-9E319FA4B831}" srcOrd="0" destOrd="0" presId="urn:microsoft.com/office/officeart/2009/3/layout/HorizontalOrganizationChart"/>
    <dgm:cxn modelId="{30677DB6-7A49-4351-BBEB-69C754E4BF63}" type="presParOf" srcId="{8455FABF-ABFE-4408-9F0C-9E319FA4B831}" destId="{359F6371-C0A8-4DD1-A8AA-5A0715EEDB54}" srcOrd="0" destOrd="0" presId="urn:microsoft.com/office/officeart/2009/3/layout/HorizontalOrganizationChart"/>
    <dgm:cxn modelId="{F821F545-98BC-4DAC-AE75-B819BE63E099}" type="presParOf" srcId="{8455FABF-ABFE-4408-9F0C-9E319FA4B831}" destId="{74283C02-F1B6-4D03-B4CD-2903CF257F60}" srcOrd="1" destOrd="0" presId="urn:microsoft.com/office/officeart/2009/3/layout/HorizontalOrganizationChart"/>
    <dgm:cxn modelId="{C2A47634-24A1-4452-AD25-1B1E72DC6EE6}" type="presParOf" srcId="{D5297EB9-C877-4F7F-9971-CA25EF1086FC}" destId="{8609D341-385C-49B1-84DD-4EF11A60920A}" srcOrd="1" destOrd="0" presId="urn:microsoft.com/office/officeart/2009/3/layout/HorizontalOrganizationChart"/>
    <dgm:cxn modelId="{B0822A86-D6C6-49F2-A41C-393FB1CB5396}" type="presParOf" srcId="{D5297EB9-C877-4F7F-9971-CA25EF1086FC}" destId="{CDC5B793-3F16-4149-BF06-AE280324368A}" srcOrd="2" destOrd="0" presId="urn:microsoft.com/office/officeart/2009/3/layout/HorizontalOrganizationChart"/>
    <dgm:cxn modelId="{46244DD3-02B3-4CB1-8435-65C00144A963}" type="presParOf" srcId="{0483843D-71CA-453B-84F6-BA92C4C76071}" destId="{F50F4EED-3057-4004-ABCA-E95B58FB6F09}" srcOrd="2" destOrd="0" presId="urn:microsoft.com/office/officeart/2009/3/layout/HorizontalOrganizationChart"/>
    <dgm:cxn modelId="{3FD4261E-56EE-41C6-B0E9-2B2EDF06E684}" type="presParOf" srcId="{0483843D-71CA-453B-84F6-BA92C4C76071}" destId="{78431C9F-5064-46AD-A886-201009F7BF93}" srcOrd="3" destOrd="0" presId="urn:microsoft.com/office/officeart/2009/3/layout/HorizontalOrganizationChart"/>
    <dgm:cxn modelId="{234EFE5E-1FE9-4E75-8926-6EE14EF790DA}" type="presParOf" srcId="{78431C9F-5064-46AD-A886-201009F7BF93}" destId="{91F523AE-E365-4BA4-B640-FB5C4FB303BD}" srcOrd="0" destOrd="0" presId="urn:microsoft.com/office/officeart/2009/3/layout/HorizontalOrganizationChart"/>
    <dgm:cxn modelId="{F3F58707-DA59-49D5-8132-89329BEE4242}" type="presParOf" srcId="{91F523AE-E365-4BA4-B640-FB5C4FB303BD}" destId="{B3EC8292-B4BE-4E1D-970C-CF9CABE0A526}" srcOrd="0" destOrd="0" presId="urn:microsoft.com/office/officeart/2009/3/layout/HorizontalOrganizationChart"/>
    <dgm:cxn modelId="{AB29F80E-A5E8-42B5-8153-FA513CC8F39A}" type="presParOf" srcId="{91F523AE-E365-4BA4-B640-FB5C4FB303BD}" destId="{0AD5D304-558E-4C56-A048-5D23560F079F}" srcOrd="1" destOrd="0" presId="urn:microsoft.com/office/officeart/2009/3/layout/HorizontalOrganizationChart"/>
    <dgm:cxn modelId="{369C131D-AF1E-4E20-8027-3605C380A240}" type="presParOf" srcId="{78431C9F-5064-46AD-A886-201009F7BF93}" destId="{2DD11FE2-6652-467E-8EC7-C0DE15BC04AA}" srcOrd="1" destOrd="0" presId="urn:microsoft.com/office/officeart/2009/3/layout/HorizontalOrganizationChart"/>
    <dgm:cxn modelId="{BD920137-AFBE-4CAF-968A-DA57C814AD6E}" type="presParOf" srcId="{78431C9F-5064-46AD-A886-201009F7BF93}" destId="{ED49BA80-047F-40D0-BF52-FA16FAB3D847}" srcOrd="2" destOrd="0" presId="urn:microsoft.com/office/officeart/2009/3/layout/HorizontalOrganizationChart"/>
    <dgm:cxn modelId="{1003FFA9-6E57-4CBE-9A05-AE143A126B89}" type="presParOf" srcId="{6FF76B85-54A2-4611-AD4B-5DA6CD098B0A}" destId="{FBBDA196-4AED-46F7-937F-AB568B7B92B5}" srcOrd="2" destOrd="0" presId="urn:microsoft.com/office/officeart/2009/3/layout/HorizontalOrganizationChart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E5E490-3CFF-4579-A371-FA92DBAD13C2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D1D464E-33C5-4A0D-B56E-C40B35B2BE8C}">
      <dgm:prSet phldrT="[Текст]"/>
      <dgm:spPr/>
      <dgm:t>
        <a:bodyPr/>
        <a:lstStyle/>
        <a:p>
          <a:r>
            <a:rPr lang="ru-RU" dirty="0" smtClean="0"/>
            <a:t>Государственный комитет по научно-технологической политике</a:t>
          </a:r>
          <a:endParaRPr lang="ru-RU" dirty="0"/>
        </a:p>
      </dgm:t>
    </dgm:pt>
    <dgm:pt modelId="{58CFD2DB-244D-4FC2-B88A-1A193E52C988}" type="sibTrans" cxnId="{DE977479-1095-42ED-BF5E-13BF111FA100}">
      <dgm:prSet/>
      <dgm:spPr/>
      <dgm:t>
        <a:bodyPr/>
        <a:lstStyle/>
        <a:p>
          <a:endParaRPr lang="ru-RU"/>
        </a:p>
      </dgm:t>
    </dgm:pt>
    <dgm:pt modelId="{5B144328-AF1B-4B32-BD08-D5D3B3C5A7B7}" type="parTrans" cxnId="{DE977479-1095-42ED-BF5E-13BF111FA100}">
      <dgm:prSet/>
      <dgm:spPr/>
      <dgm:t>
        <a:bodyPr/>
        <a:lstStyle/>
        <a:p>
          <a:endParaRPr lang="ru-RU"/>
        </a:p>
      </dgm:t>
    </dgm:pt>
    <dgm:pt modelId="{D9388F32-B75B-4EC2-84CD-B0EFC2E66954}">
      <dgm:prSet phldrT="[Текст]"/>
      <dgm:spPr/>
      <dgm:t>
        <a:bodyPr/>
        <a:lstStyle/>
        <a:p>
          <a:r>
            <a:rPr lang="ru-RU" dirty="0" smtClean="0"/>
            <a:t>Государственный комитет</a:t>
          </a:r>
        </a:p>
        <a:p>
          <a:r>
            <a:rPr lang="ru-RU" dirty="0" smtClean="0"/>
            <a:t>стратегического планирования</a:t>
          </a:r>
          <a:endParaRPr lang="ru-RU" dirty="0"/>
        </a:p>
      </dgm:t>
    </dgm:pt>
    <dgm:pt modelId="{6B99D890-6A5E-4004-8C6E-3461F12D4D29}" type="sibTrans" cxnId="{F6BFB224-38E4-4B63-A996-1E147CDDD63D}">
      <dgm:prSet/>
      <dgm:spPr/>
      <dgm:t>
        <a:bodyPr/>
        <a:lstStyle/>
        <a:p>
          <a:endParaRPr lang="ru-RU"/>
        </a:p>
      </dgm:t>
    </dgm:pt>
    <dgm:pt modelId="{760C322A-8B13-4F2B-B4F1-0F609C373A50}" type="parTrans" cxnId="{F6BFB224-38E4-4B63-A996-1E147CDDD63D}">
      <dgm:prSet/>
      <dgm:spPr/>
      <dgm:t>
        <a:bodyPr/>
        <a:lstStyle/>
        <a:p>
          <a:endParaRPr lang="ru-RU"/>
        </a:p>
      </dgm:t>
    </dgm:pt>
    <dgm:pt modelId="{93A0D5F0-C4A9-4413-8DDD-F2CA94EC0634}" type="pres">
      <dgm:prSet presAssocID="{F1E5E490-3CFF-4579-A371-FA92DBAD1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9991DA-272D-455C-AA35-69BCD6E3B625}" type="pres">
      <dgm:prSet presAssocID="{D9388F32-B75B-4EC2-84CD-B0EFC2E66954}" presName="hierRoot1" presStyleCnt="0">
        <dgm:presLayoutVars>
          <dgm:hierBranch val="init"/>
        </dgm:presLayoutVars>
      </dgm:prSet>
      <dgm:spPr/>
    </dgm:pt>
    <dgm:pt modelId="{484976E4-3549-48EA-866C-C5DD8273BCC1}" type="pres">
      <dgm:prSet presAssocID="{D9388F32-B75B-4EC2-84CD-B0EFC2E66954}" presName="rootComposite1" presStyleCnt="0"/>
      <dgm:spPr/>
    </dgm:pt>
    <dgm:pt modelId="{FFC63CA0-8A55-4DB5-A314-FA03A6CA6525}" type="pres">
      <dgm:prSet presAssocID="{D9388F32-B75B-4EC2-84CD-B0EFC2E66954}" presName="rootText1" presStyleLbl="node0" presStyleIdx="0" presStyleCnt="1" custScaleY="395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6C2125-9FF2-4670-A658-08468EA75806}" type="pres">
      <dgm:prSet presAssocID="{D9388F32-B75B-4EC2-84CD-B0EFC2E6695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243165-33CE-4574-B672-CC055FD99A34}" type="pres">
      <dgm:prSet presAssocID="{D9388F32-B75B-4EC2-84CD-B0EFC2E66954}" presName="hierChild2" presStyleCnt="0"/>
      <dgm:spPr/>
    </dgm:pt>
    <dgm:pt modelId="{C47E418C-B01E-4AFF-9543-FD11753AAB63}" type="pres">
      <dgm:prSet presAssocID="{5B144328-AF1B-4B32-BD08-D5D3B3C5A7B7}" presName="Name64" presStyleLbl="parChTrans1D2" presStyleIdx="0" presStyleCnt="1"/>
      <dgm:spPr/>
      <dgm:t>
        <a:bodyPr/>
        <a:lstStyle/>
        <a:p>
          <a:endParaRPr lang="ru-RU"/>
        </a:p>
      </dgm:t>
    </dgm:pt>
    <dgm:pt modelId="{655692A7-833A-441F-8D7D-EC4A98FF8622}" type="pres">
      <dgm:prSet presAssocID="{DD1D464E-33C5-4A0D-B56E-C40B35B2BE8C}" presName="hierRoot2" presStyleCnt="0">
        <dgm:presLayoutVars>
          <dgm:hierBranch val="init"/>
        </dgm:presLayoutVars>
      </dgm:prSet>
      <dgm:spPr/>
    </dgm:pt>
    <dgm:pt modelId="{CC0C332A-19B6-4E2B-B4C8-2DB93DC9470E}" type="pres">
      <dgm:prSet presAssocID="{DD1D464E-33C5-4A0D-B56E-C40B35B2BE8C}" presName="rootComposite" presStyleCnt="0"/>
      <dgm:spPr/>
    </dgm:pt>
    <dgm:pt modelId="{5EAE244D-26E6-4D5C-B427-9CED1C03AD97}" type="pres">
      <dgm:prSet presAssocID="{DD1D464E-33C5-4A0D-B56E-C40B35B2BE8C}" presName="rootText" presStyleLbl="node2" presStyleIdx="0" presStyleCnt="1" custScaleY="372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FF4B54-C6DF-40CA-B7A3-EFACC000FF83}" type="pres">
      <dgm:prSet presAssocID="{DD1D464E-33C5-4A0D-B56E-C40B35B2BE8C}" presName="rootConnector" presStyleLbl="node2" presStyleIdx="0" presStyleCnt="1"/>
      <dgm:spPr/>
      <dgm:t>
        <a:bodyPr/>
        <a:lstStyle/>
        <a:p>
          <a:endParaRPr lang="ru-RU"/>
        </a:p>
      </dgm:t>
    </dgm:pt>
    <dgm:pt modelId="{629C6060-AF9C-4CF6-BF59-9A7BF05D6883}" type="pres">
      <dgm:prSet presAssocID="{DD1D464E-33C5-4A0D-B56E-C40B35B2BE8C}" presName="hierChild4" presStyleCnt="0"/>
      <dgm:spPr/>
    </dgm:pt>
    <dgm:pt modelId="{19FDC528-76AA-4918-BDFE-3EA6005B99EE}" type="pres">
      <dgm:prSet presAssocID="{DD1D464E-33C5-4A0D-B56E-C40B35B2BE8C}" presName="hierChild5" presStyleCnt="0"/>
      <dgm:spPr/>
    </dgm:pt>
    <dgm:pt modelId="{46832F44-FF46-4236-938B-883BF4668A5B}" type="pres">
      <dgm:prSet presAssocID="{D9388F32-B75B-4EC2-84CD-B0EFC2E66954}" presName="hierChild3" presStyleCnt="0"/>
      <dgm:spPr/>
    </dgm:pt>
  </dgm:ptLst>
  <dgm:cxnLst>
    <dgm:cxn modelId="{D37BC2CC-1716-4987-9C06-261458E9AABE}" type="presOf" srcId="{D9388F32-B75B-4EC2-84CD-B0EFC2E66954}" destId="{FFC63CA0-8A55-4DB5-A314-FA03A6CA6525}" srcOrd="0" destOrd="0" presId="urn:microsoft.com/office/officeart/2009/3/layout/HorizontalOrganizationChart"/>
    <dgm:cxn modelId="{05260A6C-6A19-4A69-B3B0-AA4888A44CA0}" type="presOf" srcId="{DD1D464E-33C5-4A0D-B56E-C40B35B2BE8C}" destId="{0CFF4B54-C6DF-40CA-B7A3-EFACC000FF83}" srcOrd="1" destOrd="0" presId="urn:microsoft.com/office/officeart/2009/3/layout/HorizontalOrganizationChart"/>
    <dgm:cxn modelId="{DBE4789B-D637-4B8F-B2B2-6278ACAEA12A}" type="presOf" srcId="{DD1D464E-33C5-4A0D-B56E-C40B35B2BE8C}" destId="{5EAE244D-26E6-4D5C-B427-9CED1C03AD97}" srcOrd="0" destOrd="0" presId="urn:microsoft.com/office/officeart/2009/3/layout/HorizontalOrganizationChart"/>
    <dgm:cxn modelId="{DE977479-1095-42ED-BF5E-13BF111FA100}" srcId="{D9388F32-B75B-4EC2-84CD-B0EFC2E66954}" destId="{DD1D464E-33C5-4A0D-B56E-C40B35B2BE8C}" srcOrd="0" destOrd="0" parTransId="{5B144328-AF1B-4B32-BD08-D5D3B3C5A7B7}" sibTransId="{58CFD2DB-244D-4FC2-B88A-1A193E52C988}"/>
    <dgm:cxn modelId="{8B638766-15C1-4F82-8E8F-2439418A0680}" type="presOf" srcId="{D9388F32-B75B-4EC2-84CD-B0EFC2E66954}" destId="{F26C2125-9FF2-4670-A658-08468EA75806}" srcOrd="1" destOrd="0" presId="urn:microsoft.com/office/officeart/2009/3/layout/HorizontalOrganizationChart"/>
    <dgm:cxn modelId="{9C1FBE75-2ACE-4E89-852C-F7DD0DE472C2}" type="presOf" srcId="{5B144328-AF1B-4B32-BD08-D5D3B3C5A7B7}" destId="{C47E418C-B01E-4AFF-9543-FD11753AAB63}" srcOrd="0" destOrd="0" presId="urn:microsoft.com/office/officeart/2009/3/layout/HorizontalOrganizationChart"/>
    <dgm:cxn modelId="{32B895F3-5F95-4D35-83BE-18808CE4161B}" type="presOf" srcId="{F1E5E490-3CFF-4579-A371-FA92DBAD13C2}" destId="{93A0D5F0-C4A9-4413-8DDD-F2CA94EC0634}" srcOrd="0" destOrd="0" presId="urn:microsoft.com/office/officeart/2009/3/layout/HorizontalOrganizationChart"/>
    <dgm:cxn modelId="{F6BFB224-38E4-4B63-A996-1E147CDDD63D}" srcId="{F1E5E490-3CFF-4579-A371-FA92DBAD13C2}" destId="{D9388F32-B75B-4EC2-84CD-B0EFC2E66954}" srcOrd="0" destOrd="0" parTransId="{760C322A-8B13-4F2B-B4F1-0F609C373A50}" sibTransId="{6B99D890-6A5E-4004-8C6E-3461F12D4D29}"/>
    <dgm:cxn modelId="{6ECC44D1-06F0-4F49-8DEB-722F98CBE590}" type="presParOf" srcId="{93A0D5F0-C4A9-4413-8DDD-F2CA94EC0634}" destId="{CD9991DA-272D-455C-AA35-69BCD6E3B625}" srcOrd="0" destOrd="0" presId="urn:microsoft.com/office/officeart/2009/3/layout/HorizontalOrganizationChart"/>
    <dgm:cxn modelId="{82691E41-27BC-44A1-902A-1461CB23100A}" type="presParOf" srcId="{CD9991DA-272D-455C-AA35-69BCD6E3B625}" destId="{484976E4-3549-48EA-866C-C5DD8273BCC1}" srcOrd="0" destOrd="0" presId="urn:microsoft.com/office/officeart/2009/3/layout/HorizontalOrganizationChart"/>
    <dgm:cxn modelId="{BDFC3B37-487F-4730-8F39-10BA580C4655}" type="presParOf" srcId="{484976E4-3549-48EA-866C-C5DD8273BCC1}" destId="{FFC63CA0-8A55-4DB5-A314-FA03A6CA6525}" srcOrd="0" destOrd="0" presId="urn:microsoft.com/office/officeart/2009/3/layout/HorizontalOrganizationChart"/>
    <dgm:cxn modelId="{C4942DA6-B262-4963-8C64-8D6F9498E966}" type="presParOf" srcId="{484976E4-3549-48EA-866C-C5DD8273BCC1}" destId="{F26C2125-9FF2-4670-A658-08468EA75806}" srcOrd="1" destOrd="0" presId="urn:microsoft.com/office/officeart/2009/3/layout/HorizontalOrganizationChart"/>
    <dgm:cxn modelId="{F1984345-3FC8-4112-AF99-A665F8062A44}" type="presParOf" srcId="{CD9991DA-272D-455C-AA35-69BCD6E3B625}" destId="{A9243165-33CE-4574-B672-CC055FD99A34}" srcOrd="1" destOrd="0" presId="urn:microsoft.com/office/officeart/2009/3/layout/HorizontalOrganizationChart"/>
    <dgm:cxn modelId="{BFC19742-9905-4B09-8D03-A53112670804}" type="presParOf" srcId="{A9243165-33CE-4574-B672-CC055FD99A34}" destId="{C47E418C-B01E-4AFF-9543-FD11753AAB63}" srcOrd="0" destOrd="0" presId="urn:microsoft.com/office/officeart/2009/3/layout/HorizontalOrganizationChart"/>
    <dgm:cxn modelId="{BA3A2CD3-8F4B-47FE-ADC5-5B048AEE3334}" type="presParOf" srcId="{A9243165-33CE-4574-B672-CC055FD99A34}" destId="{655692A7-833A-441F-8D7D-EC4A98FF8622}" srcOrd="1" destOrd="0" presId="urn:microsoft.com/office/officeart/2009/3/layout/HorizontalOrganizationChart"/>
    <dgm:cxn modelId="{0CFBDF73-5169-47B2-A1B0-8FE63C718CD2}" type="presParOf" srcId="{655692A7-833A-441F-8D7D-EC4A98FF8622}" destId="{CC0C332A-19B6-4E2B-B4C8-2DB93DC9470E}" srcOrd="0" destOrd="0" presId="urn:microsoft.com/office/officeart/2009/3/layout/HorizontalOrganizationChart"/>
    <dgm:cxn modelId="{7C6CA938-DAF3-4642-8B38-78C4C251ED8D}" type="presParOf" srcId="{CC0C332A-19B6-4E2B-B4C8-2DB93DC9470E}" destId="{5EAE244D-26E6-4D5C-B427-9CED1C03AD97}" srcOrd="0" destOrd="0" presId="urn:microsoft.com/office/officeart/2009/3/layout/HorizontalOrganizationChart"/>
    <dgm:cxn modelId="{58C1B9BB-2357-46D6-BB1D-59F0A75BB32E}" type="presParOf" srcId="{CC0C332A-19B6-4E2B-B4C8-2DB93DC9470E}" destId="{0CFF4B54-C6DF-40CA-B7A3-EFACC000FF83}" srcOrd="1" destOrd="0" presId="urn:microsoft.com/office/officeart/2009/3/layout/HorizontalOrganizationChart"/>
    <dgm:cxn modelId="{4DC94847-85B7-41B4-A8A8-D227AF1DC9F6}" type="presParOf" srcId="{655692A7-833A-441F-8D7D-EC4A98FF8622}" destId="{629C6060-AF9C-4CF6-BF59-9A7BF05D6883}" srcOrd="1" destOrd="0" presId="urn:microsoft.com/office/officeart/2009/3/layout/HorizontalOrganizationChart"/>
    <dgm:cxn modelId="{60CF55CE-C8B6-43F2-8683-4EF58FD3E39F}" type="presParOf" srcId="{655692A7-833A-441F-8D7D-EC4A98FF8622}" destId="{19FDC528-76AA-4918-BDFE-3EA6005B99EE}" srcOrd="2" destOrd="0" presId="urn:microsoft.com/office/officeart/2009/3/layout/HorizontalOrganizationChart"/>
    <dgm:cxn modelId="{A4F53C02-D716-4E65-92BD-E33DF837D8ED}" type="presParOf" srcId="{CD9991DA-272D-455C-AA35-69BCD6E3B625}" destId="{46832F44-FF46-4236-938B-883BF4668A5B}" srcOrd="2" destOrd="0" presId="urn:microsoft.com/office/officeart/2009/3/layout/HorizontalOrganizationChart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DA532-07CD-4381-BA33-79F96B7C2F46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3259D2B-1E85-4E60-A6A4-05AF9274CBBB}">
      <dgm:prSet phldrT="[Текст]"/>
      <dgm:spPr/>
      <dgm:t>
        <a:bodyPr/>
        <a:lstStyle/>
        <a:p>
          <a:r>
            <a:rPr lang="ru-RU" dirty="0" smtClean="0"/>
            <a:t>Совет безопасности</a:t>
          </a:r>
          <a:endParaRPr lang="ru-RU" dirty="0"/>
        </a:p>
      </dgm:t>
    </dgm:pt>
    <dgm:pt modelId="{F3773004-EC9A-49D2-B30F-D86A2CA0F7A7}" type="parTrans" cxnId="{03CD7C63-AEA3-41F2-8990-44DC5150126C}">
      <dgm:prSet/>
      <dgm:spPr/>
      <dgm:t>
        <a:bodyPr/>
        <a:lstStyle/>
        <a:p>
          <a:endParaRPr lang="ru-RU"/>
        </a:p>
      </dgm:t>
    </dgm:pt>
    <dgm:pt modelId="{4B2E4DE7-A66E-410D-B4A0-7E4F64C649C0}" type="sibTrans" cxnId="{03CD7C63-AEA3-41F2-8990-44DC5150126C}">
      <dgm:prSet/>
      <dgm:spPr/>
      <dgm:t>
        <a:bodyPr/>
        <a:lstStyle/>
        <a:p>
          <a:endParaRPr lang="ru-RU"/>
        </a:p>
      </dgm:t>
    </dgm:pt>
    <dgm:pt modelId="{23E419AC-D1EC-4E2E-A1F2-95B55866B2A9}">
      <dgm:prSet phldrT="[Текст]"/>
      <dgm:spPr/>
      <dgm:t>
        <a:bodyPr/>
        <a:lstStyle/>
        <a:p>
          <a:r>
            <a:rPr lang="ru-RU" dirty="0" smtClean="0"/>
            <a:t>Федеральная антимонопольная служба</a:t>
          </a:r>
          <a:endParaRPr lang="ru-RU" dirty="0"/>
        </a:p>
      </dgm:t>
    </dgm:pt>
    <dgm:pt modelId="{6B191588-818D-4C92-87AF-B6CADB3FD2D8}" type="parTrans" cxnId="{669E5915-BB97-4B3C-9C8D-28E498E796C4}">
      <dgm:prSet/>
      <dgm:spPr/>
      <dgm:t>
        <a:bodyPr/>
        <a:lstStyle/>
        <a:p>
          <a:endParaRPr lang="ru-RU"/>
        </a:p>
      </dgm:t>
    </dgm:pt>
    <dgm:pt modelId="{DAD582FC-9077-4B1B-A0A3-5FD7061AA484}" type="sibTrans" cxnId="{669E5915-BB97-4B3C-9C8D-28E498E796C4}">
      <dgm:prSet/>
      <dgm:spPr/>
      <dgm:t>
        <a:bodyPr/>
        <a:lstStyle/>
        <a:p>
          <a:endParaRPr lang="ru-RU"/>
        </a:p>
      </dgm:t>
    </dgm:pt>
    <dgm:pt modelId="{594F6895-C896-40AE-908F-7D3A0C124F23}">
      <dgm:prSet phldrT="[Текст]"/>
      <dgm:spPr/>
      <dgm:t>
        <a:bodyPr/>
        <a:lstStyle/>
        <a:p>
          <a:r>
            <a:rPr lang="ru-RU" dirty="0" smtClean="0"/>
            <a:t>Министерство юстиции</a:t>
          </a:r>
          <a:endParaRPr lang="ru-RU" dirty="0"/>
        </a:p>
      </dgm:t>
    </dgm:pt>
    <dgm:pt modelId="{F81A8D58-84AD-426E-BACD-1DA2557EA92C}" type="parTrans" cxnId="{20AFFD27-CE3A-412E-BEEF-D634C86738ED}">
      <dgm:prSet/>
      <dgm:spPr/>
      <dgm:t>
        <a:bodyPr/>
        <a:lstStyle/>
        <a:p>
          <a:endParaRPr lang="ru-RU"/>
        </a:p>
      </dgm:t>
    </dgm:pt>
    <dgm:pt modelId="{6B479ED6-C7A2-49CC-BCB7-1DFE8E3573AE}" type="sibTrans" cxnId="{20AFFD27-CE3A-412E-BEEF-D634C86738ED}">
      <dgm:prSet/>
      <dgm:spPr/>
      <dgm:t>
        <a:bodyPr/>
        <a:lstStyle/>
        <a:p>
          <a:endParaRPr lang="ru-RU"/>
        </a:p>
      </dgm:t>
    </dgm:pt>
    <dgm:pt modelId="{C8214FD1-683A-412A-8CB2-152FCEBF4EBD}">
      <dgm:prSet/>
      <dgm:spPr/>
      <dgm:t>
        <a:bodyPr/>
        <a:lstStyle/>
        <a:p>
          <a:r>
            <a:rPr lang="ru-RU" dirty="0" smtClean="0"/>
            <a:t>Прокуратура</a:t>
          </a:r>
          <a:endParaRPr lang="ru-RU" dirty="0"/>
        </a:p>
      </dgm:t>
    </dgm:pt>
    <dgm:pt modelId="{0C1365B4-E48C-4489-AD6A-0317ED97696A}" type="parTrans" cxnId="{84E7196D-D0F3-4DD7-982F-54D6B3E7A616}">
      <dgm:prSet/>
      <dgm:spPr/>
      <dgm:t>
        <a:bodyPr/>
        <a:lstStyle/>
        <a:p>
          <a:endParaRPr lang="ru-RU"/>
        </a:p>
      </dgm:t>
    </dgm:pt>
    <dgm:pt modelId="{3E0F4A37-F29D-4EF7-AB1F-3F804A91229F}" type="sibTrans" cxnId="{84E7196D-D0F3-4DD7-982F-54D6B3E7A616}">
      <dgm:prSet/>
      <dgm:spPr/>
      <dgm:t>
        <a:bodyPr/>
        <a:lstStyle/>
        <a:p>
          <a:endParaRPr lang="ru-RU"/>
        </a:p>
      </dgm:t>
    </dgm:pt>
    <dgm:pt modelId="{D0B61DF2-190A-4065-A828-E1EFA105ED38}" type="pres">
      <dgm:prSet presAssocID="{288DA532-07CD-4381-BA33-79F96B7C2F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579B3F-6B51-4686-8D22-79CA966FD5E4}" type="pres">
      <dgm:prSet presAssocID="{23259D2B-1E85-4E60-A6A4-05AF9274CBBB}" presName="hierRoot1" presStyleCnt="0">
        <dgm:presLayoutVars>
          <dgm:hierBranch val="init"/>
        </dgm:presLayoutVars>
      </dgm:prSet>
      <dgm:spPr/>
    </dgm:pt>
    <dgm:pt modelId="{3A06F5B0-2ED3-4D0F-8ED5-7C7CB7CA8D93}" type="pres">
      <dgm:prSet presAssocID="{23259D2B-1E85-4E60-A6A4-05AF9274CBBB}" presName="rootComposite1" presStyleCnt="0"/>
      <dgm:spPr/>
    </dgm:pt>
    <dgm:pt modelId="{F9D06D8D-C55F-4594-9A1D-AA6D860594F8}" type="pres">
      <dgm:prSet presAssocID="{23259D2B-1E85-4E60-A6A4-05AF9274CB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FBC68-1737-4FED-B296-733FA0D7DF83}" type="pres">
      <dgm:prSet presAssocID="{23259D2B-1E85-4E60-A6A4-05AF9274CB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9A50454-3D6A-4C88-88FD-0A9020D4536F}" type="pres">
      <dgm:prSet presAssocID="{23259D2B-1E85-4E60-A6A4-05AF9274CBBB}" presName="hierChild2" presStyleCnt="0"/>
      <dgm:spPr/>
    </dgm:pt>
    <dgm:pt modelId="{4A2C40BF-768A-4923-B02C-B86B086C0789}" type="pres">
      <dgm:prSet presAssocID="{6B191588-818D-4C92-87AF-B6CADB3FD2D8}" presName="Name64" presStyleLbl="parChTrans1D2" presStyleIdx="0" presStyleCnt="3"/>
      <dgm:spPr/>
      <dgm:t>
        <a:bodyPr/>
        <a:lstStyle/>
        <a:p>
          <a:endParaRPr lang="ru-RU"/>
        </a:p>
      </dgm:t>
    </dgm:pt>
    <dgm:pt modelId="{9BEF7B18-A005-4294-AF38-E81C8A0CCE8E}" type="pres">
      <dgm:prSet presAssocID="{23E419AC-D1EC-4E2E-A1F2-95B55866B2A9}" presName="hierRoot2" presStyleCnt="0">
        <dgm:presLayoutVars>
          <dgm:hierBranch val="init"/>
        </dgm:presLayoutVars>
      </dgm:prSet>
      <dgm:spPr/>
    </dgm:pt>
    <dgm:pt modelId="{5BB2765F-A447-4E74-B919-A542CCBC3DE8}" type="pres">
      <dgm:prSet presAssocID="{23E419AC-D1EC-4E2E-A1F2-95B55866B2A9}" presName="rootComposite" presStyleCnt="0"/>
      <dgm:spPr/>
    </dgm:pt>
    <dgm:pt modelId="{01095E24-FEF6-410A-8388-ADC3D63B458D}" type="pres">
      <dgm:prSet presAssocID="{23E419AC-D1EC-4E2E-A1F2-95B55866B2A9}" presName="rootText" presStyleLbl="node2" presStyleIdx="0" presStyleCnt="3" custScaleY="136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6BA650-3097-4283-B4E3-F14477C0E12B}" type="pres">
      <dgm:prSet presAssocID="{23E419AC-D1EC-4E2E-A1F2-95B55866B2A9}" presName="rootConnector" presStyleLbl="node2" presStyleIdx="0" presStyleCnt="3"/>
      <dgm:spPr/>
      <dgm:t>
        <a:bodyPr/>
        <a:lstStyle/>
        <a:p>
          <a:endParaRPr lang="ru-RU"/>
        </a:p>
      </dgm:t>
    </dgm:pt>
    <dgm:pt modelId="{9378E4DF-F322-4656-AAEC-9FB3D05D1CAC}" type="pres">
      <dgm:prSet presAssocID="{23E419AC-D1EC-4E2E-A1F2-95B55866B2A9}" presName="hierChild4" presStyleCnt="0"/>
      <dgm:spPr/>
    </dgm:pt>
    <dgm:pt modelId="{2B743E3F-67C7-44CE-B8EB-97523066A565}" type="pres">
      <dgm:prSet presAssocID="{23E419AC-D1EC-4E2E-A1F2-95B55866B2A9}" presName="hierChild5" presStyleCnt="0"/>
      <dgm:spPr/>
    </dgm:pt>
    <dgm:pt modelId="{061DF71E-8941-474A-ABC3-480EB0C75B46}" type="pres">
      <dgm:prSet presAssocID="{F81A8D58-84AD-426E-BACD-1DA2557EA92C}" presName="Name64" presStyleLbl="parChTrans1D2" presStyleIdx="1" presStyleCnt="3"/>
      <dgm:spPr/>
      <dgm:t>
        <a:bodyPr/>
        <a:lstStyle/>
        <a:p>
          <a:endParaRPr lang="ru-RU"/>
        </a:p>
      </dgm:t>
    </dgm:pt>
    <dgm:pt modelId="{6CAAC798-6848-46A1-A64B-52B6271B4B14}" type="pres">
      <dgm:prSet presAssocID="{594F6895-C896-40AE-908F-7D3A0C124F23}" presName="hierRoot2" presStyleCnt="0">
        <dgm:presLayoutVars>
          <dgm:hierBranch val="init"/>
        </dgm:presLayoutVars>
      </dgm:prSet>
      <dgm:spPr/>
    </dgm:pt>
    <dgm:pt modelId="{B85704E4-441A-46B0-A226-04256238280A}" type="pres">
      <dgm:prSet presAssocID="{594F6895-C896-40AE-908F-7D3A0C124F23}" presName="rootComposite" presStyleCnt="0"/>
      <dgm:spPr/>
    </dgm:pt>
    <dgm:pt modelId="{B4D8308A-3EF5-4196-A95E-EEA548940964}" type="pres">
      <dgm:prSet presAssocID="{594F6895-C896-40AE-908F-7D3A0C124F23}" presName="rootText" presStyleLbl="node2" presStyleIdx="1" presStyleCnt="3" custScaleY="123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4867E4-D1D8-4E54-8FEC-FCF24197F020}" type="pres">
      <dgm:prSet presAssocID="{594F6895-C896-40AE-908F-7D3A0C124F23}" presName="rootConnector" presStyleLbl="node2" presStyleIdx="1" presStyleCnt="3"/>
      <dgm:spPr/>
      <dgm:t>
        <a:bodyPr/>
        <a:lstStyle/>
        <a:p>
          <a:endParaRPr lang="ru-RU"/>
        </a:p>
      </dgm:t>
    </dgm:pt>
    <dgm:pt modelId="{63BA8EDF-DC2C-4676-AB21-9E094F7352CD}" type="pres">
      <dgm:prSet presAssocID="{594F6895-C896-40AE-908F-7D3A0C124F23}" presName="hierChild4" presStyleCnt="0"/>
      <dgm:spPr/>
    </dgm:pt>
    <dgm:pt modelId="{4E39582E-6E8A-4375-A9D7-99CFCF64326E}" type="pres">
      <dgm:prSet presAssocID="{594F6895-C896-40AE-908F-7D3A0C124F23}" presName="hierChild5" presStyleCnt="0"/>
      <dgm:spPr/>
    </dgm:pt>
    <dgm:pt modelId="{A0CD8273-9B90-41FB-B129-B85C843909A8}" type="pres">
      <dgm:prSet presAssocID="{0C1365B4-E48C-4489-AD6A-0317ED97696A}" presName="Name64" presStyleLbl="parChTrans1D2" presStyleIdx="2" presStyleCnt="3"/>
      <dgm:spPr/>
      <dgm:t>
        <a:bodyPr/>
        <a:lstStyle/>
        <a:p>
          <a:endParaRPr lang="ru-RU"/>
        </a:p>
      </dgm:t>
    </dgm:pt>
    <dgm:pt modelId="{C0386E8B-95D1-43F3-8842-29E0E2D675EC}" type="pres">
      <dgm:prSet presAssocID="{C8214FD1-683A-412A-8CB2-152FCEBF4EBD}" presName="hierRoot2" presStyleCnt="0">
        <dgm:presLayoutVars>
          <dgm:hierBranch val="init"/>
        </dgm:presLayoutVars>
      </dgm:prSet>
      <dgm:spPr/>
    </dgm:pt>
    <dgm:pt modelId="{0992FC23-004B-42D8-A21C-D37D0F64E77F}" type="pres">
      <dgm:prSet presAssocID="{C8214FD1-683A-412A-8CB2-152FCEBF4EBD}" presName="rootComposite" presStyleCnt="0"/>
      <dgm:spPr/>
    </dgm:pt>
    <dgm:pt modelId="{FDC11E6C-BC39-4BB5-8A59-5CE3D34EF46C}" type="pres">
      <dgm:prSet presAssocID="{C8214FD1-683A-412A-8CB2-152FCEBF4EBD}" presName="rootText" presStyleLbl="node2" presStyleIdx="2" presStyleCnt="3" custScaleY="138714" custLinFactNeighborX="108" custLinFactNeighborY="1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F51D54-BF49-40AE-A3D2-B3CCF7AC6E80}" type="pres">
      <dgm:prSet presAssocID="{C8214FD1-683A-412A-8CB2-152FCEBF4EBD}" presName="rootConnector" presStyleLbl="node2" presStyleIdx="2" presStyleCnt="3"/>
      <dgm:spPr/>
      <dgm:t>
        <a:bodyPr/>
        <a:lstStyle/>
        <a:p>
          <a:endParaRPr lang="ru-RU"/>
        </a:p>
      </dgm:t>
    </dgm:pt>
    <dgm:pt modelId="{E04CD044-D700-4E0F-8257-DA01FB33B733}" type="pres">
      <dgm:prSet presAssocID="{C8214FD1-683A-412A-8CB2-152FCEBF4EBD}" presName="hierChild4" presStyleCnt="0"/>
      <dgm:spPr/>
    </dgm:pt>
    <dgm:pt modelId="{F7F50899-3037-4A56-AA71-A0BA08B81B1D}" type="pres">
      <dgm:prSet presAssocID="{C8214FD1-683A-412A-8CB2-152FCEBF4EBD}" presName="hierChild5" presStyleCnt="0"/>
      <dgm:spPr/>
    </dgm:pt>
    <dgm:pt modelId="{7C2FB145-9D78-4150-88E2-07A6E5AF0048}" type="pres">
      <dgm:prSet presAssocID="{23259D2B-1E85-4E60-A6A4-05AF9274CBBB}" presName="hierChild3" presStyleCnt="0"/>
      <dgm:spPr/>
    </dgm:pt>
  </dgm:ptLst>
  <dgm:cxnLst>
    <dgm:cxn modelId="{03CD7C63-AEA3-41F2-8990-44DC5150126C}" srcId="{288DA532-07CD-4381-BA33-79F96B7C2F46}" destId="{23259D2B-1E85-4E60-A6A4-05AF9274CBBB}" srcOrd="0" destOrd="0" parTransId="{F3773004-EC9A-49D2-B30F-D86A2CA0F7A7}" sibTransId="{4B2E4DE7-A66E-410D-B4A0-7E4F64C649C0}"/>
    <dgm:cxn modelId="{669E5915-BB97-4B3C-9C8D-28E498E796C4}" srcId="{23259D2B-1E85-4E60-A6A4-05AF9274CBBB}" destId="{23E419AC-D1EC-4E2E-A1F2-95B55866B2A9}" srcOrd="0" destOrd="0" parTransId="{6B191588-818D-4C92-87AF-B6CADB3FD2D8}" sibTransId="{DAD582FC-9077-4B1B-A0A3-5FD7061AA484}"/>
    <dgm:cxn modelId="{2DBB1A0D-29DE-498C-A8DF-1043C2F845B0}" type="presOf" srcId="{23259D2B-1E85-4E60-A6A4-05AF9274CBBB}" destId="{55FFBC68-1737-4FED-B296-733FA0D7DF83}" srcOrd="1" destOrd="0" presId="urn:microsoft.com/office/officeart/2009/3/layout/HorizontalOrganizationChart"/>
    <dgm:cxn modelId="{C6736F3F-862A-43EF-928E-FF7E2E5743CB}" type="presOf" srcId="{6B191588-818D-4C92-87AF-B6CADB3FD2D8}" destId="{4A2C40BF-768A-4923-B02C-B86B086C0789}" srcOrd="0" destOrd="0" presId="urn:microsoft.com/office/officeart/2009/3/layout/HorizontalOrganizationChart"/>
    <dgm:cxn modelId="{09E893DF-E063-475A-9899-97CC79F0B444}" type="presOf" srcId="{23E419AC-D1EC-4E2E-A1F2-95B55866B2A9}" destId="{7E6BA650-3097-4283-B4E3-F14477C0E12B}" srcOrd="1" destOrd="0" presId="urn:microsoft.com/office/officeart/2009/3/layout/HorizontalOrganizationChart"/>
    <dgm:cxn modelId="{84E7196D-D0F3-4DD7-982F-54D6B3E7A616}" srcId="{23259D2B-1E85-4E60-A6A4-05AF9274CBBB}" destId="{C8214FD1-683A-412A-8CB2-152FCEBF4EBD}" srcOrd="2" destOrd="0" parTransId="{0C1365B4-E48C-4489-AD6A-0317ED97696A}" sibTransId="{3E0F4A37-F29D-4EF7-AB1F-3F804A91229F}"/>
    <dgm:cxn modelId="{63CA5CE2-B6EB-4762-BEFC-2EF1B89279B4}" type="presOf" srcId="{C8214FD1-683A-412A-8CB2-152FCEBF4EBD}" destId="{C5F51D54-BF49-40AE-A3D2-B3CCF7AC6E80}" srcOrd="1" destOrd="0" presId="urn:microsoft.com/office/officeart/2009/3/layout/HorizontalOrganizationChart"/>
    <dgm:cxn modelId="{394D73B6-91CC-4DF7-B988-A65101C03A5D}" type="presOf" srcId="{23259D2B-1E85-4E60-A6A4-05AF9274CBBB}" destId="{F9D06D8D-C55F-4594-9A1D-AA6D860594F8}" srcOrd="0" destOrd="0" presId="urn:microsoft.com/office/officeart/2009/3/layout/HorizontalOrganizationChart"/>
    <dgm:cxn modelId="{20AFFD27-CE3A-412E-BEEF-D634C86738ED}" srcId="{23259D2B-1E85-4E60-A6A4-05AF9274CBBB}" destId="{594F6895-C896-40AE-908F-7D3A0C124F23}" srcOrd="1" destOrd="0" parTransId="{F81A8D58-84AD-426E-BACD-1DA2557EA92C}" sibTransId="{6B479ED6-C7A2-49CC-BCB7-1DFE8E3573AE}"/>
    <dgm:cxn modelId="{9178EAB5-E64A-4390-BEAA-32F3162CAD55}" type="presOf" srcId="{C8214FD1-683A-412A-8CB2-152FCEBF4EBD}" destId="{FDC11E6C-BC39-4BB5-8A59-5CE3D34EF46C}" srcOrd="0" destOrd="0" presId="urn:microsoft.com/office/officeart/2009/3/layout/HorizontalOrganizationChart"/>
    <dgm:cxn modelId="{350A0AA9-045B-4C6F-BD7B-D0783F8EFAD6}" type="presOf" srcId="{288DA532-07CD-4381-BA33-79F96B7C2F46}" destId="{D0B61DF2-190A-4065-A828-E1EFA105ED38}" srcOrd="0" destOrd="0" presId="urn:microsoft.com/office/officeart/2009/3/layout/HorizontalOrganizationChart"/>
    <dgm:cxn modelId="{4138D15D-9181-43C4-A4A6-6FA7668D46F6}" type="presOf" srcId="{594F6895-C896-40AE-908F-7D3A0C124F23}" destId="{644867E4-D1D8-4E54-8FEC-FCF24197F020}" srcOrd="1" destOrd="0" presId="urn:microsoft.com/office/officeart/2009/3/layout/HorizontalOrganizationChart"/>
    <dgm:cxn modelId="{4A25FACA-3970-4310-98D5-4FF65B44C837}" type="presOf" srcId="{23E419AC-D1EC-4E2E-A1F2-95B55866B2A9}" destId="{01095E24-FEF6-410A-8388-ADC3D63B458D}" srcOrd="0" destOrd="0" presId="urn:microsoft.com/office/officeart/2009/3/layout/HorizontalOrganizationChart"/>
    <dgm:cxn modelId="{E1B254D7-D95E-4393-A64F-632321F0D75C}" type="presOf" srcId="{594F6895-C896-40AE-908F-7D3A0C124F23}" destId="{B4D8308A-3EF5-4196-A95E-EEA548940964}" srcOrd="0" destOrd="0" presId="urn:microsoft.com/office/officeart/2009/3/layout/HorizontalOrganizationChart"/>
    <dgm:cxn modelId="{FF18A4F4-587E-41C9-9F24-27B3DCE3788A}" type="presOf" srcId="{0C1365B4-E48C-4489-AD6A-0317ED97696A}" destId="{A0CD8273-9B90-41FB-B129-B85C843909A8}" srcOrd="0" destOrd="0" presId="urn:microsoft.com/office/officeart/2009/3/layout/HorizontalOrganizationChart"/>
    <dgm:cxn modelId="{F5A5430E-BDE1-4DCA-9F4B-9F29477C767B}" type="presOf" srcId="{F81A8D58-84AD-426E-BACD-1DA2557EA92C}" destId="{061DF71E-8941-474A-ABC3-480EB0C75B46}" srcOrd="0" destOrd="0" presId="urn:microsoft.com/office/officeart/2009/3/layout/HorizontalOrganizationChart"/>
    <dgm:cxn modelId="{26BA933D-8429-4A2E-BC92-BE4F8A120390}" type="presParOf" srcId="{D0B61DF2-190A-4065-A828-E1EFA105ED38}" destId="{4B579B3F-6B51-4686-8D22-79CA966FD5E4}" srcOrd="0" destOrd="0" presId="urn:microsoft.com/office/officeart/2009/3/layout/HorizontalOrganizationChart"/>
    <dgm:cxn modelId="{7E053962-3989-49D3-9272-46DC2CDAB216}" type="presParOf" srcId="{4B579B3F-6B51-4686-8D22-79CA966FD5E4}" destId="{3A06F5B0-2ED3-4D0F-8ED5-7C7CB7CA8D93}" srcOrd="0" destOrd="0" presId="urn:microsoft.com/office/officeart/2009/3/layout/HorizontalOrganizationChart"/>
    <dgm:cxn modelId="{C4A1208F-3D66-402F-B19E-FCAB61AC7F17}" type="presParOf" srcId="{3A06F5B0-2ED3-4D0F-8ED5-7C7CB7CA8D93}" destId="{F9D06D8D-C55F-4594-9A1D-AA6D860594F8}" srcOrd="0" destOrd="0" presId="urn:microsoft.com/office/officeart/2009/3/layout/HorizontalOrganizationChart"/>
    <dgm:cxn modelId="{66FD2ACC-237F-48BE-B948-179B27A9CC91}" type="presParOf" srcId="{3A06F5B0-2ED3-4D0F-8ED5-7C7CB7CA8D93}" destId="{55FFBC68-1737-4FED-B296-733FA0D7DF83}" srcOrd="1" destOrd="0" presId="urn:microsoft.com/office/officeart/2009/3/layout/HorizontalOrganizationChart"/>
    <dgm:cxn modelId="{7D836393-777B-4D68-B0C9-460F510C8DCE}" type="presParOf" srcId="{4B579B3F-6B51-4686-8D22-79CA966FD5E4}" destId="{09A50454-3D6A-4C88-88FD-0A9020D4536F}" srcOrd="1" destOrd="0" presId="urn:microsoft.com/office/officeart/2009/3/layout/HorizontalOrganizationChart"/>
    <dgm:cxn modelId="{8C709FE3-321B-4D25-A7BD-F6F3EE90FA52}" type="presParOf" srcId="{09A50454-3D6A-4C88-88FD-0A9020D4536F}" destId="{4A2C40BF-768A-4923-B02C-B86B086C0789}" srcOrd="0" destOrd="0" presId="urn:microsoft.com/office/officeart/2009/3/layout/HorizontalOrganizationChart"/>
    <dgm:cxn modelId="{78908005-87DE-4A46-B628-7AD387B37F29}" type="presParOf" srcId="{09A50454-3D6A-4C88-88FD-0A9020D4536F}" destId="{9BEF7B18-A005-4294-AF38-E81C8A0CCE8E}" srcOrd="1" destOrd="0" presId="urn:microsoft.com/office/officeart/2009/3/layout/HorizontalOrganizationChart"/>
    <dgm:cxn modelId="{57C3D6C6-8FAE-46AB-A761-012D9B7AEA17}" type="presParOf" srcId="{9BEF7B18-A005-4294-AF38-E81C8A0CCE8E}" destId="{5BB2765F-A447-4E74-B919-A542CCBC3DE8}" srcOrd="0" destOrd="0" presId="urn:microsoft.com/office/officeart/2009/3/layout/HorizontalOrganizationChart"/>
    <dgm:cxn modelId="{113014DE-8E2F-42C6-8370-FCE66001F4EE}" type="presParOf" srcId="{5BB2765F-A447-4E74-B919-A542CCBC3DE8}" destId="{01095E24-FEF6-410A-8388-ADC3D63B458D}" srcOrd="0" destOrd="0" presId="urn:microsoft.com/office/officeart/2009/3/layout/HorizontalOrganizationChart"/>
    <dgm:cxn modelId="{A036100C-6208-4FF1-8961-7ABBD8CCA26E}" type="presParOf" srcId="{5BB2765F-A447-4E74-B919-A542CCBC3DE8}" destId="{7E6BA650-3097-4283-B4E3-F14477C0E12B}" srcOrd="1" destOrd="0" presId="urn:microsoft.com/office/officeart/2009/3/layout/HorizontalOrganizationChart"/>
    <dgm:cxn modelId="{65F211DB-03BB-48B5-8AB5-196EFA7FAB04}" type="presParOf" srcId="{9BEF7B18-A005-4294-AF38-E81C8A0CCE8E}" destId="{9378E4DF-F322-4656-AAEC-9FB3D05D1CAC}" srcOrd="1" destOrd="0" presId="urn:microsoft.com/office/officeart/2009/3/layout/HorizontalOrganizationChart"/>
    <dgm:cxn modelId="{31809D80-9AF5-4A84-BE87-F2DE5A9650DD}" type="presParOf" srcId="{9BEF7B18-A005-4294-AF38-E81C8A0CCE8E}" destId="{2B743E3F-67C7-44CE-B8EB-97523066A565}" srcOrd="2" destOrd="0" presId="urn:microsoft.com/office/officeart/2009/3/layout/HorizontalOrganizationChart"/>
    <dgm:cxn modelId="{CEF3B840-C954-4CBC-B472-F1D380E43BA6}" type="presParOf" srcId="{09A50454-3D6A-4C88-88FD-0A9020D4536F}" destId="{061DF71E-8941-474A-ABC3-480EB0C75B46}" srcOrd="2" destOrd="0" presId="urn:microsoft.com/office/officeart/2009/3/layout/HorizontalOrganizationChart"/>
    <dgm:cxn modelId="{8D8B776D-3C32-4579-B4D0-611D0A41F00E}" type="presParOf" srcId="{09A50454-3D6A-4C88-88FD-0A9020D4536F}" destId="{6CAAC798-6848-46A1-A64B-52B6271B4B14}" srcOrd="3" destOrd="0" presId="urn:microsoft.com/office/officeart/2009/3/layout/HorizontalOrganizationChart"/>
    <dgm:cxn modelId="{A0500931-DC97-4CCF-BCC4-00187BB9C4AF}" type="presParOf" srcId="{6CAAC798-6848-46A1-A64B-52B6271B4B14}" destId="{B85704E4-441A-46B0-A226-04256238280A}" srcOrd="0" destOrd="0" presId="urn:microsoft.com/office/officeart/2009/3/layout/HorizontalOrganizationChart"/>
    <dgm:cxn modelId="{813871A3-0E40-4C9F-8922-0AAF92D39EED}" type="presParOf" srcId="{B85704E4-441A-46B0-A226-04256238280A}" destId="{B4D8308A-3EF5-4196-A95E-EEA548940964}" srcOrd="0" destOrd="0" presId="urn:microsoft.com/office/officeart/2009/3/layout/HorizontalOrganizationChart"/>
    <dgm:cxn modelId="{37E0114A-23EE-4A8A-AA1A-C5CFB0D0F33A}" type="presParOf" srcId="{B85704E4-441A-46B0-A226-04256238280A}" destId="{644867E4-D1D8-4E54-8FEC-FCF24197F020}" srcOrd="1" destOrd="0" presId="urn:microsoft.com/office/officeart/2009/3/layout/HorizontalOrganizationChart"/>
    <dgm:cxn modelId="{0AC05479-B349-44A8-A000-9F718C1DE333}" type="presParOf" srcId="{6CAAC798-6848-46A1-A64B-52B6271B4B14}" destId="{63BA8EDF-DC2C-4676-AB21-9E094F7352CD}" srcOrd="1" destOrd="0" presId="urn:microsoft.com/office/officeart/2009/3/layout/HorizontalOrganizationChart"/>
    <dgm:cxn modelId="{610EE1FF-6AF1-437B-8A6F-24050DC45CF0}" type="presParOf" srcId="{6CAAC798-6848-46A1-A64B-52B6271B4B14}" destId="{4E39582E-6E8A-4375-A9D7-99CFCF64326E}" srcOrd="2" destOrd="0" presId="urn:microsoft.com/office/officeart/2009/3/layout/HorizontalOrganizationChart"/>
    <dgm:cxn modelId="{7534B1F5-D99C-47E0-A309-79E9B49CADEE}" type="presParOf" srcId="{09A50454-3D6A-4C88-88FD-0A9020D4536F}" destId="{A0CD8273-9B90-41FB-B129-B85C843909A8}" srcOrd="4" destOrd="0" presId="urn:microsoft.com/office/officeart/2009/3/layout/HorizontalOrganizationChart"/>
    <dgm:cxn modelId="{2379B0F1-C47D-428B-B2C6-ECF007C75886}" type="presParOf" srcId="{09A50454-3D6A-4C88-88FD-0A9020D4536F}" destId="{C0386E8B-95D1-43F3-8842-29E0E2D675EC}" srcOrd="5" destOrd="0" presId="urn:microsoft.com/office/officeart/2009/3/layout/HorizontalOrganizationChart"/>
    <dgm:cxn modelId="{CF9E5438-A5F9-4C48-BFF3-97A3E31EA181}" type="presParOf" srcId="{C0386E8B-95D1-43F3-8842-29E0E2D675EC}" destId="{0992FC23-004B-42D8-A21C-D37D0F64E77F}" srcOrd="0" destOrd="0" presId="urn:microsoft.com/office/officeart/2009/3/layout/HorizontalOrganizationChart"/>
    <dgm:cxn modelId="{A41990B5-FED9-4153-90C1-CEEF0E08586D}" type="presParOf" srcId="{0992FC23-004B-42D8-A21C-D37D0F64E77F}" destId="{FDC11E6C-BC39-4BB5-8A59-5CE3D34EF46C}" srcOrd="0" destOrd="0" presId="urn:microsoft.com/office/officeart/2009/3/layout/HorizontalOrganizationChart"/>
    <dgm:cxn modelId="{CA780C93-7209-433A-B902-3639312DA7AF}" type="presParOf" srcId="{0992FC23-004B-42D8-A21C-D37D0F64E77F}" destId="{C5F51D54-BF49-40AE-A3D2-B3CCF7AC6E80}" srcOrd="1" destOrd="0" presId="urn:microsoft.com/office/officeart/2009/3/layout/HorizontalOrganizationChart"/>
    <dgm:cxn modelId="{8ADBA9CD-F6F9-437E-A249-1E12482C7F62}" type="presParOf" srcId="{C0386E8B-95D1-43F3-8842-29E0E2D675EC}" destId="{E04CD044-D700-4E0F-8257-DA01FB33B733}" srcOrd="1" destOrd="0" presId="urn:microsoft.com/office/officeart/2009/3/layout/HorizontalOrganizationChart"/>
    <dgm:cxn modelId="{5FB88C05-6542-4B26-A377-6CB0031E6022}" type="presParOf" srcId="{C0386E8B-95D1-43F3-8842-29E0E2D675EC}" destId="{F7F50899-3037-4A56-AA71-A0BA08B81B1D}" srcOrd="2" destOrd="0" presId="urn:microsoft.com/office/officeart/2009/3/layout/HorizontalOrganizationChart"/>
    <dgm:cxn modelId="{7D9C0DF4-D7E8-4F20-86D2-BB931B5FCD45}" type="presParOf" srcId="{4B579B3F-6B51-4686-8D22-79CA966FD5E4}" destId="{7C2FB145-9D78-4150-88E2-07A6E5AF0048}" srcOrd="2" destOrd="0" presId="urn:microsoft.com/office/officeart/2009/3/layout/HorizontalOrganizationChar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EA846-DF2B-4799-8358-2C98384F497A}">
      <dsp:nvSpPr>
        <dsp:cNvPr id="0" name=""/>
        <dsp:cNvSpPr/>
      </dsp:nvSpPr>
      <dsp:spPr>
        <a:xfrm>
          <a:off x="2127905" y="2074862"/>
          <a:ext cx="394589" cy="590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94" y="0"/>
              </a:lnTo>
              <a:lnTo>
                <a:pt x="197294" y="590230"/>
              </a:lnTo>
              <a:lnTo>
                <a:pt x="394589" y="5902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8BCA4-09CE-492C-9069-0704713E23ED}">
      <dsp:nvSpPr>
        <dsp:cNvPr id="0" name=""/>
        <dsp:cNvSpPr/>
      </dsp:nvSpPr>
      <dsp:spPr>
        <a:xfrm>
          <a:off x="2127905" y="1484411"/>
          <a:ext cx="394589" cy="590450"/>
        </a:xfrm>
        <a:custGeom>
          <a:avLst/>
          <a:gdLst/>
          <a:ahLst/>
          <a:cxnLst/>
          <a:rect l="0" t="0" r="0" b="0"/>
          <a:pathLst>
            <a:path>
              <a:moveTo>
                <a:pt x="0" y="590450"/>
              </a:moveTo>
              <a:lnTo>
                <a:pt x="197294" y="590450"/>
              </a:lnTo>
              <a:lnTo>
                <a:pt x="197294" y="0"/>
              </a:lnTo>
              <a:lnTo>
                <a:pt x="39458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8E986-30BC-4E9C-902F-36BA2F1FF8DF}">
      <dsp:nvSpPr>
        <dsp:cNvPr id="0" name=""/>
        <dsp:cNvSpPr/>
      </dsp:nvSpPr>
      <dsp:spPr>
        <a:xfrm>
          <a:off x="355" y="1044580"/>
          <a:ext cx="2127549" cy="2060564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Министерство образования и науки</a:t>
          </a:r>
          <a:endParaRPr lang="ru-RU" sz="2500" kern="1200" dirty="0"/>
        </a:p>
      </dsp:txBody>
      <dsp:txXfrm>
        <a:off x="355" y="1044580"/>
        <a:ext cx="2127549" cy="2060564"/>
      </dsp:txXfrm>
    </dsp:sp>
    <dsp:sp modelId="{068F1BB2-A653-4BA1-B55B-BECBB8D56C5C}">
      <dsp:nvSpPr>
        <dsp:cNvPr id="0" name=""/>
        <dsp:cNvSpPr/>
      </dsp:nvSpPr>
      <dsp:spPr>
        <a:xfrm>
          <a:off x="2522495" y="1017490"/>
          <a:ext cx="1972949" cy="9338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ГКНТП</a:t>
          </a:r>
          <a:endParaRPr lang="ru-RU" sz="2500" kern="1200" dirty="0"/>
        </a:p>
      </dsp:txBody>
      <dsp:txXfrm>
        <a:off x="2522495" y="1017490"/>
        <a:ext cx="1972949" cy="933843"/>
      </dsp:txXfrm>
    </dsp:sp>
    <dsp:sp modelId="{7DB7886B-B248-4D39-839B-A03A45E0138C}">
      <dsp:nvSpPr>
        <dsp:cNvPr id="0" name=""/>
        <dsp:cNvSpPr/>
      </dsp:nvSpPr>
      <dsp:spPr>
        <a:xfrm>
          <a:off x="2522495" y="2197952"/>
          <a:ext cx="1972949" cy="93428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Министерство образования </a:t>
          </a:r>
          <a:endParaRPr lang="ru-RU" sz="2500" kern="1200" dirty="0"/>
        </a:p>
      </dsp:txBody>
      <dsp:txXfrm>
        <a:off x="2522495" y="2197952"/>
        <a:ext cx="1972949" cy="934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F4EED-3057-4004-ABCA-E95B58FB6F09}">
      <dsp:nvSpPr>
        <dsp:cNvPr id="0" name=""/>
        <dsp:cNvSpPr/>
      </dsp:nvSpPr>
      <dsp:spPr>
        <a:xfrm>
          <a:off x="2043745" y="2074862"/>
          <a:ext cx="408309" cy="61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154" y="0"/>
              </a:lnTo>
              <a:lnTo>
                <a:pt x="204154" y="610753"/>
              </a:lnTo>
              <a:lnTo>
                <a:pt x="408309" y="610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80050-1992-4020-AFE9-E14C786D101B}">
      <dsp:nvSpPr>
        <dsp:cNvPr id="0" name=""/>
        <dsp:cNvSpPr/>
      </dsp:nvSpPr>
      <dsp:spPr>
        <a:xfrm>
          <a:off x="2043745" y="1535890"/>
          <a:ext cx="408309" cy="538971"/>
        </a:xfrm>
        <a:custGeom>
          <a:avLst/>
          <a:gdLst/>
          <a:ahLst/>
          <a:cxnLst/>
          <a:rect l="0" t="0" r="0" b="0"/>
          <a:pathLst>
            <a:path>
              <a:moveTo>
                <a:pt x="0" y="538971"/>
              </a:moveTo>
              <a:lnTo>
                <a:pt x="204154" y="538971"/>
              </a:lnTo>
              <a:lnTo>
                <a:pt x="204154" y="0"/>
              </a:lnTo>
              <a:lnTo>
                <a:pt x="4083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59520-4D9E-4ED6-8FB1-2050D6AB6AC2}">
      <dsp:nvSpPr>
        <dsp:cNvPr id="0" name=""/>
        <dsp:cNvSpPr/>
      </dsp:nvSpPr>
      <dsp:spPr>
        <a:xfrm>
          <a:off x="2195" y="1008756"/>
          <a:ext cx="2041549" cy="2132211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Министерство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промышленности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и торговли </a:t>
          </a:r>
          <a:endParaRPr lang="ru-RU" sz="2000" kern="1200" dirty="0"/>
        </a:p>
      </dsp:txBody>
      <dsp:txXfrm>
        <a:off x="2195" y="1008756"/>
        <a:ext cx="2041549" cy="2132211"/>
      </dsp:txXfrm>
    </dsp:sp>
    <dsp:sp modelId="{359F6371-C0A8-4DD1-A8AA-5A0715EEDB54}">
      <dsp:nvSpPr>
        <dsp:cNvPr id="0" name=""/>
        <dsp:cNvSpPr/>
      </dsp:nvSpPr>
      <dsp:spPr>
        <a:xfrm>
          <a:off x="2452054" y="1052734"/>
          <a:ext cx="2041549" cy="96631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Министерство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промышленности </a:t>
          </a:r>
          <a:endParaRPr lang="ru-RU" sz="2000" kern="1200" dirty="0"/>
        </a:p>
      </dsp:txBody>
      <dsp:txXfrm>
        <a:off x="2452054" y="1052734"/>
        <a:ext cx="2041549" cy="966313"/>
      </dsp:txXfrm>
    </dsp:sp>
    <dsp:sp modelId="{B3EC8292-B4BE-4E1D-970C-CF9CABE0A526}">
      <dsp:nvSpPr>
        <dsp:cNvPr id="0" name=""/>
        <dsp:cNvSpPr/>
      </dsp:nvSpPr>
      <dsp:spPr>
        <a:xfrm>
          <a:off x="2452054" y="2274241"/>
          <a:ext cx="2041549" cy="822749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Министерство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торговли </a:t>
          </a:r>
          <a:endParaRPr lang="ru-RU" sz="2000" kern="1200" dirty="0"/>
        </a:p>
      </dsp:txBody>
      <dsp:txXfrm>
        <a:off x="2452054" y="2274241"/>
        <a:ext cx="2041549" cy="822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E61E2-3B87-467D-86A0-781BA214D131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02F6-BB7B-455C-AC0E-B0E3B6C98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4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48174-85FC-4FD5-94D8-490C964517F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6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EE7-3885-4412-B4E8-7021DC618E23}" type="datetime1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3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6EF-4BE8-4791-9995-8BA26C1BFB1D}" type="datetime1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E2EA-BCFD-461D-BC67-F827FC644E95}" type="datetime1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9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8925-85B6-47AF-AB95-5786BEC1C0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7B92-2D14-46E6-8FDD-A56D43B4F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5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6F30-B6BF-44F8-95A3-0339B3C77D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0D17-7BDE-49E6-96ED-0D27023703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1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1808-D70D-42AA-BF19-3FE1A489B7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1625-D78F-4F18-9775-36289C4959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4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E0C3-D5BF-410B-886B-D1D6F7EF87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A688-57B5-4708-B761-7BC634550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4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7904-0B67-4287-A0E0-95F2111A4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2B4D-4B01-41D0-A988-AD5E91606D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7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E27B-456F-4DEB-98C0-A17D39FEBC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BE9D8-4E1A-421F-A4BB-0ADE6C4601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31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D287-4963-41D5-A214-1AA925E9B0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D0DB-D0B2-46FB-8F6C-B5E87A34DE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49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1050-79A1-43E2-8028-558C151F32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916F-FCDE-4333-AE70-6C20F90781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1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35A9-5154-4D4B-A5DD-EF8638FC62A1}" type="datetime1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56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3259-9852-4AA3-9C08-15A571935B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CA1B-097A-45B0-9396-851ECBD2B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4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A522-915D-4731-917E-364A9A51F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0067-C097-4579-8FC0-7A99719699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32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5D13-A334-40D7-8522-61B8D72C1F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7997D-B727-461E-A57F-BE8081AE4A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3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DD2-AF9E-4829-B9E6-8153BF53D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80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E24D-8275-4CD0-86AD-9ABCECF9FB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28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F435-F700-4A7E-835D-7E6A8C084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90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C77-7A35-4D30-8877-CEE7E022F3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91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4DD2-5A55-4BBF-BFB1-51C8DA4996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1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3DC9-2131-47CB-8BC6-C0F39350E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5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5932-99CF-4494-B438-4E6F8B1E37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4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36FD-6BB8-4130-BAD6-FA53693A5C52}" type="datetime1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61F3-DB02-455F-ADCC-CF234E38B6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91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D650-89C5-4806-9DDC-5B9FEF7B89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83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945-8DE3-4F7C-ABD8-22642CA621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47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EA26-C6D7-483D-9008-8AB56DBFFB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8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363-E23C-4E24-99E2-7BBC49D55F94}" type="datetime1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6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4CCE-80D2-41C2-901B-6FD3167B61E4}" type="datetime1">
              <a:rPr lang="ru-RU" smtClean="0"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173-1BEC-4C49-A5F2-428F6E544A89}" type="datetime1">
              <a:rPr lang="ru-RU" smtClean="0"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C4C-1A79-47DA-AA6F-1EA7BB25B9B3}" type="datetime1">
              <a:rPr lang="ru-RU" smtClean="0"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1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EE13-4B0E-4642-B68D-2DBDB1FE0CF9}" type="datetime1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793E-4941-4F8F-A9B5-69DD91463281}" type="datetime1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C4B9B-F6B2-460F-9446-A84D7B2E79E5}" type="datetime1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52AFB-7129-4AF6-8BF4-5E6C49549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38919-DC46-4F97-B993-C3C9EDB53A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672157-142C-4A92-AAD6-B00DDF889F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3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8A6E-88BA-4BB2-BF78-A8E9D6393D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1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g.ru/2014/07/03/strategia-dok.html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DF8CE-263E-400F-8644-52B42A23F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1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836613"/>
            <a:ext cx="4572000" cy="3429000"/>
          </a:xfrm>
        </p:spPr>
      </p:pic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05263"/>
            <a:ext cx="56880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9127"/>
            <a:ext cx="9144000" cy="457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975054"/>
              </p:ext>
            </p:extLst>
          </p:nvPr>
        </p:nvGraphicFramePr>
        <p:xfrm>
          <a:off x="1" y="-825775"/>
          <a:ext cx="9108504" cy="76837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57803"/>
                <a:gridCol w="4510540"/>
                <a:gridCol w="1440161"/>
              </a:tblGrid>
              <a:tr h="1024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ВЕДОМСТВО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Соотн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фактич</a:t>
                      </a:r>
                      <a:r>
                        <a:rPr lang="ru-RU" dirty="0" smtClean="0"/>
                        <a:t>. и порог. знач.</a:t>
                      </a:r>
                      <a:endParaRPr lang="ru-RU" dirty="0"/>
                    </a:p>
                  </a:txBody>
                  <a:tcPr/>
                </a:tc>
              </a:tr>
              <a:tr h="6596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сельского хозяйства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импортного продовольствия во внутреннем потреблении,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19160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финансов</a:t>
                      </a:r>
                    </a:p>
                    <a:p>
                      <a:r>
                        <a:rPr lang="ru-RU" b="1" dirty="0" smtClean="0"/>
                        <a:t>ЦБ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золотовалютных резервов на конец года, млрд. долл.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инфляции за год, %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Сальдо бюджета, % к ВВП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Денежная масса (М2), % к ВВП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0,91</a:t>
                      </a: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&gt;1</a:t>
                      </a:r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0,88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40833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труда и социальной защиты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Уровень безработицы, %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Отношение среднедушевых денежных доходов к прожиточному минимуму, раз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Доля населения, имеющего доходы ниже прожиточного минимума, %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Отношение средней пенсии к средней зарплате, %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Соотношение доходов 10% самых богатых и 10% самых бедных групп населения, раз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0,73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0,88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0,38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0,85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0,43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T="45714" marB="45714" horzOverflow="overflow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500" dirty="0">
                <a:solidFill>
                  <a:prstClr val="black"/>
                </a:solidFill>
                <a:ea typeface="+mn-ea"/>
                <a:cs typeface="+mn-cs"/>
              </a:rPr>
              <a:t>В «</a:t>
            </a:r>
            <a:r>
              <a:rPr lang="ru-RU" sz="2500" b="1" dirty="0" smtClean="0">
                <a:solidFill>
                  <a:prstClr val="black"/>
                </a:solidFill>
                <a:ea typeface="+mn-ea"/>
                <a:cs typeface="+mn-cs"/>
              </a:rPr>
              <a:t>Стратегии НБ»</a:t>
            </a:r>
            <a:r>
              <a:rPr lang="ru-RU" sz="25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500" dirty="0">
                <a:solidFill>
                  <a:prstClr val="black"/>
                </a:solidFill>
                <a:ea typeface="+mn-ea"/>
                <a:cs typeface="+mn-cs"/>
              </a:rPr>
              <a:t>прямо указывается, что </a:t>
            </a:r>
            <a:r>
              <a:rPr lang="ru-RU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организационная поддержка ее реализации заключается в развитии системы обеспечения </a:t>
            </a:r>
            <a:r>
              <a:rPr lang="ru-RU" sz="2500" b="1" dirty="0">
                <a:solidFill>
                  <a:srgbClr val="FF0000"/>
                </a:solidFill>
                <a:ea typeface="+mn-ea"/>
                <a:cs typeface="+mn-cs"/>
              </a:rPr>
              <a:t>национальной безопасности </a:t>
            </a:r>
            <a:r>
              <a:rPr lang="ru-RU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на основе совершенствования</a:t>
            </a:r>
            <a:r>
              <a:rPr lang="ru-RU" sz="25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механизмов стратегического планирования.</a:t>
            </a:r>
            <a:endParaRPr lang="ru-RU" sz="25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2050" name="Picture 2" descr="C:\Users\Сергей\Desktop\МЭФ 2014\Чел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96" y="3503568"/>
            <a:ext cx="1918943" cy="33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Desktop\МЭФ 2014\Чел.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514725"/>
            <a:ext cx="2618093" cy="333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41094" y="2650860"/>
            <a:ext cx="261809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Экономика РФ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13" y="2636912"/>
            <a:ext cx="2645893" cy="9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Новые структуры.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Перераспределение функций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4499992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СТРАТЕГИЧЕСКИЙ БЛОК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7131376"/>
              </p:ext>
            </p:extLst>
          </p:nvPr>
        </p:nvGraphicFramePr>
        <p:xfrm>
          <a:off x="0" y="2174875"/>
          <a:ext cx="4497388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86498086"/>
              </p:ext>
            </p:extLst>
          </p:nvPr>
        </p:nvGraphicFramePr>
        <p:xfrm>
          <a:off x="4645025" y="2174875"/>
          <a:ext cx="4498975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929585" y="5437915"/>
            <a:ext cx="1440160" cy="4669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Росстат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678099" y="4797152"/>
            <a:ext cx="0" cy="640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управления в безопасной модели экономики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97294"/>
            <a:ext cx="1584176" cy="3974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Совбез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52053"/>
            <a:ext cx="1584176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Росстат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7648" y="2324415"/>
            <a:ext cx="1656184" cy="41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Правительство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0679" y="832418"/>
            <a:ext cx="1584176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Президент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8363" y="3772560"/>
            <a:ext cx="165596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Министерства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7807" y="5519366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Госсектор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2560" y="5519366"/>
            <a:ext cx="158417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Бизнес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2621073"/>
            <a:ext cx="1637083" cy="321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ГКНТП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2161821"/>
            <a:ext cx="1621203" cy="3251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ГКСП</a:t>
            </a:r>
            <a:endParaRPr lang="ru-RU" b="1" dirty="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>
            <a:stCxn id="7" idx="2"/>
            <a:endCxn id="4" idx="0"/>
          </p:cNvCxnSpPr>
          <p:nvPr/>
        </p:nvCxnSpPr>
        <p:spPr>
          <a:xfrm flipH="1">
            <a:off x="1115616" y="1192458"/>
            <a:ext cx="3417151" cy="204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6" idx="0"/>
          </p:cNvCxnSpPr>
          <p:nvPr/>
        </p:nvCxnSpPr>
        <p:spPr>
          <a:xfrm>
            <a:off x="4532767" y="1192458"/>
            <a:ext cx="1982973" cy="1131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>
            <a:stCxn id="4" idx="2"/>
            <a:endCxn id="5" idx="0"/>
          </p:cNvCxnSpPr>
          <p:nvPr/>
        </p:nvCxnSpPr>
        <p:spPr>
          <a:xfrm>
            <a:off x="1115616" y="1794710"/>
            <a:ext cx="0" cy="557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" idx="3"/>
            <a:endCxn id="6" idx="1"/>
          </p:cNvCxnSpPr>
          <p:nvPr/>
        </p:nvCxnSpPr>
        <p:spPr>
          <a:xfrm>
            <a:off x="1907704" y="1596002"/>
            <a:ext cx="3779944" cy="934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6" idx="2"/>
            <a:endCxn id="9" idx="0"/>
          </p:cNvCxnSpPr>
          <p:nvPr/>
        </p:nvCxnSpPr>
        <p:spPr>
          <a:xfrm flipH="1">
            <a:off x="4656344" y="2735690"/>
            <a:ext cx="1859396" cy="1036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34" idx="1"/>
            <a:endCxn id="19" idx="3"/>
          </p:cNvCxnSpPr>
          <p:nvPr/>
        </p:nvCxnSpPr>
        <p:spPr>
          <a:xfrm flipH="1">
            <a:off x="3888947" y="1598434"/>
            <a:ext cx="3267872" cy="725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34" idx="1"/>
          </p:cNvCxnSpPr>
          <p:nvPr/>
        </p:nvCxnSpPr>
        <p:spPr>
          <a:xfrm flipH="1">
            <a:off x="1907704" y="1598434"/>
            <a:ext cx="5249115" cy="16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18" idx="3"/>
            <a:endCxn id="6" idx="1"/>
          </p:cNvCxnSpPr>
          <p:nvPr/>
        </p:nvCxnSpPr>
        <p:spPr>
          <a:xfrm flipV="1">
            <a:off x="3904827" y="2530053"/>
            <a:ext cx="1782821" cy="251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7" idx="2"/>
            <a:endCxn id="19" idx="0"/>
          </p:cNvCxnSpPr>
          <p:nvPr/>
        </p:nvCxnSpPr>
        <p:spPr>
          <a:xfrm flipH="1">
            <a:off x="3078346" y="1192458"/>
            <a:ext cx="1454421" cy="969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9" idx="3"/>
            <a:endCxn id="6" idx="1"/>
          </p:cNvCxnSpPr>
          <p:nvPr/>
        </p:nvCxnSpPr>
        <p:spPr>
          <a:xfrm>
            <a:off x="3888947" y="2324416"/>
            <a:ext cx="1798701" cy="20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9" idx="2"/>
            <a:endCxn id="18" idx="0"/>
          </p:cNvCxnSpPr>
          <p:nvPr/>
        </p:nvCxnSpPr>
        <p:spPr>
          <a:xfrm>
            <a:off x="3078346" y="2487010"/>
            <a:ext cx="7940" cy="134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9" idx="2"/>
            <a:endCxn id="11" idx="0"/>
          </p:cNvCxnSpPr>
          <p:nvPr/>
        </p:nvCxnSpPr>
        <p:spPr>
          <a:xfrm flipH="1">
            <a:off x="3239895" y="4132600"/>
            <a:ext cx="1416449" cy="1386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7156819" y="1402158"/>
            <a:ext cx="1584176" cy="3925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</a:rPr>
              <a:t>Фед</a:t>
            </a:r>
            <a:r>
              <a:rPr lang="ru-RU" b="1" dirty="0" smtClean="0">
                <a:solidFill>
                  <a:prstClr val="white"/>
                </a:solidFill>
              </a:rPr>
              <a:t>. Собр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5" name="Прямая со стрелкой 134"/>
          <p:cNvCxnSpPr>
            <a:stCxn id="134" idx="1"/>
          </p:cNvCxnSpPr>
          <p:nvPr/>
        </p:nvCxnSpPr>
        <p:spPr>
          <a:xfrm flipH="1">
            <a:off x="6525284" y="1598434"/>
            <a:ext cx="631535" cy="707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7" idx="2"/>
            <a:endCxn id="134" idx="0"/>
          </p:cNvCxnSpPr>
          <p:nvPr/>
        </p:nvCxnSpPr>
        <p:spPr>
          <a:xfrm>
            <a:off x="4532767" y="1192458"/>
            <a:ext cx="3416140" cy="209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>
            <a:stCxn id="9" idx="2"/>
            <a:endCxn id="12" idx="0"/>
          </p:cNvCxnSpPr>
          <p:nvPr/>
        </p:nvCxnSpPr>
        <p:spPr>
          <a:xfrm>
            <a:off x="4656344" y="4132600"/>
            <a:ext cx="1688304" cy="1386766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Группа 170"/>
          <p:cNvGrpSpPr/>
          <p:nvPr/>
        </p:nvGrpSpPr>
        <p:grpSpPr>
          <a:xfrm>
            <a:off x="868680" y="3092335"/>
            <a:ext cx="7406640" cy="673330"/>
            <a:chOff x="411479" y="2308241"/>
            <a:chExt cx="7406640" cy="673330"/>
          </a:xfrm>
        </p:grpSpPr>
        <p:sp>
          <p:nvSpPr>
            <p:cNvPr id="172" name="Прямоугольник 171"/>
            <p:cNvSpPr/>
            <p:nvPr/>
          </p:nvSpPr>
          <p:spPr>
            <a:xfrm>
              <a:off x="411479" y="2308241"/>
              <a:ext cx="7406640" cy="6733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3" name="Прямоугольник 172"/>
            <p:cNvSpPr/>
            <p:nvPr/>
          </p:nvSpPr>
          <p:spPr>
            <a:xfrm>
              <a:off x="411479" y="2308241"/>
              <a:ext cx="7406640" cy="673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b" anchorCtr="0">
              <a:noAutofit/>
            </a:bodyPr>
            <a:lstStyle/>
            <a:p>
              <a:pPr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395536" y="5373216"/>
            <a:ext cx="8352928" cy="1224136"/>
            <a:chOff x="298380" y="604663"/>
            <a:chExt cx="7406640" cy="817349"/>
          </a:xfrm>
        </p:grpSpPr>
        <p:sp>
          <p:nvSpPr>
            <p:cNvPr id="176" name="Прямоугольник 175"/>
            <p:cNvSpPr/>
            <p:nvPr/>
          </p:nvSpPr>
          <p:spPr>
            <a:xfrm>
              <a:off x="298380" y="604663"/>
              <a:ext cx="7406640" cy="81734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7" name="Прямоугольник 176"/>
            <p:cNvSpPr/>
            <p:nvPr/>
          </p:nvSpPr>
          <p:spPr>
            <a:xfrm>
              <a:off x="298380" y="604663"/>
              <a:ext cx="7406640" cy="817349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b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Рыночная среда</a:t>
              </a:r>
              <a:endParaRPr lang="ru-RU" sz="3200" b="1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7145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Зараженные вирусом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либерализма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Объект 4" descr="Игорь Иванович Шувалов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5"/>
            <a:ext cx="168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Аркадий Владимирович Дворкови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5"/>
            <a:ext cx="168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лексей Валентинович Улюкаев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83" y="1628772"/>
            <a:ext cx="168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Антон Германович Силуанов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38000"/>
            <a:ext cx="1679166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upload.wikimedia.org/wikipedia/commons/thumb/2/28/Elvira_Nabiullina.jpg/200px-Elvira_Nabiullin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10" y="4338000"/>
            <a:ext cx="1682434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Дмитрий Викторович Ливанов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88778"/>
            <a:ext cx="1679167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zavtra.ru/media/articles/covers/n47.14-oruji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2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C0D17-7BDE-49E6-96ED-0D2702370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javasea.ru/uploads/posts/2013-03/1362660233_animaciya-flag-rossi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610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 российской экономической модели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НОВЫЙ КУРС РОССИЙСКОЙ ЭКОНОМИКИ КАК ОТВЕТ НА СОВРЕМЕННЫЕ УГРОЗЫ ЕЕ БЕЗОПАСНОСТИ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С.В.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Кайманаков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721C-9A97-4E71-9871-2995D0A37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61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</a:t>
            </a:r>
            <a:r>
              <a:rPr lang="ru-RU" sz="3600" dirty="0" smtClean="0">
                <a:latin typeface="Arial Black" panose="020B0A04020102020204" pitchFamily="34" charset="0"/>
              </a:rPr>
              <a:t>Ли </a:t>
            </a:r>
            <a:r>
              <a:rPr lang="ru-RU" sz="3600" dirty="0" err="1" smtClean="0">
                <a:latin typeface="Arial Black" panose="020B0A04020102020204" pitchFamily="34" charset="0"/>
              </a:rPr>
              <a:t>Куан</a:t>
            </a:r>
            <a:r>
              <a:rPr lang="ru-RU" sz="3600" dirty="0" smtClean="0">
                <a:latin typeface="Arial Black" panose="020B0A04020102020204" pitchFamily="34" charset="0"/>
              </a:rPr>
              <a:t> Ю </a:t>
            </a:r>
            <a:r>
              <a:rPr lang="ru-RU" sz="3600" dirty="0" smtClean="0"/>
              <a:t>(1923-2015)</a:t>
            </a:r>
            <a:br>
              <a:rPr lang="ru-RU" sz="3600" dirty="0" smtClean="0"/>
            </a:br>
            <a:r>
              <a:rPr lang="ru-RU" sz="3600" dirty="0" smtClean="0"/>
              <a:t>                                 </a:t>
            </a:r>
            <a:r>
              <a:rPr lang="ru-RU" sz="2700" b="1" dirty="0" smtClean="0"/>
              <a:t>Премьер-министр  Сингапура (1965-</a:t>
            </a:r>
            <a:r>
              <a:rPr lang="ru-RU" sz="2400" b="1" dirty="0" smtClean="0"/>
              <a:t>1990) </a:t>
            </a:r>
            <a:br>
              <a:rPr lang="ru-RU" sz="2400" b="1" dirty="0" smtClean="0"/>
            </a:br>
            <a:r>
              <a:rPr lang="ru-RU" sz="2400" b="1" dirty="0" smtClean="0"/>
              <a:t>                          Старший министр (1990 по 2004) 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Министр-наставник (2004 —2011)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За </a:t>
            </a:r>
            <a:r>
              <a:rPr lang="ru-RU" b="1" dirty="0" smtClean="0"/>
              <a:t>1965-1990</a:t>
            </a:r>
            <a:r>
              <a:rPr lang="ru-RU" dirty="0" smtClean="0"/>
              <a:t> гг. — темп прироста ВВП </a:t>
            </a:r>
            <a:r>
              <a:rPr lang="ru-RU" b="1" dirty="0" smtClean="0"/>
              <a:t>9,2%</a:t>
            </a:r>
            <a:r>
              <a:rPr lang="ru-RU" dirty="0" smtClean="0"/>
              <a:t> в среднем ежегодно, </a:t>
            </a:r>
            <a:r>
              <a:rPr lang="ru-RU" dirty="0" err="1" smtClean="0"/>
              <a:t>подушевой</a:t>
            </a:r>
            <a:r>
              <a:rPr lang="ru-RU" dirty="0" smtClean="0"/>
              <a:t> уровень ВВП в стране — вырос с $400 до $12,2 тыс.  </a:t>
            </a:r>
            <a:r>
              <a:rPr lang="ru-RU" b="1" dirty="0" smtClean="0"/>
              <a:t>2013 г. – 3 место в мире</a:t>
            </a:r>
            <a:r>
              <a:rPr lang="ru-RU" dirty="0" smtClean="0"/>
              <a:t>, 2014 г. –$ 81 346 (оценка)</a:t>
            </a:r>
          </a:p>
          <a:p>
            <a:r>
              <a:rPr lang="ru-RU" b="1" dirty="0" smtClean="0"/>
              <a:t>1-е место </a:t>
            </a:r>
            <a:r>
              <a:rPr lang="ru-RU" dirty="0" smtClean="0"/>
              <a:t>( 2015 г.)в  рейтинге удобства для ведения бизнеса </a:t>
            </a:r>
            <a:r>
              <a:rPr lang="ru-RU" b="1" dirty="0" err="1" smtClean="0"/>
              <a:t>Doing</a:t>
            </a:r>
            <a:r>
              <a:rPr lang="ru-RU" b="1" dirty="0" smtClean="0"/>
              <a:t> </a:t>
            </a:r>
            <a:r>
              <a:rPr lang="ru-RU" b="1" dirty="0" err="1" smtClean="0"/>
              <a:t>Business</a:t>
            </a:r>
            <a:endParaRPr lang="ru-RU" b="1" dirty="0" smtClean="0"/>
          </a:p>
          <a:p>
            <a:r>
              <a:rPr lang="ru-RU" b="1" dirty="0" smtClean="0"/>
              <a:t>2-е место </a:t>
            </a:r>
            <a:r>
              <a:rPr lang="ru-RU" dirty="0" smtClean="0"/>
              <a:t>(после Швейцарии) в  </a:t>
            </a:r>
            <a:r>
              <a:rPr lang="ru-RU" b="1" dirty="0" smtClean="0"/>
              <a:t>Индекс глобальной конкурентоспособности </a:t>
            </a:r>
            <a:r>
              <a:rPr lang="ru-RU" dirty="0" smtClean="0"/>
              <a:t>(2014-2015)</a:t>
            </a:r>
          </a:p>
          <a:p>
            <a:r>
              <a:rPr lang="ru-RU" b="1" dirty="0" smtClean="0"/>
              <a:t>$81 млрд прямых иностранных инвестиций </a:t>
            </a:r>
            <a:r>
              <a:rPr lang="ru-RU" dirty="0" smtClean="0"/>
              <a:t>(</a:t>
            </a:r>
            <a:r>
              <a:rPr lang="ru-RU" b="1" dirty="0" smtClean="0"/>
              <a:t>4 место </a:t>
            </a:r>
            <a:r>
              <a:rPr lang="ru-RU" dirty="0" smtClean="0"/>
              <a:t>после Китая, Гонконга и США, 2014)</a:t>
            </a:r>
          </a:p>
          <a:p>
            <a:r>
              <a:rPr lang="ru-RU" b="1" dirty="0" smtClean="0"/>
              <a:t>1% инфляция </a:t>
            </a:r>
            <a:r>
              <a:rPr lang="ru-RU" dirty="0" smtClean="0"/>
              <a:t>по итогам 2014 года. В январе 2015 года в стране была зафиксирована дефляция</a:t>
            </a:r>
          </a:p>
          <a:p>
            <a:r>
              <a:rPr lang="ru-RU" b="1" dirty="0" smtClean="0"/>
              <a:t>1,98%</a:t>
            </a:r>
            <a:r>
              <a:rPr lang="ru-RU" dirty="0" smtClean="0"/>
              <a:t> составила в 2014 году </a:t>
            </a:r>
            <a:r>
              <a:rPr lang="ru-RU" b="1" dirty="0" smtClean="0"/>
              <a:t>безработица</a:t>
            </a:r>
          </a:p>
          <a:p>
            <a:r>
              <a:rPr lang="ru-RU" b="1" dirty="0" smtClean="0"/>
              <a:t>80 лет</a:t>
            </a:r>
            <a:r>
              <a:rPr lang="ru-RU" dirty="0" smtClean="0"/>
              <a:t> средняя </a:t>
            </a:r>
            <a:r>
              <a:rPr lang="ru-RU" b="1" dirty="0" smtClean="0"/>
              <a:t>продолжительность жизни</a:t>
            </a:r>
            <a:r>
              <a:rPr lang="ru-RU" dirty="0" smtClean="0"/>
              <a:t> </a:t>
            </a:r>
            <a:r>
              <a:rPr lang="ru-RU" b="1" i="1" dirty="0" smtClean="0"/>
              <a:t>для мужчин</a:t>
            </a:r>
            <a:r>
              <a:rPr lang="ru-RU" b="1" dirty="0" smtClean="0"/>
              <a:t>, 85 лет  </a:t>
            </a:r>
            <a:r>
              <a:rPr lang="ru-RU" dirty="0" smtClean="0"/>
              <a:t>- для женщин (2012)</a:t>
            </a:r>
          </a:p>
          <a:p>
            <a:r>
              <a:rPr lang="ru-RU" b="1" dirty="0" smtClean="0"/>
              <a:t>9-е место </a:t>
            </a:r>
            <a:r>
              <a:rPr lang="ru-RU" dirty="0" smtClean="0"/>
              <a:t>в </a:t>
            </a:r>
            <a:r>
              <a:rPr lang="ru-RU" b="1" dirty="0" smtClean="0"/>
              <a:t>Индексе человеческого развития</a:t>
            </a:r>
            <a:r>
              <a:rPr lang="ru-RU" dirty="0" smtClean="0"/>
              <a:t> (2014)</a:t>
            </a:r>
          </a:p>
          <a:p>
            <a:r>
              <a:rPr lang="ru-RU" b="1" dirty="0" smtClean="0"/>
              <a:t>7-е место </a:t>
            </a:r>
            <a:r>
              <a:rPr lang="ru-RU" dirty="0" smtClean="0"/>
              <a:t>в </a:t>
            </a:r>
            <a:r>
              <a:rPr lang="ru-RU" b="1" dirty="0" smtClean="0"/>
              <a:t>Индексе восприятия коррупции </a:t>
            </a:r>
            <a:r>
              <a:rPr lang="ru-RU" dirty="0" smtClean="0"/>
              <a:t>(2014)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«Начните с того, что посадите трех своих друзей. Вы точно знаете за что, и они знают за что».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844641" cy="179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Глобальная ситуация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В период формирования </a:t>
            </a:r>
            <a:r>
              <a:rPr lang="ru-RU" b="1" dirty="0" smtClean="0"/>
              <a:t>нового технологического уклада </a:t>
            </a:r>
            <a:r>
              <a:rPr lang="ru-RU" dirty="0" smtClean="0"/>
              <a:t>мир вступил в полосу </a:t>
            </a:r>
            <a:r>
              <a:rPr lang="ru-RU" b="1" dirty="0" smtClean="0"/>
              <a:t>турбулентности</a:t>
            </a:r>
            <a:r>
              <a:rPr lang="ru-RU" dirty="0" smtClean="0"/>
              <a:t>, грозящей непредсказуемыми последствиями, включая самые катастрофические сценарии 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Так было </a:t>
            </a:r>
            <a:r>
              <a:rPr lang="ru-RU" dirty="0" smtClean="0"/>
              <a:t>в </a:t>
            </a:r>
            <a:r>
              <a:rPr lang="ru-RU" b="1" dirty="0" smtClean="0"/>
              <a:t>конце </a:t>
            </a:r>
            <a:r>
              <a:rPr lang="en-US" b="1" dirty="0" smtClean="0"/>
              <a:t>XIX - </a:t>
            </a:r>
            <a:r>
              <a:rPr lang="ru-RU" b="1" dirty="0" smtClean="0"/>
              <a:t>начале ХХ века </a:t>
            </a:r>
            <a:r>
              <a:rPr lang="ru-RU" dirty="0" smtClean="0"/>
              <a:t>(смена лидирующих стан, локальные войны, революции, Первая мировая война), 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 1930-начале 1950 гг. </a:t>
            </a:r>
            <a:r>
              <a:rPr lang="ru-RU" dirty="0" smtClean="0"/>
              <a:t>– формирование ГМК, Вторая мировая война, начало ядерной гонки, «холодная» война и т.д.).</a:t>
            </a:r>
          </a:p>
          <a:p>
            <a:pPr marL="0" indent="0">
              <a:buNone/>
            </a:pPr>
            <a:r>
              <a:rPr lang="ru-RU" sz="4000" b="1" dirty="0" smtClean="0"/>
              <a:t>3. </a:t>
            </a:r>
            <a:r>
              <a:rPr lang="ru-RU" sz="4000" dirty="0" smtClean="0"/>
              <a:t>Успешность перехода </a:t>
            </a:r>
            <a:r>
              <a:rPr lang="ru-RU" sz="4000" b="1" dirty="0" smtClean="0"/>
              <a:t>к </a:t>
            </a:r>
            <a:r>
              <a:rPr lang="ru-RU" sz="4000" b="1" dirty="0"/>
              <a:t>шестому ТУ будет </a:t>
            </a:r>
            <a:r>
              <a:rPr lang="ru-RU" sz="4000" dirty="0"/>
              <a:t>определяться не только и не столько объёмами и масштабами научно-технологических новаций, внедренных в процесс экономического воспроизводства</a:t>
            </a:r>
            <a:r>
              <a:rPr lang="ru-RU" sz="4000" b="1" dirty="0"/>
              <a:t>. </a:t>
            </a:r>
            <a:r>
              <a:rPr lang="ru-RU" sz="4000" b="1" dirty="0" smtClean="0"/>
              <a:t>Ключевым </a:t>
            </a:r>
            <a:r>
              <a:rPr lang="ru-RU" sz="4000" b="1" dirty="0"/>
              <a:t>моментом станет долговременная эффективность реализации системных изменений в формах собственности, производства и потребления, кардинальных преобразований социальных структур, коренных сдвигов в общественном сознании и господствующих политических идеологиях, скорость и качество </a:t>
            </a:r>
            <a:r>
              <a:rPr lang="ru-RU" sz="4000" b="1" dirty="0" err="1"/>
              <a:t>переструктуризации</a:t>
            </a:r>
            <a:r>
              <a:rPr lang="ru-RU" sz="4000" b="1" dirty="0"/>
              <a:t> элит и т.д.</a:t>
            </a:r>
          </a:p>
          <a:p>
            <a:r>
              <a:rPr lang="ru-RU" sz="4000" b="1" dirty="0"/>
              <a:t>Наступающий переход, безусловно, окажется </a:t>
            </a:r>
            <a:r>
              <a:rPr lang="ru-RU" sz="4000" b="1" dirty="0">
                <a:solidFill>
                  <a:srgbClr val="FF0000"/>
                </a:solidFill>
              </a:rPr>
              <a:t>качественно более сложным и рискованным, чем предыдущие пограничные периоды</a:t>
            </a:r>
            <a:r>
              <a:rPr lang="ru-RU" sz="4000" b="1" dirty="0"/>
              <a:t>. 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4900" dirty="0" smtClean="0"/>
              <a:t> </a:t>
            </a:r>
            <a:r>
              <a:rPr lang="ru-RU" sz="4900" b="1" dirty="0" smtClean="0"/>
              <a:t>ВОПРОСЫ</a:t>
            </a:r>
            <a:r>
              <a:rPr lang="ru-RU" sz="4900" b="1" dirty="0"/>
              <a:t>:</a:t>
            </a:r>
          </a:p>
          <a:p>
            <a:r>
              <a:rPr lang="ru-RU" sz="4900" dirty="0"/>
              <a:t>Каким образом найти баланс между всё более убыстряющимся потоком </a:t>
            </a:r>
            <a:r>
              <a:rPr lang="ru-RU" sz="4900" b="1" dirty="0"/>
              <a:t>научно-технических инноваций </a:t>
            </a:r>
            <a:r>
              <a:rPr lang="ru-RU" sz="4900" dirty="0"/>
              <a:t>шестого ТУ и </a:t>
            </a:r>
            <a:r>
              <a:rPr lang="ru-RU" sz="4900" b="1" dirty="0"/>
              <a:t>консервативными, инертными социальными и политическими структурами, находящимися в состоянии системного кризиса</a:t>
            </a:r>
            <a:r>
              <a:rPr lang="ru-RU" sz="4900" dirty="0"/>
              <a:t>?</a:t>
            </a:r>
          </a:p>
          <a:p>
            <a:r>
              <a:rPr lang="ru-RU" sz="4900" dirty="0"/>
              <a:t>Каковы </a:t>
            </a:r>
            <a:r>
              <a:rPr lang="ru-RU" sz="4900" dirty="0" smtClean="0"/>
              <a:t>должно </a:t>
            </a:r>
            <a:r>
              <a:rPr lang="ru-RU" sz="4900" dirty="0"/>
              <a:t>быть </a:t>
            </a:r>
            <a:r>
              <a:rPr lang="ru-RU" sz="4900" dirty="0" smtClean="0"/>
              <a:t>взаимодействие </a:t>
            </a:r>
            <a:r>
              <a:rPr lang="ru-RU" sz="4900" dirty="0"/>
              <a:t>между </a:t>
            </a:r>
            <a:r>
              <a:rPr lang="ru-RU" sz="4900" b="1" dirty="0"/>
              <a:t>креативным человеческим капиталом</a:t>
            </a:r>
            <a:r>
              <a:rPr lang="ru-RU" sz="4900" dirty="0"/>
              <a:t>, главной движущей силы шестого ТУ, и </a:t>
            </a:r>
            <a:r>
              <a:rPr lang="ru-RU" sz="4900" b="1" dirty="0"/>
              <a:t>новой моделью политической элиты</a:t>
            </a:r>
            <a:r>
              <a:rPr lang="ru-RU" sz="4900" dirty="0"/>
              <a:t>, которой пока также нет?</a:t>
            </a:r>
          </a:p>
          <a:p>
            <a:r>
              <a:rPr lang="ru-RU" sz="4900" dirty="0" smtClean="0"/>
              <a:t>Кто </a:t>
            </a:r>
            <a:r>
              <a:rPr lang="ru-RU" sz="4900" dirty="0"/>
              <a:t>именно, </a:t>
            </a:r>
            <a:r>
              <a:rPr lang="ru-RU" sz="4900" b="1" dirty="0"/>
              <a:t>какая держава, какая коалиция стран </a:t>
            </a:r>
            <a:r>
              <a:rPr lang="ru-RU" sz="4900" dirty="0"/>
              <a:t>наиболее эффективно </a:t>
            </a:r>
            <a:r>
              <a:rPr lang="ru-RU" sz="4900" b="1" dirty="0"/>
              <a:t>осуществит целенаправленные идеологические, социальные, политические трансформации</a:t>
            </a:r>
            <a:r>
              <a:rPr lang="ru-RU" sz="4900" dirty="0"/>
              <a:t>, чтобы, использовав </a:t>
            </a:r>
            <a:r>
              <a:rPr lang="ru-RU" sz="4900" dirty="0" err="1"/>
              <a:t>мейнстрим</a:t>
            </a:r>
            <a:r>
              <a:rPr lang="ru-RU" sz="4900" dirty="0"/>
              <a:t>, результаты шестого ТУ, </a:t>
            </a:r>
            <a:r>
              <a:rPr lang="ru-RU" sz="4900" b="1" dirty="0"/>
              <a:t>стать лидером и определять программу глобального развития,</a:t>
            </a:r>
            <a:r>
              <a:rPr lang="ru-RU" sz="4900" dirty="0"/>
              <a:t> возможно, вплоть до конца нынешнего столетия? </a:t>
            </a:r>
          </a:p>
          <a:p>
            <a:endParaRPr lang="ru-RU" sz="4900" dirty="0"/>
          </a:p>
          <a:p>
            <a:pPr marL="0" indent="0" algn="ctr">
              <a:buNone/>
            </a:pPr>
            <a:r>
              <a:rPr lang="ru-RU" sz="4900" dirty="0"/>
              <a:t>Получается, что </a:t>
            </a:r>
            <a:r>
              <a:rPr lang="ru-RU" sz="4900" b="1" dirty="0"/>
              <a:t>"путь наш во мраке". Пограничный период</a:t>
            </a:r>
            <a:r>
              <a:rPr lang="ru-RU" sz="4900" dirty="0"/>
              <a:t>, куда мы в 2007-2008 годах — этап не только вызревания шестого ТУ, но и </a:t>
            </a:r>
            <a:r>
              <a:rPr lang="ru-RU" sz="4900" b="1" dirty="0"/>
              <a:t>время необычайного обострения системных, во многом антагонистических, </a:t>
            </a:r>
            <a:r>
              <a:rPr lang="ru-RU" sz="4900" b="1" dirty="0" smtClean="0"/>
              <a:t>ПРОТИВОРЕЧИЙ </a:t>
            </a:r>
            <a:r>
              <a:rPr lang="ru-RU" sz="4900" b="1" dirty="0"/>
              <a:t>современного "капиталистического человечества</a:t>
            </a:r>
            <a:r>
              <a:rPr lang="ru-RU" sz="4900" b="1" dirty="0" smtClean="0"/>
              <a:t>".</a:t>
            </a:r>
          </a:p>
          <a:p>
            <a:pPr algn="ctr"/>
            <a:endParaRPr lang="ru-RU" sz="4900" b="1" dirty="0"/>
          </a:p>
          <a:p>
            <a:pPr algn="ctr"/>
            <a:endParaRPr lang="ru-RU" sz="4900" b="1" dirty="0"/>
          </a:p>
          <a:p>
            <a:endParaRPr lang="ru-RU" sz="4900" dirty="0" smtClean="0"/>
          </a:p>
          <a:p>
            <a:pPr marL="0" indent="0">
              <a:buNone/>
            </a:pPr>
            <a:r>
              <a:rPr lang="ru-RU" sz="4900" dirty="0" smtClean="0"/>
              <a:t>__________________________________________________________________________________</a:t>
            </a:r>
            <a:endParaRPr lang="ru-RU" sz="4900" dirty="0"/>
          </a:p>
          <a:p>
            <a:endParaRPr lang="ru-RU" sz="4900" dirty="0" smtClean="0"/>
          </a:p>
          <a:p>
            <a:pPr algn="ctr"/>
            <a:r>
              <a:rPr lang="ru-RU" sz="49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СРЕДНЕСРОЧНЫЙ ПЕРИОД</a:t>
            </a:r>
            <a:endParaRPr lang="ru-RU" sz="49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ru-RU" sz="5200" b="1" i="1" dirty="0" smtClean="0"/>
              <a:t>США</a:t>
            </a:r>
            <a:r>
              <a:rPr lang="ru-RU" sz="5200" b="1" i="1" dirty="0"/>
              <a:t>,</a:t>
            </a:r>
            <a:r>
              <a:rPr lang="ru-RU" sz="5200" i="1" dirty="0"/>
              <a:t> утратив первенство по производству ВВП, внешнеторговому обороту, всеми способами стремятся сохранить свое лидерство. Отсюда </a:t>
            </a:r>
            <a:r>
              <a:rPr lang="ru-RU" sz="5200" b="1" i="1" dirty="0"/>
              <a:t>усиление авантюризма в американской внешней политике, болезненная реакция на независимую политику некоторых государств, желание наказать их санкциями, игрой на понижение цен на сырьевые ресурсы как важной статьей экспорта этих стран, усилить свое (вместе с сателлитами) военное присутствие у их границ.</a:t>
            </a:r>
          </a:p>
          <a:p>
            <a:pPr marL="0" indent="0" algn="ctr">
              <a:buNone/>
            </a:pPr>
            <a:r>
              <a:rPr lang="ru-RU" sz="7400" dirty="0" smtClean="0">
                <a:latin typeface="Arial Black" panose="020B0A04020102020204" pitchFamily="34" charset="0"/>
              </a:rPr>
              <a:t>В </a:t>
            </a:r>
            <a:r>
              <a:rPr lang="ru-RU" sz="7400" dirty="0">
                <a:latin typeface="Arial Black" panose="020B0A04020102020204" pitchFamily="34" charset="0"/>
              </a:rPr>
              <a:t>первую очередь это относится к России. </a:t>
            </a:r>
          </a:p>
          <a:p>
            <a:endParaRPr lang="ru-RU" sz="5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Законодательная база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08720"/>
            <a:ext cx="9073008" cy="594928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sz="4300" b="1" dirty="0">
                <a:solidFill>
                  <a:srgbClr val="FF0000"/>
                </a:solidFill>
              </a:rPr>
              <a:t>Стратегия национальной безопасности Российской Федерации до 2020 года </a:t>
            </a:r>
            <a:r>
              <a:rPr lang="ru-RU" sz="4300" dirty="0"/>
              <a:t>(Утверждена Указом Президента Российской Федерации от 12 мая 2009 г. № 537) // http://www.scrf.gov.ru/documents/1/99.html</a:t>
            </a:r>
          </a:p>
          <a:p>
            <a:pPr marL="0" indent="0">
              <a:buNone/>
            </a:pPr>
            <a:r>
              <a:rPr lang="ru-RU" sz="4300" dirty="0"/>
              <a:t>2.	Доктрина продовольственной безопасности Российской Федерации (Утверждена Указом Президента Российской Федерации  от 30 января 2010 года № 120) // http://www.scrf.gov.ru/documents/15/108.html</a:t>
            </a:r>
          </a:p>
          <a:p>
            <a:pPr marL="0" indent="0">
              <a:buNone/>
            </a:pPr>
            <a:r>
              <a:rPr lang="ru-RU" sz="4300" dirty="0"/>
              <a:t>3.	Стратегия инновационного развития Российской Федерации на период до 2020 года  (утверждена Распоряжением Правительства Российской Федерации от 8 декабря 2011 г. N 2227-р) // http://economy.gov.ru/minec/activity/sections/innovations/doc20120210_04    </a:t>
            </a:r>
          </a:p>
          <a:p>
            <a:pPr marL="0" indent="0">
              <a:buNone/>
            </a:pPr>
            <a:r>
              <a:rPr lang="ru-RU" sz="4300" dirty="0"/>
              <a:t>4.	Указ Президента РФ от 7.07.2011  №899 "Об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Федерации" // http://www.kremlin.ru/acts/11861 7.	Указ Президента РФ от 07.05.2012 №599 «О мерах по реализации государственной политики в области образования и науки» // http://graph.document.kremlin.ru/page.aspx?1;1610850 </a:t>
            </a:r>
          </a:p>
          <a:p>
            <a:pPr marL="0" indent="0">
              <a:buNone/>
            </a:pPr>
            <a:r>
              <a:rPr lang="ru-RU" sz="4300" dirty="0"/>
              <a:t>5.	</a:t>
            </a:r>
            <a:r>
              <a:rPr lang="ru-RU" sz="4300" dirty="0" smtClean="0"/>
              <a:t>Указ </a:t>
            </a:r>
            <a:r>
              <a:rPr lang="ru-RU" sz="4300" dirty="0"/>
              <a:t>Президента РФ от 07.05.2012 г. №596 «О долгосрочной государственной экономической политике» // http://www.kremlin.ru/news/15232 </a:t>
            </a:r>
          </a:p>
          <a:p>
            <a:pPr marL="0" indent="0">
              <a:buNone/>
            </a:pPr>
            <a:r>
              <a:rPr lang="ru-RU" sz="4300" dirty="0" smtClean="0"/>
              <a:t>6.</a:t>
            </a:r>
            <a:r>
              <a:rPr lang="ru-RU" sz="4300" dirty="0"/>
              <a:t>	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Прогноз научно-технологического развития Российской Федерации на период до 2030 г.</a:t>
            </a:r>
            <a:r>
              <a:rPr lang="ru-RU" sz="4300" dirty="0">
                <a:solidFill>
                  <a:schemeClr val="accent2">
                    <a:lumMod val="75000"/>
                  </a:schemeClr>
                </a:solidFill>
              </a:rPr>
              <a:t> (утвержден Председателем Правительства Российской Федерации Д. Медведевым 20 января 2014 г.) // http://government.ru/media/files/41d4b737638b91da2184.pdf</a:t>
            </a:r>
          </a:p>
          <a:p>
            <a:pPr marL="514350" indent="-514350">
              <a:buAutoNum type="arabicPeriod" startAt="7"/>
            </a:pP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Федеральный 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закон </a:t>
            </a:r>
            <a:r>
              <a:rPr lang="ru-RU" sz="4300" dirty="0">
                <a:solidFill>
                  <a:schemeClr val="accent2">
                    <a:lumMod val="75000"/>
                  </a:schemeClr>
                </a:solidFill>
              </a:rPr>
              <a:t>Российской Федерации от 28 июня 2014 г. N 172-ФЗ 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"О стратегическом планировании в Российской Федерации"//  </a:t>
            </a:r>
            <a:r>
              <a:rPr lang="ru-RU" sz="43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http://www.rg.ru/2014/07/03/strategia-dok.html5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buAutoNum type="arabicPeriod" startAt="7"/>
            </a:pP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Федеральный 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закон </a:t>
            </a:r>
            <a:r>
              <a:rPr lang="ru-RU" sz="4300" dirty="0">
                <a:solidFill>
                  <a:schemeClr val="accent2">
                    <a:lumMod val="75000"/>
                  </a:schemeClr>
                </a:solidFill>
              </a:rPr>
              <a:t>Российской Федерации от 31 декабря 2014 г. N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</a:rPr>
              <a:t>488-ФЗ</a:t>
            </a:r>
          </a:p>
          <a:p>
            <a:pPr marL="514350" indent="-514350">
              <a:buAutoNum type="arabicPeriod" startAt="7"/>
            </a:pP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"О промышленной политике в Российской Федерации"// </a:t>
            </a:r>
            <a:r>
              <a:rPr lang="ru-RU" sz="4300" dirty="0">
                <a:solidFill>
                  <a:schemeClr val="accent2">
                    <a:lumMod val="75000"/>
                  </a:schemeClr>
                </a:solidFill>
              </a:rPr>
              <a:t>http://www.rg.ru/2015/01/12/promyshlennost-dok.html</a:t>
            </a:r>
          </a:p>
          <a:p>
            <a:endParaRPr lang="ru-RU" sz="4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490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0839808"/>
              </p:ext>
            </p:extLst>
          </p:nvPr>
        </p:nvGraphicFramePr>
        <p:xfrm>
          <a:off x="0" y="2708275"/>
          <a:ext cx="4495800" cy="4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6391479"/>
              </p:ext>
            </p:extLst>
          </p:nvPr>
        </p:nvGraphicFramePr>
        <p:xfrm>
          <a:off x="4648200" y="2708275"/>
          <a:ext cx="4495800" cy="4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620688"/>
            <a:ext cx="273630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Министерство</a:t>
            </a:r>
          </a:p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 </a:t>
            </a:r>
            <a:r>
              <a:rPr lang="ru-RU" sz="2400" dirty="0">
                <a:solidFill>
                  <a:prstClr val="white"/>
                </a:solidFill>
              </a:rPr>
              <a:t>экономического развития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32656"/>
            <a:ext cx="3168352" cy="1033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Министерство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>экономического развития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556792"/>
            <a:ext cx="3096344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Министерство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внешнеэкономических связей</a:t>
            </a:r>
            <a:endParaRPr lang="ru-RU" sz="2000" dirty="0">
              <a:solidFill>
                <a:prstClr val="white"/>
              </a:solidFill>
            </a:endParaRPr>
          </a:p>
        </p:txBody>
      </p:sp>
      <p:cxnSp>
        <p:nvCxnSpPr>
          <p:cNvPr id="13" name="Прямая со стрелкой 12"/>
          <p:cNvCxnSpPr>
            <a:stCxn id="8" idx="3"/>
            <a:endCxn id="9" idx="1"/>
          </p:cNvCxnSpPr>
          <p:nvPr/>
        </p:nvCxnSpPr>
        <p:spPr>
          <a:xfrm flipV="1">
            <a:off x="2843808" y="849288"/>
            <a:ext cx="2016224" cy="52748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</p:cNvCxnSpPr>
          <p:nvPr/>
        </p:nvCxnSpPr>
        <p:spPr>
          <a:xfrm>
            <a:off x="2843808" y="1376772"/>
            <a:ext cx="2088232" cy="75608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416"/>
            <a:ext cx="9144000" cy="9807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Зоны ответственности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859881"/>
              </p:ext>
            </p:extLst>
          </p:nvPr>
        </p:nvGraphicFramePr>
        <p:xfrm>
          <a:off x="0" y="1052732"/>
          <a:ext cx="9144000" cy="578101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572000"/>
                <a:gridCol w="4572000"/>
              </a:tblGrid>
              <a:tr h="7344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ВЕДОМСТВО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ОБЕСПЕЧЕНИЕ:</a:t>
                      </a:r>
                      <a:endParaRPr lang="ru-RU" dirty="0"/>
                    </a:p>
                  </a:txBody>
                  <a:tcPr/>
                </a:tc>
              </a:tr>
              <a:tr h="7344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экономического развития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Динамической безопасности</a:t>
                      </a:r>
                    </a:p>
                    <a:p>
                      <a:r>
                        <a:rPr lang="ru-RU" b="1" dirty="0" smtClean="0"/>
                        <a:t>Структурной безопасности экономики</a:t>
                      </a:r>
                      <a:endParaRPr lang="ru-RU" b="1" dirty="0"/>
                    </a:p>
                  </a:txBody>
                  <a:tcPr/>
                </a:tc>
              </a:tr>
              <a:tr h="66187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внешнеэкономических связей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Внешнеэкономической безопасности</a:t>
                      </a:r>
                      <a:endParaRPr lang="ru-RU" b="1" dirty="0"/>
                    </a:p>
                  </a:txBody>
                  <a:tcPr/>
                </a:tc>
              </a:tr>
              <a:tr h="110952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промышленности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Технологической безопасности</a:t>
                      </a:r>
                    </a:p>
                    <a:p>
                      <a:r>
                        <a:rPr lang="ru-RU" b="1" dirty="0" smtClean="0"/>
                        <a:t>Структурной безопасности промышленности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47700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энергетики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Энергетической безопасности</a:t>
                      </a:r>
                      <a:endParaRPr lang="ru-RU" b="1" dirty="0"/>
                    </a:p>
                  </a:txBody>
                  <a:tcPr/>
                </a:tc>
              </a:tr>
              <a:tr h="5143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сельского хозяйства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Продовольственной безопасности</a:t>
                      </a:r>
                      <a:endParaRPr lang="ru-RU" b="1" dirty="0"/>
                    </a:p>
                  </a:txBody>
                  <a:tcPr/>
                </a:tc>
              </a:tr>
              <a:tr h="7356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финансов,</a:t>
                      </a:r>
                    </a:p>
                    <a:p>
                      <a:r>
                        <a:rPr lang="ru-RU" b="1" dirty="0" smtClean="0"/>
                        <a:t>Банк</a:t>
                      </a:r>
                      <a:r>
                        <a:rPr lang="ru-RU" b="1" baseline="0" dirty="0" smtClean="0"/>
                        <a:t> России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Финансовой безопасности</a:t>
                      </a:r>
                      <a:endParaRPr lang="ru-RU" b="1" dirty="0"/>
                    </a:p>
                  </a:txBody>
                  <a:tcPr/>
                </a:tc>
              </a:tr>
              <a:tr h="7344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труда и социальной защиты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Социальной безопасности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9127"/>
            <a:ext cx="9144000" cy="457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700241"/>
              </p:ext>
            </p:extLst>
          </p:nvPr>
        </p:nvGraphicFramePr>
        <p:xfrm>
          <a:off x="1" y="-1"/>
          <a:ext cx="9108504" cy="69604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57803"/>
                <a:gridCol w="4510540"/>
                <a:gridCol w="1440161"/>
              </a:tblGrid>
              <a:tr h="994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ВЕДОМСТВО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Соотн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фактич</a:t>
                      </a:r>
                      <a:r>
                        <a:rPr lang="ru-RU" dirty="0" smtClean="0"/>
                        <a:t>. и порог. знач.</a:t>
                      </a:r>
                      <a:endParaRPr lang="ru-RU" dirty="0"/>
                    </a:p>
                  </a:txBody>
                  <a:tcPr/>
                </a:tc>
              </a:tr>
              <a:tr h="14254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экономического развития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прироста ВВП, %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прироста производительности труда, %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инвестиций в основной капитал, % к ВВП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222107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внешнеэкономических связей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экспорта машин, оборудования, транспортных средств,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химпродукции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экспорте, %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внешнего государственного  долга, % к ВВП 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Отношение внешнего государственного и корпоративного  долга к экспорту,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22169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Министерство промышленности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инновационных товаров, услуг, работ от общего объема отгруженной продукции, % 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 промышленном производстве обрабатывающей промышленности, %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 промышленном производстве машиностроения, %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T="45714" marB="45714" horzOverflow="overflow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2AFB-7129-4AF6-8BF4-5E6C49549B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805</Words>
  <Application>Microsoft Office PowerPoint</Application>
  <PresentationFormat>Экран (4:3)</PresentationFormat>
  <Paragraphs>188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1_Тема Office</vt:lpstr>
      <vt:lpstr>2_Тема Office</vt:lpstr>
      <vt:lpstr>Презентация PowerPoint</vt:lpstr>
      <vt:lpstr>Центр российской экономической модели  НОВЫЙ КУРС РОССИЙСКОЙ ЭКОНОМИКИ КАК ОТВЕТ НА СОВРЕМЕННЫЕ УГРОЗЫ ЕЕ БЕЗОПАСНОСТИ</vt:lpstr>
      <vt:lpstr>                                  Ли Куан Ю (1923-2015)                                  Премьер-министр  Сингапура (1965-1990)                            Старший министр (1990 по 2004)                               Министр-наставник (2004 —2011) </vt:lpstr>
      <vt:lpstr>Глобальная ситуация</vt:lpstr>
      <vt:lpstr>Презентация PowerPoint</vt:lpstr>
      <vt:lpstr>Законодательная база</vt:lpstr>
      <vt:lpstr>Презентация PowerPoint</vt:lpstr>
      <vt:lpstr>Зоны ответственности</vt:lpstr>
      <vt:lpstr>Презентация PowerPoint</vt:lpstr>
      <vt:lpstr>Презентация PowerPoint</vt:lpstr>
      <vt:lpstr>В «Стратегии НБ» прямо указывается, что организационная поддержка ее реализации заключается в развитии системы обеспечения национальной безопасности на основе совершенствования механизмов стратегического планирования.</vt:lpstr>
      <vt:lpstr>Новые структуры. Перераспределение функций</vt:lpstr>
      <vt:lpstr>Структура управления в безопасной модели экономики</vt:lpstr>
      <vt:lpstr>                Зараженные вирусом               либерализма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53</cp:revision>
  <dcterms:created xsi:type="dcterms:W3CDTF">2015-03-24T17:21:56Z</dcterms:created>
  <dcterms:modified xsi:type="dcterms:W3CDTF">2015-03-26T10:20:12Z</dcterms:modified>
</cp:coreProperties>
</file>