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2" r:id="rId6"/>
    <p:sldId id="264" r:id="rId7"/>
    <p:sldId id="265" r:id="rId8"/>
    <p:sldId id="261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4CB"/>
    <a:srgbClr val="FFEBA4"/>
    <a:srgbClr val="FFDE7C"/>
    <a:srgbClr val="F7BA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4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1995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txPr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Россия</c:v>
                </c:pt>
                <c:pt idx="1">
                  <c:v>Бразилия</c:v>
                </c:pt>
                <c:pt idx="2">
                  <c:v>Китай</c:v>
                </c:pt>
                <c:pt idx="3">
                  <c:v>Индия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16.9</c:v>
                </c:pt>
                <c:pt idx="1">
                  <c:v>38.7</c:v>
                </c:pt>
                <c:pt idx="2">
                  <c:v>46.4</c:v>
                </c:pt>
                <c:pt idx="3">
                  <c:v>66.7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txPr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Россия</c:v>
                </c:pt>
                <c:pt idx="1">
                  <c:v>Бразилия</c:v>
                </c:pt>
                <c:pt idx="2">
                  <c:v>Китай</c:v>
                </c:pt>
                <c:pt idx="3">
                  <c:v>Индия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48.0</c:v>
                </c:pt>
                <c:pt idx="1">
                  <c:v>29.9</c:v>
                </c:pt>
                <c:pt idx="2">
                  <c:v>33.9</c:v>
                </c:pt>
                <c:pt idx="3">
                  <c:v>50.2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19452024"/>
        <c:axId val="-2119448984"/>
      </c:barChart>
      <c:catAx>
        <c:axId val="-21194520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Arial"/>
                <a:cs typeface="Arial"/>
              </a:defRPr>
            </a:pPr>
            <a:endParaRPr lang="ru-RU"/>
          </a:p>
        </c:txPr>
        <c:crossAx val="-2119448984"/>
        <c:crosses val="autoZero"/>
        <c:auto val="1"/>
        <c:lblAlgn val="ctr"/>
        <c:lblOffset val="100"/>
        <c:noMultiLvlLbl val="0"/>
      </c:catAx>
      <c:valAx>
        <c:axId val="-21194489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21194520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95639034703995"/>
          <c:y val="0.897125671791026"/>
          <c:w val="0.190439085739283"/>
          <c:h val="0.0858227096612923"/>
        </c:manualLayout>
      </c:layout>
      <c:overlay val="0"/>
      <c:spPr>
        <a:ln>
          <a:noFill/>
        </a:ln>
      </c:spPr>
      <c:txPr>
        <a:bodyPr/>
        <a:lstStyle/>
        <a:p>
          <a:pPr>
            <a:defRPr sz="1600" b="1">
              <a:latin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1960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Россия</c:v>
                </c:pt>
                <c:pt idx="1">
                  <c:v>Мексика</c:v>
                </c:pt>
                <c:pt idx="2">
                  <c:v>Бразилия</c:v>
                </c:pt>
                <c:pt idx="3">
                  <c:v>Китай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66.2</c:v>
                </c:pt>
                <c:pt idx="1">
                  <c:v>57.5</c:v>
                </c:pt>
                <c:pt idx="2">
                  <c:v>54.7</c:v>
                </c:pt>
                <c:pt idx="3">
                  <c:v>43.5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Россия</c:v>
                </c:pt>
                <c:pt idx="1">
                  <c:v>Мексика</c:v>
                </c:pt>
                <c:pt idx="2">
                  <c:v>Бразилия</c:v>
                </c:pt>
                <c:pt idx="3">
                  <c:v>Китай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70.7</c:v>
                </c:pt>
                <c:pt idx="1">
                  <c:v>74.6</c:v>
                </c:pt>
                <c:pt idx="2">
                  <c:v>75.0</c:v>
                </c:pt>
                <c:pt idx="3">
                  <c:v>75.4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18010440"/>
        <c:axId val="2108976248"/>
      </c:barChart>
      <c:catAx>
        <c:axId val="-21180104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Arial"/>
                <a:cs typeface="Arial"/>
              </a:defRPr>
            </a:pPr>
            <a:endParaRPr lang="ru-RU"/>
          </a:p>
        </c:txPr>
        <c:crossAx val="2108976248"/>
        <c:crosses val="autoZero"/>
        <c:auto val="1"/>
        <c:lblAlgn val="ctr"/>
        <c:lblOffset val="100"/>
        <c:noMultiLvlLbl val="0"/>
      </c:catAx>
      <c:valAx>
        <c:axId val="21089762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21180104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95639034703995"/>
          <c:y val="0.897125671791026"/>
          <c:w val="0.190439085739283"/>
          <c:h val="0.0858227096612923"/>
        </c:manualLayout>
      </c:layout>
      <c:overlay val="0"/>
      <c:spPr>
        <a:ln>
          <a:noFill/>
        </a:ln>
      </c:spPr>
      <c:txPr>
        <a:bodyPr/>
        <a:lstStyle/>
        <a:p>
          <a:pPr>
            <a:defRPr sz="1600" b="1">
              <a:latin typeface="Arial"/>
              <a:cs typeface="Arial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1A03A0-AA82-5047-9E55-A89710AFC939}" type="datetimeFigureOut">
              <a:rPr lang="ru-RU" smtClean="0"/>
              <a:t>23.03.16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127FA-FBA1-FA4F-8173-40B2BE0025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7606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4E2C50-15E0-2842-88ED-540F83783AA4}" type="datetimeFigureOut">
              <a:rPr lang="ru-RU" smtClean="0"/>
              <a:t>23.03.16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31AEA-16C2-AE4E-AF3A-302CEA68D8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81855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31AEA-16C2-AE4E-AF3A-302CEA68D8E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566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31AEA-16C2-AE4E-AF3A-302CEA68D8E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566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31AEA-16C2-AE4E-AF3A-302CEA68D8E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566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4BC6-F4E1-FF40-AE76-6E33FACFA034}" type="datetime1">
              <a:rPr lang="ru-RU" smtClean="0"/>
              <a:t>23.03.16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286CE-6D20-B344-941A-80914D44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20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58DD-5460-1A44-BF8B-3B328AD3C3AC}" type="datetime1">
              <a:rPr lang="ru-RU" smtClean="0"/>
              <a:t>23.03.16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286CE-6D20-B344-941A-80914D44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929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2D30C-107A-5545-A7E1-BB230CFCDB0C}" type="datetime1">
              <a:rPr lang="ru-RU" smtClean="0"/>
              <a:t>23.03.16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286CE-6D20-B344-941A-80914D44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89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54DA4-9DF0-8A42-9188-7E5813322F39}" type="datetime1">
              <a:rPr lang="ru-RU" smtClean="0"/>
              <a:t>23.03.16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286CE-6D20-B344-941A-80914D44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84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8B59E-FABA-3E47-BBDB-E72413274518}" type="datetime1">
              <a:rPr lang="ru-RU" smtClean="0"/>
              <a:t>23.03.16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286CE-6D20-B344-941A-80914D44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917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9C62-179A-2944-ABB9-90916BD0CF3B}" type="datetime1">
              <a:rPr lang="ru-RU" smtClean="0"/>
              <a:t>23.03.16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286CE-6D20-B344-941A-80914D44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827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95E66-1B11-0245-898E-A8DFC83B5136}" type="datetime1">
              <a:rPr lang="ru-RU" smtClean="0"/>
              <a:t>23.03.16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286CE-6D20-B344-941A-80914D44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13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7091D-6640-9C43-BAE7-7699F92B010C}" type="datetime1">
              <a:rPr lang="ru-RU" smtClean="0"/>
              <a:t>23.03.16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286CE-6D20-B344-941A-80914D44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06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16A98-187D-A146-A49C-138850584AAD}" type="datetime1">
              <a:rPr lang="ru-RU" smtClean="0"/>
              <a:t>23.03.16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286CE-6D20-B344-941A-80914D44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67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10263-6CC6-2443-80CC-8DDCB9B8F686}" type="datetime1">
              <a:rPr lang="ru-RU" smtClean="0"/>
              <a:t>23.03.16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286CE-6D20-B344-941A-80914D44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80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399E-3D52-674A-B33E-516141486258}" type="datetime1">
              <a:rPr lang="ru-RU" smtClean="0"/>
              <a:t>23.03.16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286CE-6D20-B344-941A-80914D44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72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4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1D67B-7A5E-FF4B-A6C7-FF1BEB4203E0}" type="datetime1">
              <a:rPr lang="ru-RU" smtClean="0"/>
              <a:t>23.03.16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286CE-6D20-B344-941A-80914D44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248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8978" y="1079839"/>
            <a:ext cx="8571194" cy="6353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4060"/>
              </a:lnSpc>
            </a:pPr>
            <a:endParaRPr lang="ru-RU" sz="2400" b="1" cap="all" dirty="0" smtClean="0">
              <a:solidFill>
                <a:srgbClr val="01004C"/>
              </a:solidFill>
              <a:latin typeface="Times New Roman"/>
              <a:cs typeface="Times New Roman"/>
            </a:endParaRPr>
          </a:p>
          <a:p>
            <a:pPr algn="ctr">
              <a:lnSpc>
                <a:spcPts val="4060"/>
              </a:lnSpc>
            </a:pPr>
            <a:endParaRPr lang="ru-RU" sz="2400" b="1" cap="all" dirty="0">
              <a:solidFill>
                <a:srgbClr val="01004C"/>
              </a:solidFill>
              <a:latin typeface="Times New Roman"/>
              <a:cs typeface="Times New Roman"/>
            </a:endParaRPr>
          </a:p>
          <a:p>
            <a:pPr algn="ctr">
              <a:lnSpc>
                <a:spcPts val="4660"/>
              </a:lnSpc>
            </a:pPr>
            <a:r>
              <a:rPr lang="ru-RU" sz="3200" b="1" cap="all" dirty="0" smtClean="0">
                <a:solidFill>
                  <a:srgbClr val="01004C"/>
                </a:solidFill>
                <a:latin typeface="Times New Roman"/>
                <a:cs typeface="Times New Roman"/>
              </a:rPr>
              <a:t>Возможности  и  ограничения</a:t>
            </a:r>
          </a:p>
          <a:p>
            <a:pPr algn="ctr">
              <a:lnSpc>
                <a:spcPts val="4660"/>
              </a:lnSpc>
            </a:pPr>
            <a:r>
              <a:rPr lang="ru-RU" sz="3200" b="1" cap="all" dirty="0" err="1" smtClean="0">
                <a:solidFill>
                  <a:srgbClr val="01004C"/>
                </a:solidFill>
                <a:latin typeface="Times New Roman"/>
                <a:cs typeface="Times New Roman"/>
              </a:rPr>
              <a:t>гуманизации</a:t>
            </a:r>
            <a:r>
              <a:rPr lang="ru-RU" sz="3200" b="1" cap="all" dirty="0" smtClean="0">
                <a:solidFill>
                  <a:srgbClr val="01004C"/>
                </a:solidFill>
                <a:latin typeface="Times New Roman"/>
                <a:cs typeface="Times New Roman"/>
              </a:rPr>
              <a:t>  современной  российской  экономики</a:t>
            </a:r>
            <a:endParaRPr lang="ru-RU" sz="3200" b="1" cap="all" dirty="0">
              <a:solidFill>
                <a:srgbClr val="01004C"/>
              </a:solidFill>
              <a:latin typeface="Times New Roman"/>
              <a:cs typeface="Times New Roman"/>
            </a:endParaRPr>
          </a:p>
          <a:p>
            <a:pPr algn="r"/>
            <a:endParaRPr lang="ru-RU" sz="2200" b="1" dirty="0">
              <a:solidFill>
                <a:srgbClr val="01004C"/>
              </a:solidFill>
              <a:latin typeface="Times New Roman"/>
              <a:cs typeface="Times New Roman"/>
            </a:endParaRPr>
          </a:p>
          <a:p>
            <a:pPr algn="r"/>
            <a:endParaRPr lang="ru-RU" sz="2200" b="1" dirty="0">
              <a:solidFill>
                <a:srgbClr val="01004C"/>
              </a:solidFill>
              <a:latin typeface="Times New Roman"/>
              <a:cs typeface="Times New Roman"/>
            </a:endParaRPr>
          </a:p>
          <a:p>
            <a:pPr algn="r"/>
            <a:endParaRPr lang="ru-RU" sz="2200" b="1" dirty="0" smtClean="0">
              <a:solidFill>
                <a:srgbClr val="01004C"/>
              </a:solidFill>
              <a:latin typeface="Times New Roman"/>
              <a:cs typeface="Times New Roman"/>
            </a:endParaRPr>
          </a:p>
          <a:p>
            <a:pPr algn="r"/>
            <a:r>
              <a:rPr lang="ru-RU" sz="2200" b="1" dirty="0" smtClean="0">
                <a:solidFill>
                  <a:srgbClr val="01004C"/>
                </a:solidFill>
                <a:latin typeface="Times New Roman"/>
                <a:cs typeface="Times New Roman"/>
              </a:rPr>
              <a:t>В.В</a:t>
            </a:r>
            <a:r>
              <a:rPr lang="ru-RU" sz="2200" b="1" dirty="0" smtClean="0">
                <a:solidFill>
                  <a:srgbClr val="01004C"/>
                </a:solidFill>
                <a:latin typeface="Times New Roman"/>
                <a:cs typeface="Times New Roman"/>
              </a:rPr>
              <a:t>. Локосов</a:t>
            </a:r>
          </a:p>
          <a:p>
            <a:pPr algn="r"/>
            <a:r>
              <a:rPr lang="ru-RU" sz="2000" i="1" dirty="0" smtClean="0">
                <a:solidFill>
                  <a:srgbClr val="01004C"/>
                </a:solidFill>
                <a:latin typeface="Times New Roman"/>
                <a:cs typeface="Times New Roman"/>
              </a:rPr>
              <a:t>доктор социологических наук,</a:t>
            </a:r>
          </a:p>
          <a:p>
            <a:pPr algn="r"/>
            <a:r>
              <a:rPr lang="ru-RU" sz="2000" i="1" dirty="0">
                <a:solidFill>
                  <a:srgbClr val="01004C"/>
                </a:solidFill>
                <a:latin typeface="Times New Roman"/>
                <a:cs typeface="Times New Roman"/>
              </a:rPr>
              <a:t>п</a:t>
            </a:r>
            <a:r>
              <a:rPr lang="ru-RU" sz="2000" i="1" dirty="0" smtClean="0">
                <a:solidFill>
                  <a:srgbClr val="01004C"/>
                </a:solidFill>
                <a:latin typeface="Times New Roman"/>
                <a:cs typeface="Times New Roman"/>
              </a:rPr>
              <a:t>рофессор, директор ИСЭПН РАН</a:t>
            </a:r>
            <a:endParaRPr lang="ru-RU" sz="2000" i="1" cap="all" dirty="0">
              <a:solidFill>
                <a:srgbClr val="01004C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50000"/>
              </a:lnSpc>
            </a:pPr>
            <a:endParaRPr lang="ru-RU" sz="2400" b="1" cap="all" dirty="0" smtClean="0">
              <a:solidFill>
                <a:srgbClr val="01004C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50000"/>
              </a:lnSpc>
            </a:pPr>
            <a:endParaRPr lang="ru-RU" sz="2400" b="1" cap="all" dirty="0" smtClean="0">
              <a:solidFill>
                <a:srgbClr val="01004C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50000"/>
              </a:lnSpc>
            </a:pPr>
            <a:endParaRPr lang="uk-UA" sz="1600" b="1" dirty="0">
              <a:solidFill>
                <a:srgbClr val="01004C"/>
              </a:solidFill>
              <a:latin typeface="Times New Roman"/>
              <a:cs typeface="Times New Roman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83741" y="6464477"/>
            <a:ext cx="368076" cy="365125"/>
          </a:xfrm>
        </p:spPr>
        <p:txBody>
          <a:bodyPr/>
          <a:lstStyle/>
          <a:p>
            <a:fld id="{F8EDA974-2072-1F43-B4CC-B21A9F4B00F4}" type="slidenum">
              <a:rPr lang="ru-RU" sz="2400" smtClean="0">
                <a:solidFill>
                  <a:srgbClr val="F0FACF"/>
                </a:solidFill>
                <a:latin typeface="Arial Narrow"/>
                <a:cs typeface="Arial Narrow"/>
              </a:rPr>
              <a:t>1</a:t>
            </a:fld>
            <a:endParaRPr lang="ru-RU" sz="2400" dirty="0">
              <a:solidFill>
                <a:srgbClr val="F0FACF"/>
              </a:solidFill>
              <a:latin typeface="Arial Narrow"/>
              <a:cs typeface="Arial Narrow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9144000" cy="1068452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1755492" y="113765"/>
            <a:ext cx="7343567" cy="956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300"/>
              </a:spcBef>
            </a:pPr>
            <a:r>
              <a:rPr lang="ru-RU" sz="1600" dirty="0" smtClean="0">
                <a:solidFill>
                  <a:srgbClr val="F0FACF"/>
                </a:solidFill>
                <a:latin typeface="Cambria"/>
                <a:ea typeface="Helvetica"/>
                <a:cs typeface="Cambria"/>
              </a:rPr>
              <a:t>ФАНО России Федеральное государственное бюджетное учреждение науки</a:t>
            </a:r>
          </a:p>
          <a:p>
            <a:pPr algn="l">
              <a:spcBef>
                <a:spcPts val="600"/>
              </a:spcBef>
            </a:pPr>
            <a:r>
              <a:rPr lang="ru-RU" sz="1600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ИНСТИТУТ  СОЦИАЛЬНО-ЭКОНОМИЧЕСКИХ  ПРОБЛЕМ  НАРОДОНАСЕЛЕНИЯ</a:t>
            </a:r>
          </a:p>
          <a:p>
            <a:pPr algn="l">
              <a:spcBef>
                <a:spcPts val="200"/>
              </a:spcBef>
            </a:pPr>
            <a:r>
              <a:rPr lang="ru-RU" sz="1600" cap="all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Российской  Академии  наук</a:t>
            </a:r>
            <a:endParaRPr lang="ru-RU" sz="1600" cap="all" dirty="0">
              <a:latin typeface="Cambria"/>
              <a:cs typeface="Cambria"/>
            </a:endParaRPr>
          </a:p>
        </p:txBody>
      </p:sp>
      <p:pic>
        <p:nvPicPr>
          <p:cNvPr id="14" name="Изображение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46" y="68224"/>
            <a:ext cx="1500983" cy="855933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0" y="924157"/>
            <a:ext cx="257971" cy="5936171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60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5153" y="1248100"/>
            <a:ext cx="8532250" cy="5592614"/>
          </a:xfrm>
        </p:spPr>
        <p:txBody>
          <a:bodyPr>
            <a:noAutofit/>
          </a:bodyPr>
          <a:lstStyle/>
          <a:p>
            <a:r>
              <a:rPr lang="ru-RU" sz="3400" b="1" dirty="0">
                <a:solidFill>
                  <a:schemeClr val="tx2"/>
                </a:solidFill>
              </a:rPr>
              <a:t>Первое</a:t>
            </a:r>
            <a:r>
              <a:rPr lang="ru-RU" sz="3400" dirty="0">
                <a:solidFill>
                  <a:srgbClr val="1F497D"/>
                </a:solidFill>
              </a:rPr>
              <a:t>:</a:t>
            </a:r>
            <a:r>
              <a:rPr lang="ru-RU" sz="3400" dirty="0"/>
              <a:t> от производства к </a:t>
            </a:r>
            <a:r>
              <a:rPr lang="ru-RU" sz="3400" dirty="0" smtClean="0"/>
              <a:t>благополучию.</a:t>
            </a:r>
          </a:p>
          <a:p>
            <a:r>
              <a:rPr lang="ru-RU" sz="3400" b="1" dirty="0">
                <a:solidFill>
                  <a:srgbClr val="1F497D"/>
                </a:solidFill>
              </a:rPr>
              <a:t>Второе</a:t>
            </a:r>
            <a:r>
              <a:rPr lang="ru-RU" sz="3400" dirty="0">
                <a:solidFill>
                  <a:srgbClr val="1F497D"/>
                </a:solidFill>
              </a:rPr>
              <a:t>:</a:t>
            </a:r>
            <a:r>
              <a:rPr lang="ru-RU" sz="3400" dirty="0"/>
              <a:t> благополучие </a:t>
            </a:r>
            <a:r>
              <a:rPr lang="ru-RU" sz="3400" dirty="0" smtClean="0"/>
              <a:t>зависит от </a:t>
            </a:r>
            <a:r>
              <a:rPr lang="ru-RU" sz="3400" dirty="0"/>
              <a:t>субъективных способностей человека и объективных возможностей их </a:t>
            </a:r>
            <a:r>
              <a:rPr lang="ru-RU" sz="3400" dirty="0" smtClean="0"/>
              <a:t>реализации.</a:t>
            </a:r>
          </a:p>
          <a:p>
            <a:r>
              <a:rPr lang="ru-RU" sz="3400" b="1" dirty="0">
                <a:solidFill>
                  <a:srgbClr val="1F497D"/>
                </a:solidFill>
              </a:rPr>
              <a:t>Третье</a:t>
            </a:r>
            <a:r>
              <a:rPr lang="ru-RU" sz="3400" dirty="0">
                <a:solidFill>
                  <a:srgbClr val="1F497D"/>
                </a:solidFill>
              </a:rPr>
              <a:t>:</a:t>
            </a:r>
            <a:r>
              <a:rPr lang="ru-RU" sz="3400" dirty="0"/>
              <a:t> качество населения (человеческое развитие) является главным стратегическим ресурсом развития современного общества, базовым критерием его эффективности.</a:t>
            </a:r>
            <a:r>
              <a:rPr lang="ru-RU" sz="3400" dirty="0"/>
              <a:t>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DA974-2072-1F43-B4CC-B21A9F4B00F4}" type="slidenum">
              <a:rPr lang="ru-RU" sz="2400" smtClean="0">
                <a:solidFill>
                  <a:srgbClr val="F0FACF"/>
                </a:solidFill>
                <a:latin typeface="Arial Narrow"/>
                <a:cs typeface="Arial Narrow"/>
              </a:rPr>
              <a:t>2</a:t>
            </a:fld>
            <a:endParaRPr lang="ru-RU" sz="2400" dirty="0">
              <a:solidFill>
                <a:srgbClr val="F0FACF"/>
              </a:solidFill>
              <a:latin typeface="Arial Narrow"/>
              <a:cs typeface="Arial Narrow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9144000" cy="1068452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1755492" y="113765"/>
            <a:ext cx="7343567" cy="956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300"/>
              </a:spcBef>
            </a:pPr>
            <a:r>
              <a:rPr lang="ru-RU" sz="1600" dirty="0" smtClean="0">
                <a:solidFill>
                  <a:srgbClr val="F0FACF"/>
                </a:solidFill>
                <a:latin typeface="Cambria"/>
                <a:ea typeface="Helvetica"/>
                <a:cs typeface="Cambria"/>
              </a:rPr>
              <a:t>ФАНО России Федеральное государственное бюджетное учреждение науки</a:t>
            </a:r>
          </a:p>
          <a:p>
            <a:pPr algn="l">
              <a:spcBef>
                <a:spcPts val="600"/>
              </a:spcBef>
            </a:pPr>
            <a:r>
              <a:rPr lang="ru-RU" sz="1600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ИНСТИТУТ  СОЦИАЛЬНО-ЭКОНОМИЧЕСКИХ  ПРОБЛЕМ  НАРОДОНАСЕЛЕНИЯ</a:t>
            </a:r>
          </a:p>
          <a:p>
            <a:pPr algn="l">
              <a:spcBef>
                <a:spcPts val="200"/>
              </a:spcBef>
            </a:pPr>
            <a:r>
              <a:rPr lang="ru-RU" sz="1600" cap="all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Российской  Академии  наук</a:t>
            </a:r>
            <a:endParaRPr lang="ru-RU" sz="1600" cap="all" dirty="0">
              <a:latin typeface="Cambria"/>
              <a:cs typeface="Cambria"/>
            </a:endParaRPr>
          </a:p>
        </p:txBody>
      </p:sp>
      <p:pic>
        <p:nvPicPr>
          <p:cNvPr id="14" name="Изображение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46" y="68224"/>
            <a:ext cx="1500983" cy="855933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0" y="924157"/>
            <a:ext cx="257971" cy="5936171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Номер слайда 5"/>
          <p:cNvSpPr txBox="1">
            <a:spLocks/>
          </p:cNvSpPr>
          <p:nvPr/>
        </p:nvSpPr>
        <p:spPr>
          <a:xfrm>
            <a:off x="6872092" y="643853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504795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1068452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1755492" y="113765"/>
            <a:ext cx="7343567" cy="956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300"/>
              </a:spcBef>
            </a:pPr>
            <a:r>
              <a:rPr lang="ru-RU" sz="1600" dirty="0" smtClean="0">
                <a:solidFill>
                  <a:srgbClr val="F0FACF"/>
                </a:solidFill>
                <a:latin typeface="Cambria"/>
                <a:ea typeface="Helvetica"/>
                <a:cs typeface="Cambria"/>
              </a:rPr>
              <a:t>ФАНО России Федеральное государственное бюджетное учреждение науки</a:t>
            </a:r>
          </a:p>
          <a:p>
            <a:pPr algn="l">
              <a:spcBef>
                <a:spcPts val="600"/>
              </a:spcBef>
            </a:pPr>
            <a:r>
              <a:rPr lang="ru-RU" sz="1600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ИНСТИТУТ  СОЦИАЛЬНО-ЭКОНОМИЧЕСКИХ  ПРОБЛЕМ  НАРОДОНАСЕЛЕНИЯ</a:t>
            </a:r>
          </a:p>
          <a:p>
            <a:pPr algn="l">
              <a:spcBef>
                <a:spcPts val="200"/>
              </a:spcBef>
            </a:pPr>
            <a:r>
              <a:rPr lang="ru-RU" sz="1600" cap="all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Российской  Академии  наук</a:t>
            </a:r>
            <a:endParaRPr lang="ru-RU" sz="1600" cap="all" dirty="0">
              <a:latin typeface="Cambria"/>
              <a:cs typeface="Cambria"/>
            </a:endParaRPr>
          </a:p>
        </p:txBody>
      </p:sp>
      <p:pic>
        <p:nvPicPr>
          <p:cNvPr id="14" name="Изображение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46" y="68224"/>
            <a:ext cx="1500983" cy="855933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0" y="924157"/>
            <a:ext cx="257971" cy="5936171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Rectangle 4"/>
          <p:cNvSpPr/>
          <p:nvPr/>
        </p:nvSpPr>
        <p:spPr>
          <a:xfrm>
            <a:off x="502934" y="1624862"/>
            <a:ext cx="5765103" cy="49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400" dirty="0">
                <a:latin typeface="Arial"/>
                <a:cs typeface="Arial"/>
              </a:rPr>
              <a:t>«Судьба любого общества зависит прежде всего от </a:t>
            </a:r>
            <a:r>
              <a:rPr lang="ru-RU" sz="2400" dirty="0" smtClean="0">
                <a:latin typeface="Arial"/>
                <a:cs typeface="Arial"/>
              </a:rPr>
              <a:t>свойств </a:t>
            </a:r>
            <a:r>
              <a:rPr lang="ru-RU" sz="2400" dirty="0">
                <a:latin typeface="Arial"/>
                <a:cs typeface="Arial"/>
              </a:rPr>
              <a:t>его </a:t>
            </a:r>
            <a:r>
              <a:rPr lang="ru-RU" sz="2400" dirty="0" smtClean="0">
                <a:latin typeface="Arial"/>
                <a:cs typeface="Arial"/>
              </a:rPr>
              <a:t>членов..</a:t>
            </a:r>
            <a:r>
              <a:rPr lang="ru-RU" sz="2400" dirty="0" smtClean="0">
                <a:latin typeface="Arial"/>
                <a:cs typeface="Arial"/>
              </a:rPr>
              <a:t>. Общество</a:t>
            </a:r>
            <a:r>
              <a:rPr lang="ru-RU" sz="2400" dirty="0">
                <a:latin typeface="Arial"/>
                <a:cs typeface="Arial"/>
              </a:rPr>
              <a:t>, состоящее из идиотов или бездарных </a:t>
            </a:r>
            <a:r>
              <a:rPr lang="ru-RU" sz="2400" dirty="0" smtClean="0">
                <a:latin typeface="Arial"/>
                <a:cs typeface="Arial"/>
              </a:rPr>
              <a:t>людей, </a:t>
            </a:r>
            <a:r>
              <a:rPr lang="ru-RU" sz="2400" dirty="0">
                <a:latin typeface="Arial"/>
                <a:cs typeface="Arial"/>
              </a:rPr>
              <a:t>никогда не будет обществом преуспевающим. Общество, состоящее из талантливых и волевых лиц, неминуемо создаст и более совершенные формы общежития</a:t>
            </a:r>
            <a:r>
              <a:rPr lang="ru-RU" sz="2400" dirty="0" smtClean="0">
                <a:latin typeface="Arial"/>
                <a:cs typeface="Arial"/>
              </a:rPr>
              <a:t>...»</a:t>
            </a:r>
          </a:p>
          <a:p>
            <a:pPr algn="r">
              <a:lnSpc>
                <a:spcPct val="120000"/>
              </a:lnSpc>
            </a:pPr>
            <a:endParaRPr lang="en-US" dirty="0" smtClean="0">
              <a:latin typeface="Arial"/>
              <a:cs typeface="Arial"/>
            </a:endParaRPr>
          </a:p>
          <a:p>
            <a:pPr algn="r">
              <a:lnSpc>
                <a:spcPct val="120000"/>
              </a:lnSpc>
            </a:pPr>
            <a:r>
              <a:rPr lang="ru-RU" sz="1600" dirty="0" smtClean="0">
                <a:latin typeface="Arial"/>
                <a:cs typeface="Arial"/>
              </a:rPr>
              <a:t>Сорокин </a:t>
            </a:r>
            <a:r>
              <a:rPr lang="ru-RU" sz="1600" dirty="0">
                <a:latin typeface="Arial"/>
                <a:cs typeface="Arial"/>
              </a:rPr>
              <a:t>П. Современное </a:t>
            </a:r>
            <a:r>
              <a:rPr lang="ru-RU" sz="1600" dirty="0" smtClean="0">
                <a:latin typeface="Arial"/>
                <a:cs typeface="Arial"/>
              </a:rPr>
              <a:t>состояние России.</a:t>
            </a:r>
          </a:p>
          <a:p>
            <a:pPr algn="r">
              <a:lnSpc>
                <a:spcPct val="120000"/>
              </a:lnSpc>
            </a:pPr>
            <a:r>
              <a:rPr lang="ru-RU" sz="1600" dirty="0" smtClean="0">
                <a:latin typeface="Arial"/>
                <a:cs typeface="Arial"/>
              </a:rPr>
              <a:t>Прага</a:t>
            </a:r>
            <a:r>
              <a:rPr lang="ru-RU" sz="1600" dirty="0">
                <a:latin typeface="Arial"/>
                <a:cs typeface="Arial"/>
              </a:rPr>
              <a:t>, 1922.  </a:t>
            </a:r>
            <a:endParaRPr lang="en-US" sz="1600" dirty="0">
              <a:latin typeface="Arial"/>
              <a:cs typeface="Arial"/>
            </a:endParaRPr>
          </a:p>
        </p:txBody>
      </p:sp>
      <p:pic>
        <p:nvPicPr>
          <p:cNvPr id="16" name="Picture 2" descr="617227efe5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1195" y="1853831"/>
            <a:ext cx="2374035" cy="3592767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872092" y="6438539"/>
            <a:ext cx="2133600" cy="365125"/>
          </a:xfrm>
        </p:spPr>
        <p:txBody>
          <a:bodyPr/>
          <a:lstStyle/>
          <a:p>
            <a:r>
              <a:rPr lang="ru-RU" sz="3200" dirty="0"/>
              <a:t>2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88355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DA974-2072-1F43-B4CC-B21A9F4B00F4}" type="slidenum">
              <a:rPr lang="ru-RU" sz="2400" smtClean="0">
                <a:solidFill>
                  <a:srgbClr val="F0FACF"/>
                </a:solidFill>
                <a:latin typeface="Arial Narrow"/>
                <a:cs typeface="Arial Narrow"/>
              </a:rPr>
              <a:t>4</a:t>
            </a:fld>
            <a:endParaRPr lang="ru-RU" sz="2400" dirty="0">
              <a:solidFill>
                <a:srgbClr val="F0FACF"/>
              </a:solidFill>
              <a:latin typeface="Arial Narrow"/>
              <a:cs typeface="Arial Narrow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9144000" cy="1068452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1755492" y="113765"/>
            <a:ext cx="7343567" cy="956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300"/>
              </a:spcBef>
            </a:pPr>
            <a:r>
              <a:rPr lang="ru-RU" sz="1600" dirty="0" smtClean="0">
                <a:solidFill>
                  <a:srgbClr val="F0FACF"/>
                </a:solidFill>
                <a:latin typeface="Cambria"/>
                <a:ea typeface="Helvetica"/>
                <a:cs typeface="Cambria"/>
              </a:rPr>
              <a:t>ФАНО России Федеральное государственное бюджетное учреждение науки</a:t>
            </a:r>
          </a:p>
          <a:p>
            <a:pPr algn="l">
              <a:spcBef>
                <a:spcPts val="600"/>
              </a:spcBef>
            </a:pPr>
            <a:r>
              <a:rPr lang="ru-RU" sz="1600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ИНСТИТУТ  СОЦИАЛЬНО-ЭКОНОМИЧЕСКИХ  ПРОБЛЕМ  НАРОДОНАСЕЛЕНИЯ</a:t>
            </a:r>
          </a:p>
          <a:p>
            <a:pPr algn="l">
              <a:spcBef>
                <a:spcPts val="200"/>
              </a:spcBef>
            </a:pPr>
            <a:r>
              <a:rPr lang="ru-RU" sz="1600" cap="all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Российской  Академии  наук</a:t>
            </a:r>
            <a:endParaRPr lang="ru-RU" sz="1600" cap="all" dirty="0">
              <a:latin typeface="Cambria"/>
              <a:cs typeface="Cambria"/>
            </a:endParaRPr>
          </a:p>
        </p:txBody>
      </p:sp>
      <p:pic>
        <p:nvPicPr>
          <p:cNvPr id="14" name="Изображение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46" y="68224"/>
            <a:ext cx="1500983" cy="855933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0" y="924157"/>
            <a:ext cx="257971" cy="5936171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15517" y="1834896"/>
            <a:ext cx="8851669" cy="4157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540"/>
              </a:lnSpc>
            </a:pPr>
            <a:r>
              <a:rPr lang="ru-RU" sz="3400" dirty="0">
                <a:latin typeface="Arial"/>
                <a:cs typeface="Arial"/>
              </a:rPr>
              <a:t>Россия единственная из индустриально развитых стран является потенциально самодостаточной, т.е. ее экологических, демографических и техноэкономических возможностей достаточно для обеспечения  всем необходимым  жизнь многих поколений россиян. </a:t>
            </a:r>
            <a:endParaRPr lang="ru-RU" sz="3400" dirty="0">
              <a:latin typeface="Arial"/>
              <a:cs typeface="Arial"/>
            </a:endParaRPr>
          </a:p>
        </p:txBody>
      </p:sp>
      <p:sp>
        <p:nvSpPr>
          <p:cNvPr id="11" name="Номер слайда 5"/>
          <p:cNvSpPr txBox="1">
            <a:spLocks/>
          </p:cNvSpPr>
          <p:nvPr/>
        </p:nvSpPr>
        <p:spPr>
          <a:xfrm>
            <a:off x="6872092" y="643853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03607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58893" y="1273250"/>
            <a:ext cx="8304513" cy="4800389"/>
          </a:xfrm>
        </p:spPr>
        <p:txBody>
          <a:bodyPr>
            <a:noAutofit/>
          </a:bodyPr>
          <a:lstStyle/>
          <a:p>
            <a:r>
              <a:rPr lang="ru-RU" sz="3400" b="1" dirty="0" smtClean="0">
                <a:solidFill>
                  <a:schemeClr val="tx2"/>
                </a:solidFill>
              </a:rPr>
              <a:t>Во-первых,</a:t>
            </a:r>
            <a:r>
              <a:rPr lang="ru-RU" sz="3400" dirty="0" smtClean="0"/>
              <a:t> </a:t>
            </a:r>
            <a:r>
              <a:rPr lang="ru-RU" sz="3400" dirty="0"/>
              <a:t>для объяснения новой социальной реальности продолжают применяться теоретические модели, которые для решения этой задачи неприменимы.</a:t>
            </a:r>
            <a:r>
              <a:rPr lang="ru-RU" sz="3400" dirty="0"/>
              <a:t> </a:t>
            </a:r>
            <a:endParaRPr lang="ru-RU" sz="3400" dirty="0" smtClean="0"/>
          </a:p>
          <a:p>
            <a:r>
              <a:rPr lang="ru-RU" sz="3400" b="1" dirty="0" smtClean="0">
                <a:solidFill>
                  <a:srgbClr val="1F497D"/>
                </a:solidFill>
              </a:rPr>
              <a:t>Во-вторых,</a:t>
            </a:r>
            <a:r>
              <a:rPr lang="ru-RU" sz="3400" dirty="0" smtClean="0"/>
              <a:t> </a:t>
            </a:r>
            <a:r>
              <a:rPr lang="ru-RU" sz="3400" dirty="0"/>
              <a:t>отсутствие социально-экономической проблематики среди приоритетных направлений </a:t>
            </a:r>
            <a:r>
              <a:rPr lang="ru-RU" sz="3400" dirty="0" smtClean="0"/>
              <a:t>развития </a:t>
            </a:r>
            <a:r>
              <a:rPr lang="ru-RU" sz="3400" dirty="0"/>
              <a:t>науки необоснованно дискриминирует эту область знаний.</a:t>
            </a:r>
            <a:r>
              <a:rPr lang="ru-RU" sz="3400" dirty="0"/>
              <a:t> </a:t>
            </a:r>
            <a:r>
              <a:rPr lang="ru-RU" sz="3400" dirty="0" smtClean="0"/>
              <a:t> </a:t>
            </a:r>
            <a:endParaRPr lang="ru-RU" sz="34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DA974-2072-1F43-B4CC-B21A9F4B00F4}" type="slidenum">
              <a:rPr lang="ru-RU" sz="2400" smtClean="0">
                <a:solidFill>
                  <a:srgbClr val="F0FACF"/>
                </a:solidFill>
                <a:latin typeface="Arial Narrow"/>
                <a:cs typeface="Arial Narrow"/>
              </a:rPr>
              <a:t>5</a:t>
            </a:fld>
            <a:endParaRPr lang="ru-RU" sz="2400" dirty="0">
              <a:solidFill>
                <a:srgbClr val="F0FACF"/>
              </a:solidFill>
              <a:latin typeface="Arial Narrow"/>
              <a:cs typeface="Arial Narrow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9144000" cy="1068452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1755492" y="113765"/>
            <a:ext cx="7343567" cy="956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300"/>
              </a:spcBef>
            </a:pPr>
            <a:r>
              <a:rPr lang="ru-RU" sz="1600" dirty="0" smtClean="0">
                <a:solidFill>
                  <a:srgbClr val="F0FACF"/>
                </a:solidFill>
                <a:latin typeface="Cambria"/>
                <a:ea typeface="Helvetica"/>
                <a:cs typeface="Cambria"/>
              </a:rPr>
              <a:t>ФАНО России Федеральное государственное бюджетное учреждение науки</a:t>
            </a:r>
          </a:p>
          <a:p>
            <a:pPr algn="l">
              <a:spcBef>
                <a:spcPts val="600"/>
              </a:spcBef>
            </a:pPr>
            <a:r>
              <a:rPr lang="ru-RU" sz="1600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ИНСТИТУТ  СОЦИАЛЬНО-ЭКОНОМИЧЕСКИХ  ПРОБЛЕМ  НАРОДОНАСЕЛЕНИЯ</a:t>
            </a:r>
          </a:p>
          <a:p>
            <a:pPr algn="l">
              <a:spcBef>
                <a:spcPts val="200"/>
              </a:spcBef>
            </a:pPr>
            <a:r>
              <a:rPr lang="ru-RU" sz="1600" cap="all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Российской  Академии  наук</a:t>
            </a:r>
            <a:endParaRPr lang="ru-RU" sz="1600" cap="all" dirty="0">
              <a:latin typeface="Cambria"/>
              <a:cs typeface="Cambria"/>
            </a:endParaRPr>
          </a:p>
        </p:txBody>
      </p:sp>
      <p:pic>
        <p:nvPicPr>
          <p:cNvPr id="14" name="Изображение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546" y="68224"/>
            <a:ext cx="1500983" cy="855933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0" y="924157"/>
            <a:ext cx="257971" cy="5936171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Номер слайда 5"/>
          <p:cNvSpPr txBox="1">
            <a:spLocks/>
          </p:cNvSpPr>
          <p:nvPr/>
        </p:nvSpPr>
        <p:spPr>
          <a:xfrm>
            <a:off x="6872092" y="643853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52173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DA974-2072-1F43-B4CC-B21A9F4B00F4}" type="slidenum">
              <a:rPr lang="ru-RU" sz="2400" smtClean="0">
                <a:solidFill>
                  <a:srgbClr val="F0FACF"/>
                </a:solidFill>
                <a:latin typeface="Arial Narrow"/>
                <a:cs typeface="Arial Narrow"/>
              </a:rPr>
              <a:t>6</a:t>
            </a:fld>
            <a:endParaRPr lang="ru-RU" sz="2400" dirty="0">
              <a:solidFill>
                <a:srgbClr val="F0FACF"/>
              </a:solidFill>
              <a:latin typeface="Arial Narrow"/>
              <a:cs typeface="Arial Narrow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9144000" cy="1068452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1755492" y="113765"/>
            <a:ext cx="7343567" cy="956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300"/>
              </a:spcBef>
            </a:pPr>
            <a:r>
              <a:rPr lang="ru-RU" sz="1600" dirty="0" smtClean="0">
                <a:solidFill>
                  <a:srgbClr val="F0FACF"/>
                </a:solidFill>
                <a:latin typeface="Cambria"/>
                <a:ea typeface="Helvetica"/>
                <a:cs typeface="Cambria"/>
              </a:rPr>
              <a:t>ФАНО России Федеральное государственное бюджетное учреждение науки</a:t>
            </a:r>
          </a:p>
          <a:p>
            <a:pPr algn="l">
              <a:spcBef>
                <a:spcPts val="600"/>
              </a:spcBef>
            </a:pPr>
            <a:r>
              <a:rPr lang="ru-RU" sz="1600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ИНСТИТУТ  СОЦИАЛЬНО-ЭКОНОМИЧЕСКИХ  ПРОБЛЕМ  НАРОДОНАСЕЛЕНИЯ</a:t>
            </a:r>
          </a:p>
          <a:p>
            <a:pPr algn="l">
              <a:spcBef>
                <a:spcPts val="200"/>
              </a:spcBef>
            </a:pPr>
            <a:r>
              <a:rPr lang="ru-RU" sz="1600" cap="all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Российской  Академии  наук</a:t>
            </a:r>
            <a:endParaRPr lang="ru-RU" sz="1600" cap="all" dirty="0">
              <a:latin typeface="Cambria"/>
              <a:cs typeface="Cambria"/>
            </a:endParaRPr>
          </a:p>
        </p:txBody>
      </p:sp>
      <p:pic>
        <p:nvPicPr>
          <p:cNvPr id="14" name="Изображение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546" y="68224"/>
            <a:ext cx="1500983" cy="855933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0" y="924157"/>
            <a:ext cx="257971" cy="5936171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Rectangle 5"/>
          <p:cNvSpPr/>
          <p:nvPr/>
        </p:nvSpPr>
        <p:spPr>
          <a:xfrm>
            <a:off x="364718" y="1330741"/>
            <a:ext cx="87991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Доля собственных средств населения в финансировании</a:t>
            </a:r>
          </a:p>
          <a:p>
            <a:pPr algn="ctr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здравоохранения в РФ за период 1995-2013 гг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. (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%)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015999" y="6057204"/>
            <a:ext cx="803581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Источник: </a:t>
            </a:r>
            <a:r>
              <a:rPr lang="ru-RU" sz="1600" dirty="0" err="1"/>
              <a:t>Global</a:t>
            </a:r>
            <a:r>
              <a:rPr lang="ru-RU" sz="1600" dirty="0"/>
              <a:t> </a:t>
            </a:r>
            <a:r>
              <a:rPr lang="ru-RU" sz="1600" dirty="0" err="1"/>
              <a:t>Health</a:t>
            </a:r>
            <a:r>
              <a:rPr lang="ru-RU" sz="1600" dirty="0"/>
              <a:t> </a:t>
            </a:r>
            <a:r>
              <a:rPr lang="ru-RU" sz="1600" dirty="0" err="1"/>
              <a:t>Expenditure</a:t>
            </a:r>
            <a:r>
              <a:rPr lang="ru-RU" sz="1600" dirty="0"/>
              <a:t> </a:t>
            </a:r>
            <a:r>
              <a:rPr lang="ru-RU" sz="1600" dirty="0" err="1"/>
              <a:t>Database</a:t>
            </a:r>
            <a:r>
              <a:rPr lang="ru-RU" sz="1600" dirty="0"/>
              <a:t>. (</a:t>
            </a:r>
            <a:r>
              <a:rPr lang="ru-RU" sz="1600" dirty="0" err="1"/>
              <a:t>http</a:t>
            </a:r>
            <a:r>
              <a:rPr lang="ru-RU" sz="1600" dirty="0"/>
              <a:t>://</a:t>
            </a:r>
            <a:r>
              <a:rPr lang="ru-RU" sz="1600" dirty="0" err="1"/>
              <a:t>apps.who.int</a:t>
            </a:r>
            <a:r>
              <a:rPr lang="ru-RU" sz="1600" dirty="0"/>
              <a:t>/</a:t>
            </a:r>
            <a:r>
              <a:rPr lang="ru-RU" sz="1600" dirty="0" err="1"/>
              <a:t>nha</a:t>
            </a:r>
            <a:r>
              <a:rPr lang="ru-RU" sz="1600" dirty="0"/>
              <a:t>/</a:t>
            </a:r>
            <a:r>
              <a:rPr lang="ru-RU" sz="1600" dirty="0" err="1"/>
              <a:t>database</a:t>
            </a:r>
            <a:r>
              <a:rPr lang="ru-RU" sz="1600" dirty="0" smtClean="0"/>
              <a:t>,</a:t>
            </a:r>
          </a:p>
          <a:p>
            <a:r>
              <a:rPr lang="ru-RU" sz="1600" dirty="0" smtClean="0"/>
              <a:t>по </a:t>
            </a:r>
            <a:r>
              <a:rPr lang="ru-RU" sz="1600" dirty="0"/>
              <a:t>состоянию на 15.05.2015). </a:t>
            </a: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462781493"/>
              </p:ext>
            </p:extLst>
          </p:nvPr>
        </p:nvGraphicFramePr>
        <p:xfrm>
          <a:off x="1015999" y="2251204"/>
          <a:ext cx="7341810" cy="3526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Номер слайда 5"/>
          <p:cNvSpPr txBox="1">
            <a:spLocks/>
          </p:cNvSpPr>
          <p:nvPr/>
        </p:nvSpPr>
        <p:spPr>
          <a:xfrm>
            <a:off x="6872092" y="643853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06299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DA974-2072-1F43-B4CC-B21A9F4B00F4}" type="slidenum">
              <a:rPr lang="ru-RU" sz="2400" smtClean="0">
                <a:solidFill>
                  <a:srgbClr val="F0FACF"/>
                </a:solidFill>
                <a:latin typeface="Arial Narrow"/>
                <a:cs typeface="Arial Narrow"/>
              </a:rPr>
              <a:t>7</a:t>
            </a:fld>
            <a:endParaRPr lang="ru-RU" sz="2400" dirty="0">
              <a:solidFill>
                <a:srgbClr val="F0FACF"/>
              </a:solidFill>
              <a:latin typeface="Arial Narrow"/>
              <a:cs typeface="Arial Narrow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9144000" cy="1068452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1755492" y="113765"/>
            <a:ext cx="7343567" cy="956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300"/>
              </a:spcBef>
            </a:pPr>
            <a:r>
              <a:rPr lang="ru-RU" sz="1600" dirty="0" smtClean="0">
                <a:solidFill>
                  <a:srgbClr val="F0FACF"/>
                </a:solidFill>
                <a:latin typeface="Cambria"/>
                <a:ea typeface="Helvetica"/>
                <a:cs typeface="Cambria"/>
              </a:rPr>
              <a:t>ФАНО России Федеральное государственное бюджетное учреждение науки</a:t>
            </a:r>
          </a:p>
          <a:p>
            <a:pPr algn="l">
              <a:spcBef>
                <a:spcPts val="600"/>
              </a:spcBef>
            </a:pPr>
            <a:r>
              <a:rPr lang="ru-RU" sz="1600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ИНСТИТУТ  СОЦИАЛЬНО-ЭКОНОМИЧЕСКИХ  ПРОБЛЕМ  НАРОДОНАСЕЛЕНИЯ</a:t>
            </a:r>
          </a:p>
          <a:p>
            <a:pPr algn="l">
              <a:spcBef>
                <a:spcPts val="200"/>
              </a:spcBef>
            </a:pPr>
            <a:r>
              <a:rPr lang="ru-RU" sz="1600" cap="all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Российской  Академии  наук</a:t>
            </a:r>
            <a:endParaRPr lang="ru-RU" sz="1600" cap="all" dirty="0">
              <a:latin typeface="Cambria"/>
              <a:cs typeface="Cambria"/>
            </a:endParaRPr>
          </a:p>
        </p:txBody>
      </p:sp>
      <p:pic>
        <p:nvPicPr>
          <p:cNvPr id="14" name="Изображение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546" y="68224"/>
            <a:ext cx="1500983" cy="855933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0" y="924157"/>
            <a:ext cx="257971" cy="5936171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Rectangle 5"/>
          <p:cNvSpPr/>
          <p:nvPr/>
        </p:nvSpPr>
        <p:spPr>
          <a:xfrm>
            <a:off x="364718" y="1330741"/>
            <a:ext cx="8799113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Динамика показателя ожидаемой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продолжительности</a:t>
            </a: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жизни некоторых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развивающихся стран</a:t>
            </a:r>
          </a:p>
          <a:p>
            <a:pPr algn="ctr"/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(число </a:t>
            </a:r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лет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)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15999" y="6057204"/>
            <a:ext cx="803581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Источник: </a:t>
            </a:r>
            <a:r>
              <a:rPr lang="ru-RU" sz="1600" dirty="0" err="1"/>
              <a:t>Global</a:t>
            </a:r>
            <a:r>
              <a:rPr lang="ru-RU" sz="1600" dirty="0"/>
              <a:t> </a:t>
            </a:r>
            <a:r>
              <a:rPr lang="ru-RU" sz="1600" dirty="0" err="1"/>
              <a:t>Health</a:t>
            </a:r>
            <a:r>
              <a:rPr lang="ru-RU" sz="1600" dirty="0"/>
              <a:t> </a:t>
            </a:r>
            <a:r>
              <a:rPr lang="ru-RU" sz="1600" dirty="0" err="1"/>
              <a:t>Expenditure</a:t>
            </a:r>
            <a:r>
              <a:rPr lang="ru-RU" sz="1600" dirty="0"/>
              <a:t> </a:t>
            </a:r>
            <a:r>
              <a:rPr lang="ru-RU" sz="1600" dirty="0" err="1"/>
              <a:t>Database</a:t>
            </a:r>
            <a:r>
              <a:rPr lang="ru-RU" sz="1600" dirty="0"/>
              <a:t>. (</a:t>
            </a:r>
            <a:r>
              <a:rPr lang="ru-RU" sz="1600" dirty="0" err="1"/>
              <a:t>http</a:t>
            </a:r>
            <a:r>
              <a:rPr lang="ru-RU" sz="1600" dirty="0"/>
              <a:t>://</a:t>
            </a:r>
            <a:r>
              <a:rPr lang="ru-RU" sz="1600" dirty="0" err="1"/>
              <a:t>apps.who.int</a:t>
            </a:r>
            <a:r>
              <a:rPr lang="ru-RU" sz="1600" dirty="0"/>
              <a:t>/</a:t>
            </a:r>
            <a:r>
              <a:rPr lang="ru-RU" sz="1600" dirty="0" err="1"/>
              <a:t>nha</a:t>
            </a:r>
            <a:r>
              <a:rPr lang="ru-RU" sz="1600" dirty="0"/>
              <a:t>/</a:t>
            </a:r>
            <a:r>
              <a:rPr lang="ru-RU" sz="1600" dirty="0" err="1"/>
              <a:t>database</a:t>
            </a:r>
            <a:r>
              <a:rPr lang="ru-RU" sz="1600" dirty="0"/>
              <a:t>, по состоянию на 15.05.2015). </a:t>
            </a: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1812109271"/>
              </p:ext>
            </p:extLst>
          </p:nvPr>
        </p:nvGraphicFramePr>
        <p:xfrm>
          <a:off x="840715" y="2531069"/>
          <a:ext cx="7382934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Номер слайда 5"/>
          <p:cNvSpPr txBox="1">
            <a:spLocks/>
          </p:cNvSpPr>
          <p:nvPr/>
        </p:nvSpPr>
        <p:spPr>
          <a:xfrm>
            <a:off x="6872092" y="643853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smtClean="0"/>
              <a:t>6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6299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DA974-2072-1F43-B4CC-B21A9F4B00F4}" type="slidenum">
              <a:rPr lang="ru-RU" sz="2400" smtClean="0">
                <a:solidFill>
                  <a:srgbClr val="F0FACF"/>
                </a:solidFill>
                <a:latin typeface="Arial Narrow"/>
                <a:cs typeface="Arial Narrow"/>
              </a:rPr>
              <a:t>8</a:t>
            </a:fld>
            <a:endParaRPr lang="ru-RU" sz="2400" dirty="0">
              <a:solidFill>
                <a:srgbClr val="F0FACF"/>
              </a:solidFill>
              <a:latin typeface="Arial Narrow"/>
              <a:cs typeface="Arial Narrow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9144000" cy="1068452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1755492" y="113765"/>
            <a:ext cx="7343567" cy="956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300"/>
              </a:spcBef>
            </a:pPr>
            <a:r>
              <a:rPr lang="ru-RU" sz="1600" dirty="0" smtClean="0">
                <a:solidFill>
                  <a:srgbClr val="F0FACF"/>
                </a:solidFill>
                <a:latin typeface="Cambria"/>
                <a:ea typeface="Helvetica"/>
                <a:cs typeface="Cambria"/>
              </a:rPr>
              <a:t>ФАНО России Федеральное государственное бюджетное учреждение науки</a:t>
            </a:r>
          </a:p>
          <a:p>
            <a:pPr algn="l">
              <a:spcBef>
                <a:spcPts val="600"/>
              </a:spcBef>
            </a:pPr>
            <a:r>
              <a:rPr lang="ru-RU" sz="1600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ИНСТИТУТ  СОЦИАЛЬНО-ЭКОНОМИЧЕСКИХ  ПРОБЛЕМ  НАРОДОНАСЕЛЕНИЯ</a:t>
            </a:r>
          </a:p>
          <a:p>
            <a:pPr algn="l">
              <a:spcBef>
                <a:spcPts val="200"/>
              </a:spcBef>
            </a:pPr>
            <a:r>
              <a:rPr lang="ru-RU" sz="1600" cap="all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Российской  Академии  наук</a:t>
            </a:r>
            <a:endParaRPr lang="ru-RU" sz="1600" cap="all" dirty="0">
              <a:latin typeface="Cambria"/>
              <a:cs typeface="Cambria"/>
            </a:endParaRPr>
          </a:p>
        </p:txBody>
      </p:sp>
      <p:pic>
        <p:nvPicPr>
          <p:cNvPr id="14" name="Изображение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46" y="68224"/>
            <a:ext cx="1500983" cy="855933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0" y="924157"/>
            <a:ext cx="257971" cy="5936171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691537" y="1746688"/>
            <a:ext cx="799526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400" dirty="0"/>
              <a:t>По данным банка </a:t>
            </a:r>
            <a:r>
              <a:rPr lang="ru-RU" sz="3400" dirty="0" err="1"/>
              <a:t>Credit</a:t>
            </a:r>
            <a:r>
              <a:rPr lang="ru-RU" sz="3400" dirty="0"/>
              <a:t> </a:t>
            </a:r>
            <a:r>
              <a:rPr lang="ru-RU" sz="3400" dirty="0" err="1"/>
              <a:t>Suisse</a:t>
            </a:r>
            <a:r>
              <a:rPr lang="ru-RU" sz="3400" dirty="0"/>
              <a:t> 1% россиян владеют 71% активов страны. В мире он составляет 46%, в Индии </a:t>
            </a:r>
            <a:r>
              <a:rPr lang="ru-RU" sz="3400" dirty="0" smtClean="0"/>
              <a:t>- 49</a:t>
            </a:r>
            <a:r>
              <a:rPr lang="ru-RU" sz="3400" dirty="0"/>
              <a:t>%, США </a:t>
            </a:r>
            <a:r>
              <a:rPr lang="ru-RU" sz="3400" dirty="0" smtClean="0"/>
              <a:t>- 37</a:t>
            </a:r>
            <a:r>
              <a:rPr lang="ru-RU" sz="3400" dirty="0"/>
              <a:t>%,  Европе </a:t>
            </a:r>
            <a:r>
              <a:rPr lang="ru-RU" sz="3400" dirty="0" smtClean="0"/>
              <a:t>- 32</a:t>
            </a:r>
            <a:r>
              <a:rPr lang="ru-RU" sz="3400" dirty="0"/>
              <a:t>%, в Японии </a:t>
            </a:r>
            <a:r>
              <a:rPr lang="ru-RU" sz="3400" dirty="0" smtClean="0"/>
              <a:t>- 17%. </a:t>
            </a:r>
            <a:r>
              <a:rPr lang="ru-RU" sz="3400" dirty="0"/>
              <a:t>«1% населения страны концентрирует в России 76% всех финансовых активов </a:t>
            </a:r>
            <a:r>
              <a:rPr lang="ru-RU" sz="3400" dirty="0" smtClean="0"/>
              <a:t>- самая </a:t>
            </a:r>
            <a:r>
              <a:rPr lang="ru-RU" sz="3400" dirty="0"/>
              <a:t>высокая концентрация среди всех стран </a:t>
            </a:r>
            <a:r>
              <a:rPr lang="ru-RU" sz="3400" dirty="0" smtClean="0"/>
              <a:t>мира.»</a:t>
            </a:r>
            <a:endParaRPr lang="ru-RU" sz="3400" dirty="0"/>
          </a:p>
        </p:txBody>
      </p:sp>
      <p:sp>
        <p:nvSpPr>
          <p:cNvPr id="9" name="Номер слайда 5"/>
          <p:cNvSpPr txBox="1">
            <a:spLocks/>
          </p:cNvSpPr>
          <p:nvPr/>
        </p:nvSpPr>
        <p:spPr>
          <a:xfrm>
            <a:off x="6872092" y="643853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247362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DA974-2072-1F43-B4CC-B21A9F4B00F4}" type="slidenum">
              <a:rPr lang="ru-RU" sz="2400" smtClean="0">
                <a:solidFill>
                  <a:srgbClr val="F0FACF"/>
                </a:solidFill>
                <a:latin typeface="Arial Narrow"/>
                <a:cs typeface="Arial Narrow"/>
              </a:rPr>
              <a:t>9</a:t>
            </a:fld>
            <a:endParaRPr lang="ru-RU" sz="2400" dirty="0">
              <a:solidFill>
                <a:srgbClr val="F0FACF"/>
              </a:solidFill>
              <a:latin typeface="Arial Narrow"/>
              <a:cs typeface="Arial Narrow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9144000" cy="1068452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1755492" y="113765"/>
            <a:ext cx="7343567" cy="956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300"/>
              </a:spcBef>
            </a:pPr>
            <a:r>
              <a:rPr lang="ru-RU" sz="1600" dirty="0" smtClean="0">
                <a:solidFill>
                  <a:srgbClr val="F0FACF"/>
                </a:solidFill>
                <a:latin typeface="Cambria"/>
                <a:ea typeface="Helvetica"/>
                <a:cs typeface="Cambria"/>
              </a:rPr>
              <a:t>ФАНО России Федеральное государственное бюджетное учреждение науки</a:t>
            </a:r>
          </a:p>
          <a:p>
            <a:pPr algn="l">
              <a:spcBef>
                <a:spcPts val="600"/>
              </a:spcBef>
            </a:pPr>
            <a:r>
              <a:rPr lang="ru-RU" sz="1600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ИНСТИТУТ  СОЦИАЛЬНО-ЭКОНОМИЧЕСКИХ  ПРОБЛЕМ  НАРОДОНАСЕЛЕНИЯ</a:t>
            </a:r>
          </a:p>
          <a:p>
            <a:pPr algn="l">
              <a:spcBef>
                <a:spcPts val="200"/>
              </a:spcBef>
            </a:pPr>
            <a:r>
              <a:rPr lang="ru-RU" sz="1600" cap="all" dirty="0" smtClean="0">
                <a:solidFill>
                  <a:srgbClr val="FEC522"/>
                </a:solidFill>
                <a:latin typeface="Cambria"/>
                <a:ea typeface="Helvetica"/>
                <a:cs typeface="Cambria"/>
              </a:rPr>
              <a:t>Российской  Академии  наук</a:t>
            </a:r>
            <a:endParaRPr lang="ru-RU" sz="1600" cap="all" dirty="0">
              <a:latin typeface="Cambria"/>
              <a:cs typeface="Cambria"/>
            </a:endParaRPr>
          </a:p>
        </p:txBody>
      </p:sp>
      <p:pic>
        <p:nvPicPr>
          <p:cNvPr id="14" name="Изображение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46" y="68224"/>
            <a:ext cx="1500983" cy="855933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0" y="924157"/>
            <a:ext cx="257971" cy="5936171"/>
          </a:xfrm>
          <a:prstGeom prst="rect">
            <a:avLst/>
          </a:prstGeom>
          <a:solidFill>
            <a:srgbClr val="01004C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691537" y="1482613"/>
            <a:ext cx="8452463" cy="5078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/>
              <a:t>Потребительская экономика является источником кризиса гуманизма. Вместо </a:t>
            </a:r>
            <a:r>
              <a:rPr lang="ru-RU" sz="3600" dirty="0" err="1"/>
              <a:t>гуманизации</a:t>
            </a:r>
            <a:r>
              <a:rPr lang="ru-RU" sz="3600" dirty="0"/>
              <a:t> экономики, о потребности которой столь активно пишут отечественные и зарубежные исследователи, в новой социальной реальности  речь скорее идет о выборе </a:t>
            </a:r>
            <a:r>
              <a:rPr lang="ru-RU" sz="3600" dirty="0" err="1"/>
              <a:t>трансгуманизации</a:t>
            </a:r>
            <a:r>
              <a:rPr lang="ru-RU" sz="3600" dirty="0"/>
              <a:t> или </a:t>
            </a:r>
            <a:r>
              <a:rPr lang="ru-RU" sz="3600" dirty="0" err="1"/>
              <a:t>эксгуманизации</a:t>
            </a:r>
            <a:r>
              <a:rPr lang="ru-RU" sz="3600" dirty="0"/>
              <a:t> экономики.</a:t>
            </a:r>
            <a:r>
              <a:rPr lang="ru-RU" sz="3600" dirty="0"/>
              <a:t> </a:t>
            </a:r>
          </a:p>
        </p:txBody>
      </p:sp>
      <p:sp>
        <p:nvSpPr>
          <p:cNvPr id="9" name="Номер слайда 5"/>
          <p:cNvSpPr txBox="1">
            <a:spLocks/>
          </p:cNvSpPr>
          <p:nvPr/>
        </p:nvSpPr>
        <p:spPr>
          <a:xfrm>
            <a:off x="6872092" y="643853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503870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535</Words>
  <Application>Microsoft Macintosh PowerPoint</Application>
  <PresentationFormat>Экран (4:3)</PresentationFormat>
  <Paragraphs>77</Paragraphs>
  <Slides>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Вячеслав Локосов</dc:creator>
  <cp:lastModifiedBy>Вячеслав Локосов</cp:lastModifiedBy>
  <cp:revision>15</cp:revision>
  <dcterms:created xsi:type="dcterms:W3CDTF">2015-12-16T15:39:31Z</dcterms:created>
  <dcterms:modified xsi:type="dcterms:W3CDTF">2016-03-23T08:57:23Z</dcterms:modified>
</cp:coreProperties>
</file>