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80" r:id="rId3"/>
  </p:sldMasterIdLst>
  <p:notesMasterIdLst>
    <p:notesMasterId r:id="rId28"/>
  </p:notesMasterIdLst>
  <p:sldIdLst>
    <p:sldId id="256" r:id="rId4"/>
    <p:sldId id="301" r:id="rId5"/>
    <p:sldId id="298" r:id="rId6"/>
    <p:sldId id="307" r:id="rId7"/>
    <p:sldId id="315" r:id="rId8"/>
    <p:sldId id="308" r:id="rId9"/>
    <p:sldId id="304" r:id="rId10"/>
    <p:sldId id="317" r:id="rId11"/>
    <p:sldId id="306" r:id="rId12"/>
    <p:sldId id="305" r:id="rId13"/>
    <p:sldId id="310" r:id="rId14"/>
    <p:sldId id="311" r:id="rId15"/>
    <p:sldId id="300" r:id="rId16"/>
    <p:sldId id="259" r:id="rId17"/>
    <p:sldId id="260" r:id="rId18"/>
    <p:sldId id="262" r:id="rId19"/>
    <p:sldId id="278" r:id="rId20"/>
    <p:sldId id="319" r:id="rId21"/>
    <p:sldId id="313" r:id="rId22"/>
    <p:sldId id="299" r:id="rId23"/>
    <p:sldId id="303" r:id="rId24"/>
    <p:sldId id="312" r:id="rId25"/>
    <p:sldId id="302" r:id="rId26"/>
    <p:sldId id="286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A7F"/>
    <a:srgbClr val="F8EDEC"/>
    <a:srgbClr val="78A6DE"/>
    <a:srgbClr val="FF9999"/>
    <a:srgbClr val="FF5050"/>
    <a:srgbClr val="D17F7D"/>
    <a:srgbClr val="93B8E5"/>
    <a:srgbClr val="D0E0F4"/>
    <a:srgbClr val="EEECE2"/>
    <a:srgbClr val="E8EF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5" autoAdjust="0"/>
  </p:normalViewPr>
  <p:slideViewPr>
    <p:cSldViewPr>
      <p:cViewPr>
        <p:scale>
          <a:sx n="100" d="100"/>
          <a:sy n="100" d="100"/>
        </p:scale>
        <p:origin x="-46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2"/>
              </a:solidFill>
            </c:spPr>
          </c:marker>
          <c:dPt>
            <c:idx val="3"/>
            <c:spPr>
              <a:ln>
                <a:solidFill>
                  <a:schemeClr val="tx2"/>
                </a:solidFill>
              </a:ln>
            </c:spPr>
          </c:dPt>
          <c:cat>
            <c:strRef>
              <c:f>Лист1!$A$2:$A$16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66.3</c:v>
                </c:pt>
                <c:pt idx="1">
                  <c:v>54.5</c:v>
                </c:pt>
                <c:pt idx="2">
                  <c:v>85.84</c:v>
                </c:pt>
                <c:pt idx="3">
                  <c:v>98.25</c:v>
                </c:pt>
                <c:pt idx="4">
                  <c:v>85.69</c:v>
                </c:pt>
                <c:pt idx="5">
                  <c:v>105.51</c:v>
                </c:pt>
                <c:pt idx="6">
                  <c:v>109.05</c:v>
                </c:pt>
                <c:pt idx="7">
                  <c:v>151.36000000000001</c:v>
                </c:pt>
                <c:pt idx="8">
                  <c:v>216</c:v>
                </c:pt>
                <c:pt idx="9">
                  <c:v>233.66</c:v>
                </c:pt>
                <c:pt idx="10">
                  <c:v>353.69</c:v>
                </c:pt>
                <c:pt idx="11">
                  <c:v>249.26999999999998</c:v>
                </c:pt>
                <c:pt idx="12">
                  <c:v>268.47999999999996</c:v>
                </c:pt>
                <c:pt idx="13">
                  <c:v>338.88</c:v>
                </c:pt>
                <c:pt idx="14">
                  <c:v>348.33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cat>
            <c:strRef>
              <c:f>Лист1!$A$2:$A$16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90</c:v>
                </c:pt>
                <c:pt idx="1">
                  <c:v>108.3</c:v>
                </c:pt>
                <c:pt idx="2">
                  <c:v>171.92000000000002</c:v>
                </c:pt>
                <c:pt idx="3">
                  <c:v>145.16999999999999</c:v>
                </c:pt>
                <c:pt idx="4">
                  <c:v>148.60999999999999</c:v>
                </c:pt>
                <c:pt idx="5">
                  <c:v>180.83</c:v>
                </c:pt>
                <c:pt idx="6">
                  <c:v>233.68</c:v>
                </c:pt>
                <c:pt idx="7">
                  <c:v>347.52</c:v>
                </c:pt>
                <c:pt idx="8">
                  <c:v>430.06</c:v>
                </c:pt>
                <c:pt idx="9">
                  <c:v>464.87</c:v>
                </c:pt>
                <c:pt idx="10">
                  <c:v>674.62</c:v>
                </c:pt>
                <c:pt idx="11">
                  <c:v>387.68</c:v>
                </c:pt>
                <c:pt idx="12">
                  <c:v>527.29999999999995</c:v>
                </c:pt>
                <c:pt idx="13">
                  <c:v>729.04</c:v>
                </c:pt>
                <c:pt idx="14">
                  <c:v>762.7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</c:ser>
        <c:dLbls/>
        <c:marker val="1"/>
        <c:axId val="119767040"/>
        <c:axId val="119768576"/>
      </c:lineChart>
      <c:catAx>
        <c:axId val="119767040"/>
        <c:scaling>
          <c:orientation val="minMax"/>
        </c:scaling>
        <c:delete val="1"/>
        <c:axPos val="b"/>
        <c:tickLblPos val="none"/>
        <c:crossAx val="119768576"/>
        <c:crosses val="autoZero"/>
        <c:auto val="1"/>
        <c:lblAlgn val="ctr"/>
        <c:lblOffset val="100"/>
      </c:catAx>
      <c:valAx>
        <c:axId val="119768576"/>
        <c:scaling>
          <c:orientation val="minMax"/>
          <c:max val="8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9767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</c:spPr>
          </c:marker>
          <c:cat>
            <c:strRef>
              <c:f>Лист1!$A$2:$A$15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</c:v>
                </c:pt>
                <c:pt idx="1">
                  <c:v>1.2</c:v>
                </c:pt>
                <c:pt idx="2">
                  <c:v>1.3</c:v>
                </c:pt>
                <c:pt idx="3">
                  <c:v>1.75</c:v>
                </c:pt>
                <c:pt idx="4">
                  <c:v>2.6</c:v>
                </c:pt>
                <c:pt idx="5">
                  <c:v>3.15</c:v>
                </c:pt>
                <c:pt idx="6">
                  <c:v>4.0999999999999996</c:v>
                </c:pt>
                <c:pt idx="7">
                  <c:v>5.2</c:v>
                </c:pt>
                <c:pt idx="8">
                  <c:v>6.35</c:v>
                </c:pt>
                <c:pt idx="9">
                  <c:v>4.8</c:v>
                </c:pt>
                <c:pt idx="10">
                  <c:v>5.7</c:v>
                </c:pt>
                <c:pt idx="11">
                  <c:v>7</c:v>
                </c:pt>
                <c:pt idx="12">
                  <c:v>8.1</c:v>
                </c:pt>
                <c:pt idx="13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cat>
            <c:strRef>
              <c:f>Лист1!$A$2:$A$15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</c:v>
                </c:pt>
                <c:pt idx="1">
                  <c:v>1.4</c:v>
                </c:pt>
                <c:pt idx="2">
                  <c:v>1.76</c:v>
                </c:pt>
                <c:pt idx="3">
                  <c:v>2.27</c:v>
                </c:pt>
                <c:pt idx="4">
                  <c:v>2.96</c:v>
                </c:pt>
                <c:pt idx="5">
                  <c:v>3.8299999999999996</c:v>
                </c:pt>
                <c:pt idx="6">
                  <c:v>4.95</c:v>
                </c:pt>
                <c:pt idx="7">
                  <c:v>6.73</c:v>
                </c:pt>
                <c:pt idx="8">
                  <c:v>8.82</c:v>
                </c:pt>
                <c:pt idx="9">
                  <c:v>7.45</c:v>
                </c:pt>
                <c:pt idx="10">
                  <c:v>8.7299999999999986</c:v>
                </c:pt>
                <c:pt idx="11">
                  <c:v>9.7399999999999984</c:v>
                </c:pt>
                <c:pt idx="12">
                  <c:v>11.4</c:v>
                </c:pt>
                <c:pt idx="13">
                  <c:v>12.65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cat>
            <c:strRef>
              <c:f>Лист1!$A$2:$A$15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2">
                  <c:v>1</c:v>
                </c:pt>
                <c:pt idx="3">
                  <c:v>1.07</c:v>
                </c:pt>
                <c:pt idx="4">
                  <c:v>1.1299999999999997</c:v>
                </c:pt>
                <c:pt idx="5">
                  <c:v>1.1800000000000002</c:v>
                </c:pt>
                <c:pt idx="6">
                  <c:v>1.24</c:v>
                </c:pt>
                <c:pt idx="7">
                  <c:v>1.33</c:v>
                </c:pt>
                <c:pt idx="8">
                  <c:v>1.37</c:v>
                </c:pt>
                <c:pt idx="9">
                  <c:v>1.1900000000000002</c:v>
                </c:pt>
                <c:pt idx="10">
                  <c:v>1.3</c:v>
                </c:pt>
                <c:pt idx="11">
                  <c:v>1.36</c:v>
                </c:pt>
                <c:pt idx="12">
                  <c:v>1.4</c:v>
                </c:pt>
                <c:pt idx="13">
                  <c:v>1.4</c:v>
                </c:pt>
              </c:numCache>
            </c:numRef>
          </c:val>
        </c:ser>
        <c:dLbls/>
        <c:marker val="1"/>
        <c:axId val="133836800"/>
        <c:axId val="133838336"/>
      </c:lineChart>
      <c:catAx>
        <c:axId val="133836800"/>
        <c:scaling>
          <c:orientation val="minMax"/>
        </c:scaling>
        <c:delete val="1"/>
        <c:axPos val="b"/>
        <c:tickLblPos val="none"/>
        <c:crossAx val="133838336"/>
        <c:crosses val="autoZero"/>
        <c:auto val="1"/>
        <c:lblAlgn val="ctr"/>
        <c:lblOffset val="100"/>
      </c:catAx>
      <c:valAx>
        <c:axId val="133838336"/>
        <c:scaling>
          <c:orientation val="minMax"/>
          <c:max val="2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3836800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3030685082609869E-2"/>
          <c:y val="0.15898529489437427"/>
          <c:w val="0.84631259177360463"/>
          <c:h val="0.7400313899548501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square"/>
            <c:size val="7"/>
            <c:spPr>
              <a:solidFill>
                <a:schemeClr val="tx2">
                  <a:lumMod val="40000"/>
                  <a:lumOff val="60000"/>
                </a:schemeClr>
              </a:solidFill>
            </c:spPr>
          </c:marker>
          <c:cat>
            <c:numRef>
              <c:f>Лист1!$A$3:$A$14</c:f>
              <c:numCache>
                <c:formatCode>General</c:formatCode>
                <c:ptCount val="12"/>
              </c:numCache>
            </c:num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2</c:v>
                </c:pt>
                <c:pt idx="1">
                  <c:v>2.25</c:v>
                </c:pt>
                <c:pt idx="2">
                  <c:v>2.7</c:v>
                </c:pt>
                <c:pt idx="3">
                  <c:v>3.2</c:v>
                </c:pt>
                <c:pt idx="4">
                  <c:v>3.3</c:v>
                </c:pt>
                <c:pt idx="5">
                  <c:v>3.5</c:v>
                </c:pt>
                <c:pt idx="6">
                  <c:v>3.8</c:v>
                </c:pt>
                <c:pt idx="7">
                  <c:v>4.5999999999999996</c:v>
                </c:pt>
                <c:pt idx="8">
                  <c:v>4.8</c:v>
                </c:pt>
                <c:pt idx="9">
                  <c:v>5</c:v>
                </c:pt>
                <c:pt idx="10">
                  <c:v>5.3</c:v>
                </c:pt>
                <c:pt idx="11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Лист1!$A$3:$A$14</c:f>
              <c:numCache>
                <c:formatCode>General</c:formatCode>
                <c:ptCount val="12"/>
              </c:numCache>
            </c:numRef>
          </c:cat>
          <c:val>
            <c:numRef>
              <c:f>Лист1!$C$3:$C$14</c:f>
              <c:numCache>
                <c:formatCode>General</c:formatCode>
                <c:ptCount val="12"/>
                <c:pt idx="0">
                  <c:v>2.1</c:v>
                </c:pt>
                <c:pt idx="1">
                  <c:v>2.1</c:v>
                </c:pt>
                <c:pt idx="2">
                  <c:v>1.9000000000000001</c:v>
                </c:pt>
                <c:pt idx="3">
                  <c:v>2.4</c:v>
                </c:pt>
                <c:pt idx="4">
                  <c:v>2.9</c:v>
                </c:pt>
                <c:pt idx="5">
                  <c:v>2.7</c:v>
                </c:pt>
                <c:pt idx="6">
                  <c:v>3.3</c:v>
                </c:pt>
                <c:pt idx="7">
                  <c:v>3.9</c:v>
                </c:pt>
                <c:pt idx="8">
                  <c:v>3.7</c:v>
                </c:pt>
                <c:pt idx="9">
                  <c:v>3.9</c:v>
                </c:pt>
                <c:pt idx="10">
                  <c:v>4.2</c:v>
                </c:pt>
                <c:pt idx="11">
                  <c:v>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 w="9525">
                <a:noFill/>
              </a:ln>
            </c:spPr>
          </c:marker>
          <c:cat>
            <c:numRef>
              <c:f>Лист1!$A$3:$A$14</c:f>
              <c:numCache>
                <c:formatCode>General</c:formatCode>
                <c:ptCount val="12"/>
              </c:numCache>
            </c:numRef>
          </c:cat>
          <c:val>
            <c:numRef>
              <c:f>Лист1!$D$3:$D$14</c:f>
              <c:numCache>
                <c:formatCode>General</c:formatCode>
                <c:ptCount val="12"/>
                <c:pt idx="0">
                  <c:v>1.9000000000000001</c:v>
                </c:pt>
                <c:pt idx="1">
                  <c:v>1.7</c:v>
                </c:pt>
                <c:pt idx="2">
                  <c:v>1.3</c:v>
                </c:pt>
                <c:pt idx="3">
                  <c:v>1.7</c:v>
                </c:pt>
                <c:pt idx="4">
                  <c:v>1.8</c:v>
                </c:pt>
                <c:pt idx="5">
                  <c:v>1.7</c:v>
                </c:pt>
                <c:pt idx="6">
                  <c:v>2.2000000000000002</c:v>
                </c:pt>
                <c:pt idx="7">
                  <c:v>2.8</c:v>
                </c:pt>
                <c:pt idx="8">
                  <c:v>2.9</c:v>
                </c:pt>
                <c:pt idx="9">
                  <c:v>2.9</c:v>
                </c:pt>
                <c:pt idx="10">
                  <c:v>3.2</c:v>
                </c:pt>
                <c:pt idx="11">
                  <c:v>3.1</c:v>
                </c:pt>
              </c:numCache>
            </c:numRef>
          </c:val>
        </c:ser>
        <c:dLbls/>
        <c:marker val="1"/>
        <c:axId val="139936128"/>
        <c:axId val="139937664"/>
      </c:lineChart>
      <c:catAx>
        <c:axId val="139936128"/>
        <c:scaling>
          <c:orientation val="minMax"/>
        </c:scaling>
        <c:axPos val="b"/>
        <c:numFmt formatCode="General" sourceLinked="1"/>
        <c:tickLblPos val="nextTo"/>
        <c:crossAx val="139937664"/>
        <c:crosses val="autoZero"/>
        <c:auto val="1"/>
        <c:lblAlgn val="ctr"/>
        <c:lblOffset val="100"/>
      </c:catAx>
      <c:valAx>
        <c:axId val="139937664"/>
        <c:scaling>
          <c:orientation val="minMax"/>
        </c:scaling>
        <c:axPos val="l"/>
        <c:majorGridlines/>
        <c:numFmt formatCode="General" sourceLinked="1"/>
        <c:tickLblPos val="nextTo"/>
        <c:crossAx val="139936128"/>
        <c:crosses val="autoZero"/>
        <c:crossBetween val="between"/>
      </c:valAx>
      <c:spPr>
        <a:ln w="6350" cmpd="sng">
          <a:miter lim="800000"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0.81573</cdr:x>
      <cdr:y>0.19556</cdr:y>
    </cdr:from>
    <cdr:to>
      <cdr:x>0.8811</cdr:x>
      <cdr:y>0.2663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5638939" y="971668"/>
          <a:ext cx="451924" cy="35146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7030A0"/>
          </a:solidFill>
          <a:prstDash val="lgDash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0.71021</cdr:x>
      <cdr:y>0.37953</cdr:y>
    </cdr:from>
    <cdr:to>
      <cdr:x>0.85276</cdr:x>
      <cdr:y>0.54062</cdr:y>
    </cdr:to>
    <cdr:sp macro="" textlink="">
      <cdr:nvSpPr>
        <cdr:cNvPr id="42" name="Полилиния 41"/>
        <cdr:cNvSpPr/>
      </cdr:nvSpPr>
      <cdr:spPr>
        <a:xfrm xmlns:a="http://schemas.openxmlformats.org/drawingml/2006/main">
          <a:off x="5953067" y="1612432"/>
          <a:ext cx="1194890" cy="684398"/>
        </a:xfrm>
        <a:custGeom xmlns:a="http://schemas.openxmlformats.org/drawingml/2006/main">
          <a:avLst/>
          <a:gdLst>
            <a:gd name="connsiteX0" fmla="*/ 11219 w 1194890"/>
            <a:gd name="connsiteY0" fmla="*/ 168295 h 684398"/>
            <a:gd name="connsiteX1" fmla="*/ 11219 w 1194890"/>
            <a:gd name="connsiteY1" fmla="*/ 168295 h 684398"/>
            <a:gd name="connsiteX2" fmla="*/ 11219 w 1194890"/>
            <a:gd name="connsiteY2" fmla="*/ 325370 h 684398"/>
            <a:gd name="connsiteX3" fmla="*/ 0 w 1194890"/>
            <a:gd name="connsiteY3" fmla="*/ 398297 h 684398"/>
            <a:gd name="connsiteX4" fmla="*/ 5610 w 1194890"/>
            <a:gd name="connsiteY4" fmla="*/ 538543 h 684398"/>
            <a:gd name="connsiteX5" fmla="*/ 16829 w 1194890"/>
            <a:gd name="connsiteY5" fmla="*/ 572202 h 684398"/>
            <a:gd name="connsiteX6" fmla="*/ 28049 w 1194890"/>
            <a:gd name="connsiteY6" fmla="*/ 583421 h 684398"/>
            <a:gd name="connsiteX7" fmla="*/ 11219 w 1194890"/>
            <a:gd name="connsiteY7" fmla="*/ 684398 h 684398"/>
            <a:gd name="connsiteX8" fmla="*/ 605860 w 1194890"/>
            <a:gd name="connsiteY8" fmla="*/ 516104 h 684398"/>
            <a:gd name="connsiteX9" fmla="*/ 1189281 w 1194890"/>
            <a:gd name="connsiteY9" fmla="*/ 589031 h 684398"/>
            <a:gd name="connsiteX10" fmla="*/ 1194890 w 1194890"/>
            <a:gd name="connsiteY10" fmla="*/ 11220 h 684398"/>
            <a:gd name="connsiteX11" fmla="*/ 577811 w 1194890"/>
            <a:gd name="connsiteY11" fmla="*/ 0 h 684398"/>
            <a:gd name="connsiteX12" fmla="*/ 11219 w 1194890"/>
            <a:gd name="connsiteY12" fmla="*/ 168295 h 68439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1194890" h="684398">
              <a:moveTo>
                <a:pt x="11219" y="168295"/>
              </a:moveTo>
              <a:lnTo>
                <a:pt x="11219" y="168295"/>
              </a:lnTo>
              <a:cubicBezTo>
                <a:pt x="19080" y="254765"/>
                <a:pt x="19016" y="220102"/>
                <a:pt x="11219" y="325370"/>
              </a:cubicBezTo>
              <a:cubicBezTo>
                <a:pt x="7087" y="381157"/>
                <a:pt x="10903" y="365589"/>
                <a:pt x="0" y="398297"/>
              </a:cubicBezTo>
              <a:cubicBezTo>
                <a:pt x="1870" y="445046"/>
                <a:pt x="1104" y="491974"/>
                <a:pt x="5610" y="538543"/>
              </a:cubicBezTo>
              <a:cubicBezTo>
                <a:pt x="6749" y="550315"/>
                <a:pt x="8466" y="563840"/>
                <a:pt x="16829" y="572202"/>
              </a:cubicBezTo>
              <a:lnTo>
                <a:pt x="28049" y="583421"/>
              </a:lnTo>
              <a:lnTo>
                <a:pt x="11219" y="684398"/>
              </a:lnTo>
              <a:lnTo>
                <a:pt x="605860" y="516104"/>
              </a:lnTo>
              <a:lnTo>
                <a:pt x="1189281" y="589031"/>
              </a:lnTo>
              <a:cubicBezTo>
                <a:pt x="1191151" y="396427"/>
                <a:pt x="1193020" y="203824"/>
                <a:pt x="1194890" y="11220"/>
              </a:cubicBezTo>
              <a:lnTo>
                <a:pt x="577811" y="0"/>
              </a:lnTo>
              <a:lnTo>
                <a:pt x="11219" y="168295"/>
              </a:lnTo>
              <a:close/>
            </a:path>
          </a:pathLst>
        </a:cu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0.49872</cdr:x>
      <cdr:y>0.41782</cdr:y>
    </cdr:from>
    <cdr:to>
      <cdr:x>0.71222</cdr:x>
      <cdr:y>0.62381</cdr:y>
    </cdr:to>
    <cdr:sp macro="" textlink="">
      <cdr:nvSpPr>
        <cdr:cNvPr id="41" name="Полилиния 40"/>
        <cdr:cNvSpPr/>
      </cdr:nvSpPr>
      <cdr:spPr>
        <a:xfrm xmlns:a="http://schemas.openxmlformats.org/drawingml/2006/main">
          <a:off x="4180365" y="1775117"/>
          <a:ext cx="1789531" cy="875131"/>
        </a:xfrm>
        <a:custGeom xmlns:a="http://schemas.openxmlformats.org/drawingml/2006/main">
          <a:avLst/>
          <a:gdLst>
            <a:gd name="connsiteX0" fmla="*/ 0 w 1789531"/>
            <a:gd name="connsiteY0" fmla="*/ 308540 h 875131"/>
            <a:gd name="connsiteX1" fmla="*/ 0 w 1789531"/>
            <a:gd name="connsiteY1" fmla="*/ 308540 h 875131"/>
            <a:gd name="connsiteX2" fmla="*/ 5610 w 1789531"/>
            <a:gd name="connsiteY2" fmla="*/ 454395 h 875131"/>
            <a:gd name="connsiteX3" fmla="*/ 11219 w 1789531"/>
            <a:gd name="connsiteY3" fmla="*/ 471225 h 875131"/>
            <a:gd name="connsiteX4" fmla="*/ 16829 w 1789531"/>
            <a:gd name="connsiteY4" fmla="*/ 875131 h 875131"/>
            <a:gd name="connsiteX5" fmla="*/ 617080 w 1789531"/>
            <a:gd name="connsiteY5" fmla="*/ 589031 h 875131"/>
            <a:gd name="connsiteX6" fmla="*/ 1194891 w 1789531"/>
            <a:gd name="connsiteY6" fmla="*/ 516103 h 875131"/>
            <a:gd name="connsiteX7" fmla="*/ 1789531 w 1789531"/>
            <a:gd name="connsiteY7" fmla="*/ 527323 h 875131"/>
            <a:gd name="connsiteX8" fmla="*/ 1783921 w 1789531"/>
            <a:gd name="connsiteY8" fmla="*/ 0 h 875131"/>
            <a:gd name="connsiteX9" fmla="*/ 1183671 w 1789531"/>
            <a:gd name="connsiteY9" fmla="*/ 112196 h 875131"/>
            <a:gd name="connsiteX10" fmla="*/ 594640 w 1789531"/>
            <a:gd name="connsiteY10" fmla="*/ 5610 h 875131"/>
            <a:gd name="connsiteX11" fmla="*/ 0 w 1789531"/>
            <a:gd name="connsiteY11" fmla="*/ 308540 h 87513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</a:cxnLst>
          <a:rect l="l" t="t" r="r" b="b"/>
          <a:pathLst>
            <a:path w="1789531" h="875131">
              <a:moveTo>
                <a:pt x="0" y="308540"/>
              </a:moveTo>
              <a:lnTo>
                <a:pt x="0" y="308540"/>
              </a:lnTo>
              <a:cubicBezTo>
                <a:pt x="1870" y="357158"/>
                <a:pt x="2263" y="405856"/>
                <a:pt x="5610" y="454395"/>
              </a:cubicBezTo>
              <a:cubicBezTo>
                <a:pt x="6017" y="460294"/>
                <a:pt x="11219" y="471225"/>
                <a:pt x="11219" y="471225"/>
              </a:cubicBezTo>
              <a:lnTo>
                <a:pt x="16829" y="875131"/>
              </a:lnTo>
              <a:lnTo>
                <a:pt x="617080" y="589031"/>
              </a:lnTo>
              <a:lnTo>
                <a:pt x="1194891" y="516103"/>
              </a:lnTo>
              <a:lnTo>
                <a:pt x="1789531" y="527323"/>
              </a:lnTo>
              <a:lnTo>
                <a:pt x="1783921" y="0"/>
              </a:lnTo>
              <a:lnTo>
                <a:pt x="1183671" y="112196"/>
              </a:lnTo>
              <a:lnTo>
                <a:pt x="594640" y="5610"/>
              </a:lnTo>
              <a:lnTo>
                <a:pt x="0" y="308540"/>
              </a:lnTo>
              <a:close/>
            </a:path>
          </a:pathLst>
        </a:cu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0.2163</cdr:x>
      <cdr:y>0.49045</cdr:y>
    </cdr:from>
    <cdr:to>
      <cdr:x>0.49939</cdr:x>
      <cdr:y>0.74001</cdr:y>
    </cdr:to>
    <cdr:sp macro="" textlink="">
      <cdr:nvSpPr>
        <cdr:cNvPr id="40" name="Полилиния 39"/>
        <cdr:cNvSpPr/>
      </cdr:nvSpPr>
      <cdr:spPr>
        <a:xfrm xmlns:a="http://schemas.openxmlformats.org/drawingml/2006/main">
          <a:off x="1813023" y="2083657"/>
          <a:ext cx="2372952" cy="1060255"/>
        </a:xfrm>
        <a:custGeom xmlns:a="http://schemas.openxmlformats.org/drawingml/2006/main">
          <a:avLst/>
          <a:gdLst>
            <a:gd name="connsiteX0" fmla="*/ 0 w 2372952"/>
            <a:gd name="connsiteY0" fmla="*/ 740496 h 1060255"/>
            <a:gd name="connsiteX1" fmla="*/ 0 w 2372952"/>
            <a:gd name="connsiteY1" fmla="*/ 740496 h 1060255"/>
            <a:gd name="connsiteX2" fmla="*/ 5609 w 2372952"/>
            <a:gd name="connsiteY2" fmla="*/ 936839 h 1060255"/>
            <a:gd name="connsiteX3" fmla="*/ 11219 w 2372952"/>
            <a:gd name="connsiteY3" fmla="*/ 1015377 h 1060255"/>
            <a:gd name="connsiteX4" fmla="*/ 11219 w 2372952"/>
            <a:gd name="connsiteY4" fmla="*/ 1037816 h 1060255"/>
            <a:gd name="connsiteX5" fmla="*/ 11219 w 2372952"/>
            <a:gd name="connsiteY5" fmla="*/ 1060255 h 1060255"/>
            <a:gd name="connsiteX6" fmla="*/ 605860 w 2372952"/>
            <a:gd name="connsiteY6" fmla="*/ 852692 h 1060255"/>
            <a:gd name="connsiteX7" fmla="*/ 1200500 w 2372952"/>
            <a:gd name="connsiteY7" fmla="*/ 790984 h 1060255"/>
            <a:gd name="connsiteX8" fmla="*/ 1789531 w 2372952"/>
            <a:gd name="connsiteY8" fmla="*/ 835863 h 1060255"/>
            <a:gd name="connsiteX9" fmla="*/ 2372952 w 2372952"/>
            <a:gd name="connsiteY9" fmla="*/ 583421 h 1060255"/>
            <a:gd name="connsiteX10" fmla="*/ 2367342 w 2372952"/>
            <a:gd name="connsiteY10" fmla="*/ 0 h 1060255"/>
            <a:gd name="connsiteX11" fmla="*/ 1778311 w 2372952"/>
            <a:gd name="connsiteY11" fmla="*/ 336589 h 1060255"/>
            <a:gd name="connsiteX12" fmla="*/ 1178061 w 2372952"/>
            <a:gd name="connsiteY12" fmla="*/ 213173 h 1060255"/>
            <a:gd name="connsiteX13" fmla="*/ 594640 w 2372952"/>
            <a:gd name="connsiteY13" fmla="*/ 488054 h 1060255"/>
            <a:gd name="connsiteX14" fmla="*/ 0 w 2372952"/>
            <a:gd name="connsiteY14" fmla="*/ 740496 h 106025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</a:cxnLst>
          <a:rect l="l" t="t" r="r" b="b"/>
          <a:pathLst>
            <a:path w="2372952" h="1060255">
              <a:moveTo>
                <a:pt x="0" y="740496"/>
              </a:moveTo>
              <a:lnTo>
                <a:pt x="0" y="740496"/>
              </a:lnTo>
              <a:cubicBezTo>
                <a:pt x="22991" y="855458"/>
                <a:pt x="5609" y="745677"/>
                <a:pt x="5609" y="936839"/>
              </a:cubicBezTo>
              <a:cubicBezTo>
                <a:pt x="5609" y="963085"/>
                <a:pt x="9763" y="989171"/>
                <a:pt x="11219" y="1015377"/>
              </a:cubicBezTo>
              <a:cubicBezTo>
                <a:pt x="11634" y="1022845"/>
                <a:pt x="11219" y="1030336"/>
                <a:pt x="11219" y="1037816"/>
              </a:cubicBezTo>
              <a:lnTo>
                <a:pt x="11219" y="1060255"/>
              </a:lnTo>
              <a:lnTo>
                <a:pt x="605860" y="852692"/>
              </a:lnTo>
              <a:lnTo>
                <a:pt x="1200500" y="790984"/>
              </a:lnTo>
              <a:lnTo>
                <a:pt x="1789531" y="835863"/>
              </a:lnTo>
              <a:lnTo>
                <a:pt x="2372952" y="583421"/>
              </a:lnTo>
              <a:lnTo>
                <a:pt x="2367342" y="0"/>
              </a:lnTo>
              <a:lnTo>
                <a:pt x="1778311" y="336589"/>
              </a:lnTo>
              <a:lnTo>
                <a:pt x="1178061" y="213173"/>
              </a:lnTo>
              <a:lnTo>
                <a:pt x="594640" y="488054"/>
              </a:lnTo>
              <a:lnTo>
                <a:pt x="0" y="740496"/>
              </a:lnTo>
              <a:close/>
            </a:path>
          </a:pathLst>
        </a:cu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0.32509</cdr:x>
      <cdr:y>0.90722</cdr:y>
    </cdr:from>
    <cdr:to>
      <cdr:x>0.39381</cdr:x>
      <cdr:y>0.97966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2724903" y="3854284"/>
          <a:ext cx="5760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1941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0.39442</cdr:x>
      <cdr:y>0.90722</cdr:y>
    </cdr:from>
    <cdr:to>
      <cdr:x>0.46314</cdr:x>
      <cdr:y>0.97966</cdr:y>
    </cdr:to>
    <cdr:sp macro="" textlink="">
      <cdr:nvSpPr>
        <cdr:cNvPr id="11" name="TextBox 2"/>
        <cdr:cNvSpPr txBox="1"/>
      </cdr:nvSpPr>
      <cdr:spPr>
        <a:xfrm xmlns:a="http://schemas.openxmlformats.org/drawingml/2006/main">
          <a:off x="3306061" y="3854284"/>
          <a:ext cx="5760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1950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0.47016</cdr:x>
      <cdr:y>0.9087</cdr:y>
    </cdr:from>
    <cdr:to>
      <cdr:x>0.53888</cdr:x>
      <cdr:y>0.98114</cdr:y>
    </cdr:to>
    <cdr:sp macro="" textlink="">
      <cdr:nvSpPr>
        <cdr:cNvPr id="12" name="TextBox 2"/>
        <cdr:cNvSpPr txBox="1"/>
      </cdr:nvSpPr>
      <cdr:spPr>
        <a:xfrm xmlns:a="http://schemas.openxmlformats.org/drawingml/2006/main">
          <a:off x="3940925" y="3860581"/>
          <a:ext cx="5760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1965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0.53888</cdr:x>
      <cdr:y>0.9087</cdr:y>
    </cdr:from>
    <cdr:to>
      <cdr:x>0.60761</cdr:x>
      <cdr:y>0.98114</cdr:y>
    </cdr:to>
    <cdr:sp macro="" textlink="">
      <cdr:nvSpPr>
        <cdr:cNvPr id="13" name="TextBox 2"/>
        <cdr:cNvSpPr txBox="1"/>
      </cdr:nvSpPr>
      <cdr:spPr>
        <a:xfrm xmlns:a="http://schemas.openxmlformats.org/drawingml/2006/main">
          <a:off x="4516988" y="3860581"/>
          <a:ext cx="5760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1987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0.67871</cdr:x>
      <cdr:y>0.91083</cdr:y>
    </cdr:from>
    <cdr:to>
      <cdr:x>0.74744</cdr:x>
      <cdr:y>0.98328</cdr:y>
    </cdr:to>
    <cdr:sp macro="" textlink="">
      <cdr:nvSpPr>
        <cdr:cNvPr id="14" name="TextBox 2"/>
        <cdr:cNvSpPr txBox="1"/>
      </cdr:nvSpPr>
      <cdr:spPr>
        <a:xfrm xmlns:a="http://schemas.openxmlformats.org/drawingml/2006/main">
          <a:off x="5689044" y="3869647"/>
          <a:ext cx="5760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2000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0.75126</cdr:x>
      <cdr:y>0.91083</cdr:y>
    </cdr:from>
    <cdr:to>
      <cdr:x>0.81999</cdr:x>
      <cdr:y>0.98328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6297181" y="3869646"/>
          <a:ext cx="5760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2008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0.81999</cdr:x>
      <cdr:y>0.91083</cdr:y>
    </cdr:from>
    <cdr:to>
      <cdr:x>0.88871</cdr:x>
      <cdr:y>0.98328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6873244" y="3869647"/>
          <a:ext cx="5760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2012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0.49751</cdr:x>
      <cdr:y>0.44068</cdr:y>
    </cdr:from>
    <cdr:to>
      <cdr:x>0.49751</cdr:x>
      <cdr:y>0.89831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4170157" y="1872202"/>
          <a:ext cx="0" cy="1944228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0.57149</cdr:x>
      <cdr:y>0.32875</cdr:y>
    </cdr:from>
    <cdr:to>
      <cdr:x>0.57149</cdr:x>
      <cdr:y>0.88807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4790266" y="1396667"/>
          <a:ext cx="0" cy="2376264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0.64021</cdr:x>
      <cdr:y>0.3118</cdr:y>
    </cdr:from>
    <cdr:to>
      <cdr:x>0.64021</cdr:x>
      <cdr:y>0.88807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5366330" y="1324659"/>
          <a:ext cx="0" cy="244827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0.71227</cdr:x>
      <cdr:y>0.29661</cdr:y>
    </cdr:from>
    <cdr:to>
      <cdr:x>0.71227</cdr:x>
      <cdr:y>0.88983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5970357" y="1260140"/>
          <a:ext cx="0" cy="252028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0.21551</cdr:x>
      <cdr:y>0.5678</cdr:y>
    </cdr:from>
    <cdr:to>
      <cdr:x>0.21551</cdr:x>
      <cdr:y>0.88983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>
          <a:off x="1806395" y="2412268"/>
          <a:ext cx="0" cy="136815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0.781</cdr:x>
      <cdr:y>0.24576</cdr:y>
    </cdr:from>
    <cdr:to>
      <cdr:x>0.781</cdr:x>
      <cdr:y>0.88983</cdr:y>
    </cdr:to>
    <cdr:cxnSp macro="">
      <cdr:nvCxnSpPr>
        <cdr:cNvPr id="37" name="Прямая соединительная линия 36"/>
        <cdr:cNvCxnSpPr/>
      </cdr:nvCxnSpPr>
      <cdr:spPr>
        <a:xfrm xmlns:a="http://schemas.openxmlformats.org/drawingml/2006/main">
          <a:off x="6546421" y="1044116"/>
          <a:ext cx="0" cy="2736304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0.84972</cdr:x>
      <cdr:y>0.22881</cdr:y>
    </cdr:from>
    <cdr:to>
      <cdr:x>0.84972</cdr:x>
      <cdr:y>0.88983</cdr:y>
    </cdr:to>
    <cdr:cxnSp macro="">
      <cdr:nvCxnSpPr>
        <cdr:cNvPr id="39" name="Прямая соединительная линия 38"/>
        <cdr:cNvCxnSpPr/>
      </cdr:nvCxnSpPr>
      <cdr:spPr>
        <a:xfrm xmlns:a="http://schemas.openxmlformats.org/drawingml/2006/main">
          <a:off x="7122485" y="972108"/>
          <a:ext cx="0" cy="280831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137F-52A5-4EFC-9149-8C3D930C25C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15947"/>
            <a:ext cx="5439092" cy="44669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98"/>
            <a:ext cx="2945712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30298"/>
            <a:ext cx="2945712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453A-C65A-4F38-8D59-1EE717B31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86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453A-C65A-4F38-8D59-1EE717B31A6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54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82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72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24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0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5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05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64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87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80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895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9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490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85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66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4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590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58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5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05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92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597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67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38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09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232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704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40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5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25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99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8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68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1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56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27FA-73E9-420B-8687-0FB60E4AB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D3F6-5938-4C55-8B28-12CFD90BF1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9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8432" y="3226272"/>
            <a:ext cx="7812000" cy="30963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4072" y="548680"/>
            <a:ext cx="78120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Реиндустриализация – доминанта новой экономической доктрины России.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244" y="3733097"/>
            <a:ext cx="4652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.Д. Бодрунов,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 нового индустриального развития (ИНИР), СПб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5753224"/>
            <a:ext cx="243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26 марта 2014 г. 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6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404664"/>
            <a:ext cx="7775343" cy="6156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100" b="1" dirty="0" smtClean="0"/>
              <a:t>                Сокращение </a:t>
            </a:r>
            <a:r>
              <a:rPr lang="ru-RU" sz="2100" b="1" dirty="0"/>
              <a:t>промышленно-производственного </a:t>
            </a: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/>
              <a:t> </a:t>
            </a:r>
            <a:r>
              <a:rPr lang="ru-RU" sz="2100" b="1" dirty="0" smtClean="0"/>
              <a:t>        персонала </a:t>
            </a:r>
            <a:r>
              <a:rPr lang="ru-RU" sz="2100" b="1" dirty="0"/>
              <a:t>(</a:t>
            </a:r>
            <a:r>
              <a:rPr lang="ru-RU" sz="2100" b="1" dirty="0" smtClean="0"/>
              <a:t>ППП) в </a:t>
            </a:r>
            <a:r>
              <a:rPr lang="ru-RU" sz="2100" b="1" dirty="0"/>
              <a:t>промышленности и машиностроении</a:t>
            </a:r>
            <a:endParaRPr lang="ru-RU" sz="2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25679"/>
              </p:ext>
            </p:extLst>
          </p:nvPr>
        </p:nvGraphicFramePr>
        <p:xfrm>
          <a:off x="458644" y="1052736"/>
          <a:ext cx="8395702" cy="5494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93347"/>
                <a:gridCol w="754824"/>
                <a:gridCol w="754824"/>
                <a:gridCol w="754824"/>
                <a:gridCol w="1037883"/>
              </a:tblGrid>
              <a:tr h="102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Вид деятельности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2004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Снижение числен-</a:t>
                      </a:r>
                      <a:r>
                        <a:rPr lang="ru-RU" sz="1500" dirty="0" err="1">
                          <a:effectLst/>
                        </a:rPr>
                        <a:t>ности</a:t>
                      </a:r>
                      <a:r>
                        <a:rPr lang="ru-RU" sz="1500" dirty="0">
                          <a:effectLst/>
                        </a:rPr>
                        <a:t> ППП, раз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Вся промышленность, млн чел.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21,0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11,9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Машиностроение, млн чел.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 том числе по видам машиностроения, тыс. чел.: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дизелестроение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chemeClr val="tx1"/>
                          </a:solidFill>
                          <a:effectLst/>
                        </a:rPr>
                        <a:t>горношахтное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 и горнорудное машиностроение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подъемно-транспортное                    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железнодорожное                              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электротехническая промышленность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545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346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252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химическое и нефтяное машиностроение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станкостроительная и инструментальная промышленность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приборостроение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748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388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автомобильная промышленность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814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706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566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подшипниковая            »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тракторное и сельскохозяйственное машиностроение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строительно-дорожное и коммунальное          »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машиностроение для легкой и пищевой промышленности и бытовых приборов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869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10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3067" y="6550223"/>
            <a:ext cx="35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ИЭ РАН, Росстат.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839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21.by/pub/news/2013/03/1363765568835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9000"/>
                    </a14:imgEffect>
                    <a14:imgEffect>
                      <a14:colorTemperature colorTemp="6875"/>
                    </a14:imgEffect>
                    <a14:imgEffect>
                      <a14:saturation sat="25000"/>
                    </a14:imgEffect>
                    <a14:imgEffect>
                      <a14:brightnessContrast bright="72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9" y="18691"/>
            <a:ext cx="9089265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5844" y="32686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6009" y="1052736"/>
            <a:ext cx="7344816" cy="432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Текущее состояние российской экономики – следствие ее деиндустриализации, состоявшейся в 90-х-2000-х годах.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65521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ortarmenia.com/wp-content/uploads/2012/07/709218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44" y="777077"/>
            <a:ext cx="3783473" cy="24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3146" y="18296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12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40964" y="777077"/>
            <a:ext cx="3929406" cy="2848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«… Ныне действующая экономическая модель… себя исчерпала…»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645" y="3327375"/>
            <a:ext cx="378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Президент РФ </a:t>
            </a:r>
            <a:r>
              <a:rPr lang="ru-RU" sz="2400" dirty="0" err="1" smtClean="0"/>
              <a:t>В.В.Путин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59" y="4005064"/>
            <a:ext cx="7858811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«… </a:t>
            </a:r>
            <a:r>
              <a:rPr lang="ru-RU" sz="3400" dirty="0">
                <a:solidFill>
                  <a:schemeClr val="tx1"/>
                </a:solidFill>
              </a:rPr>
              <a:t>Сохранение подобной ситуации – </a:t>
            </a:r>
            <a:endParaRPr lang="ru-RU" sz="3400" dirty="0" smtClean="0">
              <a:solidFill>
                <a:schemeClr val="tx1"/>
              </a:solidFill>
            </a:endParaRPr>
          </a:p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это </a:t>
            </a:r>
            <a:r>
              <a:rPr lang="ru-RU" sz="3400" dirty="0">
                <a:solidFill>
                  <a:schemeClr val="tx1"/>
                </a:solidFill>
              </a:rPr>
              <a:t>угроза нашей национальной </a:t>
            </a:r>
            <a:r>
              <a:rPr lang="ru-RU" sz="3400" dirty="0" smtClean="0">
                <a:solidFill>
                  <a:schemeClr val="tx1"/>
                </a:solidFill>
              </a:rPr>
              <a:t>безопасности…»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32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1413674" y="3584672"/>
            <a:ext cx="1172451" cy="409517"/>
          </a:xfrm>
          <a:custGeom>
            <a:avLst/>
            <a:gdLst>
              <a:gd name="connsiteX0" fmla="*/ 16829 w 1172451"/>
              <a:gd name="connsiteY0" fmla="*/ 0 h 409517"/>
              <a:gd name="connsiteX1" fmla="*/ 0 w 1172451"/>
              <a:gd name="connsiteY1" fmla="*/ 95367 h 409517"/>
              <a:gd name="connsiteX2" fmla="*/ 583420 w 1172451"/>
              <a:gd name="connsiteY2" fmla="*/ 213173 h 409517"/>
              <a:gd name="connsiteX3" fmla="*/ 1166841 w 1172451"/>
              <a:gd name="connsiteY3" fmla="*/ 409517 h 409517"/>
              <a:gd name="connsiteX4" fmla="*/ 1172451 w 1172451"/>
              <a:gd name="connsiteY4" fmla="*/ 106587 h 409517"/>
              <a:gd name="connsiteX5" fmla="*/ 566591 w 1172451"/>
              <a:gd name="connsiteY5" fmla="*/ 5610 h 409517"/>
              <a:gd name="connsiteX6" fmla="*/ 16829 w 1172451"/>
              <a:gd name="connsiteY6" fmla="*/ 0 h 40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451" h="409517">
                <a:moveTo>
                  <a:pt x="16829" y="0"/>
                </a:moveTo>
                <a:lnTo>
                  <a:pt x="0" y="95367"/>
                </a:lnTo>
                <a:lnTo>
                  <a:pt x="583420" y="213173"/>
                </a:lnTo>
                <a:lnTo>
                  <a:pt x="1166841" y="409517"/>
                </a:lnTo>
                <a:lnTo>
                  <a:pt x="1172451" y="106587"/>
                </a:lnTo>
                <a:lnTo>
                  <a:pt x="566591" y="5610"/>
                </a:lnTo>
                <a:lnTo>
                  <a:pt x="1682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>
                <a:alpha val="33000"/>
              </a:srgbClr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09343106"/>
              </p:ext>
            </p:extLst>
          </p:nvPr>
        </p:nvGraphicFramePr>
        <p:xfrm>
          <a:off x="761883" y="872716"/>
          <a:ext cx="838211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8101" y="548547"/>
            <a:ext cx="6162338" cy="722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Технологическая многоукладность российской </a:t>
            </a:r>
            <a:r>
              <a:rPr lang="ru-RU" sz="2400" b="1" dirty="0" smtClean="0">
                <a:solidFill>
                  <a:prstClr val="black"/>
                </a:solidFill>
              </a:rPr>
              <a:t>экономики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236" y="6125234"/>
            <a:ext cx="164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Следствия                 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774815" y="6275979"/>
            <a:ext cx="504056" cy="18466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2345" y="5336355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           Россия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</a:t>
            </a:r>
            <a:r>
              <a:rPr lang="ru-RU" dirty="0" smtClean="0">
                <a:solidFill>
                  <a:prstClr val="black"/>
                </a:solidFill>
              </a:rPr>
              <a:t>развитые </a:t>
            </a:r>
            <a:r>
              <a:rPr lang="ru-RU" dirty="0">
                <a:solidFill>
                  <a:prstClr val="black"/>
                </a:solidFill>
              </a:rPr>
              <a:t>страны соответствующего периода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91680" y="5814889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91680" y="5526857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4158" y="980728"/>
            <a:ext cx="202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Технологические уклады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6096" y="5983591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?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864" y="4733298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1913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3431" y="4734769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1918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5" y="4737152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1925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0417" y="4737152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1933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5245" y="3717032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4733297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1993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74818" y="2996952"/>
            <a:ext cx="0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10614" y="3579614"/>
            <a:ext cx="0" cy="10735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76290" y="3041402"/>
            <a:ext cx="0" cy="16918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2888940"/>
            <a:ext cx="0" cy="17641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1510" y="1869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400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71800" y="850427"/>
            <a:ext cx="5913708" cy="5170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76256" y="18296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14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28949" y="898054"/>
            <a:ext cx="5856559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Реиндустриализация</a:t>
            </a:r>
            <a:r>
              <a:rPr lang="ru-RU" sz="3000" dirty="0" smtClean="0"/>
              <a:t> – «…интенсивное развитие промышленности России за счет крупных вливаний средств в развитие (в </a:t>
            </a:r>
            <a:r>
              <a:rPr lang="ru-RU" sz="3000" dirty="0" err="1" smtClean="0"/>
              <a:t>т.ч</a:t>
            </a:r>
            <a:r>
              <a:rPr lang="ru-RU" sz="3000" dirty="0" smtClean="0"/>
              <a:t>. – в приобретение за рубежом) новых технологий и оборудования за </a:t>
            </a:r>
            <a:r>
              <a:rPr lang="ru-RU" sz="3000" dirty="0">
                <a:solidFill>
                  <a:prstClr val="black"/>
                </a:solidFill>
              </a:rPr>
              <a:t>счет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50428"/>
            <a:ext cx="1728192" cy="24824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7" y="3717032"/>
            <a:ext cx="2088231" cy="23042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405802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dirty="0" smtClean="0">
                <a:solidFill>
                  <a:prstClr val="black"/>
                </a:solidFill>
              </a:rPr>
              <a:t>реорганизации </a:t>
            </a:r>
            <a:r>
              <a:rPr lang="ru-RU" sz="3000" dirty="0">
                <a:solidFill>
                  <a:prstClr val="black"/>
                </a:solidFill>
              </a:rPr>
              <a:t>реципиента этих вливаний – промышленности в целом и ее базовых элементов и субъектов…».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53844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В.В. Путин</a:t>
            </a:r>
            <a:endParaRPr lang="ru-RU" sz="2800" dirty="0"/>
          </a:p>
        </p:txBody>
      </p:sp>
      <p:pic>
        <p:nvPicPr>
          <p:cNvPr id="13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79912" y="698798"/>
            <a:ext cx="4953694" cy="20239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51598" y="1105322"/>
            <a:ext cx="4059485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черты</a:t>
            </a:r>
            <a:r>
              <a:rPr lang="ru-RU" sz="2400" dirty="0" smtClean="0"/>
              <a:t> </a:t>
            </a:r>
            <a:r>
              <a:rPr lang="ru-RU" sz="2400" u="sng" dirty="0" smtClean="0"/>
              <a:t>новой индустриализации </a:t>
            </a:r>
          </a:p>
          <a:p>
            <a:pPr algn="ctr"/>
            <a:r>
              <a:rPr lang="ru-RU" sz="2400" dirty="0" smtClean="0"/>
              <a:t>(по Е.М. Примакову)</a:t>
            </a:r>
            <a:r>
              <a:rPr lang="en-US" sz="2400" dirty="0" smtClean="0"/>
              <a:t>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20" y="689273"/>
            <a:ext cx="3077314" cy="2042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920" y="3072607"/>
            <a:ext cx="8329685" cy="313932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– </a:t>
            </a:r>
            <a:r>
              <a:rPr lang="ru-RU" dirty="0">
                <a:solidFill>
                  <a:prstClr val="black"/>
                </a:solidFill>
              </a:rPr>
              <a:t>диверсификация </a:t>
            </a:r>
            <a:r>
              <a:rPr lang="ru-RU" i="1" dirty="0">
                <a:solidFill>
                  <a:prstClr val="black"/>
                </a:solidFill>
              </a:rPr>
              <a:t>структуры экономики </a:t>
            </a:r>
            <a:r>
              <a:rPr lang="ru-RU" dirty="0">
                <a:solidFill>
                  <a:prstClr val="black"/>
                </a:solidFill>
              </a:rPr>
              <a:t>в сторону повышения в ней </a:t>
            </a:r>
            <a:r>
              <a:rPr lang="ru-RU" i="1" dirty="0">
                <a:solidFill>
                  <a:prstClr val="black"/>
                </a:solidFill>
              </a:rPr>
              <a:t>доли обрабатывающей промышленности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– обеспечение </a:t>
            </a:r>
            <a:r>
              <a:rPr lang="ru-RU" dirty="0">
                <a:solidFill>
                  <a:prstClr val="black"/>
                </a:solidFill>
              </a:rPr>
              <a:t>этого процесса </a:t>
            </a:r>
            <a:r>
              <a:rPr lang="ru-RU" i="1" dirty="0">
                <a:solidFill>
                  <a:prstClr val="black"/>
                </a:solidFill>
              </a:rPr>
              <a:t>трудовыми ресурсами</a:t>
            </a:r>
            <a:r>
              <a:rPr lang="ru-RU" dirty="0">
                <a:solidFill>
                  <a:prstClr val="black"/>
                </a:solidFill>
              </a:rPr>
              <a:t> соответствующей </a:t>
            </a:r>
            <a:r>
              <a:rPr lang="ru-RU" i="1" dirty="0">
                <a:solidFill>
                  <a:prstClr val="black"/>
                </a:solidFill>
              </a:rPr>
              <a:t>квалификации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 – модернизация </a:t>
            </a:r>
            <a:r>
              <a:rPr lang="ru-RU" i="1" dirty="0">
                <a:solidFill>
                  <a:prstClr val="black"/>
                </a:solidFill>
              </a:rPr>
              <a:t>финансовой системы</a:t>
            </a:r>
            <a:r>
              <a:rPr lang="ru-RU" dirty="0">
                <a:solidFill>
                  <a:prstClr val="black"/>
                </a:solidFill>
              </a:rPr>
              <a:t> страны под нужды </a:t>
            </a:r>
            <a:r>
              <a:rPr lang="ru-RU" dirty="0" err="1">
                <a:solidFill>
                  <a:prstClr val="black"/>
                </a:solidFill>
              </a:rPr>
              <a:t>реиндустриализации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– </a:t>
            </a:r>
            <a:r>
              <a:rPr lang="ru-RU" dirty="0">
                <a:solidFill>
                  <a:prstClr val="black"/>
                </a:solidFill>
              </a:rPr>
              <a:t>развитие «каналов»,  «лифтов», </a:t>
            </a:r>
            <a:endParaRPr lang="ru-RU" i="1" dirty="0" smtClean="0">
              <a:solidFill>
                <a:prstClr val="black"/>
              </a:solidFill>
            </a:endParaRPr>
          </a:p>
          <a:p>
            <a:pPr lvl="0"/>
            <a:r>
              <a:rPr lang="ru-RU" i="1" dirty="0" smtClean="0">
                <a:solidFill>
                  <a:prstClr val="black"/>
                </a:solidFill>
              </a:rPr>
              <a:t>связывающих </a:t>
            </a:r>
            <a:r>
              <a:rPr lang="ru-RU" i="1" dirty="0">
                <a:solidFill>
                  <a:prstClr val="black"/>
                </a:solidFill>
              </a:rPr>
              <a:t>научный </a:t>
            </a:r>
            <a:r>
              <a:rPr lang="ru-RU" i="1" dirty="0" err="1">
                <a:solidFill>
                  <a:prstClr val="black"/>
                </a:solidFill>
              </a:rPr>
              <a:t>девелопмент</a:t>
            </a:r>
            <a:r>
              <a:rPr lang="ru-RU" i="1" dirty="0" smtClean="0">
                <a:solidFill>
                  <a:prstClr val="black"/>
                </a:solidFill>
              </a:rPr>
              <a:t> промышленности </a:t>
            </a:r>
            <a:r>
              <a:rPr lang="ru-RU" i="1" dirty="0">
                <a:solidFill>
                  <a:prstClr val="black"/>
                </a:solidFill>
              </a:rPr>
              <a:t>с производством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i="1" dirty="0">
                <a:solidFill>
                  <a:prstClr val="black"/>
                </a:solidFill>
              </a:rPr>
              <a:t>системный импорт высоких технологий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ru-RU" dirty="0">
                <a:solidFill>
                  <a:prstClr val="black"/>
                </a:solidFill>
              </a:rPr>
              <a:t>а) через приобретение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технологических активов за рубежом</a:t>
            </a:r>
            <a:r>
              <a:rPr lang="en-US" dirty="0">
                <a:solidFill>
                  <a:prstClr val="black"/>
                </a:solidFill>
              </a:rPr>
              <a:t>; </a:t>
            </a:r>
            <a:r>
              <a:rPr lang="ru-RU" dirty="0">
                <a:solidFill>
                  <a:prstClr val="black"/>
                </a:solidFill>
              </a:rPr>
              <a:t>б) путем привлечения прямых инвестиций в российскую промышленность </a:t>
            </a:r>
            <a:r>
              <a:rPr lang="ru-RU" u="sng" dirty="0">
                <a:solidFill>
                  <a:prstClr val="black"/>
                </a:solidFill>
              </a:rPr>
              <a:t>при условии трансфера технологий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9570" y="563880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38248" y="158619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15</a:t>
            </a:r>
            <a:endParaRPr lang="ru-RU" sz="2400" b="1" dirty="0"/>
          </a:p>
        </p:txBody>
      </p:sp>
      <p:pic>
        <p:nvPicPr>
          <p:cNvPr id="14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1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03580"/>
            <a:ext cx="8621344" cy="1089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Особенности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и технологические  вызовы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</a:rPr>
              <a:t>индустрии </a:t>
            </a:r>
            <a:r>
              <a:rPr lang="en-US" sz="2400" b="1" dirty="0">
                <a:solidFill>
                  <a:prstClr val="black"/>
                </a:solidFill>
                <a:latin typeface="+mj-lt"/>
              </a:rPr>
              <a:t>XXI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века («промышленно-технологическая революция» 6-го технологического уклада)</a:t>
            </a:r>
            <a:endParaRPr lang="ru-R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68709"/>
            <a:ext cx="86213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возрастающие темпы создания новых технологий и материалов, повышающих производительность труда, потребительские свойства и качество продукции и удешевляющих производство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снижение в промышленности доли труда затрат на производство новых изделий при возрастании доли затрат на их разработку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расширение </a:t>
            </a:r>
            <a:r>
              <a:rPr lang="ru-RU" sz="15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прототинирования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принципиальный переход к «аддитивным» технологиям (взамен «обрабатывающих»);</a:t>
            </a: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усиление «индивидуализации» производства, снижение его серийности, «персонификация» продукции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повышение уровня сложности производства, применяемых технологий и выпускаемых изделий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ускоряющаяся интеллектуализация и роботизация производства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«цифровых фабрик», переход к «цифровому производству», к созданию продукта «по месту потребности/запроса»;</a:t>
            </a: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усиления тенденций «физического» сближения разработчика и производителя, сокращения времени на внедрение новых изделий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изменение структуры производственных мощностей («исчезновение» крупных заводов, упрощение логистики, развитие инжиниринговых центров;</a:t>
            </a:r>
          </a:p>
          <a:p>
            <a:pPr algn="just" eaLnBrk="0" hangingPunct="0">
              <a:spcBef>
                <a:spcPts val="600"/>
              </a:spcBef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перманентное повышение темпов трансфера технологий, </a:t>
            </a:r>
            <a:r>
              <a:rPr lang="ru-RU" sz="15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рутинизация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процесса трансфера технологий;</a:t>
            </a:r>
            <a:endParaRPr lang="ru-RU" sz="15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138" y="6185357"/>
            <a:ext cx="42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…</a:t>
            </a:r>
            <a:endParaRPr lang="ru-RU" sz="3600" b="1" dirty="0"/>
          </a:p>
        </p:txBody>
      </p:sp>
      <p:pic>
        <p:nvPicPr>
          <p:cNvPr id="8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3294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64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602092"/>
              </p:ext>
            </p:extLst>
          </p:nvPr>
        </p:nvGraphicFramePr>
        <p:xfrm>
          <a:off x="307872" y="1389480"/>
          <a:ext cx="8640961" cy="5303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28311"/>
                <a:gridCol w="2828311"/>
                <a:gridCol w="298433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j-lt"/>
                        </a:rPr>
                        <a:t>США</a:t>
                      </a:r>
                      <a:endParaRPr lang="ru-RU" sz="2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j-lt"/>
                          <a:ea typeface="Calibri"/>
                        </a:rPr>
                        <a:t>ЕС</a:t>
                      </a:r>
                      <a:endParaRPr lang="ru-RU" sz="2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j-lt"/>
                        </a:rPr>
                        <a:t>Россия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 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0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Повышение уровня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самообеспечения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энергоносителями и удешевление энергоносителей: льготы для «новой» энергетики, сланцевый газ, развитие СПГ-бизнеса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Инициативы по «третьему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энергопакету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» в целях удешевления энергоресурсов демонополизация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энергосектора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 развитие технологий доставки газа и т.д.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Удешевление и увеличение ресурсной базы (Указ Президента РФ №596 от 07.05.2012 г.)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увеличением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объема инвестиций в промышленность (2015 г. – до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25%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ВВП, 2018 г. – до 27% ВВП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202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Оншоринг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 обрабатывающей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промышленности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льготы для 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неаутсорсинговой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 промышленности, налоговое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дестимулирование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промышленного «аутсорсинга», перепрофилирование старых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производств/переобучение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высвобождающихся рабочих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Поддержка,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 в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т.ч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. – материальная, бизнес-решений в сфере новых методов организации промышленности («кластеризация», сети трансфера технологий и др.)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Модернизация производственных мощностей и структуры промышленности: создание/модернизация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высокотехнологичных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рабочих мест (к 2020 г. – 25 млн), развитие госкорпораций в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промышленности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концентрация промышленных активов 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капитала, программа развития индустриальных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парков и т.д.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670" y="494314"/>
            <a:ext cx="8640960" cy="7903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0000"/>
                </a:solidFill>
                <a:ea typeface="Calibri"/>
                <a:cs typeface="+mj-cs"/>
              </a:rPr>
              <a:t>Цели реиндустриализации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0000"/>
                </a:solidFill>
                <a:ea typeface="Calibri"/>
                <a:cs typeface="+mj-cs"/>
              </a:rPr>
              <a:t>и </a:t>
            </a:r>
            <a:r>
              <a:rPr lang="ru-RU" sz="2800" b="1" dirty="0">
                <a:solidFill>
                  <a:srgbClr val="000000"/>
                </a:solidFill>
                <a:ea typeface="Calibri"/>
                <a:cs typeface="+mj-cs"/>
              </a:rPr>
              <a:t>механизмы их достижения</a:t>
            </a:r>
            <a:endParaRPr lang="ru-RU" sz="2800" dirty="0"/>
          </a:p>
        </p:txBody>
      </p:sp>
      <p:pic>
        <p:nvPicPr>
          <p:cNvPr id="7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27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726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44" y="474292"/>
            <a:ext cx="5814925" cy="63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18</a:t>
            </a:r>
            <a:endParaRPr lang="ru-RU" sz="2400" b="1" dirty="0"/>
          </a:p>
        </p:txBody>
      </p:sp>
      <p:pic>
        <p:nvPicPr>
          <p:cNvPr id="7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924" y="1947619"/>
            <a:ext cx="2167185" cy="141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924" y="461665"/>
            <a:ext cx="2167185" cy="148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206" y="3374859"/>
            <a:ext cx="2164903" cy="18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537" y="5173632"/>
            <a:ext cx="2164903" cy="163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1\Pictures\слайд 21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7" y="3671830"/>
            <a:ext cx="5351165" cy="31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78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Pictures\слайд 2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818" y="2311172"/>
            <a:ext cx="3091399" cy="43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Pictures\слайд 2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5" y="1988840"/>
            <a:ext cx="3124905" cy="44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1\Pictures\слайд 21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913" y="139884"/>
            <a:ext cx="3202285" cy="45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19</a:t>
            </a:r>
            <a:endParaRPr lang="ru-RU" sz="2400" b="1" dirty="0"/>
          </a:p>
        </p:txBody>
      </p:sp>
      <p:pic>
        <p:nvPicPr>
          <p:cNvPr id="7173" name="Picture 5" descr="C:\Users\User1\Pictures\слайд 20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42" y="436521"/>
            <a:ext cx="2899387" cy="41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1\Pictures\слайд 20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692" y="774041"/>
            <a:ext cx="289046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1\Pictures\слайд 20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852" y="539817"/>
            <a:ext cx="3440855" cy="42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2996109" cy="45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User1\Pictures\слайд 20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3731"/>
            <a:ext cx="2898489" cy="419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10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18296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</a:t>
            </a:r>
            <a:r>
              <a:rPr lang="ru-RU" sz="2400" b="1" dirty="0"/>
              <a:t>2</a:t>
            </a:r>
          </a:p>
        </p:txBody>
      </p:sp>
      <p:pic>
        <p:nvPicPr>
          <p:cNvPr id="1028" name="Picture 4" descr="http://www.gazprom.ru/preview/f/posts/85/236151/h500_vladimir-ma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44" y="748476"/>
            <a:ext cx="2977929" cy="448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748476"/>
            <a:ext cx="4752528" cy="44807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«… Пока нет оснований говорить о формировании доминирующей экономической доктрины…» </a:t>
            </a:r>
          </a:p>
          <a:p>
            <a:pPr algn="r"/>
            <a:endParaRPr lang="ru-RU" sz="32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В.Мау</a:t>
            </a:r>
            <a:r>
              <a:rPr lang="ru-RU" sz="2800" dirty="0" smtClean="0">
                <a:solidFill>
                  <a:schemeClr val="tx1"/>
                </a:solidFill>
              </a:rPr>
              <a:t>, 03.02.2014г., «Ведомости»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490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Downloads\7  1 glazi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77" y="597585"/>
            <a:ext cx="181053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4962" y="597583"/>
            <a:ext cx="5450942" cy="266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Особенность текущего этапа экономического развития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(по акад. С.Ю. Глазьеву) – «смена доминирующих технологических укладов».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024" y="3645024"/>
            <a:ext cx="7920880" cy="26642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sz="2400" u="sng" dirty="0" smtClean="0">
                <a:solidFill>
                  <a:srgbClr val="002060"/>
                </a:solidFill>
              </a:rPr>
              <a:t>Характеризуется: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формированием новых «технологических траекторий»,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становлением новых «лидеров промышленности»,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окращением периода внедрения прикладных результатов фундаментальных исследований в реальный сектор экономики.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20</a:t>
            </a:r>
            <a:endParaRPr lang="ru-RU" sz="2400" b="1" dirty="0"/>
          </a:p>
        </p:txBody>
      </p:sp>
      <p:pic>
        <p:nvPicPr>
          <p:cNvPr id="9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6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2050" name="Picture 2" descr="http://rt.com/files/news/1f/ec/90/00/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99" y="980728"/>
            <a:ext cx="424878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980728"/>
            <a:ext cx="4104456" cy="51125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999" y="3645024"/>
            <a:ext cx="4466017" cy="2448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0032" y="1340768"/>
            <a:ext cx="3672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/>
              <a:t>«Россия имеет все шансы… совершить </a:t>
            </a:r>
            <a:r>
              <a:rPr lang="ru-RU" sz="3000" dirty="0"/>
              <a:t>мощнейший опережающий рывок. </a:t>
            </a:r>
            <a:r>
              <a:rPr lang="ru-RU" sz="2800" dirty="0"/>
              <a:t>Изучив опыт </a:t>
            </a:r>
            <a:endParaRPr lang="ru-RU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58644" y="3645024"/>
            <a:ext cx="80737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/>
              <a:t>конкурентов</a:t>
            </a:r>
            <a:r>
              <a:rPr lang="ru-RU" sz="3000" dirty="0"/>
              <a:t>, в </a:t>
            </a:r>
            <a:r>
              <a:rPr lang="ru-RU" sz="3000" dirty="0" err="1"/>
              <a:t>т.ч</a:t>
            </a:r>
            <a:r>
              <a:rPr lang="ru-RU" sz="3000" dirty="0"/>
              <a:t>. – негативный, не повторяя их ошибок, вполне можно выйти в лидеры там, где мы до последнего времени не обладали заметными преимуществами и </a:t>
            </a:r>
            <a:r>
              <a:rPr lang="ru-RU" sz="3000" dirty="0" smtClean="0"/>
              <a:t>достижениями».</a:t>
            </a:r>
          </a:p>
          <a:p>
            <a:pPr algn="r"/>
            <a:r>
              <a:rPr lang="ru-RU" sz="3000" dirty="0" err="1" smtClean="0"/>
              <a:t>Д.О.Рогозин</a:t>
            </a:r>
            <a:endParaRPr lang="ru-RU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21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9194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634072" y="5178540"/>
            <a:ext cx="6353566" cy="14749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8100" y="3638762"/>
            <a:ext cx="6469537" cy="1498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2138421"/>
            <a:ext cx="6863910" cy="1500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528670"/>
            <a:ext cx="7367966" cy="15967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-1187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8644" y="-10580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-19878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22</a:t>
            </a:r>
            <a:endParaRPr lang="ru-RU" sz="2400" b="1" dirty="0"/>
          </a:p>
        </p:txBody>
      </p:sp>
      <p:pic>
        <p:nvPicPr>
          <p:cNvPr id="6146" name="Picture 2" descr="http://kvl41.socionet.ru/files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00" y="528671"/>
            <a:ext cx="1141234" cy="15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usrep.ru/images/upload/245225_phot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02" y="2138421"/>
            <a:ext cx="1178380" cy="15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g-online.ru/upload/iblock/02e/foto4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553" y="5169566"/>
            <a:ext cx="1500547" cy="15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688" y="497130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В.В.Ивантер</a:t>
            </a:r>
            <a:r>
              <a:rPr lang="ru-RU" b="1" dirty="0" smtClean="0"/>
              <a:t>, акад. РАН:</a:t>
            </a:r>
          </a:p>
          <a:p>
            <a:r>
              <a:rPr lang="ru-RU" dirty="0" smtClean="0"/>
              <a:t>«Новая экономическая политика» («Экономическое возрождение России, 2013г.); «Денег не жалеть» («Российская газета», 17.01.2014г.);  «Самое </a:t>
            </a:r>
            <a:r>
              <a:rPr lang="ru-RU" dirty="0"/>
              <a:t>простое — управлять </a:t>
            </a:r>
            <a:r>
              <a:rPr lang="ru-RU" dirty="0" smtClean="0"/>
              <a:t>нищими» («Деловой Петербург», 21.02.2014г.)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2138421"/>
            <a:ext cx="6345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А.Д.Некипелов</a:t>
            </a:r>
            <a:r>
              <a:rPr lang="ru-RU" b="1" dirty="0" smtClean="0"/>
              <a:t>, акад. РАН:</a:t>
            </a:r>
          </a:p>
          <a:p>
            <a:r>
              <a:rPr lang="ru-RU" dirty="0" smtClean="0"/>
              <a:t>«Правительству пора прекратить складывать деньги в кубышку» («МК», 17.01.2014г.); «На запасном пути» («Российская газета», 18.02.2014г.); «Интересы и ресурсы» («Литературная газета», 12.03.2014г.)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34072" y="3642444"/>
            <a:ext cx="650992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err="1" smtClean="0"/>
              <a:t>Р.С.Гринберг</a:t>
            </a:r>
            <a:r>
              <a:rPr lang="ru-RU" sz="1700" b="1" dirty="0" smtClean="0"/>
              <a:t>, чл.-корр. РАН:</a:t>
            </a:r>
          </a:p>
          <a:p>
            <a:r>
              <a:rPr lang="ru-RU" sz="1700" dirty="0" smtClean="0"/>
              <a:t>«Опасный пессимизм» (совм. с </a:t>
            </a:r>
            <a:r>
              <a:rPr lang="ru-RU" sz="1700" dirty="0" err="1" smtClean="0"/>
              <a:t>Д.Е.Сорокиным</a:t>
            </a:r>
            <a:r>
              <a:rPr lang="ru-RU" sz="1700" dirty="0" smtClean="0"/>
              <a:t>, «Российская газета», 24.01.2014г.); «Как поднять промышленность» (АиФ, 16.10.2013г.); «Риски и шансы российской экономики в турбулентном мире» (2013г.)</a:t>
            </a:r>
            <a:endParaRPr lang="ru-RU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2584579" y="5147515"/>
            <a:ext cx="64713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err="1" smtClean="0"/>
              <a:t>Д.Е.Сорокин</a:t>
            </a:r>
            <a:r>
              <a:rPr lang="ru-RU" sz="1700" b="1" dirty="0" smtClean="0"/>
              <a:t>, чл.-корр. РАН:</a:t>
            </a:r>
          </a:p>
          <a:p>
            <a:r>
              <a:rPr lang="ru-RU" sz="1700" dirty="0" smtClean="0"/>
              <a:t>Воспроизводственный ракурс российской модернизации» (Мировая экономика и международные отношения, №6, 2013г</a:t>
            </a:r>
            <a:r>
              <a:rPr lang="ru-RU" sz="1700" dirty="0"/>
              <a:t>.); «Опасный пессимизм» (совм</a:t>
            </a:r>
            <a:r>
              <a:rPr lang="ru-RU" sz="1700" dirty="0" smtClean="0"/>
              <a:t>. с </a:t>
            </a:r>
            <a:r>
              <a:rPr lang="ru-RU" sz="1700" dirty="0" err="1" smtClean="0"/>
              <a:t>Р.С.Гринбергом</a:t>
            </a:r>
            <a:r>
              <a:rPr lang="ru-RU" sz="1700" dirty="0" smtClean="0"/>
              <a:t>, </a:t>
            </a:r>
            <a:r>
              <a:rPr lang="ru-RU" sz="1700" dirty="0"/>
              <a:t>«Российская газета», 24.01.2014г</a:t>
            </a:r>
            <a:r>
              <a:rPr lang="ru-RU" sz="1700" dirty="0" smtClean="0"/>
              <a:t>.)</a:t>
            </a:r>
            <a:endParaRPr lang="ru-RU" sz="1700" dirty="0"/>
          </a:p>
        </p:txBody>
      </p:sp>
      <p:pic>
        <p:nvPicPr>
          <p:cNvPr id="6154" name="Picture 10" descr="http://icdn.lenta.ru/images/0000/0299/000002990028/pic_13644473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95" y="3661282"/>
            <a:ext cx="2214048" cy="14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5164" y="630424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…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4287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7" y="-150272"/>
            <a:ext cx="9146028" cy="7008272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782" y="474436"/>
            <a:ext cx="532859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ea typeface="Calibri"/>
                <a:cs typeface="+mj-cs"/>
              </a:rPr>
              <a:t>Выводы. 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68353" y="234888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Реиндустриализация – доминанта новой экономической доктрины России.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353" y="50529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 </a:t>
            </a:r>
            <a:r>
              <a:rPr lang="ru-RU" sz="3600" b="1" dirty="0">
                <a:solidFill>
                  <a:schemeClr val="bg1"/>
                </a:solidFill>
              </a:rPr>
              <a:t>России есть шанс реализации такой экономической доктрины.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280" y="-19878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23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77348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1\Pictures\respiratory-safet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5000"/>
                    </a14:imgEffect>
                    <a14:imgEffect>
                      <a14:brightnessContrast bright="26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6193"/>
            <a:ext cx="9144000" cy="6984193"/>
          </a:xfrm>
          <a:prstGeom prst="rect">
            <a:avLst/>
          </a:prstGeom>
          <a:noFill/>
          <a:effectLst>
            <a:glow>
              <a:schemeClr val="accent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89640" cy="589411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1000" b="1" dirty="0" smtClean="0"/>
              <a:t>СПАСИБО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000" b="1" dirty="0" smtClean="0"/>
              <a:t>ЗА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000" b="1" dirty="0" smtClean="0"/>
              <a:t>ВНИМАНИЕ!</a:t>
            </a:r>
            <a:endParaRPr lang="ru-RU" sz="11000" b="1" dirty="0"/>
          </a:p>
        </p:txBody>
      </p:sp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-26478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23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468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65112"/>
            <a:ext cx="9001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Деиндустриализация – «Эффект 4Д»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2265"/>
            <a:ext cx="8784976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000" b="1" dirty="0" err="1" smtClean="0">
                <a:solidFill>
                  <a:schemeClr val="tx1"/>
                </a:solidFill>
              </a:rPr>
              <a:t>дез</a:t>
            </a:r>
            <a:r>
              <a:rPr lang="ru-RU" sz="2000" u="sng" dirty="0" err="1" smtClean="0">
                <a:solidFill>
                  <a:schemeClr val="tx1"/>
                </a:solidFill>
              </a:rPr>
              <a:t>Организация</a:t>
            </a:r>
            <a:r>
              <a:rPr lang="ru-RU" sz="2000" dirty="0" smtClean="0">
                <a:solidFill>
                  <a:schemeClr val="tx1"/>
                </a:solidFill>
              </a:rPr>
              <a:t> процесса </a:t>
            </a:r>
            <a:r>
              <a:rPr lang="ru-RU" sz="2000" u="sng" dirty="0" smtClean="0">
                <a:solidFill>
                  <a:schemeClr val="tx1"/>
                </a:solidFill>
              </a:rPr>
              <a:t>производства</a:t>
            </a:r>
            <a:r>
              <a:rPr lang="ru-RU" sz="2000" dirty="0" smtClean="0">
                <a:solidFill>
                  <a:schemeClr val="tx1"/>
                </a:solidFill>
              </a:rPr>
              <a:t> (снижение уровня организации производства и управления производством);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err="1" smtClean="0">
                <a:solidFill>
                  <a:schemeClr val="tx1"/>
                </a:solidFill>
              </a:rPr>
              <a:t>де</a:t>
            </a:r>
            <a:r>
              <a:rPr lang="ru-RU" sz="2000" u="sng" dirty="0" err="1" smtClean="0">
                <a:solidFill>
                  <a:schemeClr val="tx1"/>
                </a:solidFill>
              </a:rPr>
              <a:t>Градация</a:t>
            </a:r>
            <a:r>
              <a:rPr lang="ru-RU" sz="2000" dirty="0" smtClean="0">
                <a:solidFill>
                  <a:schemeClr val="tx1"/>
                </a:solidFill>
              </a:rPr>
              <a:t> применяемых </a:t>
            </a:r>
            <a:r>
              <a:rPr lang="ru-RU" sz="2000" u="sng" dirty="0" smtClean="0">
                <a:solidFill>
                  <a:schemeClr val="tx1"/>
                </a:solidFill>
              </a:rPr>
              <a:t>технологий</a:t>
            </a:r>
            <a:r>
              <a:rPr lang="ru-RU" sz="2000" dirty="0" smtClean="0">
                <a:solidFill>
                  <a:schemeClr val="tx1"/>
                </a:solidFill>
              </a:rPr>
              <a:t> (падение технологического уровня производства);</a:t>
            </a:r>
          </a:p>
          <a:p>
            <a:pPr marL="342900" indent="-342900" algn="just">
              <a:buFontTx/>
              <a:buChar char="-"/>
            </a:pPr>
            <a:r>
              <a:rPr lang="ru-RU" sz="2000" b="1" u="sng" dirty="0" err="1" smtClean="0">
                <a:solidFill>
                  <a:schemeClr val="tx1"/>
                </a:solidFill>
              </a:rPr>
              <a:t>де</a:t>
            </a:r>
            <a:r>
              <a:rPr lang="ru-RU" sz="2000" u="sng" dirty="0" err="1" smtClean="0">
                <a:solidFill>
                  <a:schemeClr val="tx1"/>
                </a:solidFill>
              </a:rPr>
              <a:t>Квалификация</a:t>
            </a:r>
            <a:r>
              <a:rPr lang="ru-RU" sz="2000" u="sng" dirty="0" smtClean="0">
                <a:solidFill>
                  <a:schemeClr val="tx1"/>
                </a:solidFill>
              </a:rPr>
              <a:t> труд</a:t>
            </a:r>
            <a:r>
              <a:rPr lang="ru-RU" sz="2000" dirty="0" smtClean="0">
                <a:solidFill>
                  <a:schemeClr val="tx1"/>
                </a:solidFill>
              </a:rPr>
              <a:t>а в производстве;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err="1" smtClean="0">
                <a:solidFill>
                  <a:schemeClr val="tx1"/>
                </a:solidFill>
              </a:rPr>
              <a:t>де</a:t>
            </a:r>
            <a:r>
              <a:rPr lang="ru-RU" sz="2000" u="sng" dirty="0" err="1" smtClean="0">
                <a:solidFill>
                  <a:schemeClr val="tx1"/>
                </a:solidFill>
              </a:rPr>
              <a:t>Комплицировани</a:t>
            </a:r>
            <a:r>
              <a:rPr lang="ru-RU" sz="2000" dirty="0" err="1" smtClean="0">
                <a:solidFill>
                  <a:schemeClr val="tx1"/>
                </a:soli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 (упрощение) </a:t>
            </a:r>
            <a:r>
              <a:rPr lang="ru-RU" sz="2000" u="sng" dirty="0" smtClean="0">
                <a:solidFill>
                  <a:schemeClr val="tx1"/>
                </a:solidFill>
              </a:rPr>
              <a:t>продукта</a:t>
            </a:r>
            <a:r>
              <a:rPr lang="ru-RU" sz="2000" dirty="0" smtClean="0">
                <a:solidFill>
                  <a:schemeClr val="tx1"/>
                </a:solidFill>
              </a:rPr>
              <a:t> производства.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377" y="3232810"/>
            <a:ext cx="8748972" cy="259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Следствия: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</a:rPr>
              <a:t>деСтабилизация</a:t>
            </a:r>
            <a:r>
              <a:rPr lang="ru-RU" sz="2000" dirty="0" smtClean="0">
                <a:solidFill>
                  <a:schemeClr val="tx1"/>
                </a:solidFill>
              </a:rPr>
              <a:t> финансово-экономического состояния производственных компаний;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</a:rPr>
              <a:t>дезИнтеграция</a:t>
            </a:r>
            <a:r>
              <a:rPr lang="ru-RU" sz="2000" dirty="0" smtClean="0">
                <a:solidFill>
                  <a:schemeClr val="tx1"/>
                </a:solidFill>
              </a:rPr>
              <a:t> промышленных структур и связей;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		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890046"/>
            <a:ext cx="874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Экономический результат – общий упадок и утрата базовых направлений производственной деятельности, секторов производства и индустрии. Социально-политические последствия – негативные. </a:t>
            </a:r>
            <a:endParaRPr lang="ru-RU" dirty="0"/>
          </a:p>
        </p:txBody>
      </p:sp>
      <p:pic>
        <p:nvPicPr>
          <p:cNvPr id="9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3447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638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8296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4</a:t>
            </a:r>
            <a:endParaRPr lang="ru-RU" sz="2400" b="1" dirty="0"/>
          </a:p>
        </p:txBody>
      </p:sp>
      <p:pic>
        <p:nvPicPr>
          <p:cNvPr id="1027" name="Picture 3" descr="C:\Users\User1\Pictures\слайд 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600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81" y="692696"/>
            <a:ext cx="3284307" cy="45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Pictures\слайд 4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7000"/>
                    </a14:imgEffect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572339" cy="49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1\Pictures\слайд 4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0000"/>
                    </a14:imgEffect>
                    <a14:imgEffect>
                      <a14:brightnessContrast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9300" cy="49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835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00" y="2731830"/>
            <a:ext cx="2592288" cy="172029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5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572756" y="5543378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2000г.</a:t>
            </a:r>
            <a:endParaRPr lang="ru-RU" sz="1200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444207" y="3726257"/>
            <a:ext cx="63269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44208" y="2996349"/>
            <a:ext cx="632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94678" y="3543198"/>
            <a:ext cx="176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природный газ (долл./</a:t>
            </a:r>
            <a:r>
              <a:rPr lang="ru-RU" sz="1600" dirty="0" err="1" smtClean="0"/>
              <a:t>тыс.куб.м</a:t>
            </a:r>
            <a:r>
              <a:rPr lang="ru-RU" sz="1600" dirty="0" smtClean="0"/>
              <a:t>.) 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194678" y="2811683"/>
            <a:ext cx="176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нефтепродукты (долл./тонна)</a:t>
            </a:r>
            <a:endParaRPr lang="ru-RU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6841923" y="6165304"/>
            <a:ext cx="212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 ФТС России,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Росстат.</a:t>
            </a:r>
            <a:endParaRPr lang="ru-RU" sz="14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753480506"/>
              </p:ext>
            </p:extLst>
          </p:nvPr>
        </p:nvGraphicFramePr>
        <p:xfrm>
          <a:off x="475621" y="1218298"/>
          <a:ext cx="5871831" cy="439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187624" y="501317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20552" y="4938193"/>
            <a:ext cx="0" cy="5070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867948" y="458112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215614" y="4759660"/>
            <a:ext cx="0" cy="6855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567285" y="4727579"/>
            <a:ext cx="0" cy="7176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915816" y="4543636"/>
            <a:ext cx="0" cy="90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61377" y="4287856"/>
            <a:ext cx="0" cy="11573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94567" y="3717032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958240" y="3284984"/>
            <a:ext cx="0" cy="21602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303126" y="3140968"/>
            <a:ext cx="0" cy="23042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646255" y="2073221"/>
            <a:ext cx="0" cy="33720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004349" y="3481130"/>
            <a:ext cx="0" cy="19640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349236" y="2852936"/>
            <a:ext cx="0" cy="25922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694311" y="1780834"/>
            <a:ext cx="0" cy="36643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026594" y="1641173"/>
            <a:ext cx="0" cy="38040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897949" y="5552769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1998г.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1212560" y="5554797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1999г.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 rot="16200000">
            <a:off x="1920422" y="5536774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2001г.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 rot="16200000">
            <a:off x="2272093" y="5534919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2002г.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2620624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2003г.</a:t>
            </a:r>
            <a:endParaRPr lang="ru-RU" sz="1200" dirty="0"/>
          </a:p>
        </p:txBody>
      </p:sp>
      <p:sp>
        <p:nvSpPr>
          <p:cNvPr id="82" name="TextBox 81"/>
          <p:cNvSpPr txBox="1"/>
          <p:nvPr/>
        </p:nvSpPr>
        <p:spPr>
          <a:xfrm rot="16200000">
            <a:off x="2966185" y="5535933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2004г.</a:t>
            </a:r>
            <a:endParaRPr lang="ru-RU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3299375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2005г.</a:t>
            </a:r>
            <a:endParaRPr lang="ru-RU" sz="1200" dirty="0"/>
          </a:p>
        </p:txBody>
      </p:sp>
      <p:sp>
        <p:nvSpPr>
          <p:cNvPr id="84" name="TextBox 83"/>
          <p:cNvSpPr txBox="1"/>
          <p:nvPr/>
        </p:nvSpPr>
        <p:spPr>
          <a:xfrm rot="16200000">
            <a:off x="3663048" y="5532890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2006г.</a:t>
            </a:r>
            <a:endParaRPr lang="ru-RU" sz="1200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4007934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2007г.</a:t>
            </a:r>
            <a:endParaRPr lang="ru-RU" sz="1200" dirty="0"/>
          </a:p>
        </p:txBody>
      </p:sp>
      <p:sp>
        <p:nvSpPr>
          <p:cNvPr id="86" name="TextBox 85"/>
          <p:cNvSpPr txBox="1"/>
          <p:nvPr/>
        </p:nvSpPr>
        <p:spPr>
          <a:xfrm rot="16200000">
            <a:off x="4351063" y="5527158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2008г.</a:t>
            </a:r>
            <a:endParaRPr lang="ru-RU" sz="1200" dirty="0"/>
          </a:p>
        </p:txBody>
      </p:sp>
      <p:sp>
        <p:nvSpPr>
          <p:cNvPr id="87" name="TextBox 86"/>
          <p:cNvSpPr txBox="1"/>
          <p:nvPr/>
        </p:nvSpPr>
        <p:spPr>
          <a:xfrm rot="16200000">
            <a:off x="4709157" y="5532288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2009г.</a:t>
            </a:r>
            <a:endParaRPr lang="ru-RU" sz="1200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5054044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2010г.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 rot="16200000">
            <a:off x="5399119" y="5524205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2011г.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5731402" y="5532890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2012г.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07504" y="550837"/>
            <a:ext cx="9001000" cy="480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Рост стоимости нефтепродуктов и природного газа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73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1\Downloads\кудр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78038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18017.vk.me/v618017648/774/k9QCheIYK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1609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ownloads\images кудрин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5" y="222961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1\Downloads\ec849704-c6c8-4e1e-ab8e-deb365e8f401_150_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660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-5882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</a:t>
            </a:r>
            <a:r>
              <a:rPr lang="ru-RU" sz="2400" b="1" dirty="0"/>
              <a:t>6</a:t>
            </a:r>
          </a:p>
        </p:txBody>
      </p:sp>
      <p:pic>
        <p:nvPicPr>
          <p:cNvPr id="2050" name="Picture 2" descr="C:\Users\User1\Downloads\kudrin-stoit-big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265" y="1196752"/>
            <a:ext cx="3888431" cy="26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437" y="4221088"/>
            <a:ext cx="7992888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Министр финансов РФ Алексей Кудрин (2000 – 2011 гг.):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«…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роект бюджета 2005 года – </a:t>
            </a:r>
            <a:r>
              <a:rPr lang="ru-RU" sz="2000" i="1" dirty="0" smtClean="0">
                <a:solidFill>
                  <a:schemeClr val="tx1"/>
                </a:solidFill>
              </a:rPr>
              <a:t>самый</a:t>
            </a:r>
            <a:r>
              <a:rPr lang="ru-RU" sz="2000" b="1" i="1" dirty="0" smtClean="0">
                <a:solidFill>
                  <a:schemeClr val="tx1"/>
                </a:solidFill>
              </a:rPr>
              <a:t> реформаторский </a:t>
            </a:r>
            <a:r>
              <a:rPr lang="ru-RU" sz="2000" i="1" dirty="0" smtClean="0">
                <a:solidFill>
                  <a:schemeClr val="tx1"/>
                </a:solidFill>
              </a:rPr>
              <a:t>за последние годы</a:t>
            </a:r>
            <a:r>
              <a:rPr lang="ru-RU" sz="2000" dirty="0" smtClean="0">
                <a:solidFill>
                  <a:schemeClr val="tx1"/>
                </a:solidFill>
              </a:rPr>
              <a:t>...»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«… Бюджет более ориентирован на </a:t>
            </a:r>
            <a:r>
              <a:rPr lang="ru-RU" sz="2000" b="1" dirty="0" smtClean="0">
                <a:solidFill>
                  <a:schemeClr val="tx1"/>
                </a:solidFill>
              </a:rPr>
              <a:t>результат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smtClean="0">
                <a:solidFill>
                  <a:schemeClr val="tx1"/>
                </a:solidFill>
              </a:rPr>
              <a:t>сохраняются основные принципы бюджетной политики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последних четырех лет</a:t>
            </a:r>
            <a:r>
              <a:rPr lang="ru-RU" sz="2000" dirty="0" smtClean="0">
                <a:solidFill>
                  <a:schemeClr val="tx1"/>
                </a:solidFill>
              </a:rPr>
              <a:t>, это – </a:t>
            </a:r>
            <a:r>
              <a:rPr lang="ru-RU" sz="2000" i="1" dirty="0" smtClean="0">
                <a:solidFill>
                  <a:schemeClr val="tx1"/>
                </a:solidFill>
              </a:rPr>
              <a:t>ядро экономической политики, обеспечивающее рост экономики в последние годы…</a:t>
            </a:r>
            <a:r>
              <a:rPr lang="ru-RU" sz="2000" dirty="0" smtClean="0">
                <a:solidFill>
                  <a:schemeClr val="tx1"/>
                </a:solidFill>
              </a:rPr>
              <a:t>».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15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8296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7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1166103"/>
              </p:ext>
            </p:extLst>
          </p:nvPr>
        </p:nvGraphicFramePr>
        <p:xfrm>
          <a:off x="502027" y="1052736"/>
          <a:ext cx="7872540" cy="432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/>
                <a:gridCol w="2808312"/>
                <a:gridCol w="1008112"/>
                <a:gridCol w="1008112"/>
                <a:gridCol w="1008112"/>
                <a:gridCol w="1031778"/>
              </a:tblGrid>
              <a:tr h="79603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заработная плата госслужащих в России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6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</a:t>
                      </a:r>
                    </a:p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960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2,52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60,0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в 23,8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62,6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4,3%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72,1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15,3%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98,4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36,5%</a:t>
                      </a:r>
                      <a:endParaRPr lang="ru-RU" dirty="0"/>
                    </a:p>
                  </a:txBody>
                  <a:tcPr/>
                </a:tc>
              </a:tr>
              <a:tr h="796032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Средняя заработная плата в целом по экономике в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России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. 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960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2,37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20,7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в 8,73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23,0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14,5%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26,4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14,8%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30,0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13,6%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1187624" y="3108716"/>
            <a:ext cx="32403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0" y="33172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(к предыдущему году)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176028" y="4797152"/>
            <a:ext cx="32403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50637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(к предыдущему году)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Росстат, ИНИР.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133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8780" y="2575889"/>
            <a:ext cx="1777716" cy="24594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787178241"/>
              </p:ext>
            </p:extLst>
          </p:nvPr>
        </p:nvGraphicFramePr>
        <p:xfrm>
          <a:off x="395536" y="1252761"/>
          <a:ext cx="69127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7014" y="1305814"/>
            <a:ext cx="683568" cy="508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4000%</a:t>
            </a:r>
          </a:p>
          <a:p>
            <a:pPr algn="r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...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3500%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3000%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2500%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…</a:t>
            </a:r>
          </a:p>
          <a:p>
            <a:pPr algn="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1500%</a:t>
            </a:r>
          </a:p>
          <a:p>
            <a:pPr algn="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1400%</a:t>
            </a:r>
          </a:p>
          <a:p>
            <a:pPr algn="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1300%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1200%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1100%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1000%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900%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800%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700%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600%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500%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400%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300%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200%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100%</a:t>
            </a:r>
          </a:p>
        </p:txBody>
      </p:sp>
      <p:pic>
        <p:nvPicPr>
          <p:cNvPr id="37" name="Picture 2" descr="C:\Users\User1\Pictures\слайд 7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97" y="1355728"/>
            <a:ext cx="2680233" cy="18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003852" y="5851334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460443" y="5785513"/>
            <a:ext cx="0" cy="2420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07704" y="5738352"/>
            <a:ext cx="0" cy="3290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369569" y="5640279"/>
            <a:ext cx="0" cy="4270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823930" y="5512389"/>
            <a:ext cx="0" cy="5450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275856" y="5327400"/>
            <a:ext cx="0" cy="7399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192082" y="4859519"/>
            <a:ext cx="0" cy="119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653947" y="4444020"/>
            <a:ext cx="0" cy="16133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105873" y="4709145"/>
            <a:ext cx="17445" cy="13482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570173" y="4444020"/>
            <a:ext cx="9941" cy="16233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012160" y="2575889"/>
            <a:ext cx="22315" cy="34815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486399" y="2224429"/>
            <a:ext cx="0" cy="38429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948264" y="1468785"/>
            <a:ext cx="0" cy="45886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0582" y="6087372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2000г.</a:t>
            </a:r>
            <a:endParaRPr lang="ru-RU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177916" y="6082698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2001г.</a:t>
            </a:r>
            <a:endParaRPr lang="ru-RU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644651" y="6087372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2002г.</a:t>
            </a:r>
            <a:endParaRPr lang="ru-RU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4376260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2008г.</a:t>
            </a:r>
            <a:endParaRPr lang="ru-RU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928830" y="6081858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2007г.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464530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2006г.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3010169" y="6084195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2005г.</a:t>
            </a:r>
            <a:endParaRPr lang="ru-RU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563312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2004г.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117505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2003г.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652362" y="6082970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2013г.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6206568" y="6084195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2012г.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5731266" y="6079101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2011г.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5276905" y="6082414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2010г.</a:t>
            </a:r>
            <a:endParaRPr lang="ru-RU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820109" y="6081858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2009г.</a:t>
            </a:r>
            <a:endParaRPr lang="ru-RU" sz="1200" dirty="0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338292" y="2988059"/>
            <a:ext cx="40956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742787" y="2768704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</a:t>
            </a:r>
            <a:r>
              <a:rPr lang="ru-RU" sz="1200" dirty="0" smtClean="0"/>
              <a:t>редняя з/</a:t>
            </a:r>
            <a:r>
              <a:rPr lang="ru-RU" sz="1200" dirty="0" err="1" smtClean="0"/>
              <a:t>пл</a:t>
            </a:r>
            <a:r>
              <a:rPr lang="ru-RU" sz="1200" dirty="0" smtClean="0"/>
              <a:t> госслужащих 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7338292" y="3413296"/>
            <a:ext cx="4095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742787" y="3193941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</a:t>
            </a:r>
            <a:r>
              <a:rPr lang="ru-RU" sz="1200" dirty="0" smtClean="0"/>
              <a:t>редняя з/</a:t>
            </a:r>
            <a:r>
              <a:rPr lang="ru-RU" sz="1200" dirty="0" err="1" smtClean="0"/>
              <a:t>пл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по экономике РФ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7338292" y="3840458"/>
            <a:ext cx="40956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742787" y="3711767"/>
            <a:ext cx="133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ВВП РФ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7348231" y="4247877"/>
            <a:ext cx="4095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742787" y="4028522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объемы промышленного производства </a:t>
            </a:r>
          </a:p>
          <a:p>
            <a:r>
              <a:rPr lang="ru-RU" sz="1200" dirty="0" smtClean="0"/>
              <a:t>(в % к 2002г.)</a:t>
            </a:r>
          </a:p>
        </p:txBody>
      </p:sp>
      <p:pic>
        <p:nvPicPr>
          <p:cNvPr id="92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48264" y="-1417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</a:t>
            </a:r>
            <a:r>
              <a:rPr lang="ru-RU" sz="2400" b="1" dirty="0"/>
              <a:t>8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7505" y="490332"/>
            <a:ext cx="8928991" cy="757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/>
              <a:t>Динамика ВВП, объемов промышленного производства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/>
              <a:t>и средней з/</a:t>
            </a:r>
            <a:r>
              <a:rPr lang="ru-RU" sz="2400" b="1" dirty="0" err="1" smtClean="0"/>
              <a:t>пл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39164" y="5141193"/>
            <a:ext cx="0" cy="9261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003853" y="3254008"/>
            <a:ext cx="3978825" cy="2609053"/>
          </a:xfrm>
          <a:prstGeom prst="line">
            <a:avLst/>
          </a:prstGeom>
          <a:ln w="25400">
            <a:solidFill>
              <a:srgbClr val="7030A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486399" y="1468785"/>
            <a:ext cx="457200" cy="755644"/>
          </a:xfrm>
          <a:prstGeom prst="line">
            <a:avLst/>
          </a:prstGeom>
          <a:ln w="25400">
            <a:solidFill>
              <a:srgbClr val="7030A0"/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982678" y="2575890"/>
            <a:ext cx="1051797" cy="678118"/>
          </a:xfrm>
          <a:prstGeom prst="line">
            <a:avLst/>
          </a:prstGeom>
          <a:ln w="25400">
            <a:solidFill>
              <a:srgbClr val="7030A0"/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8798" y="6453336"/>
            <a:ext cx="35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Росстат, МЭР РФ, ИНИР.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3602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9999" y="548548"/>
            <a:ext cx="8496944" cy="7202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Сравнение доходов сотрудников </a:t>
            </a:r>
            <a:br>
              <a:rPr lang="ru-RU" sz="2400" b="1" dirty="0" smtClean="0"/>
            </a:br>
            <a:r>
              <a:rPr lang="ru-RU" sz="2400" b="1" dirty="0" smtClean="0"/>
              <a:t>финансового и промышленного секторов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999" y="1370585"/>
            <a:ext cx="8498465" cy="32403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FF0000"/>
                </a:solidFill>
              </a:rPr>
              <a:t>2011 год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Средняя заработная плата, РФ – 23.0 </a:t>
            </a:r>
            <a:r>
              <a:rPr lang="ru-RU" sz="1700" dirty="0" err="1" smtClean="0">
                <a:solidFill>
                  <a:schemeClr val="tx1"/>
                </a:solidFill>
              </a:rPr>
              <a:t>тыс.руб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Средняя з/</a:t>
            </a:r>
            <a:r>
              <a:rPr lang="ru-RU" sz="1700" dirty="0" err="1" smtClean="0">
                <a:solidFill>
                  <a:schemeClr val="tx1"/>
                </a:solidFill>
              </a:rPr>
              <a:t>пл</a:t>
            </a:r>
            <a:r>
              <a:rPr lang="ru-RU" sz="1700" dirty="0" smtClean="0">
                <a:solidFill>
                  <a:schemeClr val="tx1"/>
                </a:solidFill>
              </a:rPr>
              <a:t> в промышленности, РФ – 28,4 </a:t>
            </a:r>
            <a:r>
              <a:rPr lang="ru-RU" sz="1700" dirty="0" err="1" smtClean="0">
                <a:solidFill>
                  <a:schemeClr val="tx1"/>
                </a:solidFill>
              </a:rPr>
              <a:t>тыс.руб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Средний доход в банковском секторе РФ – 57.0 </a:t>
            </a:r>
            <a:r>
              <a:rPr lang="ru-RU" sz="1700" dirty="0" err="1" smtClean="0">
                <a:solidFill>
                  <a:schemeClr val="tx1"/>
                </a:solidFill>
              </a:rPr>
              <a:t>тыс.руб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В </a:t>
            </a:r>
            <a:r>
              <a:rPr lang="ru-RU" sz="1700" dirty="0" err="1" smtClean="0">
                <a:solidFill>
                  <a:schemeClr val="tx1"/>
                </a:solidFill>
              </a:rPr>
              <a:t>т.ч</a:t>
            </a:r>
            <a:r>
              <a:rPr lang="ru-RU" sz="1700" dirty="0" smtClean="0">
                <a:solidFill>
                  <a:schemeClr val="tx1"/>
                </a:solidFill>
              </a:rPr>
              <a:t>. – </a:t>
            </a:r>
          </a:p>
          <a:p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       средний доход сотрудников: «Газпромбанка»  - 156,4 </a:t>
            </a:r>
            <a:r>
              <a:rPr lang="ru-RU" sz="1700" dirty="0" err="1" smtClean="0">
                <a:solidFill>
                  <a:schemeClr val="tx1"/>
                </a:solidFill>
              </a:rPr>
              <a:t>тыс.руб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                                                              «ВТБ» – 102,2 </a:t>
            </a:r>
            <a:r>
              <a:rPr lang="ru-RU" sz="1700" dirty="0" err="1" smtClean="0">
                <a:solidFill>
                  <a:schemeClr val="tx1"/>
                </a:solidFill>
              </a:rPr>
              <a:t>тыс.руб</a:t>
            </a:r>
            <a:r>
              <a:rPr lang="ru-RU" sz="17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1700" dirty="0" err="1" smtClean="0">
                <a:solidFill>
                  <a:schemeClr val="tx1"/>
                </a:solidFill>
              </a:rPr>
              <a:t>Справочно</a:t>
            </a:r>
            <a:r>
              <a:rPr lang="ru-RU" sz="1700" dirty="0" smtClean="0">
                <a:solidFill>
                  <a:schemeClr val="tx1"/>
                </a:solidFill>
              </a:rPr>
              <a:t> – доходы топ-менеджмента:</a:t>
            </a:r>
          </a:p>
          <a:p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                      = член правления</a:t>
            </a:r>
          </a:p>
          <a:p>
            <a:r>
              <a:rPr lang="ru-RU" sz="1700" dirty="0">
                <a:solidFill>
                  <a:schemeClr val="tx1"/>
                </a:solidFill>
              </a:rPr>
              <a:t>	</a:t>
            </a:r>
            <a:r>
              <a:rPr lang="ru-RU" sz="1700" dirty="0" smtClean="0">
                <a:solidFill>
                  <a:schemeClr val="tx1"/>
                </a:solidFill>
              </a:rPr>
              <a:t>	Газпромбанк – 137,67 </a:t>
            </a:r>
            <a:r>
              <a:rPr lang="ru-RU" sz="1700" dirty="0" err="1" smtClean="0">
                <a:solidFill>
                  <a:schemeClr val="tx1"/>
                </a:solidFill>
              </a:rPr>
              <a:t>млн.руб</a:t>
            </a:r>
            <a:r>
              <a:rPr lang="ru-RU" sz="1700" dirty="0" smtClean="0">
                <a:solidFill>
                  <a:schemeClr val="tx1"/>
                </a:solidFill>
              </a:rPr>
              <a:t>. (в год).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		ВТБ – 97,12 </a:t>
            </a:r>
            <a:r>
              <a:rPr lang="ru-RU" sz="1700" dirty="0" err="1" smtClean="0">
                <a:solidFill>
                  <a:schemeClr val="tx1"/>
                </a:solidFill>
              </a:rPr>
              <a:t>млн.руб</a:t>
            </a:r>
            <a:r>
              <a:rPr lang="ru-RU" sz="1700" dirty="0" smtClean="0">
                <a:solidFill>
                  <a:schemeClr val="tx1"/>
                </a:solidFill>
              </a:rPr>
              <a:t>. (в год).</a:t>
            </a:r>
          </a:p>
          <a:p>
            <a:r>
              <a:rPr lang="ru-RU" sz="1700" dirty="0">
                <a:solidFill>
                  <a:schemeClr val="tx1"/>
                </a:solidFill>
              </a:rPr>
              <a:t>	</a:t>
            </a:r>
            <a:r>
              <a:rPr lang="ru-RU" sz="1700" dirty="0" smtClean="0">
                <a:solidFill>
                  <a:schemeClr val="tx1"/>
                </a:solidFill>
              </a:rPr>
              <a:t>	</a:t>
            </a:r>
            <a:r>
              <a:rPr lang="ru-RU" sz="1700" dirty="0" err="1" smtClean="0">
                <a:solidFill>
                  <a:schemeClr val="tx1"/>
                </a:solidFill>
              </a:rPr>
              <a:t>Альфа-банк</a:t>
            </a:r>
            <a:r>
              <a:rPr lang="ru-RU" sz="1700" dirty="0" smtClean="0">
                <a:solidFill>
                  <a:schemeClr val="tx1"/>
                </a:solidFill>
              </a:rPr>
              <a:t> – 12-14 </a:t>
            </a:r>
            <a:r>
              <a:rPr lang="ru-RU" sz="1700" dirty="0" err="1" smtClean="0">
                <a:solidFill>
                  <a:schemeClr val="tx1"/>
                </a:solidFill>
              </a:rPr>
              <a:t>млн.руб</a:t>
            </a:r>
            <a:r>
              <a:rPr lang="ru-RU" sz="1700" dirty="0" smtClean="0">
                <a:solidFill>
                  <a:schemeClr val="tx1"/>
                </a:solidFill>
              </a:rPr>
              <a:t>. (в год).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999" y="4745022"/>
            <a:ext cx="8498465" cy="1512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2013 </a:t>
            </a:r>
            <a:r>
              <a:rPr lang="ru-RU" b="1" dirty="0">
                <a:solidFill>
                  <a:srgbClr val="FF0000"/>
                </a:solidFill>
              </a:rPr>
              <a:t>год</a:t>
            </a:r>
          </a:p>
          <a:p>
            <a:r>
              <a:rPr lang="ru-RU" dirty="0">
                <a:solidFill>
                  <a:schemeClr val="tx1"/>
                </a:solidFill>
              </a:rPr>
              <a:t>Средняя заработная плата, РФ – </a:t>
            </a:r>
            <a:r>
              <a:rPr lang="ru-RU" dirty="0" smtClean="0">
                <a:solidFill>
                  <a:schemeClr val="tx1"/>
                </a:solidFill>
              </a:rPr>
              <a:t>30.0 </a:t>
            </a:r>
            <a:r>
              <a:rPr lang="ru-RU" dirty="0" err="1">
                <a:solidFill>
                  <a:schemeClr val="tx1"/>
                </a:solidFill>
              </a:rPr>
              <a:t>тыс.руб</a:t>
            </a:r>
            <a:r>
              <a:rPr lang="ru-RU" dirty="0" smtClean="0">
                <a:solidFill>
                  <a:schemeClr val="tx1"/>
                </a:solidFill>
              </a:rPr>
              <a:t>. (в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 Декабрь 2013г. – 39,4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Средняя з/</a:t>
            </a:r>
            <a:r>
              <a:rPr lang="ru-RU" dirty="0" err="1">
                <a:solidFill>
                  <a:schemeClr val="tx1"/>
                </a:solidFill>
              </a:rPr>
              <a:t>пл</a:t>
            </a:r>
            <a:r>
              <a:rPr lang="ru-RU" dirty="0">
                <a:solidFill>
                  <a:schemeClr val="tx1"/>
                </a:solidFill>
              </a:rPr>
              <a:t> в промышленности, РФ – </a:t>
            </a:r>
            <a:r>
              <a:rPr lang="ru-RU" dirty="0" smtClean="0">
                <a:solidFill>
                  <a:schemeClr val="tx1"/>
                </a:solidFill>
              </a:rPr>
              <a:t>27,4 </a:t>
            </a:r>
            <a:r>
              <a:rPr lang="ru-RU" dirty="0" err="1">
                <a:solidFill>
                  <a:schemeClr val="tx1"/>
                </a:solidFill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Средний доход в банковском </a:t>
            </a:r>
            <a:r>
              <a:rPr lang="ru-RU" dirty="0" smtClean="0">
                <a:solidFill>
                  <a:schemeClr val="tx1"/>
                </a:solidFill>
              </a:rPr>
              <a:t>секторе: «Газпромбанк» 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375,4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5764" y="1869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9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8798" y="6453336"/>
            <a:ext cx="4419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ЦБ РФ, отчетность банков, Росстат.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05965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1740</Words>
  <Application>Microsoft Office PowerPoint</Application>
  <PresentationFormat>Экран (4:3)</PresentationFormat>
  <Paragraphs>411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4_Тема Office</vt:lpstr>
      <vt:lpstr>11_Тема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Сравнение доходов сотрудников  финансового и промышленного секторов</vt:lpstr>
      <vt:lpstr>                Сокращение промышленно-производственного           персонала (ППП) в промышленности и машиностроении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mail</cp:lastModifiedBy>
  <cp:revision>202</cp:revision>
  <cp:lastPrinted>2014-03-16T11:20:43Z</cp:lastPrinted>
  <dcterms:created xsi:type="dcterms:W3CDTF">2013-11-22T07:36:12Z</dcterms:created>
  <dcterms:modified xsi:type="dcterms:W3CDTF">2014-03-25T07:52:59Z</dcterms:modified>
</cp:coreProperties>
</file>