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85" r:id="rId4"/>
    <p:sldId id="260" r:id="rId5"/>
    <p:sldId id="283" r:id="rId6"/>
    <p:sldId id="282" r:id="rId7"/>
    <p:sldId id="266" r:id="rId8"/>
    <p:sldId id="259" r:id="rId9"/>
    <p:sldId id="269" r:id="rId10"/>
    <p:sldId id="270" r:id="rId11"/>
    <p:sldId id="271" r:id="rId12"/>
    <p:sldId id="275" r:id="rId13"/>
    <p:sldId id="274" r:id="rId14"/>
    <p:sldId id="272" r:id="rId15"/>
    <p:sldId id="280" r:id="rId16"/>
    <p:sldId id="278" r:id="rId17"/>
    <p:sldId id="276" r:id="rId18"/>
    <p:sldId id="277" r:id="rId19"/>
    <p:sldId id="273" r:id="rId20"/>
    <p:sldId id="262" r:id="rId21"/>
    <p:sldId id="279" r:id="rId22"/>
    <p:sldId id="263"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4C71EC6-210F-42DE-9C53-41977AD35B3D}" type="datetimeFigureOut">
              <a:rPr lang="ru-RU" smtClean="0"/>
              <a:t>19.06.2013</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19.06.2013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19.06.2013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19.06.2013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t>19.06.2013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19.06.2013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19.06.2013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B4C71EC6-210F-42DE-9C53-41977AD35B3D}" type="datetimeFigureOut">
              <a:rPr lang="ru-RU" smtClean="0"/>
              <a:t>19.06.2013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B4C71EC6-210F-42DE-9C53-41977AD35B3D}" type="datetimeFigureOut">
              <a:rPr lang="ru-RU" smtClean="0"/>
              <a:t>19.06.2013</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B4C71EC6-210F-42DE-9C53-41977AD35B3D}" type="datetimeFigureOut">
              <a:rPr lang="ru-RU" smtClean="0"/>
              <a:t>19.06.2013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4C71EC6-210F-42DE-9C53-41977AD35B3D}" type="datetimeFigureOut">
              <a:rPr lang="ru-RU" smtClean="0"/>
              <a:t>19.06.2013</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B19B0651-EE4F-4900-A07F-96A6BFA9D0F0}"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4C71EC6-210F-42DE-9C53-41977AD35B3D}" type="datetimeFigureOut">
              <a:rPr lang="ru-RU" smtClean="0"/>
              <a:t>19.06.2013</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1052736"/>
            <a:ext cx="7772400" cy="1829761"/>
          </a:xfrm>
        </p:spPr>
        <p:txBody>
          <a:bodyPr>
            <a:noAutofit/>
          </a:bodyPr>
          <a:lstStyle/>
          <a:p>
            <a:pPr algn="ctr"/>
            <a:r>
              <a:rPr lang="ru-RU" sz="2800" dirty="0"/>
              <a:t>Законодательный аспект поддержки отечественного АПК в условиях ВТО</a:t>
            </a:r>
          </a:p>
        </p:txBody>
      </p:sp>
      <p:sp>
        <p:nvSpPr>
          <p:cNvPr id="3" name="Подзаголовок 2"/>
          <p:cNvSpPr>
            <a:spLocks noGrp="1"/>
          </p:cNvSpPr>
          <p:nvPr>
            <p:ph type="subTitle" idx="1"/>
          </p:nvPr>
        </p:nvSpPr>
        <p:spPr>
          <a:xfrm>
            <a:off x="683568" y="4221088"/>
            <a:ext cx="7848872" cy="913656"/>
          </a:xfrm>
        </p:spPr>
        <p:txBody>
          <a:bodyPr>
            <a:normAutofit/>
          </a:bodyPr>
          <a:lstStyle/>
          <a:p>
            <a:r>
              <a:rPr lang="ru-RU" sz="2400" dirty="0" smtClean="0"/>
              <a:t>Вице-президент Союза профсоюзов России </a:t>
            </a:r>
          </a:p>
          <a:p>
            <a:r>
              <a:rPr lang="ru-RU" sz="2400" dirty="0" smtClean="0"/>
              <a:t>А.В. </a:t>
            </a:r>
            <a:r>
              <a:rPr lang="ru-RU" sz="2400" dirty="0" err="1" smtClean="0"/>
              <a:t>Плышевский</a:t>
            </a:r>
            <a:endParaRPr lang="ru-RU" sz="2400" dirty="0"/>
          </a:p>
        </p:txBody>
      </p:sp>
    </p:spTree>
    <p:extLst>
      <p:ext uri="{BB962C8B-B14F-4D97-AF65-F5344CB8AC3E}">
        <p14:creationId xmlns:p14="http://schemas.microsoft.com/office/powerpoint/2010/main" val="21642413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marL="0" indent="0" algn="just"/>
            <a:r>
              <a:rPr lang="ru-RU" sz="2000" dirty="0" smtClean="0"/>
              <a:t>N 131-ФЗ "</a:t>
            </a:r>
            <a:r>
              <a:rPr lang="ru-RU" sz="2000" b="1" dirty="0" smtClean="0"/>
              <a:t>Об </a:t>
            </a:r>
            <a:r>
              <a:rPr lang="ru-RU" sz="2000" b="1" dirty="0"/>
              <a:t>общих принципах организации местного самоуправления в Российской Федерации" </a:t>
            </a:r>
            <a:r>
              <a:rPr lang="ru-RU" sz="2000" dirty="0" smtClean="0"/>
              <a:t>от </a:t>
            </a:r>
            <a:r>
              <a:rPr lang="ru-RU" sz="2000" dirty="0"/>
              <a:t>6 октября </a:t>
            </a:r>
            <a:r>
              <a:rPr lang="ru-RU" sz="2000" dirty="0" smtClean="0"/>
              <a:t>2003г. </a:t>
            </a:r>
            <a:endParaRPr lang="ru-RU" sz="2000" dirty="0"/>
          </a:p>
          <a:p>
            <a:pPr marL="0" indent="0" algn="just">
              <a:buNone/>
            </a:pPr>
            <a:r>
              <a:rPr lang="ru-RU" sz="2000" dirty="0" smtClean="0"/>
              <a:t>Внести изменения в 6 статью и</a:t>
            </a:r>
            <a:r>
              <a:rPr lang="ru-RU" sz="2000" dirty="0" smtClean="0">
                <a:solidFill>
                  <a:schemeClr val="bg2">
                    <a:lumMod val="25000"/>
                  </a:schemeClr>
                </a:solidFill>
              </a:rPr>
              <a:t> </a:t>
            </a:r>
            <a:r>
              <a:rPr lang="ru-RU" sz="2000" b="1" dirty="0" smtClean="0">
                <a:solidFill>
                  <a:schemeClr val="bg2">
                    <a:lumMod val="25000"/>
                  </a:schemeClr>
                </a:solidFill>
              </a:rPr>
              <a:t>закрепить </a:t>
            </a:r>
            <a:r>
              <a:rPr lang="ru-RU" sz="2000" b="1" dirty="0">
                <a:solidFill>
                  <a:schemeClr val="bg2">
                    <a:lumMod val="25000"/>
                  </a:schemeClr>
                </a:solidFill>
              </a:rPr>
              <a:t>обеспечение продовольственной безопасности в качестве </a:t>
            </a:r>
            <a:r>
              <a:rPr lang="ru-RU" sz="2000" b="1" dirty="0" smtClean="0">
                <a:solidFill>
                  <a:schemeClr val="bg2">
                    <a:lumMod val="25000"/>
                  </a:schemeClr>
                </a:solidFill>
              </a:rPr>
              <a:t>одного </a:t>
            </a:r>
            <a:r>
              <a:rPr lang="ru-RU" sz="2000" b="1" dirty="0">
                <a:solidFill>
                  <a:schemeClr val="bg2">
                    <a:lumMod val="25000"/>
                  </a:schemeClr>
                </a:solidFill>
              </a:rPr>
              <a:t>из </a:t>
            </a:r>
            <a:r>
              <a:rPr lang="ru-RU" sz="2000" b="1" dirty="0" smtClean="0">
                <a:solidFill>
                  <a:schemeClr val="bg2">
                    <a:lumMod val="25000"/>
                  </a:schemeClr>
                </a:solidFill>
              </a:rPr>
              <a:t>полномочий </a:t>
            </a:r>
            <a:r>
              <a:rPr lang="ru-RU" sz="2000" b="1" dirty="0">
                <a:solidFill>
                  <a:schemeClr val="bg2">
                    <a:lumMod val="25000"/>
                  </a:schemeClr>
                </a:solidFill>
              </a:rPr>
              <a:t>органов государственной власти субъектов Российской Федерации в области местного </a:t>
            </a:r>
            <a:r>
              <a:rPr lang="ru-RU" sz="2000" b="1" dirty="0" smtClean="0">
                <a:solidFill>
                  <a:schemeClr val="bg2">
                    <a:lumMod val="25000"/>
                  </a:schemeClr>
                </a:solidFill>
              </a:rPr>
              <a:t>самоуправления.</a:t>
            </a:r>
            <a:endParaRPr lang="ru-RU" sz="2000" b="1" dirty="0">
              <a:solidFill>
                <a:schemeClr val="bg2">
                  <a:lumMod val="25000"/>
                </a:schemeClr>
              </a:solidFill>
            </a:endParaRPr>
          </a:p>
        </p:txBody>
      </p:sp>
      <p:sp>
        <p:nvSpPr>
          <p:cNvPr id="3" name="Заголовок 2"/>
          <p:cNvSpPr>
            <a:spLocks noGrp="1"/>
          </p:cNvSpPr>
          <p:nvPr>
            <p:ph type="title"/>
          </p:nvPr>
        </p:nvSpPr>
        <p:spPr/>
        <p:txBody>
          <a:bodyPr>
            <a:normAutofit/>
          </a:bodyPr>
          <a:lstStyle/>
          <a:p>
            <a:r>
              <a:rPr lang="ru-RU" sz="2000" dirty="0" smtClean="0"/>
              <a:t>Определить полномочия и ответственность</a:t>
            </a:r>
            <a:endParaRPr lang="ru-RU" sz="2000" dirty="0"/>
          </a:p>
        </p:txBody>
      </p:sp>
    </p:spTree>
    <p:extLst>
      <p:ext uri="{BB962C8B-B14F-4D97-AF65-F5344CB8AC3E}">
        <p14:creationId xmlns:p14="http://schemas.microsoft.com/office/powerpoint/2010/main" val="11715647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lvl="0" algn="just"/>
            <a:r>
              <a:rPr lang="ru-RU" sz="2000" dirty="0"/>
              <a:t>N 273-ФЗ «</a:t>
            </a:r>
            <a:r>
              <a:rPr lang="ru-RU" sz="2000" b="1" dirty="0"/>
              <a:t>Об образовании в Российской Федерации</a:t>
            </a:r>
            <a:r>
              <a:rPr lang="ru-RU" sz="2000" dirty="0"/>
              <a:t>» от 29.12.2012 возлагает ответственность за организацию питание учащихся на директора школы. Необходимо </a:t>
            </a:r>
            <a:r>
              <a:rPr lang="ru-RU" sz="2000" b="1" dirty="0" smtClean="0">
                <a:solidFill>
                  <a:schemeClr val="bg2">
                    <a:lumMod val="25000"/>
                  </a:schemeClr>
                </a:solidFill>
              </a:rPr>
              <a:t>перевести</a:t>
            </a:r>
            <a:r>
              <a:rPr lang="ru-RU" sz="2000" b="1" dirty="0" smtClean="0"/>
              <a:t> </a:t>
            </a:r>
            <a:r>
              <a:rPr lang="ru-RU" sz="2000" dirty="0"/>
              <a:t>настоящий вопрос </a:t>
            </a:r>
            <a:r>
              <a:rPr lang="ru-RU" sz="2000" b="1" dirty="0">
                <a:solidFill>
                  <a:schemeClr val="bg2">
                    <a:lumMod val="25000"/>
                  </a:schemeClr>
                </a:solidFill>
              </a:rPr>
              <a:t>в ведение </a:t>
            </a:r>
            <a:r>
              <a:rPr lang="ru-RU" sz="2000" b="1" dirty="0" smtClean="0">
                <a:solidFill>
                  <a:schemeClr val="bg2">
                    <a:lumMod val="25000"/>
                  </a:schemeClr>
                </a:solidFill>
              </a:rPr>
              <a:t>региональных органов власти</a:t>
            </a:r>
            <a:r>
              <a:rPr lang="ru-RU" sz="2000" dirty="0" smtClean="0">
                <a:solidFill>
                  <a:schemeClr val="bg2">
                    <a:lumMod val="25000"/>
                  </a:schemeClr>
                </a:solidFill>
              </a:rPr>
              <a:t>,</a:t>
            </a:r>
            <a:r>
              <a:rPr lang="ru-RU" sz="2000" dirty="0" smtClean="0"/>
              <a:t> с возможностью делегирования при необходимости органам </a:t>
            </a:r>
            <a:r>
              <a:rPr lang="ru-RU" sz="2000" dirty="0"/>
              <a:t>местного самоуправления муниципальных районов и городских округов в сфере </a:t>
            </a:r>
            <a:r>
              <a:rPr lang="ru-RU" sz="2000" dirty="0" smtClean="0"/>
              <a:t>образования </a:t>
            </a:r>
            <a:r>
              <a:rPr lang="ru-RU" sz="2000" dirty="0"/>
              <a:t>ввиду стратегической важности вопроса обеспечения питания в контексте обеспечения доступности продовольствия и реализации Доктрины. </a:t>
            </a:r>
          </a:p>
          <a:p>
            <a:endParaRPr lang="ru-RU" dirty="0"/>
          </a:p>
        </p:txBody>
      </p:sp>
      <p:sp>
        <p:nvSpPr>
          <p:cNvPr id="3" name="Заголовок 2"/>
          <p:cNvSpPr>
            <a:spLocks noGrp="1"/>
          </p:cNvSpPr>
          <p:nvPr>
            <p:ph type="title"/>
          </p:nvPr>
        </p:nvSpPr>
        <p:spPr/>
        <p:txBody>
          <a:bodyPr>
            <a:normAutofit/>
          </a:bodyPr>
          <a:lstStyle/>
          <a:p>
            <a:r>
              <a:rPr lang="ru-RU" sz="2000" dirty="0" smtClean="0"/>
              <a:t>Закрепить ответственность</a:t>
            </a:r>
            <a:endParaRPr lang="ru-RU" sz="2000" dirty="0"/>
          </a:p>
        </p:txBody>
      </p:sp>
    </p:spTree>
    <p:extLst>
      <p:ext uri="{BB962C8B-B14F-4D97-AF65-F5344CB8AC3E}">
        <p14:creationId xmlns:p14="http://schemas.microsoft.com/office/powerpoint/2010/main" val="26671425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algn="just"/>
            <a:r>
              <a:rPr lang="ru-RU" sz="2000" dirty="0" smtClean="0"/>
              <a:t>«</a:t>
            </a:r>
            <a:r>
              <a:rPr lang="ru-RU" sz="2000" b="1" dirty="0" smtClean="0"/>
              <a:t>О </a:t>
            </a:r>
            <a:r>
              <a:rPr lang="ru-RU" sz="2000" b="1" dirty="0"/>
              <a:t>защите прав потребителей</a:t>
            </a:r>
            <a:r>
              <a:rPr lang="ru-RU" sz="2000" dirty="0"/>
              <a:t>» (от 7 февраля 1992 года N 2300-1) </a:t>
            </a:r>
            <a:r>
              <a:rPr lang="ru-RU" sz="2000" dirty="0" smtClean="0"/>
              <a:t>необходимы поправки для </a:t>
            </a:r>
            <a:r>
              <a:rPr lang="ru-RU" sz="2000" b="1" dirty="0">
                <a:solidFill>
                  <a:schemeClr val="bg2">
                    <a:lumMod val="25000"/>
                  </a:schemeClr>
                </a:solidFill>
              </a:rPr>
              <a:t>создания условий для защиты прав потребителей при оказании услуг коллективного питания </a:t>
            </a:r>
            <a:r>
              <a:rPr lang="ru-RU" sz="2000" dirty="0" smtClean="0"/>
              <a:t>и </a:t>
            </a:r>
            <a:r>
              <a:rPr lang="ru-RU" sz="2000" dirty="0"/>
              <a:t>адресной продовольственной </a:t>
            </a:r>
            <a:r>
              <a:rPr lang="ru-RU" sz="2000" dirty="0" smtClean="0"/>
              <a:t>помощи.</a:t>
            </a:r>
            <a:endParaRPr lang="ru-RU" sz="2000" dirty="0"/>
          </a:p>
        </p:txBody>
      </p:sp>
      <p:sp>
        <p:nvSpPr>
          <p:cNvPr id="3" name="Заголовок 2"/>
          <p:cNvSpPr>
            <a:spLocks noGrp="1"/>
          </p:cNvSpPr>
          <p:nvPr>
            <p:ph type="title"/>
          </p:nvPr>
        </p:nvSpPr>
        <p:spPr/>
        <p:txBody>
          <a:bodyPr>
            <a:normAutofit/>
          </a:bodyPr>
          <a:lstStyle/>
          <a:p>
            <a:r>
              <a:rPr lang="ru-RU" sz="2000" dirty="0" smtClean="0"/>
              <a:t>Защитить потребителя</a:t>
            </a:r>
            <a:endParaRPr lang="ru-RU" sz="2000" dirty="0"/>
          </a:p>
        </p:txBody>
      </p:sp>
    </p:spTree>
    <p:extLst>
      <p:ext uri="{BB962C8B-B14F-4D97-AF65-F5344CB8AC3E}">
        <p14:creationId xmlns:p14="http://schemas.microsoft.com/office/powerpoint/2010/main" val="29351476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algn="just"/>
            <a:r>
              <a:rPr lang="ru-RU" sz="2000" b="1" dirty="0"/>
              <a:t>Трудовой кодекс </a:t>
            </a:r>
            <a:r>
              <a:rPr lang="ru-RU" sz="2000" dirty="0"/>
              <a:t>и Федеральный закон от 24 июля 1998 года № 125-ФЗ «</a:t>
            </a:r>
            <a:r>
              <a:rPr lang="ru-RU" sz="2000" b="1" dirty="0"/>
              <a:t>Об обязательном социальном страховании от несчастных случаев на производстве и профессиональных заболеваний</a:t>
            </a:r>
            <a:r>
              <a:rPr lang="ru-RU" sz="2000" dirty="0"/>
              <a:t>». </a:t>
            </a:r>
            <a:r>
              <a:rPr lang="ru-RU" sz="2000" dirty="0" smtClean="0"/>
              <a:t>Необходимо </a:t>
            </a:r>
            <a:r>
              <a:rPr lang="ru-RU" sz="2000" b="1" dirty="0" smtClean="0">
                <a:solidFill>
                  <a:schemeClr val="bg2">
                    <a:lumMod val="25000"/>
                  </a:schemeClr>
                </a:solidFill>
              </a:rPr>
              <a:t>приравнять пищевые отравления</a:t>
            </a:r>
            <a:r>
              <a:rPr lang="ru-RU" sz="2000" dirty="0" smtClean="0">
                <a:solidFill>
                  <a:schemeClr val="bg2">
                    <a:lumMod val="25000"/>
                  </a:schemeClr>
                </a:solidFill>
              </a:rPr>
              <a:t>, </a:t>
            </a:r>
            <a:r>
              <a:rPr lang="ru-RU" sz="2000" dirty="0"/>
              <a:t>полученных работником в рабочее время, </a:t>
            </a:r>
            <a:r>
              <a:rPr lang="ru-RU" sz="2000" b="1" dirty="0">
                <a:solidFill>
                  <a:schemeClr val="bg2">
                    <a:lumMod val="25000"/>
                  </a:schemeClr>
                </a:solidFill>
              </a:rPr>
              <a:t>к несчастному случаю </a:t>
            </a:r>
            <a:r>
              <a:rPr lang="ru-RU" sz="2000" dirty="0"/>
              <a:t>на производстве с применением всех установленных санкций к </a:t>
            </a:r>
            <a:r>
              <a:rPr lang="ru-RU" sz="2000" dirty="0" smtClean="0"/>
              <a:t>работодателю.</a:t>
            </a:r>
            <a:endParaRPr lang="ru-RU" sz="2000" dirty="0"/>
          </a:p>
        </p:txBody>
      </p:sp>
      <p:sp>
        <p:nvSpPr>
          <p:cNvPr id="3" name="Заголовок 2"/>
          <p:cNvSpPr>
            <a:spLocks noGrp="1"/>
          </p:cNvSpPr>
          <p:nvPr>
            <p:ph type="title"/>
          </p:nvPr>
        </p:nvSpPr>
        <p:spPr/>
        <p:txBody>
          <a:bodyPr>
            <a:noAutofit/>
          </a:bodyPr>
          <a:lstStyle/>
          <a:p>
            <a:pPr algn="ctr"/>
            <a:r>
              <a:rPr lang="ru-RU" sz="2000" dirty="0" smtClean="0"/>
              <a:t>Установить ответственность работодателя за организацией питания работника и его  здоровье</a:t>
            </a:r>
            <a:endParaRPr lang="ru-RU" sz="2000" dirty="0"/>
          </a:p>
        </p:txBody>
      </p:sp>
    </p:spTree>
    <p:extLst>
      <p:ext uri="{BB962C8B-B14F-4D97-AF65-F5344CB8AC3E}">
        <p14:creationId xmlns:p14="http://schemas.microsoft.com/office/powerpoint/2010/main" val="34003664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lvl="0" algn="just"/>
            <a:r>
              <a:rPr lang="ru-RU" sz="2000" dirty="0"/>
              <a:t>Федеральный закон № 44-ФЗ от 05.04.2013 «О контрактной системе в сфере закупок товаров, работ, услуг для обеспечения государственных и муниципальных нужд» </a:t>
            </a:r>
            <a:r>
              <a:rPr lang="ru-RU" sz="2000" b="1" dirty="0"/>
              <a:t>(О Федеральной контрактной системе - </a:t>
            </a:r>
            <a:r>
              <a:rPr lang="ru-RU" sz="2000" b="1" dirty="0" smtClean="0"/>
              <a:t>ФКС). </a:t>
            </a:r>
            <a:r>
              <a:rPr lang="ru-RU" sz="2000" dirty="0" smtClean="0"/>
              <a:t>Ввести </a:t>
            </a:r>
            <a:r>
              <a:rPr lang="ru-RU" sz="2000" b="1" dirty="0" smtClean="0">
                <a:solidFill>
                  <a:schemeClr val="bg2">
                    <a:lumMod val="25000"/>
                  </a:schemeClr>
                </a:solidFill>
              </a:rPr>
              <a:t>возможность размещения предварительного заказа  </a:t>
            </a:r>
            <a:r>
              <a:rPr lang="ru-RU" sz="2000" dirty="0" smtClean="0"/>
              <a:t>для осуществления сделок в рамках адресной продовольственной помощи и организации коллективного питания. </a:t>
            </a:r>
            <a:endParaRPr lang="ru-RU" sz="2000" dirty="0"/>
          </a:p>
          <a:p>
            <a:endParaRPr lang="ru-RU" b="1" dirty="0"/>
          </a:p>
          <a:p>
            <a:endParaRPr lang="ru-RU" dirty="0"/>
          </a:p>
        </p:txBody>
      </p:sp>
      <p:sp>
        <p:nvSpPr>
          <p:cNvPr id="3" name="Заголовок 2"/>
          <p:cNvSpPr>
            <a:spLocks noGrp="1"/>
          </p:cNvSpPr>
          <p:nvPr>
            <p:ph type="title"/>
          </p:nvPr>
        </p:nvSpPr>
        <p:spPr/>
        <p:txBody>
          <a:bodyPr>
            <a:normAutofit/>
          </a:bodyPr>
          <a:lstStyle/>
          <a:p>
            <a:r>
              <a:rPr lang="ru-RU" sz="2000" dirty="0" smtClean="0"/>
              <a:t>Дать государственные гарантии</a:t>
            </a:r>
            <a:endParaRPr lang="ru-RU" sz="2000" dirty="0"/>
          </a:p>
        </p:txBody>
      </p:sp>
    </p:spTree>
    <p:extLst>
      <p:ext uri="{BB962C8B-B14F-4D97-AF65-F5344CB8AC3E}">
        <p14:creationId xmlns:p14="http://schemas.microsoft.com/office/powerpoint/2010/main" val="27712926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39552" y="1340768"/>
            <a:ext cx="8147248" cy="4525963"/>
          </a:xfrm>
        </p:spPr>
        <p:txBody>
          <a:bodyPr>
            <a:noAutofit/>
          </a:bodyPr>
          <a:lstStyle/>
          <a:p>
            <a:pPr marL="0" indent="0" algn="just"/>
            <a:r>
              <a:rPr lang="ru-RU" sz="2000" dirty="0" smtClean="0"/>
              <a:t>«</a:t>
            </a:r>
            <a:r>
              <a:rPr lang="ru-RU" sz="2000" b="1" dirty="0" smtClean="0"/>
              <a:t>Об </a:t>
            </a:r>
            <a:r>
              <a:rPr lang="ru-RU" sz="2000" b="1" dirty="0"/>
              <a:t>основах государственного регулирования торговой деятельности в российской федерации</a:t>
            </a:r>
            <a:r>
              <a:rPr lang="ru-RU" sz="2000" dirty="0"/>
              <a:t>» (от 28 декабря 2009 года № 381-ФЗ</a:t>
            </a:r>
            <a:r>
              <a:rPr lang="ru-RU" sz="2000" dirty="0" smtClean="0"/>
              <a:t>). </a:t>
            </a:r>
            <a:r>
              <a:rPr lang="ru-RU" sz="2000" dirty="0"/>
              <a:t>Предусмотреть обязательное </a:t>
            </a:r>
            <a:r>
              <a:rPr lang="ru-RU" sz="2000" b="1" dirty="0">
                <a:solidFill>
                  <a:schemeClr val="bg2">
                    <a:lumMod val="25000"/>
                  </a:schemeClr>
                </a:solidFill>
              </a:rPr>
              <a:t>наличие </a:t>
            </a:r>
            <a:r>
              <a:rPr lang="ru-RU" sz="2000" b="1" dirty="0" smtClean="0">
                <a:solidFill>
                  <a:schemeClr val="bg2">
                    <a:lumMod val="25000"/>
                  </a:schemeClr>
                </a:solidFill>
              </a:rPr>
              <a:t>«социальной витрин» </a:t>
            </a:r>
            <a:r>
              <a:rPr lang="ru-RU" sz="2000" dirty="0"/>
              <a:t>в рамках оказания адресной продовольственной помощи населению, независимо от формы собственности магазина. </a:t>
            </a:r>
            <a:r>
              <a:rPr lang="ru-RU" sz="2000" dirty="0" smtClean="0"/>
              <a:t>Параметры «социальной витрины» </a:t>
            </a:r>
            <a:r>
              <a:rPr lang="ru-RU" sz="2000" dirty="0"/>
              <a:t>определяется исходя из размера торговой площади магазина и его оборота.</a:t>
            </a:r>
          </a:p>
          <a:p>
            <a:pPr marL="0" indent="0" algn="just">
              <a:buNone/>
            </a:pPr>
            <a:r>
              <a:rPr lang="ru-RU" sz="2000" dirty="0"/>
              <a:t>Ввести </a:t>
            </a:r>
            <a:r>
              <a:rPr lang="ru-RU" sz="2000" b="1" dirty="0">
                <a:solidFill>
                  <a:schemeClr val="bg2">
                    <a:lumMod val="25000"/>
                  </a:schemeClr>
                </a:solidFill>
              </a:rPr>
              <a:t>квоты на отечественное продовольствие</a:t>
            </a:r>
            <a:r>
              <a:rPr lang="ru-RU" sz="2000" dirty="0"/>
              <a:t>, руководствуясь региональным протекционизмом, для реализации через торгово-розничные сети. </a:t>
            </a:r>
          </a:p>
          <a:p>
            <a:pPr marL="0" indent="0" algn="just">
              <a:buNone/>
            </a:pPr>
            <a:r>
              <a:rPr lang="ru-RU" sz="2000" dirty="0"/>
              <a:t>Ввести </a:t>
            </a:r>
            <a:r>
              <a:rPr lang="ru-RU" sz="2000" b="1" dirty="0">
                <a:solidFill>
                  <a:schemeClr val="bg2">
                    <a:lumMod val="25000"/>
                  </a:schemeClr>
                </a:solidFill>
              </a:rPr>
              <a:t>экономическое стимулирование </a:t>
            </a:r>
            <a:r>
              <a:rPr lang="ru-RU" sz="2000" dirty="0"/>
              <a:t>операторов ритейла </a:t>
            </a:r>
            <a:r>
              <a:rPr lang="ru-RU" sz="2000" b="1" dirty="0">
                <a:solidFill>
                  <a:schemeClr val="bg2">
                    <a:lumMod val="25000"/>
                  </a:schemeClr>
                </a:solidFill>
              </a:rPr>
              <a:t>к продаже отечественной продовольственной продукции сверх установленных квот</a:t>
            </a:r>
            <a:r>
              <a:rPr lang="ru-RU" sz="2000" dirty="0" smtClean="0">
                <a:solidFill>
                  <a:schemeClr val="bg2">
                    <a:lumMod val="25000"/>
                  </a:schemeClr>
                </a:solidFill>
              </a:rPr>
              <a:t>.</a:t>
            </a:r>
            <a:endParaRPr lang="ru-RU" sz="2000" dirty="0">
              <a:solidFill>
                <a:schemeClr val="bg2">
                  <a:lumMod val="25000"/>
                </a:schemeClr>
              </a:solidFill>
            </a:endParaRPr>
          </a:p>
        </p:txBody>
      </p:sp>
      <p:sp>
        <p:nvSpPr>
          <p:cNvPr id="3" name="Заголовок 2"/>
          <p:cNvSpPr>
            <a:spLocks noGrp="1"/>
          </p:cNvSpPr>
          <p:nvPr>
            <p:ph type="title"/>
          </p:nvPr>
        </p:nvSpPr>
        <p:spPr>
          <a:xfrm>
            <a:off x="467544" y="188640"/>
            <a:ext cx="8229600" cy="1143000"/>
          </a:xfrm>
        </p:spPr>
        <p:txBody>
          <a:bodyPr>
            <a:normAutofit/>
          </a:bodyPr>
          <a:lstStyle/>
          <a:p>
            <a:r>
              <a:rPr lang="ru-RU" sz="2000" dirty="0" smtClean="0"/>
              <a:t>Стимулировать ритейл</a:t>
            </a:r>
            <a:endParaRPr lang="ru-RU" sz="2000" dirty="0"/>
          </a:p>
        </p:txBody>
      </p:sp>
    </p:spTree>
    <p:extLst>
      <p:ext uri="{BB962C8B-B14F-4D97-AF65-F5344CB8AC3E}">
        <p14:creationId xmlns:p14="http://schemas.microsoft.com/office/powerpoint/2010/main" val="5578252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algn="just"/>
            <a:r>
              <a:rPr lang="ru-RU" sz="2000" dirty="0" smtClean="0"/>
              <a:t>В </a:t>
            </a:r>
            <a:r>
              <a:rPr lang="ru-RU" sz="2000" b="1" dirty="0"/>
              <a:t>статью 255 Налогового кодекса Российской Федерации </a:t>
            </a:r>
            <a:r>
              <a:rPr lang="ru-RU" sz="2000" dirty="0"/>
              <a:t>о </a:t>
            </a:r>
            <a:r>
              <a:rPr lang="ru-RU" sz="2000" b="1" dirty="0">
                <a:solidFill>
                  <a:schemeClr val="bg2">
                    <a:lumMod val="25000"/>
                  </a:schemeClr>
                </a:solidFill>
              </a:rPr>
              <a:t>включении суммы затрат,</a:t>
            </a:r>
            <a:r>
              <a:rPr lang="ru-RU" sz="2000" dirty="0"/>
              <a:t> направленных предприятием </a:t>
            </a:r>
            <a:r>
              <a:rPr lang="ru-RU" sz="2000" b="1" dirty="0">
                <a:solidFill>
                  <a:schemeClr val="bg2">
                    <a:lumMod val="25000"/>
                  </a:schemeClr>
                </a:solidFill>
              </a:rPr>
              <a:t>на оплату стоимости питания </a:t>
            </a:r>
            <a:r>
              <a:rPr lang="ru-RU" sz="2000" dirty="0"/>
              <a:t>работников во время рабочего дня (смены) вне места жительства или места пребывания, </a:t>
            </a:r>
            <a:r>
              <a:rPr lang="ru-RU" sz="2000" b="1" dirty="0">
                <a:solidFill>
                  <a:schemeClr val="bg2">
                    <a:lumMod val="25000"/>
                  </a:schemeClr>
                </a:solidFill>
              </a:rPr>
              <a:t>в прочие расходы,</a:t>
            </a:r>
            <a:r>
              <a:rPr lang="ru-RU" sz="2000" dirty="0"/>
              <a:t> уменьшающие налогооблагаемую базу по налогу на прибыль, даже если данные отчисления не предусмотрены коллективным или трудовым договором.</a:t>
            </a:r>
          </a:p>
          <a:p>
            <a:endParaRPr lang="ru-RU" sz="2000" dirty="0"/>
          </a:p>
        </p:txBody>
      </p:sp>
      <p:sp>
        <p:nvSpPr>
          <p:cNvPr id="3" name="Заголовок 2"/>
          <p:cNvSpPr>
            <a:spLocks noGrp="1"/>
          </p:cNvSpPr>
          <p:nvPr>
            <p:ph type="title"/>
          </p:nvPr>
        </p:nvSpPr>
        <p:spPr/>
        <p:txBody>
          <a:bodyPr>
            <a:normAutofit/>
          </a:bodyPr>
          <a:lstStyle/>
          <a:p>
            <a:r>
              <a:rPr lang="ru-RU" sz="2000" dirty="0" smtClean="0"/>
              <a:t>Стимулировать работодателя</a:t>
            </a:r>
            <a:endParaRPr lang="ru-RU" sz="2000" dirty="0"/>
          </a:p>
        </p:txBody>
      </p:sp>
    </p:spTree>
    <p:extLst>
      <p:ext uri="{BB962C8B-B14F-4D97-AF65-F5344CB8AC3E}">
        <p14:creationId xmlns:p14="http://schemas.microsoft.com/office/powerpoint/2010/main" val="42947571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67544" y="1340768"/>
            <a:ext cx="8229600" cy="4972008"/>
          </a:xfrm>
        </p:spPr>
        <p:txBody>
          <a:bodyPr>
            <a:noAutofit/>
          </a:bodyPr>
          <a:lstStyle/>
          <a:p>
            <a:pPr algn="just"/>
            <a:r>
              <a:rPr lang="ru-RU" sz="2200" dirty="0" smtClean="0"/>
              <a:t>В </a:t>
            </a:r>
            <a:r>
              <a:rPr lang="ru-RU" sz="2200" dirty="0"/>
              <a:t>статью 9 Федерального закона от 24 июля 2009 г. № 212-ФЗ </a:t>
            </a:r>
            <a:r>
              <a:rPr lang="ru-RU" sz="2200" dirty="0" smtClean="0"/>
              <a:t>«</a:t>
            </a:r>
            <a:r>
              <a:rPr lang="ru-RU" sz="2200" b="1" dirty="0"/>
              <a:t>О страховых взносах в Пенсионный фонд Российской Федерации, Фонд социального страхования Российской Федерации, Федеральный фонд обязательного медицинского страхования и территориальные фонды обязательного медицинского страхования</a:t>
            </a:r>
            <a:r>
              <a:rPr lang="ru-RU" sz="2200" dirty="0"/>
              <a:t>» </a:t>
            </a:r>
            <a:r>
              <a:rPr lang="ru-RU" sz="2200" dirty="0" smtClean="0"/>
              <a:t>внести положение об </a:t>
            </a:r>
            <a:r>
              <a:rPr lang="ru-RU" sz="2200" b="1" dirty="0">
                <a:solidFill>
                  <a:schemeClr val="bg2">
                    <a:lumMod val="25000"/>
                  </a:schemeClr>
                </a:solidFill>
              </a:rPr>
              <a:t>освобождении предприятий от начисления страховых взносов </a:t>
            </a:r>
            <a:r>
              <a:rPr lang="ru-RU" sz="2200" dirty="0"/>
              <a:t>на сумму затрат, направленных на оплату или частичную </a:t>
            </a:r>
            <a:r>
              <a:rPr lang="ru-RU" sz="2200" b="1" dirty="0">
                <a:solidFill>
                  <a:schemeClr val="bg2">
                    <a:lumMod val="25000"/>
                  </a:schemeClr>
                </a:solidFill>
              </a:rPr>
              <a:t>оплату стоимости питания</a:t>
            </a:r>
            <a:r>
              <a:rPr lang="ru-RU" sz="2200" dirty="0"/>
              <a:t> работников во время рабочего дня (смены) вне места жительства или места пребывания. При этом возможно установление верхнего порогового значения суммы таких затрат, освобождаемых от отчислений, на одного работника (например, не более 50% от МРОТ в месяц</a:t>
            </a:r>
            <a:r>
              <a:rPr lang="ru-RU" sz="2200" dirty="0" smtClean="0"/>
              <a:t>).</a:t>
            </a:r>
            <a:endParaRPr lang="ru-RU" sz="2200" dirty="0"/>
          </a:p>
        </p:txBody>
      </p:sp>
      <p:sp>
        <p:nvSpPr>
          <p:cNvPr id="3" name="Заголовок 2"/>
          <p:cNvSpPr>
            <a:spLocks noGrp="1"/>
          </p:cNvSpPr>
          <p:nvPr>
            <p:ph type="title"/>
          </p:nvPr>
        </p:nvSpPr>
        <p:spPr/>
        <p:txBody>
          <a:bodyPr>
            <a:normAutofit/>
          </a:bodyPr>
          <a:lstStyle/>
          <a:p>
            <a:r>
              <a:rPr lang="ru-RU" sz="3200" dirty="0" smtClean="0"/>
              <a:t>Стимулировать работодателя</a:t>
            </a:r>
            <a:endParaRPr lang="ru-RU" sz="3200" dirty="0"/>
          </a:p>
        </p:txBody>
      </p:sp>
    </p:spTree>
    <p:extLst>
      <p:ext uri="{BB962C8B-B14F-4D97-AF65-F5344CB8AC3E}">
        <p14:creationId xmlns:p14="http://schemas.microsoft.com/office/powerpoint/2010/main" val="16419641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algn="just"/>
            <a:r>
              <a:rPr lang="ru-RU" sz="2000" dirty="0"/>
              <a:t>В </a:t>
            </a:r>
            <a:r>
              <a:rPr lang="ru-RU" sz="2000" b="1" dirty="0"/>
              <a:t>статью 217 Налогового кодекса Российской Федерации </a:t>
            </a:r>
            <a:r>
              <a:rPr lang="ru-RU" sz="2000" dirty="0" smtClean="0"/>
              <a:t>внести положение об </a:t>
            </a:r>
            <a:r>
              <a:rPr lang="ru-RU" sz="2000" b="1" dirty="0">
                <a:solidFill>
                  <a:schemeClr val="bg2">
                    <a:lumMod val="25000"/>
                  </a:schemeClr>
                </a:solidFill>
              </a:rPr>
              <a:t>освобождении работника от уплаты налога на </a:t>
            </a:r>
            <a:r>
              <a:rPr lang="ru-RU" sz="2000" dirty="0"/>
              <a:t>доходы физических лиц на доходы в виде оплаты не в денежной форме стоимости </a:t>
            </a:r>
            <a:r>
              <a:rPr lang="ru-RU" sz="2000" b="1" dirty="0">
                <a:solidFill>
                  <a:schemeClr val="bg2">
                    <a:lumMod val="25000"/>
                  </a:schemeClr>
                </a:solidFill>
              </a:rPr>
              <a:t>питания</a:t>
            </a:r>
            <a:r>
              <a:rPr lang="ru-RU" sz="2000" dirty="0"/>
              <a:t> во время рабочего дня (смены) вне места жительства или места пребывания за счет работодателя или за счет целевых государственных, территориальных и социальных выплат на питание. При этом возможно установление верхнего порогового значения суммы таких доходов, не облагаемых НДФЛ (например, не более 50% от МРОТ в месяц).</a:t>
            </a:r>
          </a:p>
          <a:p>
            <a:endParaRPr lang="ru-RU" sz="2000" dirty="0"/>
          </a:p>
        </p:txBody>
      </p:sp>
      <p:sp>
        <p:nvSpPr>
          <p:cNvPr id="3" name="Заголовок 2"/>
          <p:cNvSpPr>
            <a:spLocks noGrp="1"/>
          </p:cNvSpPr>
          <p:nvPr>
            <p:ph type="title"/>
          </p:nvPr>
        </p:nvSpPr>
        <p:spPr/>
        <p:txBody>
          <a:bodyPr>
            <a:normAutofit/>
          </a:bodyPr>
          <a:lstStyle/>
          <a:p>
            <a:r>
              <a:rPr lang="ru-RU" sz="2000" dirty="0" smtClean="0"/>
              <a:t>Стимулировать работника</a:t>
            </a:r>
            <a:endParaRPr lang="ru-RU" sz="2000" dirty="0"/>
          </a:p>
        </p:txBody>
      </p:sp>
    </p:spTree>
    <p:extLst>
      <p:ext uri="{BB962C8B-B14F-4D97-AF65-F5344CB8AC3E}">
        <p14:creationId xmlns:p14="http://schemas.microsoft.com/office/powerpoint/2010/main" val="12902576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67544" y="1700808"/>
            <a:ext cx="8229600" cy="4525963"/>
          </a:xfrm>
        </p:spPr>
        <p:txBody>
          <a:bodyPr>
            <a:normAutofit/>
          </a:bodyPr>
          <a:lstStyle/>
          <a:p>
            <a:pPr algn="just"/>
            <a:r>
              <a:rPr lang="ru-RU" sz="2000" dirty="0"/>
              <a:t>Р</a:t>
            </a:r>
            <a:r>
              <a:rPr lang="ru-RU" sz="2000" dirty="0" smtClean="0"/>
              <a:t>азработка </a:t>
            </a:r>
            <a:r>
              <a:rPr lang="ru-RU" sz="2000" b="1" dirty="0">
                <a:solidFill>
                  <a:schemeClr val="bg2">
                    <a:lumMod val="25000"/>
                  </a:schemeClr>
                </a:solidFill>
              </a:rPr>
              <a:t>унифицированных требований к системам контроля </a:t>
            </a:r>
            <a:r>
              <a:rPr lang="ru-RU" sz="2000" dirty="0"/>
              <a:t>на пищевых предприятиях и переход пищевой индустрии на комплексную систему контроля безопасности и мониторинга качества</a:t>
            </a:r>
          </a:p>
        </p:txBody>
      </p:sp>
      <p:sp>
        <p:nvSpPr>
          <p:cNvPr id="3" name="Заголовок 2"/>
          <p:cNvSpPr>
            <a:spLocks noGrp="1"/>
          </p:cNvSpPr>
          <p:nvPr>
            <p:ph type="title"/>
          </p:nvPr>
        </p:nvSpPr>
        <p:spPr/>
        <p:txBody>
          <a:bodyPr>
            <a:normAutofit/>
          </a:bodyPr>
          <a:lstStyle/>
          <a:p>
            <a:r>
              <a:rPr lang="ru-RU" sz="2000" dirty="0" smtClean="0"/>
              <a:t>Создать конкурентоспособную среду</a:t>
            </a:r>
            <a:endParaRPr lang="ru-RU" sz="2000" dirty="0"/>
          </a:p>
        </p:txBody>
      </p:sp>
    </p:spTree>
    <p:extLst>
      <p:ext uri="{BB962C8B-B14F-4D97-AF65-F5344CB8AC3E}">
        <p14:creationId xmlns:p14="http://schemas.microsoft.com/office/powerpoint/2010/main" val="20660990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1308" y="116632"/>
            <a:ext cx="8229600" cy="778098"/>
          </a:xfrm>
        </p:spPr>
        <p:txBody>
          <a:bodyPr>
            <a:normAutofit/>
          </a:bodyPr>
          <a:lstStyle/>
          <a:p>
            <a:r>
              <a:rPr lang="ru-RU" sz="2000" dirty="0" smtClean="0"/>
              <a:t>Существующая система поддержки сельхозпроизводителей и оказания продовольственной помощи населению</a:t>
            </a:r>
            <a:endParaRPr lang="ru-RU" sz="2000" dirty="0"/>
          </a:p>
        </p:txBody>
      </p:sp>
      <p:sp>
        <p:nvSpPr>
          <p:cNvPr id="6" name="Прямоугольник 5"/>
          <p:cNvSpPr/>
          <p:nvPr/>
        </p:nvSpPr>
        <p:spPr>
          <a:xfrm>
            <a:off x="451307" y="3021798"/>
            <a:ext cx="1440160" cy="9459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t>КФХ</a:t>
            </a:r>
            <a:endParaRPr lang="ru-RU" sz="2000" b="1" dirty="0"/>
          </a:p>
        </p:txBody>
      </p:sp>
      <p:sp>
        <p:nvSpPr>
          <p:cNvPr id="8" name="Прямоугольник 7"/>
          <p:cNvSpPr/>
          <p:nvPr/>
        </p:nvSpPr>
        <p:spPr>
          <a:xfrm>
            <a:off x="451307" y="5193032"/>
            <a:ext cx="3800515" cy="1404320"/>
          </a:xfrm>
          <a:prstGeom prst="rect">
            <a:avLst/>
          </a:prstGeom>
          <a:solidFill>
            <a:schemeClr val="accent1">
              <a:alpha val="4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u-RU" sz="1600" b="1" dirty="0" err="1">
                <a:solidFill>
                  <a:schemeClr val="bg2">
                    <a:lumMod val="25000"/>
                  </a:schemeClr>
                </a:solidFill>
              </a:rPr>
              <a:t>А</a:t>
            </a:r>
            <a:r>
              <a:rPr lang="ru-RU" sz="1600" b="1" dirty="0" err="1" smtClean="0">
                <a:solidFill>
                  <a:schemeClr val="bg2">
                    <a:lumMod val="25000"/>
                  </a:schemeClr>
                </a:solidFill>
              </a:rPr>
              <a:t>гропереработчики</a:t>
            </a:r>
            <a:endParaRPr lang="ru-RU" sz="1600" b="1" dirty="0">
              <a:solidFill>
                <a:schemeClr val="bg2">
                  <a:lumMod val="25000"/>
                </a:schemeClr>
              </a:solidFill>
            </a:endParaRPr>
          </a:p>
        </p:txBody>
      </p:sp>
      <p:sp>
        <p:nvSpPr>
          <p:cNvPr id="9" name="Прямоугольник 8"/>
          <p:cNvSpPr/>
          <p:nvPr/>
        </p:nvSpPr>
        <p:spPr>
          <a:xfrm>
            <a:off x="1353078" y="1836165"/>
            <a:ext cx="1952600" cy="8988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t>Минсельхоз</a:t>
            </a:r>
            <a:endParaRPr lang="ru-RU" sz="2000" b="1" dirty="0"/>
          </a:p>
        </p:txBody>
      </p:sp>
      <p:sp>
        <p:nvSpPr>
          <p:cNvPr id="10" name="Прямоугольник 9"/>
          <p:cNvSpPr/>
          <p:nvPr/>
        </p:nvSpPr>
        <p:spPr>
          <a:xfrm>
            <a:off x="4499992" y="5992332"/>
            <a:ext cx="2287226" cy="605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t>Социальное питание</a:t>
            </a:r>
            <a:endParaRPr lang="ru-RU" sz="2000" b="1" dirty="0"/>
          </a:p>
        </p:txBody>
      </p:sp>
      <p:sp>
        <p:nvSpPr>
          <p:cNvPr id="11" name="Прямоугольник 10"/>
          <p:cNvSpPr/>
          <p:nvPr/>
        </p:nvSpPr>
        <p:spPr>
          <a:xfrm>
            <a:off x="451308" y="4149080"/>
            <a:ext cx="1440160" cy="8999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a:t>Л</a:t>
            </a:r>
            <a:r>
              <a:rPr lang="ru-RU" sz="2000" b="1" dirty="0" smtClean="0"/>
              <a:t>ПХ</a:t>
            </a:r>
            <a:endParaRPr lang="ru-RU" sz="2000" b="1" dirty="0"/>
          </a:p>
        </p:txBody>
      </p:sp>
      <p:sp>
        <p:nvSpPr>
          <p:cNvPr id="12" name="Прямоугольник 11"/>
          <p:cNvSpPr/>
          <p:nvPr/>
        </p:nvSpPr>
        <p:spPr>
          <a:xfrm>
            <a:off x="543542" y="5447497"/>
            <a:ext cx="1437944" cy="9768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smtClean="0"/>
              <a:t>Агропроизводители</a:t>
            </a:r>
            <a:endParaRPr lang="ru-RU" b="1" dirty="0"/>
          </a:p>
        </p:txBody>
      </p:sp>
      <p:sp>
        <p:nvSpPr>
          <p:cNvPr id="14" name="Выгнутая влево стрелка 13"/>
          <p:cNvSpPr/>
          <p:nvPr/>
        </p:nvSpPr>
        <p:spPr>
          <a:xfrm rot="3004164">
            <a:off x="667644" y="2007445"/>
            <a:ext cx="497768" cy="98620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8" name="Прямоугольник 17"/>
          <p:cNvSpPr/>
          <p:nvPr/>
        </p:nvSpPr>
        <p:spPr>
          <a:xfrm>
            <a:off x="7164288" y="2563184"/>
            <a:ext cx="1529709" cy="9725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t>Ритейл</a:t>
            </a:r>
            <a:endParaRPr lang="ru-RU" sz="2000" b="1" dirty="0"/>
          </a:p>
        </p:txBody>
      </p:sp>
      <p:cxnSp>
        <p:nvCxnSpPr>
          <p:cNvPr id="19" name="Прямая соединительная линия 18"/>
          <p:cNvCxnSpPr/>
          <p:nvPr/>
        </p:nvCxnSpPr>
        <p:spPr>
          <a:xfrm>
            <a:off x="6876256" y="1524124"/>
            <a:ext cx="0" cy="5001220"/>
          </a:xfrm>
          <a:prstGeom prst="line">
            <a:avLst/>
          </a:prstGeom>
          <a:ln w="50800">
            <a:solidFill>
              <a:srgbClr val="FF0000"/>
            </a:solidFill>
            <a:prstDash val="lgDash"/>
          </a:ln>
        </p:spPr>
        <p:style>
          <a:lnRef idx="1">
            <a:schemeClr val="accent1"/>
          </a:lnRef>
          <a:fillRef idx="0">
            <a:schemeClr val="accent1"/>
          </a:fillRef>
          <a:effectRef idx="0">
            <a:schemeClr val="accent1"/>
          </a:effectRef>
          <a:fontRef idx="minor">
            <a:schemeClr val="tx1"/>
          </a:fontRef>
        </p:style>
      </p:cxnSp>
      <p:sp>
        <p:nvSpPr>
          <p:cNvPr id="24" name="Прямоугольник 23"/>
          <p:cNvSpPr/>
          <p:nvPr/>
        </p:nvSpPr>
        <p:spPr>
          <a:xfrm>
            <a:off x="7164288" y="3775652"/>
            <a:ext cx="1529709" cy="8774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t>Корпоративное питание</a:t>
            </a:r>
            <a:endParaRPr lang="ru-RU" sz="2000" b="1" dirty="0"/>
          </a:p>
        </p:txBody>
      </p:sp>
      <p:sp>
        <p:nvSpPr>
          <p:cNvPr id="25" name="Прямоугольник 24"/>
          <p:cNvSpPr/>
          <p:nvPr/>
        </p:nvSpPr>
        <p:spPr>
          <a:xfrm>
            <a:off x="7164288" y="5015450"/>
            <a:ext cx="1529709" cy="9768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t>Связанные средства</a:t>
            </a:r>
            <a:endParaRPr lang="ru-RU" sz="2000" b="1" dirty="0"/>
          </a:p>
        </p:txBody>
      </p:sp>
      <p:sp>
        <p:nvSpPr>
          <p:cNvPr id="26" name="TextBox 25"/>
          <p:cNvSpPr txBox="1"/>
          <p:nvPr/>
        </p:nvSpPr>
        <p:spPr>
          <a:xfrm>
            <a:off x="378657" y="1543777"/>
            <a:ext cx="648072" cy="584775"/>
          </a:xfrm>
          <a:prstGeom prst="rect">
            <a:avLst/>
          </a:prstGeom>
          <a:noFill/>
        </p:spPr>
        <p:txBody>
          <a:bodyPr wrap="square" rtlCol="0">
            <a:spAutoFit/>
          </a:bodyPr>
          <a:lstStyle/>
          <a:p>
            <a:r>
              <a:rPr lang="en-US" sz="3200" b="1" dirty="0" smtClean="0"/>
              <a:t>$</a:t>
            </a:r>
            <a:r>
              <a:rPr lang="en-US" sz="3200" b="1" baseline="-25000" dirty="0" smtClean="0"/>
              <a:t>1</a:t>
            </a:r>
            <a:endParaRPr lang="ru-RU" sz="3200" b="1" baseline="-25000" dirty="0"/>
          </a:p>
        </p:txBody>
      </p:sp>
      <p:sp>
        <p:nvSpPr>
          <p:cNvPr id="29" name="TextBox 28"/>
          <p:cNvSpPr txBox="1"/>
          <p:nvPr/>
        </p:nvSpPr>
        <p:spPr>
          <a:xfrm>
            <a:off x="5868144" y="1993195"/>
            <a:ext cx="648072" cy="584775"/>
          </a:xfrm>
          <a:prstGeom prst="rect">
            <a:avLst/>
          </a:prstGeom>
          <a:noFill/>
        </p:spPr>
        <p:txBody>
          <a:bodyPr wrap="square" rtlCol="0">
            <a:spAutoFit/>
          </a:bodyPr>
          <a:lstStyle/>
          <a:p>
            <a:r>
              <a:rPr lang="en-US" sz="3200" b="1" dirty="0" smtClean="0"/>
              <a:t>$</a:t>
            </a:r>
            <a:r>
              <a:rPr lang="en-US" sz="3200" b="1" baseline="-25000" dirty="0" smtClean="0"/>
              <a:t>2</a:t>
            </a:r>
            <a:endParaRPr lang="ru-RU" sz="3200" b="1" baseline="-25000" dirty="0"/>
          </a:p>
        </p:txBody>
      </p:sp>
      <p:sp>
        <p:nvSpPr>
          <p:cNvPr id="30" name="TextBox 29"/>
          <p:cNvSpPr txBox="1"/>
          <p:nvPr/>
        </p:nvSpPr>
        <p:spPr>
          <a:xfrm>
            <a:off x="7524328" y="1351853"/>
            <a:ext cx="648072" cy="584775"/>
          </a:xfrm>
          <a:prstGeom prst="rect">
            <a:avLst/>
          </a:prstGeom>
          <a:noFill/>
        </p:spPr>
        <p:txBody>
          <a:bodyPr wrap="square" rtlCol="0">
            <a:spAutoFit/>
          </a:bodyPr>
          <a:lstStyle/>
          <a:p>
            <a:r>
              <a:rPr lang="en-US" sz="3200" b="1" dirty="0" smtClean="0"/>
              <a:t>$</a:t>
            </a:r>
            <a:r>
              <a:rPr lang="en-US" sz="3200" b="1" baseline="-25000" dirty="0" smtClean="0"/>
              <a:t>3</a:t>
            </a:r>
            <a:endParaRPr lang="ru-RU" sz="3200" b="1" baseline="-25000" dirty="0"/>
          </a:p>
        </p:txBody>
      </p:sp>
      <p:sp>
        <p:nvSpPr>
          <p:cNvPr id="5" name="Прямоугольник 4"/>
          <p:cNvSpPr/>
          <p:nvPr/>
        </p:nvSpPr>
        <p:spPr>
          <a:xfrm>
            <a:off x="3275524" y="1052736"/>
            <a:ext cx="1952599" cy="6480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Государство</a:t>
            </a:r>
            <a:endParaRPr lang="ru-RU" b="1" dirty="0">
              <a:solidFill>
                <a:schemeClr val="tx1"/>
              </a:solidFill>
            </a:endParaRPr>
          </a:p>
        </p:txBody>
      </p:sp>
      <p:sp>
        <p:nvSpPr>
          <p:cNvPr id="7" name="Выгнутая влево стрелка 6"/>
          <p:cNvSpPr/>
          <p:nvPr/>
        </p:nvSpPr>
        <p:spPr>
          <a:xfrm rot="2134286">
            <a:off x="2714325" y="1260075"/>
            <a:ext cx="435974" cy="56740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3" name="Выгнутая вправо стрелка 12"/>
          <p:cNvSpPr/>
          <p:nvPr/>
        </p:nvSpPr>
        <p:spPr>
          <a:xfrm rot="20264809">
            <a:off x="5327317" y="1265269"/>
            <a:ext cx="470591" cy="61642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27" name="Прямоугольник 26"/>
          <p:cNvSpPr/>
          <p:nvPr/>
        </p:nvSpPr>
        <p:spPr>
          <a:xfrm>
            <a:off x="4499992" y="4897979"/>
            <a:ext cx="2244061" cy="8352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Федеральные и региональные бюджеты</a:t>
            </a:r>
            <a:endParaRPr lang="ru-RU" dirty="0"/>
          </a:p>
        </p:txBody>
      </p:sp>
      <p:sp>
        <p:nvSpPr>
          <p:cNvPr id="28" name="Прямоугольник 27"/>
          <p:cNvSpPr/>
          <p:nvPr/>
        </p:nvSpPr>
        <p:spPr>
          <a:xfrm>
            <a:off x="4499992" y="4293096"/>
            <a:ext cx="219845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МЧС</a:t>
            </a:r>
            <a:endParaRPr lang="ru-RU" dirty="0"/>
          </a:p>
        </p:txBody>
      </p:sp>
      <p:sp>
        <p:nvSpPr>
          <p:cNvPr id="31" name="Прямоугольник 30"/>
          <p:cNvSpPr/>
          <p:nvPr/>
        </p:nvSpPr>
        <p:spPr>
          <a:xfrm>
            <a:off x="4499992" y="3717032"/>
            <a:ext cx="219845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Минтруд</a:t>
            </a:r>
            <a:endParaRPr lang="ru-RU" dirty="0"/>
          </a:p>
        </p:txBody>
      </p:sp>
      <p:sp>
        <p:nvSpPr>
          <p:cNvPr id="32" name="Прямоугольник 31"/>
          <p:cNvSpPr/>
          <p:nvPr/>
        </p:nvSpPr>
        <p:spPr>
          <a:xfrm>
            <a:off x="4499992" y="3140968"/>
            <a:ext cx="2225933"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Министерство здравоохранения</a:t>
            </a:r>
            <a:endParaRPr lang="ru-RU" dirty="0"/>
          </a:p>
        </p:txBody>
      </p:sp>
      <p:sp>
        <p:nvSpPr>
          <p:cNvPr id="33" name="Прямоугольник 32"/>
          <p:cNvSpPr/>
          <p:nvPr/>
        </p:nvSpPr>
        <p:spPr>
          <a:xfrm>
            <a:off x="4499992" y="2564904"/>
            <a:ext cx="2243484"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Министерство образования</a:t>
            </a:r>
            <a:endParaRPr lang="ru-RU" dirty="0"/>
          </a:p>
        </p:txBody>
      </p:sp>
      <p:sp>
        <p:nvSpPr>
          <p:cNvPr id="34" name="Прямоугольник 33"/>
          <p:cNvSpPr/>
          <p:nvPr/>
        </p:nvSpPr>
        <p:spPr>
          <a:xfrm>
            <a:off x="4499992" y="1946489"/>
            <a:ext cx="2243484"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Министерство обороны</a:t>
            </a:r>
            <a:endParaRPr lang="ru-RU" dirty="0"/>
          </a:p>
        </p:txBody>
      </p:sp>
      <p:sp>
        <p:nvSpPr>
          <p:cNvPr id="17" name="Стрелка вниз 16"/>
          <p:cNvSpPr/>
          <p:nvPr/>
        </p:nvSpPr>
        <p:spPr>
          <a:xfrm>
            <a:off x="5436096" y="5733256"/>
            <a:ext cx="268927" cy="2026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7" name="TextBox 36"/>
          <p:cNvSpPr txBox="1"/>
          <p:nvPr/>
        </p:nvSpPr>
        <p:spPr>
          <a:xfrm>
            <a:off x="5868144" y="1157946"/>
            <a:ext cx="648072" cy="584775"/>
          </a:xfrm>
          <a:prstGeom prst="rect">
            <a:avLst/>
          </a:prstGeom>
          <a:noFill/>
        </p:spPr>
        <p:txBody>
          <a:bodyPr wrap="square" rtlCol="0">
            <a:spAutoFit/>
          </a:bodyPr>
          <a:lstStyle/>
          <a:p>
            <a:r>
              <a:rPr lang="en-US" sz="3200" b="1" dirty="0" smtClean="0"/>
              <a:t>$</a:t>
            </a:r>
            <a:r>
              <a:rPr lang="ru-RU" sz="3200" b="1" baseline="-25000" dirty="0" smtClean="0"/>
              <a:t>2</a:t>
            </a:r>
            <a:endParaRPr lang="ru-RU" sz="3200" b="1" baseline="-25000" dirty="0"/>
          </a:p>
        </p:txBody>
      </p:sp>
    </p:spTree>
    <p:extLst>
      <p:ext uri="{BB962C8B-B14F-4D97-AF65-F5344CB8AC3E}">
        <p14:creationId xmlns:p14="http://schemas.microsoft.com/office/powerpoint/2010/main" val="25055152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495325"/>
            <a:ext cx="8229600" cy="4525963"/>
          </a:xfrm>
        </p:spPr>
        <p:txBody>
          <a:bodyPr>
            <a:normAutofit/>
          </a:bodyPr>
          <a:lstStyle/>
          <a:p>
            <a:r>
              <a:rPr lang="ru-RU" sz="2000" dirty="0" smtClean="0"/>
              <a:t>Развитие </a:t>
            </a:r>
            <a:r>
              <a:rPr lang="ru-RU" sz="2000" dirty="0"/>
              <a:t>сопутствующих </a:t>
            </a:r>
            <a:r>
              <a:rPr lang="ru-RU" sz="2000" dirty="0" smtClean="0"/>
              <a:t>производств.</a:t>
            </a:r>
          </a:p>
          <a:p>
            <a:r>
              <a:rPr lang="ru-RU" sz="2000" dirty="0" smtClean="0"/>
              <a:t>Решение проблем занятости и инфраструктурного </a:t>
            </a:r>
            <a:r>
              <a:rPr lang="ru-RU" sz="2000" dirty="0" smtClean="0"/>
              <a:t>развития территорий.</a:t>
            </a:r>
            <a:endParaRPr lang="ru-RU" sz="2000" dirty="0"/>
          </a:p>
          <a:p>
            <a:r>
              <a:rPr lang="ru-RU" sz="2000" dirty="0" smtClean="0"/>
              <a:t>Решение проблемы </a:t>
            </a:r>
            <a:r>
              <a:rPr lang="ru-RU" sz="2000" dirty="0"/>
              <a:t>модернизации </a:t>
            </a:r>
            <a:r>
              <a:rPr lang="ru-RU" sz="2000" dirty="0" smtClean="0"/>
              <a:t>инфраструктуры АПК. </a:t>
            </a:r>
            <a:endParaRPr lang="ru-RU" sz="2000" dirty="0"/>
          </a:p>
          <a:p>
            <a:r>
              <a:rPr lang="ru-RU" sz="2000" b="1" dirty="0">
                <a:solidFill>
                  <a:schemeClr val="bg2">
                    <a:lumMod val="25000"/>
                  </a:schemeClr>
                </a:solidFill>
              </a:rPr>
              <a:t>Ц</a:t>
            </a:r>
            <a:r>
              <a:rPr lang="ru-RU" sz="2000" b="1" dirty="0" smtClean="0">
                <a:solidFill>
                  <a:schemeClr val="bg2">
                    <a:lumMod val="25000"/>
                  </a:schemeClr>
                </a:solidFill>
              </a:rPr>
              <a:t>еновое регулирование торговли </a:t>
            </a:r>
            <a:r>
              <a:rPr lang="ru-RU" sz="2000" b="1" dirty="0">
                <a:solidFill>
                  <a:schemeClr val="bg2">
                    <a:lumMod val="25000"/>
                  </a:schemeClr>
                </a:solidFill>
              </a:rPr>
              <a:t>возобновляемым агропромышленным сырьем и товарами с высокой добавленной </a:t>
            </a:r>
            <a:r>
              <a:rPr lang="ru-RU" sz="2000" b="1" dirty="0" smtClean="0">
                <a:solidFill>
                  <a:schemeClr val="bg2">
                    <a:lumMod val="25000"/>
                  </a:schemeClr>
                </a:solidFill>
              </a:rPr>
              <a:t>стоимостью.</a:t>
            </a:r>
            <a:endParaRPr lang="ru-RU" sz="2000" b="1" dirty="0">
              <a:solidFill>
                <a:schemeClr val="bg2">
                  <a:lumMod val="25000"/>
                </a:schemeClr>
              </a:solidFill>
            </a:endParaRPr>
          </a:p>
          <a:p>
            <a:r>
              <a:rPr lang="ru-RU" sz="2000" dirty="0" smtClean="0"/>
              <a:t>Создание системы государственного заказа для товаров продовольственного сегмента.</a:t>
            </a:r>
            <a:endParaRPr lang="ru-RU" sz="2000" dirty="0"/>
          </a:p>
          <a:p>
            <a:r>
              <a:rPr lang="ru-RU" sz="2000" dirty="0" smtClean="0"/>
              <a:t>Регулирование </a:t>
            </a:r>
            <a:r>
              <a:rPr lang="ru-RU" sz="2000" dirty="0"/>
              <a:t>сельскохозяйственного </a:t>
            </a:r>
            <a:r>
              <a:rPr lang="ru-RU" sz="2000" dirty="0" smtClean="0"/>
              <a:t>рынка путем создания инструментов реализации сельхозпродукции.</a:t>
            </a:r>
            <a:endParaRPr lang="ru-RU" sz="2000" dirty="0"/>
          </a:p>
          <a:p>
            <a:endParaRPr lang="ru-RU" sz="2000" dirty="0"/>
          </a:p>
        </p:txBody>
      </p:sp>
      <p:sp>
        <p:nvSpPr>
          <p:cNvPr id="2" name="Заголовок 1"/>
          <p:cNvSpPr>
            <a:spLocks noGrp="1"/>
          </p:cNvSpPr>
          <p:nvPr>
            <p:ph type="title"/>
          </p:nvPr>
        </p:nvSpPr>
        <p:spPr>
          <a:xfrm>
            <a:off x="313184" y="274638"/>
            <a:ext cx="8507288" cy="1143000"/>
          </a:xfrm>
        </p:spPr>
        <p:txBody>
          <a:bodyPr>
            <a:noAutofit/>
          </a:bodyPr>
          <a:lstStyle/>
          <a:p>
            <a:r>
              <a:rPr lang="ru-RU" sz="2000" dirty="0" smtClean="0"/>
              <a:t>Система продовольственной помощи и коллективного питания обеспечивает:</a:t>
            </a:r>
            <a:endParaRPr lang="ru-RU" sz="2000" dirty="0"/>
          </a:p>
        </p:txBody>
      </p:sp>
    </p:spTree>
    <p:extLst>
      <p:ext uri="{BB962C8B-B14F-4D97-AF65-F5344CB8AC3E}">
        <p14:creationId xmlns:p14="http://schemas.microsoft.com/office/powerpoint/2010/main" val="41562400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idx="4294967295"/>
          </p:nvPr>
        </p:nvSpPr>
        <p:spPr>
          <a:xfrm>
            <a:off x="251520" y="1700808"/>
            <a:ext cx="8496300" cy="1830388"/>
          </a:xfrm>
        </p:spPr>
        <p:txBody>
          <a:bodyPr>
            <a:normAutofit/>
          </a:bodyPr>
          <a:lstStyle/>
          <a:p>
            <a:pPr algn="ctr"/>
            <a:r>
              <a:rPr lang="ru-RU" sz="4400" dirty="0" smtClean="0">
                <a:solidFill>
                  <a:schemeClr val="bg2">
                    <a:lumMod val="25000"/>
                  </a:schemeClr>
                </a:solidFill>
              </a:rPr>
              <a:t>Продовольственный кодекс</a:t>
            </a:r>
            <a:endParaRPr lang="ru-RU" sz="4400" dirty="0">
              <a:solidFill>
                <a:schemeClr val="bg2">
                  <a:lumMod val="25000"/>
                </a:schemeClr>
              </a:solidFill>
            </a:endParaRPr>
          </a:p>
        </p:txBody>
      </p:sp>
      <p:sp>
        <p:nvSpPr>
          <p:cNvPr id="5" name="Подзаголовок 4"/>
          <p:cNvSpPr>
            <a:spLocks noGrp="1"/>
          </p:cNvSpPr>
          <p:nvPr>
            <p:ph type="subTitle" idx="4294967295"/>
          </p:nvPr>
        </p:nvSpPr>
        <p:spPr>
          <a:xfrm>
            <a:off x="251520" y="3356992"/>
            <a:ext cx="8569325" cy="1200150"/>
          </a:xfrm>
        </p:spPr>
        <p:txBody>
          <a:bodyPr>
            <a:normAutofit/>
          </a:bodyPr>
          <a:lstStyle/>
          <a:p>
            <a:pPr marL="109728" indent="0" algn="ctr">
              <a:buNone/>
            </a:pPr>
            <a:r>
              <a:rPr lang="ru-RU" sz="2200" dirty="0" smtClean="0"/>
              <a:t>- основа поддержки АПК в условиях ВТО</a:t>
            </a:r>
            <a:endParaRPr lang="ru-RU" sz="2200" dirty="0"/>
          </a:p>
        </p:txBody>
      </p:sp>
    </p:spTree>
    <p:extLst>
      <p:ext uri="{BB962C8B-B14F-4D97-AF65-F5344CB8AC3E}">
        <p14:creationId xmlns:p14="http://schemas.microsoft.com/office/powerpoint/2010/main" val="15054882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95536" y="2564904"/>
            <a:ext cx="8229600" cy="1143000"/>
          </a:xfrm>
        </p:spPr>
        <p:txBody>
          <a:bodyPr/>
          <a:lstStyle/>
          <a:p>
            <a:pPr algn="ctr"/>
            <a:r>
              <a:rPr lang="ru-RU" dirty="0" smtClean="0"/>
              <a:t>Благодарю за внимание!</a:t>
            </a:r>
            <a:endParaRPr lang="ru-RU" dirty="0"/>
          </a:p>
        </p:txBody>
      </p:sp>
    </p:spTree>
    <p:extLst>
      <p:ext uri="{BB962C8B-B14F-4D97-AF65-F5344CB8AC3E}">
        <p14:creationId xmlns:p14="http://schemas.microsoft.com/office/powerpoint/2010/main" val="37702138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Прямоугольник 18"/>
          <p:cNvSpPr/>
          <p:nvPr/>
        </p:nvSpPr>
        <p:spPr>
          <a:xfrm>
            <a:off x="7668344" y="4869160"/>
            <a:ext cx="1265210" cy="1605701"/>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a:solidFill>
                  <a:prstClr val="white"/>
                </a:solidFill>
              </a:rPr>
              <a:t>Р</a:t>
            </a:r>
            <a:r>
              <a:rPr lang="ru-RU" b="1" dirty="0" smtClean="0">
                <a:solidFill>
                  <a:prstClr val="white"/>
                </a:solidFill>
              </a:rPr>
              <a:t>аботодатель</a:t>
            </a:r>
            <a:endParaRPr lang="ru-RU" b="1" dirty="0">
              <a:solidFill>
                <a:prstClr val="white"/>
              </a:solidFill>
            </a:endParaRPr>
          </a:p>
        </p:txBody>
      </p:sp>
      <p:sp>
        <p:nvSpPr>
          <p:cNvPr id="18" name="Прямоугольник 17"/>
          <p:cNvSpPr/>
          <p:nvPr/>
        </p:nvSpPr>
        <p:spPr>
          <a:xfrm>
            <a:off x="3494200" y="4869160"/>
            <a:ext cx="2887038" cy="1656184"/>
          </a:xfrm>
          <a:prstGeom prst="rect">
            <a:avLst/>
          </a:prstGeom>
          <a:solidFill>
            <a:srgbClr val="00B050">
              <a:alpha val="8000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000" b="1" dirty="0" smtClean="0">
              <a:solidFill>
                <a:prstClr val="white"/>
              </a:solidFill>
            </a:endParaRPr>
          </a:p>
          <a:p>
            <a:pPr algn="ctr"/>
            <a:endParaRPr lang="ru-RU" sz="2000" b="1" dirty="0">
              <a:solidFill>
                <a:prstClr val="white"/>
              </a:solidFill>
            </a:endParaRPr>
          </a:p>
          <a:p>
            <a:pPr algn="ctr"/>
            <a:endParaRPr lang="ru-RU" sz="2000" b="1" dirty="0" smtClean="0">
              <a:solidFill>
                <a:prstClr val="white"/>
              </a:solidFill>
            </a:endParaRPr>
          </a:p>
          <a:p>
            <a:pPr algn="ctr"/>
            <a:endParaRPr lang="ru-RU" sz="2000" b="1" dirty="0">
              <a:solidFill>
                <a:prstClr val="white"/>
              </a:solidFill>
            </a:endParaRPr>
          </a:p>
          <a:p>
            <a:pPr algn="ctr"/>
            <a:r>
              <a:rPr lang="ru-RU" sz="2000" b="1" dirty="0" smtClean="0">
                <a:solidFill>
                  <a:prstClr val="white"/>
                </a:solidFill>
              </a:rPr>
              <a:t>логистика</a:t>
            </a:r>
            <a:endParaRPr lang="ru-RU" sz="2000" b="1" dirty="0">
              <a:solidFill>
                <a:prstClr val="white"/>
              </a:solidFill>
            </a:endParaRPr>
          </a:p>
        </p:txBody>
      </p:sp>
      <p:sp>
        <p:nvSpPr>
          <p:cNvPr id="16" name="Прямоугольник 15"/>
          <p:cNvSpPr/>
          <p:nvPr/>
        </p:nvSpPr>
        <p:spPr>
          <a:xfrm>
            <a:off x="323528" y="4869160"/>
            <a:ext cx="2954648" cy="1656184"/>
          </a:xfrm>
          <a:prstGeom prst="rect">
            <a:avLst/>
          </a:prstGeom>
          <a:solidFill>
            <a:srgbClr val="FFC000">
              <a:alpha val="80000"/>
            </a:srgb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000" b="1" dirty="0" smtClean="0">
              <a:solidFill>
                <a:prstClr val="white"/>
              </a:solidFill>
            </a:endParaRPr>
          </a:p>
          <a:p>
            <a:pPr algn="ctr"/>
            <a:endParaRPr lang="ru-RU" sz="2000" b="1" dirty="0">
              <a:solidFill>
                <a:prstClr val="white"/>
              </a:solidFill>
            </a:endParaRPr>
          </a:p>
          <a:p>
            <a:pPr algn="ctr"/>
            <a:endParaRPr lang="ru-RU" sz="2000" b="1" dirty="0" smtClean="0">
              <a:solidFill>
                <a:prstClr val="white"/>
              </a:solidFill>
            </a:endParaRPr>
          </a:p>
          <a:p>
            <a:pPr algn="ctr"/>
            <a:endParaRPr lang="ru-RU" sz="2000" b="1" dirty="0">
              <a:solidFill>
                <a:prstClr val="white"/>
              </a:solidFill>
            </a:endParaRPr>
          </a:p>
          <a:p>
            <a:pPr algn="ctr"/>
            <a:r>
              <a:rPr lang="ru-RU" sz="2000" b="1" dirty="0" smtClean="0">
                <a:solidFill>
                  <a:prstClr val="white"/>
                </a:solidFill>
              </a:rPr>
              <a:t>Несвязанная помощь</a:t>
            </a:r>
            <a:endParaRPr lang="ru-RU" sz="2000" b="1" dirty="0">
              <a:solidFill>
                <a:prstClr val="white"/>
              </a:solidFill>
            </a:endParaRPr>
          </a:p>
        </p:txBody>
      </p:sp>
      <p:sp>
        <p:nvSpPr>
          <p:cNvPr id="6" name="Прямоугольник 5"/>
          <p:cNvSpPr/>
          <p:nvPr/>
        </p:nvSpPr>
        <p:spPr>
          <a:xfrm>
            <a:off x="451308" y="2527635"/>
            <a:ext cx="1744428" cy="1008112"/>
          </a:xfrm>
          <a:prstGeom prst="rect">
            <a:avLst/>
          </a:prstGeom>
          <a:solidFill>
            <a:schemeClr val="accent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solidFill>
                  <a:prstClr val="white"/>
                </a:solidFill>
              </a:rPr>
              <a:t>ФПХ</a:t>
            </a:r>
            <a:endParaRPr lang="ru-RU" sz="2000" b="1" dirty="0">
              <a:solidFill>
                <a:prstClr val="white"/>
              </a:solidFill>
            </a:endParaRPr>
          </a:p>
        </p:txBody>
      </p:sp>
      <p:sp>
        <p:nvSpPr>
          <p:cNvPr id="8" name="Прямоугольник 7"/>
          <p:cNvSpPr/>
          <p:nvPr/>
        </p:nvSpPr>
        <p:spPr>
          <a:xfrm>
            <a:off x="2446986" y="4926966"/>
            <a:ext cx="1662381" cy="1051163"/>
          </a:xfrm>
          <a:prstGeom prst="rect">
            <a:avLst/>
          </a:prstGeom>
          <a:solidFill>
            <a:schemeClr val="accent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a:solidFill>
                  <a:schemeClr val="bg1"/>
                </a:solidFill>
              </a:rPr>
              <a:t>А</a:t>
            </a:r>
            <a:r>
              <a:rPr lang="ru-RU" b="1" dirty="0" err="1" smtClean="0">
                <a:solidFill>
                  <a:schemeClr val="bg1"/>
                </a:solidFill>
              </a:rPr>
              <a:t>гропереработчики</a:t>
            </a:r>
            <a:endParaRPr lang="ru-RU" b="1" dirty="0">
              <a:solidFill>
                <a:schemeClr val="bg1"/>
              </a:solidFill>
            </a:endParaRPr>
          </a:p>
        </p:txBody>
      </p:sp>
      <p:sp>
        <p:nvSpPr>
          <p:cNvPr id="9" name="Прямоугольник 8"/>
          <p:cNvSpPr/>
          <p:nvPr/>
        </p:nvSpPr>
        <p:spPr>
          <a:xfrm>
            <a:off x="2406704" y="1514207"/>
            <a:ext cx="1984188" cy="100811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solidFill>
                  <a:schemeClr val="tx1"/>
                </a:solidFill>
              </a:rPr>
              <a:t>Минсельхоз</a:t>
            </a:r>
            <a:endParaRPr lang="ru-RU" sz="2000" b="1" dirty="0">
              <a:solidFill>
                <a:schemeClr val="tx1"/>
              </a:solidFill>
            </a:endParaRPr>
          </a:p>
        </p:txBody>
      </p:sp>
      <p:sp>
        <p:nvSpPr>
          <p:cNvPr id="10" name="Прямоугольник 9"/>
          <p:cNvSpPr/>
          <p:nvPr/>
        </p:nvSpPr>
        <p:spPr>
          <a:xfrm>
            <a:off x="4611971" y="2636394"/>
            <a:ext cx="2336293" cy="899353"/>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solidFill>
                  <a:prstClr val="white"/>
                </a:solidFill>
              </a:rPr>
              <a:t>Социальное питание</a:t>
            </a:r>
            <a:endParaRPr lang="ru-RU" sz="2000" b="1" dirty="0">
              <a:solidFill>
                <a:prstClr val="white"/>
              </a:solidFill>
            </a:endParaRPr>
          </a:p>
        </p:txBody>
      </p:sp>
      <p:sp>
        <p:nvSpPr>
          <p:cNvPr id="11" name="Прямоугольник 10"/>
          <p:cNvSpPr/>
          <p:nvPr/>
        </p:nvSpPr>
        <p:spPr>
          <a:xfrm>
            <a:off x="451308" y="3752872"/>
            <a:ext cx="1744428" cy="1008112"/>
          </a:xfrm>
          <a:prstGeom prst="rect">
            <a:avLst/>
          </a:prstGeom>
          <a:solidFill>
            <a:schemeClr val="accent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solidFill>
                  <a:prstClr val="white"/>
                </a:solidFill>
              </a:rPr>
              <a:t>КПХ</a:t>
            </a:r>
            <a:endParaRPr lang="ru-RU" sz="2000" b="1" dirty="0">
              <a:solidFill>
                <a:prstClr val="white"/>
              </a:solidFill>
            </a:endParaRPr>
          </a:p>
        </p:txBody>
      </p:sp>
      <p:sp>
        <p:nvSpPr>
          <p:cNvPr id="12" name="Прямоугольник 11"/>
          <p:cNvSpPr/>
          <p:nvPr/>
        </p:nvSpPr>
        <p:spPr>
          <a:xfrm>
            <a:off x="467545" y="4941168"/>
            <a:ext cx="1728191" cy="1051163"/>
          </a:xfrm>
          <a:prstGeom prst="rect">
            <a:avLst/>
          </a:prstGeom>
          <a:solidFill>
            <a:schemeClr val="accent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smtClean="0">
                <a:solidFill>
                  <a:prstClr val="white"/>
                </a:solidFill>
              </a:rPr>
              <a:t>Агропроизводители</a:t>
            </a:r>
            <a:endParaRPr lang="ru-RU" b="1" dirty="0">
              <a:solidFill>
                <a:prstClr val="white"/>
              </a:solidFill>
            </a:endParaRPr>
          </a:p>
        </p:txBody>
      </p:sp>
      <p:sp>
        <p:nvSpPr>
          <p:cNvPr id="13" name="Прямоугольник 12"/>
          <p:cNvSpPr/>
          <p:nvPr/>
        </p:nvSpPr>
        <p:spPr>
          <a:xfrm>
            <a:off x="4611972" y="3752872"/>
            <a:ext cx="2336292" cy="1008112"/>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prstClr val="white"/>
                </a:solidFill>
              </a:rPr>
              <a:t>Ритейл </a:t>
            </a:r>
            <a:endParaRPr lang="ru-RU" b="1" dirty="0">
              <a:solidFill>
                <a:prstClr val="white"/>
              </a:solidFill>
            </a:endParaRPr>
          </a:p>
        </p:txBody>
      </p:sp>
      <p:sp>
        <p:nvSpPr>
          <p:cNvPr id="14" name="Прямоугольник 13"/>
          <p:cNvSpPr/>
          <p:nvPr/>
        </p:nvSpPr>
        <p:spPr>
          <a:xfrm>
            <a:off x="4611972" y="4957098"/>
            <a:ext cx="2357280" cy="1021032"/>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solidFill>
                  <a:prstClr val="white"/>
                </a:solidFill>
              </a:rPr>
              <a:t>Корпоративное питание</a:t>
            </a:r>
            <a:endParaRPr lang="ru-RU" sz="2000" b="1" dirty="0">
              <a:solidFill>
                <a:prstClr val="white"/>
              </a:solidFill>
            </a:endParaRPr>
          </a:p>
        </p:txBody>
      </p:sp>
      <p:pic>
        <p:nvPicPr>
          <p:cNvPr id="2050" name="Picture 2"/>
          <p:cNvPicPr>
            <a:picLocks noGrp="1" noChangeAspect="1" noChangeArrowheads="1"/>
          </p:cNvPicPr>
          <p:nvPr>
            <p:ph idx="1"/>
          </p:nvPr>
        </p:nvPicPr>
        <p:blipFill>
          <a:blip r:embed="rId2">
            <a:duotone>
              <a:prstClr val="black"/>
              <a:srgbClr val="00B050">
                <a:tint val="45000"/>
                <a:satMod val="400000"/>
              </a:srgbClr>
            </a:duotone>
            <a:extLst>
              <a:ext uri="{BEBA8EAE-BF5A-486C-A8C5-ECC9F3942E4B}">
                <a14:imgProps xmlns:a14="http://schemas.microsoft.com/office/drawing/2010/main">
                  <a14:imgLayer r:embed="rId3">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4390892" y="1709722"/>
            <a:ext cx="1024737" cy="926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481857" y="1588869"/>
            <a:ext cx="959039" cy="93345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Стрелка вниз 14"/>
          <p:cNvSpPr/>
          <p:nvPr/>
        </p:nvSpPr>
        <p:spPr>
          <a:xfrm>
            <a:off x="3089953" y="2551877"/>
            <a:ext cx="432048" cy="2389291"/>
          </a:xfrm>
          <a:prstGeom prst="downArrow">
            <a:avLst/>
          </a:prstGeom>
          <a:solidFill>
            <a:schemeClr val="accent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Стрелка влево 3"/>
          <p:cNvSpPr/>
          <p:nvPr/>
        </p:nvSpPr>
        <p:spPr>
          <a:xfrm>
            <a:off x="6969252" y="5157193"/>
            <a:ext cx="699092" cy="51481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Прямоугольник 19"/>
          <p:cNvSpPr/>
          <p:nvPr/>
        </p:nvSpPr>
        <p:spPr>
          <a:xfrm>
            <a:off x="7524328" y="2537674"/>
            <a:ext cx="1392969" cy="998073"/>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prstClr val="white"/>
                </a:solidFill>
              </a:rPr>
              <a:t>Родители</a:t>
            </a:r>
            <a:endParaRPr lang="ru-RU" b="1" dirty="0">
              <a:solidFill>
                <a:prstClr val="white"/>
              </a:solidFill>
            </a:endParaRPr>
          </a:p>
        </p:txBody>
      </p:sp>
      <p:sp>
        <p:nvSpPr>
          <p:cNvPr id="21" name="Стрелка влево 20"/>
          <p:cNvSpPr/>
          <p:nvPr/>
        </p:nvSpPr>
        <p:spPr>
          <a:xfrm>
            <a:off x="6969252" y="2825707"/>
            <a:ext cx="558248" cy="51481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Прямоугольник 21"/>
          <p:cNvSpPr/>
          <p:nvPr/>
        </p:nvSpPr>
        <p:spPr>
          <a:xfrm>
            <a:off x="6969252" y="1422815"/>
            <a:ext cx="2028181" cy="99807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Внебюджетные средства</a:t>
            </a:r>
            <a:endParaRPr lang="ru-RU" b="1" dirty="0">
              <a:solidFill>
                <a:schemeClr val="tx1"/>
              </a:solidFill>
            </a:endParaRPr>
          </a:p>
        </p:txBody>
      </p:sp>
      <p:sp>
        <p:nvSpPr>
          <p:cNvPr id="5" name="TextBox 4"/>
          <p:cNvSpPr txBox="1"/>
          <p:nvPr/>
        </p:nvSpPr>
        <p:spPr>
          <a:xfrm>
            <a:off x="5060037" y="1032750"/>
            <a:ext cx="1440160" cy="584775"/>
          </a:xfrm>
          <a:prstGeom prst="rect">
            <a:avLst/>
          </a:prstGeom>
          <a:noFill/>
        </p:spPr>
        <p:txBody>
          <a:bodyPr wrap="square" rtlCol="0">
            <a:spAutoFit/>
          </a:bodyPr>
          <a:lstStyle/>
          <a:p>
            <a:r>
              <a:rPr lang="en-US" sz="3200" b="1" dirty="0" smtClean="0"/>
              <a:t>$</a:t>
            </a:r>
            <a:r>
              <a:rPr lang="en-US" sz="3200" b="1" baseline="-25000" dirty="0" smtClean="0"/>
              <a:t>1+2+3</a:t>
            </a:r>
            <a:endParaRPr lang="ru-RU" sz="3200" b="1" baseline="-25000" dirty="0"/>
          </a:p>
        </p:txBody>
      </p:sp>
      <p:sp>
        <p:nvSpPr>
          <p:cNvPr id="23" name="TextBox 22"/>
          <p:cNvSpPr txBox="1"/>
          <p:nvPr/>
        </p:nvSpPr>
        <p:spPr>
          <a:xfrm rot="19129356">
            <a:off x="4530541" y="2100021"/>
            <a:ext cx="1132688" cy="369332"/>
          </a:xfrm>
          <a:prstGeom prst="rect">
            <a:avLst/>
          </a:prstGeom>
          <a:noFill/>
        </p:spPr>
        <p:txBody>
          <a:bodyPr wrap="square" rtlCol="0">
            <a:spAutoFit/>
          </a:bodyPr>
          <a:lstStyle/>
          <a:p>
            <a:r>
              <a:rPr lang="ru-RU" dirty="0" smtClean="0"/>
              <a:t>помощь</a:t>
            </a:r>
            <a:endParaRPr lang="ru-RU" dirty="0"/>
          </a:p>
        </p:txBody>
      </p:sp>
      <p:sp>
        <p:nvSpPr>
          <p:cNvPr id="24" name="TextBox 23"/>
          <p:cNvSpPr txBox="1"/>
          <p:nvPr/>
        </p:nvSpPr>
        <p:spPr>
          <a:xfrm rot="19129356">
            <a:off x="4409496" y="1652343"/>
            <a:ext cx="1132688" cy="369332"/>
          </a:xfrm>
          <a:prstGeom prst="rect">
            <a:avLst/>
          </a:prstGeom>
          <a:noFill/>
        </p:spPr>
        <p:txBody>
          <a:bodyPr wrap="square" rtlCol="0">
            <a:spAutoFit/>
          </a:bodyPr>
          <a:lstStyle/>
          <a:p>
            <a:r>
              <a:rPr lang="ru-RU" dirty="0" err="1" smtClean="0"/>
              <a:t>Прод</a:t>
            </a:r>
            <a:r>
              <a:rPr lang="ru-RU" dirty="0" smtClean="0"/>
              <a:t>.</a:t>
            </a:r>
            <a:endParaRPr lang="ru-RU" dirty="0"/>
          </a:p>
        </p:txBody>
      </p:sp>
      <p:sp>
        <p:nvSpPr>
          <p:cNvPr id="26" name="Заголовок 2"/>
          <p:cNvSpPr txBox="1">
            <a:spLocks/>
          </p:cNvSpPr>
          <p:nvPr/>
        </p:nvSpPr>
        <p:spPr>
          <a:xfrm>
            <a:off x="457200" y="274638"/>
            <a:ext cx="8229600" cy="758112"/>
          </a:xfrm>
          <a:prstGeom prst="rect">
            <a:avLst/>
          </a:prstGeom>
        </p:spPr>
        <p:txBody>
          <a:bodyPr vert="horz" rtlCol="0" anchor="ctr">
            <a:normAutofit fontScale="97500"/>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r>
              <a:rPr lang="ru-RU" sz="2000" dirty="0" smtClean="0"/>
              <a:t>Разрешенная ВТО система поддержки сельхозпроизводителей и оказания продовольственной помощи населению</a:t>
            </a:r>
            <a:endParaRPr lang="ru-RU" sz="2000" dirty="0"/>
          </a:p>
        </p:txBody>
      </p:sp>
    </p:spTree>
    <p:extLst>
      <p:ext uri="{BB962C8B-B14F-4D97-AF65-F5344CB8AC3E}">
        <p14:creationId xmlns:p14="http://schemas.microsoft.com/office/powerpoint/2010/main" val="15132312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000" dirty="0" smtClean="0"/>
              <a:t>Механизмы поддержки отечественных сельхозпроизводителей и переработчиков</a:t>
            </a:r>
            <a:endParaRPr lang="ru-RU" sz="2000" dirty="0"/>
          </a:p>
        </p:txBody>
      </p:sp>
      <p:sp>
        <p:nvSpPr>
          <p:cNvPr id="4" name="Текст 3"/>
          <p:cNvSpPr>
            <a:spLocks noGrp="1"/>
          </p:cNvSpPr>
          <p:nvPr>
            <p:ph type="body" idx="1"/>
          </p:nvPr>
        </p:nvSpPr>
        <p:spPr>
          <a:xfrm>
            <a:off x="457200" y="1412776"/>
            <a:ext cx="4040188" cy="762000"/>
          </a:xfrm>
        </p:spPr>
        <p:txBody>
          <a:bodyPr>
            <a:normAutofit fontScale="85000" lnSpcReduction="10000"/>
          </a:bodyPr>
          <a:lstStyle/>
          <a:p>
            <a:r>
              <a:rPr lang="ru-RU" dirty="0"/>
              <a:t>Адресная продовольственная помощь</a:t>
            </a:r>
          </a:p>
        </p:txBody>
      </p:sp>
      <p:sp>
        <p:nvSpPr>
          <p:cNvPr id="5" name="Текст 4"/>
          <p:cNvSpPr>
            <a:spLocks noGrp="1"/>
          </p:cNvSpPr>
          <p:nvPr>
            <p:ph type="body" sz="half" idx="3"/>
          </p:nvPr>
        </p:nvSpPr>
        <p:spPr>
          <a:xfrm>
            <a:off x="4645026" y="1412776"/>
            <a:ext cx="4041775" cy="762000"/>
          </a:xfrm>
        </p:spPr>
        <p:txBody>
          <a:bodyPr>
            <a:normAutofit fontScale="77500" lnSpcReduction="20000"/>
          </a:bodyPr>
          <a:lstStyle/>
          <a:p>
            <a:r>
              <a:rPr lang="ru-RU" dirty="0"/>
              <a:t>Система </a:t>
            </a:r>
            <a:r>
              <a:rPr lang="ru-RU" dirty="0" smtClean="0"/>
              <a:t>коллективного (в том числе социального) питания</a:t>
            </a:r>
            <a:endParaRPr lang="ru-RU" dirty="0"/>
          </a:p>
        </p:txBody>
      </p:sp>
      <p:sp>
        <p:nvSpPr>
          <p:cNvPr id="6" name="Объект 5"/>
          <p:cNvSpPr>
            <a:spLocks noGrp="1"/>
          </p:cNvSpPr>
          <p:nvPr>
            <p:ph sz="quarter" idx="2"/>
          </p:nvPr>
        </p:nvSpPr>
        <p:spPr>
          <a:xfrm>
            <a:off x="395536" y="2676053"/>
            <a:ext cx="8280919" cy="3561259"/>
          </a:xfrm>
        </p:spPr>
        <p:txBody>
          <a:bodyPr>
            <a:normAutofit fontScale="92500" lnSpcReduction="20000"/>
          </a:bodyPr>
          <a:lstStyle/>
          <a:p>
            <a:pPr marL="342900" indent="-342900" algn="ctr">
              <a:lnSpc>
                <a:spcPct val="150000"/>
              </a:lnSpc>
            </a:pPr>
            <a:r>
              <a:rPr lang="ru-RU" sz="2000" dirty="0" smtClean="0"/>
              <a:t>Связанная товаропроводящая сеть</a:t>
            </a:r>
          </a:p>
          <a:p>
            <a:pPr marL="342900" indent="-342900" algn="ctr">
              <a:lnSpc>
                <a:spcPct val="150000"/>
              </a:lnSpc>
            </a:pPr>
            <a:r>
              <a:rPr lang="ru-RU" sz="2000" dirty="0" smtClean="0"/>
              <a:t>Постоянный заказ на отечественную сельхозпродукцию</a:t>
            </a:r>
          </a:p>
          <a:p>
            <a:pPr marL="342900" indent="-342900" algn="ctr">
              <a:lnSpc>
                <a:spcPct val="150000"/>
              </a:lnSpc>
            </a:pPr>
            <a:r>
              <a:rPr lang="ru-RU" sz="2000" dirty="0" smtClean="0"/>
              <a:t>Прозрачная схема формирования госзаказа </a:t>
            </a:r>
          </a:p>
          <a:p>
            <a:pPr marL="342900" indent="-342900" algn="ctr">
              <a:lnSpc>
                <a:spcPct val="150000"/>
              </a:lnSpc>
            </a:pPr>
            <a:r>
              <a:rPr lang="ru-RU" sz="2000" dirty="0" smtClean="0"/>
              <a:t>Прозрачная схема ценообразования и движения финансовых потоков по товаропроводящей сети</a:t>
            </a:r>
          </a:p>
          <a:p>
            <a:pPr marL="342900" indent="-342900" algn="ctr">
              <a:lnSpc>
                <a:spcPct val="150000"/>
              </a:lnSpc>
            </a:pPr>
            <a:r>
              <a:rPr lang="ru-RU" sz="2000" dirty="0" smtClean="0"/>
              <a:t>Адресность потребления</a:t>
            </a:r>
          </a:p>
          <a:p>
            <a:pPr marL="342900" indent="-342900" algn="ctr">
              <a:lnSpc>
                <a:spcPct val="150000"/>
              </a:lnSpc>
            </a:pPr>
            <a:r>
              <a:rPr lang="ru-RU" sz="2000" dirty="0" smtClean="0"/>
              <a:t>Регулируемая стоимость продовольствия через управление спросом</a:t>
            </a:r>
            <a:endParaRPr lang="ru-RU" sz="2000" dirty="0"/>
          </a:p>
        </p:txBody>
      </p:sp>
    </p:spTree>
    <p:extLst>
      <p:ext uri="{BB962C8B-B14F-4D97-AF65-F5344CB8AC3E}">
        <p14:creationId xmlns:p14="http://schemas.microsoft.com/office/powerpoint/2010/main" val="23765353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lnSpcReduction="20000"/>
          </a:bodyPr>
          <a:lstStyle/>
          <a:p>
            <a:pPr algn="just">
              <a:lnSpc>
                <a:spcPct val="150000"/>
              </a:lnSpc>
              <a:buFontTx/>
              <a:buChar char="-"/>
            </a:pPr>
            <a:r>
              <a:rPr lang="ru-RU" sz="2000" b="1" dirty="0" smtClean="0"/>
              <a:t>Внутренняя </a:t>
            </a:r>
            <a:r>
              <a:rPr lang="ru-RU" sz="2000" b="1" dirty="0"/>
              <a:t>продовольственная помощь </a:t>
            </a:r>
            <a:r>
              <a:rPr lang="ru-RU" sz="2000" dirty="0"/>
              <a:t>– система государственной социальной помощи населению, направленная на улучшение питания и достижение его сбалансированности с учетом рекомендуемых рациональных норм потребления пищевых продуктов. </a:t>
            </a:r>
            <a:endParaRPr lang="ru-RU" sz="2000" dirty="0" smtClean="0"/>
          </a:p>
          <a:p>
            <a:pPr algn="just">
              <a:lnSpc>
                <a:spcPct val="150000"/>
              </a:lnSpc>
              <a:buFontTx/>
              <a:buChar char="-"/>
            </a:pPr>
            <a:endParaRPr lang="ru-RU" sz="2000" dirty="0" smtClean="0"/>
          </a:p>
          <a:p>
            <a:pPr algn="just">
              <a:lnSpc>
                <a:spcPct val="150000"/>
              </a:lnSpc>
              <a:buFontTx/>
              <a:buChar char="-"/>
            </a:pPr>
            <a:r>
              <a:rPr lang="ru-RU" sz="2000" b="1" dirty="0"/>
              <a:t>Адресная продовольственная поддержка </a:t>
            </a:r>
            <a:r>
              <a:rPr lang="ru-RU" sz="2000" dirty="0"/>
              <a:t>– предоставление бесплатных (льготных) пищевых продуктов установленного ассортимента (горячей пищи) или денежных средств на их приобретение для обеспечения дополнительного питания нуждающихся граждан. </a:t>
            </a:r>
          </a:p>
        </p:txBody>
      </p:sp>
      <p:sp>
        <p:nvSpPr>
          <p:cNvPr id="3" name="Заголовок 2"/>
          <p:cNvSpPr>
            <a:spLocks noGrp="1"/>
          </p:cNvSpPr>
          <p:nvPr>
            <p:ph type="title"/>
          </p:nvPr>
        </p:nvSpPr>
        <p:spPr/>
        <p:txBody>
          <a:bodyPr>
            <a:normAutofit/>
          </a:bodyPr>
          <a:lstStyle/>
          <a:p>
            <a:r>
              <a:rPr lang="ru-RU" sz="2000" dirty="0" smtClean="0"/>
              <a:t>Продовольственная помощь</a:t>
            </a:r>
            <a:endParaRPr lang="ru-RU" sz="2000" dirty="0"/>
          </a:p>
        </p:txBody>
      </p:sp>
    </p:spTree>
    <p:extLst>
      <p:ext uri="{BB962C8B-B14F-4D97-AF65-F5344CB8AC3E}">
        <p14:creationId xmlns:p14="http://schemas.microsoft.com/office/powerpoint/2010/main" val="4545054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endParaRPr lang="ru-RU" dirty="0"/>
          </a:p>
        </p:txBody>
      </p:sp>
      <p:sp>
        <p:nvSpPr>
          <p:cNvPr id="3" name="Заголовок 2"/>
          <p:cNvSpPr>
            <a:spLocks noGrp="1"/>
          </p:cNvSpPr>
          <p:nvPr>
            <p:ph type="title"/>
          </p:nvPr>
        </p:nvSpPr>
        <p:spPr/>
        <p:txBody>
          <a:bodyPr>
            <a:normAutofit/>
          </a:bodyPr>
          <a:lstStyle/>
          <a:p>
            <a:pPr algn="ctr"/>
            <a:r>
              <a:rPr lang="ru-RU" sz="2000" b="0" dirty="0" smtClean="0"/>
              <a:t>Мировой опыт </a:t>
            </a:r>
            <a:r>
              <a:rPr lang="ru-RU" sz="2000" b="0" dirty="0" smtClean="0"/>
              <a:t>продовольственной помощи</a:t>
            </a:r>
            <a:r>
              <a:rPr lang="ru-RU" sz="2000" b="0" dirty="0" smtClean="0"/>
              <a:t>: </a:t>
            </a:r>
            <a:br>
              <a:rPr lang="ru-RU" sz="2000" b="0" dirty="0" smtClean="0"/>
            </a:br>
            <a:r>
              <a:rPr lang="ru-RU" sz="2000" dirty="0" smtClean="0">
                <a:solidFill>
                  <a:schemeClr val="bg2">
                    <a:lumMod val="25000"/>
                  </a:schemeClr>
                </a:solidFill>
              </a:rPr>
              <a:t>74% бюджета Минсельхоза </a:t>
            </a:r>
            <a:r>
              <a:rPr lang="ru-RU" sz="2000" b="0" dirty="0" smtClean="0">
                <a:solidFill>
                  <a:schemeClr val="bg2">
                    <a:lumMod val="25000"/>
                  </a:schemeClr>
                </a:solidFill>
              </a:rPr>
              <a:t>США</a:t>
            </a:r>
            <a:endParaRPr lang="ru-RU" sz="2000" dirty="0">
              <a:solidFill>
                <a:schemeClr val="bg2">
                  <a:lumMod val="25000"/>
                </a:schemeClr>
              </a:solidFill>
            </a:endParaRPr>
          </a:p>
        </p:txBody>
      </p:sp>
      <p:pic>
        <p:nvPicPr>
          <p:cNvPr id="1027" name="Picture 3" descr="C:\Users\Katerina\Desktop\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559768"/>
            <a:ext cx="8906294" cy="4605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76755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lnSpcReduction="10000"/>
          </a:bodyPr>
          <a:lstStyle/>
          <a:p>
            <a:pPr algn="just">
              <a:lnSpc>
                <a:spcPct val="150000"/>
              </a:lnSpc>
              <a:spcAft>
                <a:spcPts val="1200"/>
              </a:spcAft>
            </a:pPr>
            <a:r>
              <a:rPr lang="ru-RU" sz="2000" dirty="0"/>
              <a:t>В России по оценке экспертов ежегодно на питание </a:t>
            </a:r>
            <a:r>
              <a:rPr lang="ru-RU" sz="2000" dirty="0" smtClean="0"/>
              <a:t>организованных коллективов тратится </a:t>
            </a:r>
            <a:r>
              <a:rPr lang="ru-RU" sz="2000" dirty="0"/>
              <a:t>1трлн. 200млрд. рублей</a:t>
            </a:r>
            <a:r>
              <a:rPr lang="ru-RU" sz="2000" dirty="0" smtClean="0"/>
              <a:t>.</a:t>
            </a:r>
          </a:p>
          <a:p>
            <a:pPr algn="just">
              <a:lnSpc>
                <a:spcPct val="150000"/>
              </a:lnSpc>
              <a:spcAft>
                <a:spcPts val="1200"/>
              </a:spcAft>
            </a:pPr>
            <a:r>
              <a:rPr lang="ru-RU" sz="2000" dirty="0" smtClean="0"/>
              <a:t>Из </a:t>
            </a:r>
            <a:r>
              <a:rPr lang="ru-RU" sz="2000" dirty="0"/>
              <a:t>них 640 млрд. на систему социального питания, </a:t>
            </a:r>
            <a:r>
              <a:rPr lang="ru-RU" sz="2000" dirty="0" smtClean="0"/>
              <a:t>обслуживающую более </a:t>
            </a:r>
            <a:r>
              <a:rPr lang="ru-RU" sz="2000" dirty="0"/>
              <a:t>30 млн. человек. </a:t>
            </a:r>
            <a:endParaRPr lang="ru-RU" sz="2000" dirty="0" smtClean="0"/>
          </a:p>
          <a:p>
            <a:pPr algn="just">
              <a:lnSpc>
                <a:spcPct val="150000"/>
              </a:lnSpc>
            </a:pPr>
            <a:r>
              <a:rPr lang="ru-RU" sz="2000" dirty="0" smtClean="0"/>
              <a:t>Потенциальный </a:t>
            </a:r>
            <a:r>
              <a:rPr lang="ru-RU" sz="2000" dirty="0"/>
              <a:t>объем </a:t>
            </a:r>
            <a:endParaRPr lang="ru-RU" sz="2000" dirty="0" smtClean="0"/>
          </a:p>
          <a:p>
            <a:pPr marL="109728" indent="0" algn="just">
              <a:lnSpc>
                <a:spcPct val="150000"/>
              </a:lnSpc>
              <a:buNone/>
            </a:pPr>
            <a:r>
              <a:rPr lang="ru-RU" sz="2000" dirty="0" smtClean="0"/>
              <a:t>потребления </a:t>
            </a:r>
            <a:r>
              <a:rPr lang="ru-RU" sz="2000" dirty="0"/>
              <a:t>составляет </a:t>
            </a:r>
            <a:endParaRPr lang="ru-RU" sz="2000" dirty="0" smtClean="0"/>
          </a:p>
          <a:p>
            <a:pPr marL="109728" indent="0" algn="just">
              <a:lnSpc>
                <a:spcPct val="150000"/>
              </a:lnSpc>
              <a:buNone/>
            </a:pPr>
            <a:r>
              <a:rPr lang="ru-RU" sz="2000" dirty="0" smtClean="0"/>
              <a:t>17,7 миллионов </a:t>
            </a:r>
            <a:r>
              <a:rPr lang="ru-RU" sz="2000" dirty="0"/>
              <a:t>тонн </a:t>
            </a:r>
            <a:r>
              <a:rPr lang="ru-RU" sz="2000" dirty="0" smtClean="0"/>
              <a:t>в год</a:t>
            </a:r>
          </a:p>
          <a:p>
            <a:pPr marL="109728" indent="0" algn="just">
              <a:lnSpc>
                <a:spcPct val="150000"/>
              </a:lnSpc>
              <a:buNone/>
            </a:pPr>
            <a:r>
              <a:rPr lang="ru-RU" sz="2000" dirty="0" smtClean="0"/>
              <a:t>сельскохозяйственного сырья.</a:t>
            </a:r>
            <a:endParaRPr lang="ru-RU" sz="2000" dirty="0"/>
          </a:p>
        </p:txBody>
      </p:sp>
      <p:sp>
        <p:nvSpPr>
          <p:cNvPr id="3" name="Заголовок 2"/>
          <p:cNvSpPr>
            <a:spLocks noGrp="1"/>
          </p:cNvSpPr>
          <p:nvPr>
            <p:ph type="title"/>
          </p:nvPr>
        </p:nvSpPr>
        <p:spPr/>
        <p:txBody>
          <a:bodyPr>
            <a:normAutofit/>
          </a:bodyPr>
          <a:lstStyle/>
          <a:p>
            <a:r>
              <a:rPr lang="ru-RU" sz="2000" dirty="0" smtClean="0"/>
              <a:t>Питание – </a:t>
            </a:r>
            <a:r>
              <a:rPr lang="ru-RU" sz="2000" dirty="0" err="1" smtClean="0"/>
              <a:t>маркетмэйкер</a:t>
            </a:r>
            <a:r>
              <a:rPr lang="ru-RU" sz="2000" dirty="0" smtClean="0"/>
              <a:t> рынка</a:t>
            </a:r>
            <a:endParaRPr lang="ru-RU" sz="2000"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80112" y="4149080"/>
            <a:ext cx="2462758" cy="2344213"/>
          </a:xfrm>
          <a:prstGeom prst="rect">
            <a:avLst/>
          </a:prstGeom>
        </p:spPr>
      </p:pic>
    </p:spTree>
    <p:extLst>
      <p:ext uri="{BB962C8B-B14F-4D97-AF65-F5344CB8AC3E}">
        <p14:creationId xmlns:p14="http://schemas.microsoft.com/office/powerpoint/2010/main" val="3660648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18864" y="1628800"/>
            <a:ext cx="8229600" cy="4525963"/>
          </a:xfrm>
        </p:spPr>
        <p:txBody>
          <a:bodyPr>
            <a:normAutofit/>
          </a:bodyPr>
          <a:lstStyle/>
          <a:p>
            <a:pPr marL="0" indent="342900" algn="just">
              <a:spcAft>
                <a:spcPts val="1200"/>
              </a:spcAft>
            </a:pPr>
            <a:r>
              <a:rPr lang="ru-RU" sz="2000" dirty="0" smtClean="0">
                <a:cs typeface="Times New Roman" pitchFamily="18" charset="0"/>
              </a:rPr>
              <a:t>достижение </a:t>
            </a:r>
            <a:r>
              <a:rPr lang="ru-RU" sz="2000" dirty="0">
                <a:cs typeface="Times New Roman" pitchFamily="18" charset="0"/>
              </a:rPr>
              <a:t>и поддержание физической и экономической доступности для каждого гражданина страны безопасных и качественных пищевых продуктов в объемах и ассортименте в соответствии с установленными рациональными нормами потребления, необходимых для активного, здорового образа жизни;</a:t>
            </a:r>
          </a:p>
          <a:p>
            <a:pPr marL="0" indent="342900" algn="just">
              <a:spcAft>
                <a:spcPts val="1200"/>
              </a:spcAft>
            </a:pPr>
            <a:r>
              <a:rPr lang="ru-RU" sz="2000" dirty="0" smtClean="0">
                <a:cs typeface="Times New Roman" pitchFamily="18" charset="0"/>
              </a:rPr>
              <a:t>устойчивое </a:t>
            </a:r>
            <a:r>
              <a:rPr lang="ru-RU" sz="2000" dirty="0">
                <a:cs typeface="Times New Roman" pitchFamily="18" charset="0"/>
              </a:rPr>
              <a:t>развитие отечественного производства основных видов продовольствия, достаточное для обеспечения продовольственной независимости </a:t>
            </a:r>
            <a:r>
              <a:rPr lang="ru-RU" sz="2000" dirty="0" smtClean="0">
                <a:cs typeface="Times New Roman" pitchFamily="18" charset="0"/>
              </a:rPr>
              <a:t>страны</a:t>
            </a:r>
            <a:endParaRPr lang="ru-RU" sz="2000" dirty="0">
              <a:cs typeface="Times New Roman" pitchFamily="18" charset="0"/>
            </a:endParaRPr>
          </a:p>
        </p:txBody>
      </p:sp>
      <p:sp>
        <p:nvSpPr>
          <p:cNvPr id="2" name="Заголовок 1"/>
          <p:cNvSpPr>
            <a:spLocks noGrp="1"/>
          </p:cNvSpPr>
          <p:nvPr>
            <p:ph type="title"/>
          </p:nvPr>
        </p:nvSpPr>
        <p:spPr>
          <a:xfrm>
            <a:off x="457200" y="274638"/>
            <a:ext cx="8435280" cy="1143000"/>
          </a:xfrm>
        </p:spPr>
        <p:txBody>
          <a:bodyPr>
            <a:normAutofit/>
          </a:bodyPr>
          <a:lstStyle/>
          <a:p>
            <a:r>
              <a:rPr lang="ru-RU" sz="2000" dirty="0"/>
              <a:t>Основные задачи обеспечения продовольственной </a:t>
            </a:r>
            <a:r>
              <a:rPr lang="ru-RU" sz="2000" dirty="0" smtClean="0"/>
              <a:t>безопасности:</a:t>
            </a:r>
            <a:endParaRPr lang="ru-RU" sz="2000" dirty="0"/>
          </a:p>
        </p:txBody>
      </p:sp>
      <p:sp>
        <p:nvSpPr>
          <p:cNvPr id="4" name="TextBox 3"/>
          <p:cNvSpPr txBox="1"/>
          <p:nvPr/>
        </p:nvSpPr>
        <p:spPr>
          <a:xfrm>
            <a:off x="5148064" y="5401178"/>
            <a:ext cx="3744416" cy="584775"/>
          </a:xfrm>
          <a:prstGeom prst="rect">
            <a:avLst/>
          </a:prstGeom>
          <a:noFill/>
        </p:spPr>
        <p:txBody>
          <a:bodyPr wrap="square" rtlCol="0">
            <a:spAutoFit/>
          </a:bodyPr>
          <a:lstStyle/>
          <a:p>
            <a:r>
              <a:rPr lang="ru-RU" sz="1600" dirty="0" smtClean="0">
                <a:cs typeface="Times New Roman" pitchFamily="18" charset="0"/>
              </a:rPr>
              <a:t>Доктрина продовольственной </a:t>
            </a:r>
          </a:p>
          <a:p>
            <a:r>
              <a:rPr lang="ru-RU" sz="1600" dirty="0" smtClean="0">
                <a:cs typeface="Times New Roman" pitchFamily="18" charset="0"/>
              </a:rPr>
              <a:t>безопасности РФ</a:t>
            </a:r>
            <a:endParaRPr lang="ru-RU" sz="1600" dirty="0">
              <a:cs typeface="Times New Roman" pitchFamily="18" charset="0"/>
            </a:endParaRPr>
          </a:p>
        </p:txBody>
      </p:sp>
    </p:spTree>
    <p:extLst>
      <p:ext uri="{BB962C8B-B14F-4D97-AF65-F5344CB8AC3E}">
        <p14:creationId xmlns:p14="http://schemas.microsoft.com/office/powerpoint/2010/main" val="38549805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algn="just"/>
            <a:r>
              <a:rPr lang="ru-RU" sz="2000" dirty="0">
                <a:cs typeface="Times New Roman" pitchFamily="18" charset="0"/>
              </a:rPr>
              <a:t>создание условий, обеспечивающих удовлетворение в соответствии с требованиями медицинской науки потребностей различных групп населения в здоровом питании</a:t>
            </a:r>
          </a:p>
        </p:txBody>
      </p:sp>
      <p:sp>
        <p:nvSpPr>
          <p:cNvPr id="3" name="Заголовок 2"/>
          <p:cNvSpPr>
            <a:spLocks noGrp="1"/>
          </p:cNvSpPr>
          <p:nvPr>
            <p:ph type="title"/>
          </p:nvPr>
        </p:nvSpPr>
        <p:spPr>
          <a:xfrm>
            <a:off x="457200" y="274638"/>
            <a:ext cx="8363272" cy="1143000"/>
          </a:xfrm>
        </p:spPr>
        <p:txBody>
          <a:bodyPr>
            <a:noAutofit/>
          </a:bodyPr>
          <a:lstStyle/>
          <a:p>
            <a:r>
              <a:rPr lang="ru-RU" sz="2000" dirty="0"/>
              <a:t>Основы государственной политики Российской Федерации в области здорового питания населения на период до 2020 </a:t>
            </a:r>
            <a:r>
              <a:rPr lang="ru-RU" sz="2000" dirty="0" smtClean="0"/>
              <a:t>года*</a:t>
            </a:r>
            <a:endParaRPr lang="ru-RU" sz="2000" dirty="0"/>
          </a:p>
        </p:txBody>
      </p:sp>
      <p:sp>
        <p:nvSpPr>
          <p:cNvPr id="4" name="TextBox 3"/>
          <p:cNvSpPr txBox="1"/>
          <p:nvPr/>
        </p:nvSpPr>
        <p:spPr>
          <a:xfrm>
            <a:off x="3995936" y="6488668"/>
            <a:ext cx="5256584" cy="369332"/>
          </a:xfrm>
          <a:prstGeom prst="rect">
            <a:avLst/>
          </a:prstGeom>
          <a:noFill/>
        </p:spPr>
        <p:txBody>
          <a:bodyPr wrap="square" rtlCol="0">
            <a:spAutoFit/>
          </a:bodyPr>
          <a:lstStyle/>
          <a:p>
            <a:r>
              <a:rPr lang="ru-RU" sz="900" dirty="0" smtClean="0"/>
              <a:t>*Распоряжение </a:t>
            </a:r>
            <a:r>
              <a:rPr lang="ru-RU" sz="900" dirty="0"/>
              <a:t>Правительства Российской Федерации от 25 октября 2010 г. N 1873-р </a:t>
            </a:r>
          </a:p>
          <a:p>
            <a:endParaRPr lang="ru-RU" sz="900" dirty="0"/>
          </a:p>
        </p:txBody>
      </p:sp>
      <p:sp>
        <p:nvSpPr>
          <p:cNvPr id="6" name="Заголовок 2"/>
          <p:cNvSpPr txBox="1">
            <a:spLocks/>
          </p:cNvSpPr>
          <p:nvPr/>
        </p:nvSpPr>
        <p:spPr>
          <a:xfrm>
            <a:off x="1990176" y="5373216"/>
            <a:ext cx="5364596" cy="1143000"/>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r>
              <a:rPr lang="ru-RU" sz="2000" dirty="0">
                <a:solidFill>
                  <a:schemeClr val="tx1"/>
                </a:solidFill>
                <a:effectLst/>
              </a:rPr>
              <a:t>ФЗ «О коллективном питании в </a:t>
            </a:r>
            <a:r>
              <a:rPr lang="ru-RU" sz="2000" dirty="0" smtClean="0">
                <a:solidFill>
                  <a:schemeClr val="tx1"/>
                </a:solidFill>
                <a:effectLst/>
              </a:rPr>
              <a:t>РФ»</a:t>
            </a:r>
            <a:endParaRPr lang="ru-RU" sz="2000" dirty="0">
              <a:solidFill>
                <a:schemeClr val="tx1"/>
              </a:solidFill>
            </a:endParaRPr>
          </a:p>
        </p:txBody>
      </p:sp>
      <p:sp>
        <p:nvSpPr>
          <p:cNvPr id="5" name="Стрелка вниз 4"/>
          <p:cNvSpPr/>
          <p:nvPr/>
        </p:nvSpPr>
        <p:spPr>
          <a:xfrm>
            <a:off x="4024402" y="2952953"/>
            <a:ext cx="648072" cy="7288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TextBox 6"/>
          <p:cNvSpPr txBox="1"/>
          <p:nvPr/>
        </p:nvSpPr>
        <p:spPr>
          <a:xfrm>
            <a:off x="395536" y="3805589"/>
            <a:ext cx="8136904" cy="707886"/>
          </a:xfrm>
          <a:prstGeom prst="rect">
            <a:avLst/>
          </a:prstGeom>
          <a:noFill/>
        </p:spPr>
        <p:txBody>
          <a:bodyPr wrap="square" rtlCol="0">
            <a:spAutoFit/>
          </a:bodyPr>
          <a:lstStyle/>
          <a:p>
            <a:pPr algn="ctr"/>
            <a:r>
              <a:rPr lang="ru-RU" sz="2000" dirty="0" smtClean="0">
                <a:cs typeface="Times New Roman" pitchFamily="18" charset="0"/>
              </a:rPr>
              <a:t>ФЗ «О совершенствовании организации питания отдельных категорий граждан» (проект)</a:t>
            </a:r>
            <a:endParaRPr lang="ru-RU" sz="2000" dirty="0">
              <a:cs typeface="Times New Roman" pitchFamily="18" charset="0"/>
            </a:endParaRPr>
          </a:p>
        </p:txBody>
      </p:sp>
      <p:sp>
        <p:nvSpPr>
          <p:cNvPr id="8" name="Стрелка вниз 7"/>
          <p:cNvSpPr/>
          <p:nvPr/>
        </p:nvSpPr>
        <p:spPr>
          <a:xfrm>
            <a:off x="4024402" y="4702930"/>
            <a:ext cx="648072" cy="670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8933191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490</TotalTime>
  <Words>1078</Words>
  <Application>Microsoft Office PowerPoint</Application>
  <PresentationFormat>Экран (4:3)</PresentationFormat>
  <Paragraphs>113</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Открытая</vt:lpstr>
      <vt:lpstr>Законодательный аспект поддержки отечественного АПК в условиях ВТО</vt:lpstr>
      <vt:lpstr>Существующая система поддержки сельхозпроизводителей и оказания продовольственной помощи населению</vt:lpstr>
      <vt:lpstr>Презентация PowerPoint</vt:lpstr>
      <vt:lpstr>Механизмы поддержки отечественных сельхозпроизводителей и переработчиков</vt:lpstr>
      <vt:lpstr>Продовольственная помощь</vt:lpstr>
      <vt:lpstr>Мировой опыт продовольственной помощи:  74% бюджета Минсельхоза США</vt:lpstr>
      <vt:lpstr>Питание – маркетмэйкер рынка</vt:lpstr>
      <vt:lpstr>Основные задачи обеспечения продовольственной безопасности:</vt:lpstr>
      <vt:lpstr>Основы государственной политики Российской Федерации в области здорового питания населения на период до 2020 года*</vt:lpstr>
      <vt:lpstr>Определить полномочия и ответственность</vt:lpstr>
      <vt:lpstr>Закрепить ответственность</vt:lpstr>
      <vt:lpstr>Защитить потребителя</vt:lpstr>
      <vt:lpstr>Установить ответственность работодателя за организацией питания работника и его  здоровье</vt:lpstr>
      <vt:lpstr>Дать государственные гарантии</vt:lpstr>
      <vt:lpstr>Стимулировать ритейл</vt:lpstr>
      <vt:lpstr>Стимулировать работодателя</vt:lpstr>
      <vt:lpstr>Стимулировать работодателя</vt:lpstr>
      <vt:lpstr>Стимулировать работника</vt:lpstr>
      <vt:lpstr>Создать конкурентоспособную среду</vt:lpstr>
      <vt:lpstr>Система продовольственной помощи и коллективного питания обеспечивает:</vt:lpstr>
      <vt:lpstr>Продовольственный кодекс</vt:lpstr>
      <vt:lpstr>Благодарю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Законодательные меры обеспечения устойчивости сбыта продукции отечественного АПК через систему питания организованных коллективов и продовольственной помощи нуждающимся слоям населения</dc:title>
  <dc:creator>Katerina</dc:creator>
  <cp:lastModifiedBy>Katerina</cp:lastModifiedBy>
  <cp:revision>51</cp:revision>
  <dcterms:created xsi:type="dcterms:W3CDTF">2013-05-27T11:46:28Z</dcterms:created>
  <dcterms:modified xsi:type="dcterms:W3CDTF">2013-06-19T13:04:02Z</dcterms:modified>
</cp:coreProperties>
</file>