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ink/ink2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ink/ink3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8" r:id="rId1"/>
  </p:sldMasterIdLst>
  <p:notesMasterIdLst>
    <p:notesMasterId r:id="rId13"/>
  </p:notesMasterIdLst>
  <p:sldIdLst>
    <p:sldId id="256" r:id="rId2"/>
    <p:sldId id="271" r:id="rId3"/>
    <p:sldId id="296" r:id="rId4"/>
    <p:sldId id="295" r:id="rId5"/>
    <p:sldId id="322" r:id="rId6"/>
    <p:sldId id="314" r:id="rId7"/>
    <p:sldId id="298" r:id="rId8"/>
    <p:sldId id="320" r:id="rId9"/>
    <p:sldId id="321" r:id="rId10"/>
    <p:sldId id="309" r:id="rId11"/>
    <p:sldId id="31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4" autoAdjust="0"/>
    <p:restoredTop sz="95859"/>
  </p:normalViewPr>
  <p:slideViewPr>
    <p:cSldViewPr snapToGrid="0">
      <p:cViewPr>
        <p:scale>
          <a:sx n="110" d="100"/>
          <a:sy n="110" d="100"/>
        </p:scale>
        <p:origin x="-420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oleObject" Target="file:///C:\Users\s-madiyeva\Desktop\My%20reports\Beef%20special%20project\Beef%20production%20final%20slides.xlsx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142730559803349E-2"/>
          <c:y val="2.377173894832078E-2"/>
          <c:w val="0.93117366579177607"/>
          <c:h val="0.89786464049057146"/>
        </c:manualLayout>
      </c:layout>
      <c:bubbleChart>
        <c:varyColors val="0"/>
        <c:ser>
          <c:idx val="0"/>
          <c:order val="0"/>
          <c:tx>
            <c:strRef>
              <c:f>Лист1!$B$3</c:f>
              <c:strCache>
                <c:ptCount val="1"/>
                <c:pt idx="0">
                  <c:v>Australia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blipFill dpi="0" rotWithShape="1">
                <a:blip xmlns:r="http://schemas.openxmlformats.org/officeDocument/2006/relationships" r:embed="rId1"/>
                <a:srcRect/>
                <a:stretch>
                  <a:fillRect/>
                </a:stretch>
              </a:blip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BCC-4347-B49D-6BBE18F00297}"/>
              </c:ext>
            </c:extLst>
          </c:dPt>
          <c:dLbls>
            <c:dLbl>
              <c:idx val="0"/>
              <c:layout>
                <c:manualLayout>
                  <c:x val="-8.7167064450510458E-3"/>
                  <c:y val="3.657190607433966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Австралия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BCC-4347-B49D-6BBE18F002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Лист1!$O$3</c:f>
              <c:numCache>
                <c:formatCode>0</c:formatCode>
                <c:ptCount val="1"/>
                <c:pt idx="0">
                  <c:v>7.3899022403641172</c:v>
                </c:pt>
              </c:numCache>
            </c:numRef>
          </c:xVal>
          <c:yVal>
            <c:numRef>
              <c:f>Лист1!$N$3</c:f>
              <c:numCache>
                <c:formatCode>0%</c:formatCode>
                <c:ptCount val="1"/>
                <c:pt idx="0">
                  <c:v>0.45780769253578096</c:v>
                </c:pt>
              </c:numCache>
            </c:numRef>
          </c:yVal>
          <c:bubbleSize>
            <c:numRef>
              <c:f>Лист1!$E$3</c:f>
              <c:numCache>
                <c:formatCode>General</c:formatCode>
                <c:ptCount val="1"/>
                <c:pt idx="0">
                  <c:v>2360.7559999999999</c:v>
                </c:pt>
              </c:numCache>
            </c:numRef>
          </c:bubbleSize>
          <c:bubble3D val="0"/>
          <c:extLst xmlns:c16r2="http://schemas.microsoft.com/office/drawing/2015/06/chart">
            <c:ext xmlns:c16="http://schemas.microsoft.com/office/drawing/2014/chart" uri="{C3380CC4-5D6E-409C-BE32-E72D297353CC}">
              <c16:uniqueId val="{00000002-7BCC-4347-B49D-6BBE18F00297}"/>
            </c:ext>
          </c:extLst>
        </c:ser>
        <c:ser>
          <c:idx val="1"/>
          <c:order val="1"/>
          <c:tx>
            <c:strRef>
              <c:f>Лист1!$A$4</c:f>
              <c:strCache>
                <c:ptCount val="1"/>
                <c:pt idx="0">
                  <c:v>USA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2"/>
              <a:srcRect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3140872647239571"/>
                  <c:y val="-0.14296290556332777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США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BCC-4347-B49D-6BBE18F002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Лист1!$O$4</c:f>
              <c:numCache>
                <c:formatCode>0</c:formatCode>
                <c:ptCount val="1"/>
                <c:pt idx="0">
                  <c:v>45.6991593625498</c:v>
                </c:pt>
              </c:numCache>
            </c:numRef>
          </c:xVal>
          <c:yVal>
            <c:numRef>
              <c:f>Лист1!$N$4</c:f>
              <c:numCache>
                <c:formatCode>0%</c:formatCode>
                <c:ptCount val="1"/>
                <c:pt idx="0">
                  <c:v>9.0850833212080165E-2</c:v>
                </c:pt>
              </c:numCache>
            </c:numRef>
          </c:yVal>
          <c:bubbleSize>
            <c:numRef>
              <c:f>Лист1!$E$4</c:f>
              <c:numCache>
                <c:formatCode>General</c:formatCode>
                <c:ptCount val="1"/>
                <c:pt idx="0">
                  <c:v>11470.489</c:v>
                </c:pt>
              </c:numCache>
            </c:numRef>
          </c:bubbleSize>
          <c:bubble3D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BCC-4347-B49D-6BBE18F00297}"/>
            </c:ext>
          </c:extLst>
        </c:ser>
        <c:ser>
          <c:idx val="2"/>
          <c:order val="2"/>
          <c:tx>
            <c:strRef>
              <c:f>Лист1!$B$5</c:f>
              <c:strCache>
                <c:ptCount val="1"/>
                <c:pt idx="0">
                  <c:v>Brazil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3"/>
              <a:srcRect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Бразилия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BCC-4347-B49D-6BBE18F002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Лист1!$O$5</c:f>
              <c:numCache>
                <c:formatCode>0</c:formatCode>
                <c:ptCount val="1"/>
                <c:pt idx="0">
                  <c:v>47.367346938775512</c:v>
                </c:pt>
              </c:numCache>
            </c:numRef>
          </c:xVal>
          <c:yVal>
            <c:numRef>
              <c:f>Лист1!$N$5</c:f>
              <c:numCache>
                <c:formatCode>0%</c:formatCode>
                <c:ptCount val="1"/>
                <c:pt idx="0">
                  <c:v>0.11590278360620423</c:v>
                </c:pt>
              </c:numCache>
            </c:numRef>
          </c:yVal>
          <c:bubbleSize>
            <c:numRef>
              <c:f>Лист1!$E$5</c:f>
              <c:numCache>
                <c:formatCode>General</c:formatCode>
                <c:ptCount val="1"/>
                <c:pt idx="0">
                  <c:v>9284</c:v>
                </c:pt>
              </c:numCache>
            </c:numRef>
          </c:bubbleSize>
          <c:bubble3D val="0"/>
          <c:extLst xmlns:c16r2="http://schemas.microsoft.com/office/drawing/2015/06/chart">
            <c:ext xmlns:c16="http://schemas.microsoft.com/office/drawing/2014/chart" uri="{C3380CC4-5D6E-409C-BE32-E72D297353CC}">
              <c16:uniqueId val="{00000006-7BCC-4347-B49D-6BBE18F00297}"/>
            </c:ext>
          </c:extLst>
        </c:ser>
        <c:ser>
          <c:idx val="3"/>
          <c:order val="3"/>
          <c:tx>
            <c:strRef>
              <c:f>Лист1!$B$6</c:f>
              <c:strCache>
                <c:ptCount val="1"/>
                <c:pt idx="0">
                  <c:v>Kazakhstan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4"/>
              <a:srcRect/>
              <a:stretch>
                <a:fillRect/>
              </a:stretch>
            </a:blip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3.3409555387231858E-2"/>
                  <c:y val="-5.6520218478525057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Казахстан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BCC-4347-B49D-6BBE18F002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Лист1!$O$6</c:f>
              <c:numCache>
                <c:formatCode>0</c:formatCode>
                <c:ptCount val="1"/>
                <c:pt idx="0">
                  <c:v>2.2969620995919238</c:v>
                </c:pt>
              </c:numCache>
            </c:numRef>
          </c:xVal>
          <c:yVal>
            <c:numRef>
              <c:f>Лист1!$N$6</c:f>
              <c:numCache>
                <c:formatCode>0%</c:formatCode>
                <c:ptCount val="1"/>
                <c:pt idx="0">
                  <c:v>3.8241430562006495E-3</c:v>
                </c:pt>
              </c:numCache>
            </c:numRef>
          </c:yVal>
          <c:bubbleSize>
            <c:numRef>
              <c:f>Лист1!$E$6</c:f>
              <c:numCache>
                <c:formatCode>General</c:formatCode>
                <c:ptCount val="1"/>
                <c:pt idx="0">
                  <c:v>430.6</c:v>
                </c:pt>
              </c:numCache>
            </c:numRef>
          </c:bubbleSize>
          <c:bubble3D val="0"/>
          <c:extLst xmlns:c16r2="http://schemas.microsoft.com/office/drawing/2015/06/chart">
            <c:ext xmlns:c16="http://schemas.microsoft.com/office/drawing/2014/chart" uri="{C3380CC4-5D6E-409C-BE32-E72D297353CC}">
              <c16:uniqueId val="{00000008-7BCC-4347-B49D-6BBE18F00297}"/>
            </c:ext>
          </c:extLst>
        </c:ser>
        <c:ser>
          <c:idx val="4"/>
          <c:order val="4"/>
          <c:tx>
            <c:strRef>
              <c:f>Лист1!$B$7</c:f>
              <c:strCache>
                <c:ptCount val="1"/>
                <c:pt idx="0">
                  <c:v>Argentina</c:v>
                </c:pt>
              </c:strCache>
            </c:strRef>
          </c:tx>
          <c:spPr>
            <a:blipFill>
              <a:blip xmlns:r="http://schemas.openxmlformats.org/officeDocument/2006/relationships" r:embed="rId5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204175063002291E-3"/>
                  <c:y val="-6.6494374680617571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Аргентина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BCC-4347-B49D-6BBE18F002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Лист1!$O$7</c:f>
              <c:numCache>
                <c:formatCode>0</c:formatCode>
                <c:ptCount val="1"/>
                <c:pt idx="0">
                  <c:v>24.368663594470046</c:v>
                </c:pt>
              </c:numCache>
            </c:numRef>
          </c:xVal>
          <c:yVal>
            <c:numRef>
              <c:f>Лист1!$N$7</c:f>
              <c:numCache>
                <c:formatCode>0%</c:formatCode>
                <c:ptCount val="1"/>
                <c:pt idx="0">
                  <c:v>5.8369496974281392E-2</c:v>
                </c:pt>
              </c:numCache>
            </c:numRef>
          </c:yVal>
          <c:bubbleSize>
            <c:numRef>
              <c:f>Лист1!$E$7</c:f>
              <c:numCache>
                <c:formatCode>General</c:formatCode>
                <c:ptCount val="1"/>
                <c:pt idx="0">
                  <c:v>2644</c:v>
                </c:pt>
              </c:numCache>
            </c:numRef>
          </c:bubbleSize>
          <c:bubble3D val="0"/>
          <c:extLst xmlns:c16r2="http://schemas.microsoft.com/office/drawing/2015/06/chart">
            <c:ext xmlns:c16="http://schemas.microsoft.com/office/drawing/2014/chart" uri="{C3380CC4-5D6E-409C-BE32-E72D297353CC}">
              <c16:uniqueId val="{0000000A-7BCC-4347-B49D-6BBE18F00297}"/>
            </c:ext>
          </c:extLst>
        </c:ser>
        <c:ser>
          <c:idx val="5"/>
          <c:order val="5"/>
          <c:tx>
            <c:strRef>
              <c:f>Лист1!$B$8</c:f>
              <c:strCache>
                <c:ptCount val="1"/>
                <c:pt idx="0">
                  <c:v>Paraguay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6"/>
              <a:srcRect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9619413757127951E-3"/>
                  <c:y val="-3.0476236331200317E-17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Парагвай 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BCC-4347-B49D-6BBE18F002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Лист1!$O$8</c:f>
              <c:numCache>
                <c:formatCode>0</c:formatCode>
                <c:ptCount val="1"/>
                <c:pt idx="0">
                  <c:v>29.231705882352941</c:v>
                </c:pt>
              </c:numCache>
            </c:numRef>
          </c:xVal>
          <c:yVal>
            <c:numRef>
              <c:f>Лист1!$N$8</c:f>
              <c:numCache>
                <c:formatCode>0%</c:formatCode>
                <c:ptCount val="1"/>
                <c:pt idx="0">
                  <c:v>0.55865844097565298</c:v>
                </c:pt>
              </c:numCache>
            </c:numRef>
          </c:yVal>
          <c:bubbleSize>
            <c:numRef>
              <c:f>Лист1!$E$8</c:f>
              <c:numCache>
                <c:formatCode>General</c:formatCode>
                <c:ptCount val="1"/>
                <c:pt idx="0">
                  <c:v>496.93900000000002</c:v>
                </c:pt>
              </c:numCache>
            </c:numRef>
          </c:bubbleSize>
          <c:bubble3D val="0"/>
          <c:extLst xmlns:c16r2="http://schemas.microsoft.com/office/drawing/2015/06/chart">
            <c:ext xmlns:c16="http://schemas.microsoft.com/office/drawing/2014/chart" uri="{C3380CC4-5D6E-409C-BE32-E72D297353CC}">
              <c16:uniqueId val="{0000000C-7BCC-4347-B49D-6BBE18F00297}"/>
            </c:ext>
          </c:extLst>
        </c:ser>
        <c:ser>
          <c:idx val="7"/>
          <c:order val="6"/>
          <c:tx>
            <c:strRef>
              <c:f>Лист1!$B$9</c:f>
              <c:strCache>
                <c:ptCount val="1"/>
                <c:pt idx="0">
                  <c:v>Canada</c:v>
                </c:pt>
              </c:strCache>
            </c:strRef>
          </c:tx>
          <c:spPr>
            <a:blipFill>
              <a:blip xmlns:r="http://schemas.openxmlformats.org/officeDocument/2006/relationships" r:embed="rId7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7BCC-4347-B49D-6BBE18F0029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Канада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BCC-4347-B49D-6BBE18F002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Лист1!$O$9</c:f>
              <c:numCache>
                <c:formatCode>0</c:formatCode>
                <c:ptCount val="1"/>
                <c:pt idx="0">
                  <c:v>78.949572804437807</c:v>
                </c:pt>
              </c:numCache>
            </c:numRef>
          </c:xVal>
          <c:yVal>
            <c:numRef>
              <c:f>Лист1!$N$9</c:f>
              <c:numCache>
                <c:formatCode>0%</c:formatCode>
                <c:ptCount val="1"/>
                <c:pt idx="0">
                  <c:v>0.2729464594188788</c:v>
                </c:pt>
              </c:numCache>
            </c:numRef>
          </c:yVal>
          <c:bubbleSize>
            <c:numRef>
              <c:f>Лист1!$E$9</c:f>
              <c:numCache>
                <c:formatCode>General</c:formatCode>
                <c:ptCount val="1"/>
                <c:pt idx="0">
                  <c:v>1132.8789999999999</c:v>
                </c:pt>
              </c:numCache>
            </c:numRef>
          </c:bubbleSize>
          <c:bubble3D val="0"/>
          <c:extLst xmlns:c16r2="http://schemas.microsoft.com/office/drawing/2015/06/chart">
            <c:ext xmlns:c16="http://schemas.microsoft.com/office/drawing/2014/chart" uri="{C3380CC4-5D6E-409C-BE32-E72D297353CC}">
              <c16:uniqueId val="{0000000F-7BCC-4347-B49D-6BBE18F00297}"/>
            </c:ext>
          </c:extLst>
        </c:ser>
        <c:ser>
          <c:idx val="8"/>
          <c:order val="7"/>
          <c:tx>
            <c:strRef>
              <c:f>Лист1!$B$10</c:f>
              <c:strCache>
                <c:ptCount val="1"/>
                <c:pt idx="0">
                  <c:v>Uruguay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8"/>
              <a:srcRect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4060967284959156E-3"/>
                  <c:y val="6.8062771016460626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Уругвай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BCC-4347-B49D-6BBE18F002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Лист1!$O$10</c:f>
              <c:numCache>
                <c:formatCode>0</c:formatCode>
                <c:ptCount val="1"/>
                <c:pt idx="0">
                  <c:v>45.833333333333336</c:v>
                </c:pt>
              </c:numCache>
            </c:numRef>
          </c:xVal>
          <c:yVal>
            <c:numRef>
              <c:f>Лист1!$N$10</c:f>
              <c:numCache>
                <c:formatCode>0%</c:formatCode>
                <c:ptCount val="1"/>
                <c:pt idx="0">
                  <c:v>0.53407312545454555</c:v>
                </c:pt>
              </c:numCache>
            </c:numRef>
          </c:yVal>
          <c:bubbleSize>
            <c:numRef>
              <c:f>Лист1!$E$10</c:f>
              <c:numCache>
                <c:formatCode>General</c:formatCode>
                <c:ptCount val="1"/>
                <c:pt idx="0">
                  <c:v>550</c:v>
                </c:pt>
              </c:numCache>
            </c:numRef>
          </c:bubbleSize>
          <c:bubble3D val="0"/>
          <c:extLst xmlns:c16r2="http://schemas.microsoft.com/office/drawing/2015/06/chart">
            <c:ext xmlns:c16="http://schemas.microsoft.com/office/drawing/2014/chart" uri="{C3380CC4-5D6E-409C-BE32-E72D297353CC}">
              <c16:uniqueId val="{00000011-7BCC-4347-B49D-6BBE18F00297}"/>
            </c:ext>
          </c:extLst>
        </c:ser>
        <c:ser>
          <c:idx val="9"/>
          <c:order val="8"/>
          <c:tx>
            <c:strRef>
              <c:f>Лист1!$B$11</c:f>
              <c:strCache>
                <c:ptCount val="1"/>
                <c:pt idx="0">
                  <c:v>New Zealand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9"/>
              <a:srcRect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12681920605203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Новая Зеландия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BCC-4347-B49D-6BBE18F002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Лист1!$O$11</c:f>
              <c:numCache>
                <c:formatCode>0</c:formatCode>
                <c:ptCount val="1"/>
                <c:pt idx="0">
                  <c:v>64.353188641361513</c:v>
                </c:pt>
              </c:numCache>
            </c:numRef>
          </c:xVal>
          <c:yVal>
            <c:numRef>
              <c:f>Лист1!$N$11</c:f>
              <c:numCache>
                <c:formatCode>0%</c:formatCode>
                <c:ptCount val="1"/>
                <c:pt idx="0">
                  <c:v>0.62268255159195918</c:v>
                </c:pt>
              </c:numCache>
            </c:numRef>
          </c:yVal>
          <c:bubbleSize>
            <c:numRef>
              <c:f>Лист1!$E$11</c:f>
              <c:numCache>
                <c:formatCode>General</c:formatCode>
                <c:ptCount val="1"/>
                <c:pt idx="0">
                  <c:v>673.07</c:v>
                </c:pt>
              </c:numCache>
            </c:numRef>
          </c:bubbleSize>
          <c:bubble3D val="0"/>
          <c:extLst xmlns:c16r2="http://schemas.microsoft.com/office/drawing/2015/06/chart">
            <c:ext xmlns:c16="http://schemas.microsoft.com/office/drawing/2014/chart" uri="{C3380CC4-5D6E-409C-BE32-E72D297353CC}">
              <c16:uniqueId val="{00000013-7BCC-4347-B49D-6BBE18F00297}"/>
            </c:ext>
          </c:extLst>
        </c:ser>
        <c:ser>
          <c:idx val="10"/>
          <c:order val="9"/>
          <c:tx>
            <c:strRef>
              <c:f>Лист1!$B$12</c:f>
              <c:strCache>
                <c:ptCount val="1"/>
              </c:strCache>
            </c:strRef>
          </c:tx>
          <c:spPr>
            <a:solidFill>
              <a:schemeClr val="dk1">
                <a:tint val="98500"/>
                <a:alpha val="75000"/>
              </a:schemeClr>
            </a:solidFill>
            <a:ln>
              <a:noFill/>
            </a:ln>
            <a:effectLst/>
          </c:spPr>
          <c:invertIfNegative val="0"/>
          <c:xVal>
            <c:numRef>
              <c:f>Лист1!$O$12</c:f>
              <c:numCache>
                <c:formatCode>0</c:formatCode>
                <c:ptCount val="1"/>
              </c:numCache>
            </c:numRef>
          </c:xVal>
          <c:yVal>
            <c:numRef>
              <c:f>Лист1!$N$12</c:f>
              <c:numCache>
                <c:formatCode>0%</c:formatCode>
                <c:ptCount val="1"/>
              </c:numCache>
            </c:numRef>
          </c:yVal>
          <c:bubbleSize>
            <c:numRef>
              <c:f>Лист1!$E$12</c:f>
              <c:numCache>
                <c:formatCode>General</c:formatCode>
                <c:ptCount val="1"/>
              </c:numCache>
            </c:numRef>
          </c:bubbleSize>
          <c:bubble3D val="0"/>
          <c:extLst xmlns:c16r2="http://schemas.microsoft.com/office/drawing/2015/06/chart">
            <c:ext xmlns:c16="http://schemas.microsoft.com/office/drawing/2014/chart" uri="{C3380CC4-5D6E-409C-BE32-E72D297353CC}">
              <c16:uniqueId val="{00000014-7BCC-4347-B49D-6BBE18F00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365271680"/>
        <c:axId val="365588864"/>
      </c:bubbleChart>
      <c:valAx>
        <c:axId val="365271680"/>
        <c:scaling>
          <c:orientation val="minMax"/>
          <c:min val="0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65588864"/>
        <c:crosses val="autoZero"/>
        <c:crossBetween val="midCat"/>
      </c:valAx>
      <c:valAx>
        <c:axId val="365588864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65271680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2"/>
          </a:solidFill>
          <a:latin typeface="Trebuchet MS" panose="020B0603020202020204" pitchFamily="34" charset="0"/>
        </a:defRPr>
      </a:pPr>
      <a:endParaRPr lang="ru-RU"/>
    </a:p>
  </c:txPr>
  <c:externalData r:id="rId10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EB76D2-05E0-41DB-989C-270145EBC2D4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22B4780-1A42-4CD8-A136-D747655247C2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Развитие территорий и рост доходов сельского предпринимательства</a:t>
          </a:r>
          <a:endParaRPr lang="ru-RU" sz="1800" dirty="0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5620559-285F-456D-BFAA-ADAFCA4DFCB9}" type="parTrans" cxnId="{A0921750-ADCA-4D07-B4E4-25836EBEAEEB}">
      <dgm:prSet/>
      <dgm:spPr/>
      <dgm:t>
        <a:bodyPr/>
        <a:lstStyle/>
        <a:p>
          <a:endParaRPr lang="ru-RU" sz="1600"/>
        </a:p>
      </dgm:t>
    </dgm:pt>
    <dgm:pt modelId="{7E1BB12A-D2F9-4A62-8F03-FF1A6D857791}" type="sibTrans" cxnId="{A0921750-ADCA-4D07-B4E4-25836EBEAEEB}">
      <dgm:prSet/>
      <dgm:spPr/>
      <dgm:t>
        <a:bodyPr/>
        <a:lstStyle/>
        <a:p>
          <a:endParaRPr lang="ru-RU" sz="1600"/>
        </a:p>
      </dgm:t>
    </dgm:pt>
    <dgm:pt modelId="{C3593934-AEFE-41FE-95E1-1508E790AFBC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Рост маточного поголовья КРС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и производство молодняка как целевой продукции ориентированной на откорм и экспорт</a:t>
          </a:r>
          <a:endParaRPr lang="ru-RU" sz="1800" dirty="0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E8AAE3-6117-48D8-830F-4239B94A5108}" type="parTrans" cxnId="{DD843DCA-4E18-45EA-9FB7-EF04819355E0}">
      <dgm:prSet/>
      <dgm:spPr/>
      <dgm:t>
        <a:bodyPr/>
        <a:lstStyle/>
        <a:p>
          <a:endParaRPr lang="ru-RU" sz="1600"/>
        </a:p>
      </dgm:t>
    </dgm:pt>
    <dgm:pt modelId="{0819E3BE-5D64-413B-BD95-44393F26435B}" type="sibTrans" cxnId="{DD843DCA-4E18-45EA-9FB7-EF04819355E0}">
      <dgm:prSet/>
      <dgm:spPr/>
      <dgm:t>
        <a:bodyPr/>
        <a:lstStyle/>
        <a:p>
          <a:endParaRPr lang="ru-RU" sz="1600"/>
        </a:p>
      </dgm:t>
    </dgm:pt>
    <dgm:pt modelId="{D9B4DDDB-B647-4BA4-985A-4F85F2523EC9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algn="l">
            <a:spcAft>
              <a:spcPts val="0"/>
            </a:spcAft>
          </a:pPr>
          <a:r>
            <a:rPr lang="ru-RU" sz="1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Предоставление социального лифта гражданам, реализация типовых ферм «под ключ» для роста занятости селян</a:t>
          </a:r>
          <a:endParaRPr lang="ru-RU" sz="1800" dirty="0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302AD3-1C8C-4B8E-A5FB-2E64C985D83A}" type="parTrans" cxnId="{3D2315A7-4EFA-401D-BE58-C6CD0BEB1BC9}">
      <dgm:prSet/>
      <dgm:spPr/>
      <dgm:t>
        <a:bodyPr/>
        <a:lstStyle/>
        <a:p>
          <a:endParaRPr lang="ru-RU" sz="1600"/>
        </a:p>
      </dgm:t>
    </dgm:pt>
    <dgm:pt modelId="{CE333A72-F608-4742-BB25-8069287BB3B0}" type="sibTrans" cxnId="{3D2315A7-4EFA-401D-BE58-C6CD0BEB1BC9}">
      <dgm:prSet/>
      <dgm:spPr/>
      <dgm:t>
        <a:bodyPr/>
        <a:lstStyle/>
        <a:p>
          <a:endParaRPr lang="ru-RU" sz="1600"/>
        </a:p>
      </dgm:t>
    </dgm:pt>
    <dgm:pt modelId="{FE5BD1EE-28C1-4C6D-A772-E070EA60A228}" type="pres">
      <dgm:prSet presAssocID="{5CEB76D2-05E0-41DB-989C-270145EBC2D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0A919D2-6E66-4B40-870D-696BEA282CF2}" type="pres">
      <dgm:prSet presAssocID="{5CEB76D2-05E0-41DB-989C-270145EBC2D4}" presName="Name1" presStyleCnt="0"/>
      <dgm:spPr/>
    </dgm:pt>
    <dgm:pt modelId="{30BE80A0-508D-4AC9-8AD8-A4F4DE0B9DBD}" type="pres">
      <dgm:prSet presAssocID="{5CEB76D2-05E0-41DB-989C-270145EBC2D4}" presName="cycle" presStyleCnt="0"/>
      <dgm:spPr/>
    </dgm:pt>
    <dgm:pt modelId="{6228AE6C-A976-44F0-ACAF-E7C97E0C1F32}" type="pres">
      <dgm:prSet presAssocID="{5CEB76D2-05E0-41DB-989C-270145EBC2D4}" presName="srcNode" presStyleLbl="node1" presStyleIdx="0" presStyleCnt="3"/>
      <dgm:spPr/>
    </dgm:pt>
    <dgm:pt modelId="{0175630E-536F-4C3E-A1BD-B831626A8044}" type="pres">
      <dgm:prSet presAssocID="{5CEB76D2-05E0-41DB-989C-270145EBC2D4}" presName="conn" presStyleLbl="parChTrans1D2" presStyleIdx="0" presStyleCnt="1"/>
      <dgm:spPr/>
      <dgm:t>
        <a:bodyPr/>
        <a:lstStyle/>
        <a:p>
          <a:endParaRPr lang="ru-RU"/>
        </a:p>
      </dgm:t>
    </dgm:pt>
    <dgm:pt modelId="{0C9CCB0C-591E-43BA-B9F2-41B7779DBC5A}" type="pres">
      <dgm:prSet presAssocID="{5CEB76D2-05E0-41DB-989C-270145EBC2D4}" presName="extraNode" presStyleLbl="node1" presStyleIdx="0" presStyleCnt="3"/>
      <dgm:spPr/>
    </dgm:pt>
    <dgm:pt modelId="{A28EE5D1-B932-4267-969D-DF9F24BB4900}" type="pres">
      <dgm:prSet presAssocID="{5CEB76D2-05E0-41DB-989C-270145EBC2D4}" presName="dstNode" presStyleLbl="node1" presStyleIdx="0" presStyleCnt="3"/>
      <dgm:spPr/>
    </dgm:pt>
    <dgm:pt modelId="{534AD6FC-8CDD-43B6-9C70-34F2DF62B6B2}" type="pres">
      <dgm:prSet presAssocID="{D9B4DDDB-B647-4BA4-985A-4F85F2523EC9}" presName="text_1" presStyleLbl="node1" presStyleIdx="0" presStyleCnt="3" custScaleY="117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A580A4-B589-4532-AF96-268A08DADB7D}" type="pres">
      <dgm:prSet presAssocID="{D9B4DDDB-B647-4BA4-985A-4F85F2523EC9}" presName="accent_1" presStyleCnt="0"/>
      <dgm:spPr/>
    </dgm:pt>
    <dgm:pt modelId="{0BDA7145-9622-4E85-81C7-BD62D77C48E9}" type="pres">
      <dgm:prSet presAssocID="{D9B4DDDB-B647-4BA4-985A-4F85F2523EC9}" presName="accentRepeatNode" presStyleLbl="solidFgAcc1" presStyleIdx="0" presStyleCnt="3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8FC7749D-2A8C-4131-8004-D82143E4D0F6}" type="pres">
      <dgm:prSet presAssocID="{D22B4780-1A42-4CD8-A136-D747655247C2}" presName="text_2" presStyleLbl="node1" presStyleIdx="1" presStyleCnt="3" custScaleY="1159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294D7-C025-4037-A46A-2D9A36A297A5}" type="pres">
      <dgm:prSet presAssocID="{D22B4780-1A42-4CD8-A136-D747655247C2}" presName="accent_2" presStyleCnt="0"/>
      <dgm:spPr/>
    </dgm:pt>
    <dgm:pt modelId="{B9627058-21C6-4CB6-B488-7E1AB7D14785}" type="pres">
      <dgm:prSet presAssocID="{D22B4780-1A42-4CD8-A136-D747655247C2}" presName="accentRepeatNode" presStyleLbl="solidFgAcc1" presStyleIdx="1" presStyleCnt="3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E1C6ADED-5F65-47FA-A868-8EB554E628DB}" type="pres">
      <dgm:prSet presAssocID="{C3593934-AEFE-41FE-95E1-1508E790AFBC}" presName="text_3" presStyleLbl="node1" presStyleIdx="2" presStyleCnt="3" custScaleY="123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FB7A86-0A6D-4677-A0B9-0F294D941F2E}" type="pres">
      <dgm:prSet presAssocID="{C3593934-AEFE-41FE-95E1-1508E790AFBC}" presName="accent_3" presStyleCnt="0"/>
      <dgm:spPr/>
    </dgm:pt>
    <dgm:pt modelId="{3847DECA-BEDF-40FA-A945-526777D70899}" type="pres">
      <dgm:prSet presAssocID="{C3593934-AEFE-41FE-95E1-1508E790AFBC}" presName="accentRepeatNode" presStyleLbl="solidFgAcc1" presStyleIdx="2" presStyleCnt="3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</dgm:ptLst>
  <dgm:cxnLst>
    <dgm:cxn modelId="{DD843DCA-4E18-45EA-9FB7-EF04819355E0}" srcId="{5CEB76D2-05E0-41DB-989C-270145EBC2D4}" destId="{C3593934-AEFE-41FE-95E1-1508E790AFBC}" srcOrd="2" destOrd="0" parTransId="{C2E8AAE3-6117-48D8-830F-4239B94A5108}" sibTransId="{0819E3BE-5D64-413B-BD95-44393F26435B}"/>
    <dgm:cxn modelId="{8882079F-6864-473F-A4C5-AADE3D14763D}" type="presOf" srcId="{C3593934-AEFE-41FE-95E1-1508E790AFBC}" destId="{E1C6ADED-5F65-47FA-A868-8EB554E628DB}" srcOrd="0" destOrd="0" presId="urn:microsoft.com/office/officeart/2008/layout/VerticalCurvedList"/>
    <dgm:cxn modelId="{DD951DA4-DBBB-4FEC-9A32-9118115FA1EB}" type="presOf" srcId="{CE333A72-F608-4742-BB25-8069287BB3B0}" destId="{0175630E-536F-4C3E-A1BD-B831626A8044}" srcOrd="0" destOrd="0" presId="urn:microsoft.com/office/officeart/2008/layout/VerticalCurvedList"/>
    <dgm:cxn modelId="{F64083EB-68E9-4B4D-AEF3-DBB296AB3168}" type="presOf" srcId="{D9B4DDDB-B647-4BA4-985A-4F85F2523EC9}" destId="{534AD6FC-8CDD-43B6-9C70-34F2DF62B6B2}" srcOrd="0" destOrd="0" presId="urn:microsoft.com/office/officeart/2008/layout/VerticalCurvedList"/>
    <dgm:cxn modelId="{E33DFD52-ACDA-4704-8805-FD52AB740E8E}" type="presOf" srcId="{D22B4780-1A42-4CD8-A136-D747655247C2}" destId="{8FC7749D-2A8C-4131-8004-D82143E4D0F6}" srcOrd="0" destOrd="0" presId="urn:microsoft.com/office/officeart/2008/layout/VerticalCurvedList"/>
    <dgm:cxn modelId="{A0921750-ADCA-4D07-B4E4-25836EBEAEEB}" srcId="{5CEB76D2-05E0-41DB-989C-270145EBC2D4}" destId="{D22B4780-1A42-4CD8-A136-D747655247C2}" srcOrd="1" destOrd="0" parTransId="{E5620559-285F-456D-BFAA-ADAFCA4DFCB9}" sibTransId="{7E1BB12A-D2F9-4A62-8F03-FF1A6D857791}"/>
    <dgm:cxn modelId="{82954A92-7797-4176-AE80-40505F7AE65B}" type="presOf" srcId="{5CEB76D2-05E0-41DB-989C-270145EBC2D4}" destId="{FE5BD1EE-28C1-4C6D-A772-E070EA60A228}" srcOrd="0" destOrd="0" presId="urn:microsoft.com/office/officeart/2008/layout/VerticalCurvedList"/>
    <dgm:cxn modelId="{3D2315A7-4EFA-401D-BE58-C6CD0BEB1BC9}" srcId="{5CEB76D2-05E0-41DB-989C-270145EBC2D4}" destId="{D9B4DDDB-B647-4BA4-985A-4F85F2523EC9}" srcOrd="0" destOrd="0" parTransId="{3D302AD3-1C8C-4B8E-A5FB-2E64C985D83A}" sibTransId="{CE333A72-F608-4742-BB25-8069287BB3B0}"/>
    <dgm:cxn modelId="{08E755C5-F94C-4732-8051-CEF74B8682E0}" type="presParOf" srcId="{FE5BD1EE-28C1-4C6D-A772-E070EA60A228}" destId="{40A919D2-6E66-4B40-870D-696BEA282CF2}" srcOrd="0" destOrd="0" presId="urn:microsoft.com/office/officeart/2008/layout/VerticalCurvedList"/>
    <dgm:cxn modelId="{86CC66AA-08D6-46A4-AC2F-99697C94764F}" type="presParOf" srcId="{40A919D2-6E66-4B40-870D-696BEA282CF2}" destId="{30BE80A0-508D-4AC9-8AD8-A4F4DE0B9DBD}" srcOrd="0" destOrd="0" presId="urn:microsoft.com/office/officeart/2008/layout/VerticalCurvedList"/>
    <dgm:cxn modelId="{E3889A62-DBFB-4505-8A37-2D057473D4A4}" type="presParOf" srcId="{30BE80A0-508D-4AC9-8AD8-A4F4DE0B9DBD}" destId="{6228AE6C-A976-44F0-ACAF-E7C97E0C1F32}" srcOrd="0" destOrd="0" presId="urn:microsoft.com/office/officeart/2008/layout/VerticalCurvedList"/>
    <dgm:cxn modelId="{413AC8B0-303A-4C63-9875-47C6AB2261AD}" type="presParOf" srcId="{30BE80A0-508D-4AC9-8AD8-A4F4DE0B9DBD}" destId="{0175630E-536F-4C3E-A1BD-B831626A8044}" srcOrd="1" destOrd="0" presId="urn:microsoft.com/office/officeart/2008/layout/VerticalCurvedList"/>
    <dgm:cxn modelId="{ADB8591E-8B5C-456A-AFE9-3DC163AA194B}" type="presParOf" srcId="{30BE80A0-508D-4AC9-8AD8-A4F4DE0B9DBD}" destId="{0C9CCB0C-591E-43BA-B9F2-41B7779DBC5A}" srcOrd="2" destOrd="0" presId="urn:microsoft.com/office/officeart/2008/layout/VerticalCurvedList"/>
    <dgm:cxn modelId="{261D082A-4894-4A08-A5BA-956E9AA8BA08}" type="presParOf" srcId="{30BE80A0-508D-4AC9-8AD8-A4F4DE0B9DBD}" destId="{A28EE5D1-B932-4267-969D-DF9F24BB4900}" srcOrd="3" destOrd="0" presId="urn:microsoft.com/office/officeart/2008/layout/VerticalCurvedList"/>
    <dgm:cxn modelId="{040F5250-9F6B-475B-AA4A-A1AA36558902}" type="presParOf" srcId="{40A919D2-6E66-4B40-870D-696BEA282CF2}" destId="{534AD6FC-8CDD-43B6-9C70-34F2DF62B6B2}" srcOrd="1" destOrd="0" presId="urn:microsoft.com/office/officeart/2008/layout/VerticalCurvedList"/>
    <dgm:cxn modelId="{AED585AF-896F-4C08-BBF3-C9F7C62738D3}" type="presParOf" srcId="{40A919D2-6E66-4B40-870D-696BEA282CF2}" destId="{A7A580A4-B589-4532-AF96-268A08DADB7D}" srcOrd="2" destOrd="0" presId="urn:microsoft.com/office/officeart/2008/layout/VerticalCurvedList"/>
    <dgm:cxn modelId="{06F62681-A388-473E-9C53-17D6ABEC0BC1}" type="presParOf" srcId="{A7A580A4-B589-4532-AF96-268A08DADB7D}" destId="{0BDA7145-9622-4E85-81C7-BD62D77C48E9}" srcOrd="0" destOrd="0" presId="urn:microsoft.com/office/officeart/2008/layout/VerticalCurvedList"/>
    <dgm:cxn modelId="{751DCE25-727E-49B6-B484-0168F358041F}" type="presParOf" srcId="{40A919D2-6E66-4B40-870D-696BEA282CF2}" destId="{8FC7749D-2A8C-4131-8004-D82143E4D0F6}" srcOrd="3" destOrd="0" presId="urn:microsoft.com/office/officeart/2008/layout/VerticalCurvedList"/>
    <dgm:cxn modelId="{87370201-6A8B-4A16-B5F8-D10A0F257204}" type="presParOf" srcId="{40A919D2-6E66-4B40-870D-696BEA282CF2}" destId="{943294D7-C025-4037-A46A-2D9A36A297A5}" srcOrd="4" destOrd="0" presId="urn:microsoft.com/office/officeart/2008/layout/VerticalCurvedList"/>
    <dgm:cxn modelId="{7B2743F7-D474-46DA-85B5-97EA8324E96D}" type="presParOf" srcId="{943294D7-C025-4037-A46A-2D9A36A297A5}" destId="{B9627058-21C6-4CB6-B488-7E1AB7D14785}" srcOrd="0" destOrd="0" presId="urn:microsoft.com/office/officeart/2008/layout/VerticalCurvedList"/>
    <dgm:cxn modelId="{477F1858-7A8F-4C53-851E-1D1D82294951}" type="presParOf" srcId="{40A919D2-6E66-4B40-870D-696BEA282CF2}" destId="{E1C6ADED-5F65-47FA-A868-8EB554E628DB}" srcOrd="5" destOrd="0" presId="urn:microsoft.com/office/officeart/2008/layout/VerticalCurvedList"/>
    <dgm:cxn modelId="{C0CF6983-2B53-4AE0-8D3C-99ABC33846FC}" type="presParOf" srcId="{40A919D2-6E66-4B40-870D-696BEA282CF2}" destId="{AAFB7A86-0A6D-4677-A0B9-0F294D941F2E}" srcOrd="6" destOrd="0" presId="urn:microsoft.com/office/officeart/2008/layout/VerticalCurvedList"/>
    <dgm:cxn modelId="{7FC90D00-B915-49FD-9869-CAA5DCA00CB6}" type="presParOf" srcId="{AAFB7A86-0A6D-4677-A0B9-0F294D941F2E}" destId="{3847DECA-BEDF-40FA-A945-526777D70899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7T05:14:00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06:11:03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C0D38-C908-CF4C-8228-79670490282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D76CA-F524-CA4E-82E7-CF2539AE8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12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4476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71FF-EF28-4195-A575-329446EFAA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064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5763" y="695325"/>
            <a:ext cx="6072187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8668">
              <a:defRPr/>
            </a:pPr>
            <a:fld id="{69C971FF-EF28-4195-A575-329446EFAA55}" type="slidenum">
              <a:rPr lang="ru-RU">
                <a:solidFill>
                  <a:srgbClr val="545454"/>
                </a:solidFill>
                <a:latin typeface="Century Gothic"/>
              </a:rPr>
              <a:pPr defTabSz="918668">
                <a:defRPr/>
              </a:pPr>
              <a:t>10</a:t>
            </a:fld>
            <a:endParaRPr lang="ru-RU" dirty="0">
              <a:solidFill>
                <a:srgbClr val="545454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65610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April 1,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14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April 1,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7528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April 1,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38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8E079-D4B4-46A3-8A2B-EDBF6B2B372B}" type="datetime1">
              <a:rPr lang="ru-RU" smtClean="0"/>
              <a:t>01.04.2024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23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April 1,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64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April 1,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April 1,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73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April 1,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6924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April 1,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38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April 1,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68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April 1,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99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April 1,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4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customXml" Target="../ink/ink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xmlns="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April 1, 2024</a:t>
            </a:fld>
            <a:endParaRPr lang="en-US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xmlns="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9971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27" r:id="rId7"/>
    <p:sldLayoutId id="2147483728" r:id="rId8"/>
    <p:sldLayoutId id="2147483729" r:id="rId9"/>
    <p:sldLayoutId id="2147483730" r:id="rId10"/>
    <p:sldLayoutId id="2147483737" r:id="rId11"/>
    <p:sldLayoutId id="2147483739" r:id="rId12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tags" Target="../tags/tag2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tags" Target="../tags/tag12.xml"/><Relationship Id="rId18" Type="http://schemas.openxmlformats.org/officeDocument/2006/relationships/image" Target="../media/image5.emf"/><Relationship Id="rId26" Type="http://schemas.openxmlformats.org/officeDocument/2006/relationships/image" Target="../media/image24.png"/><Relationship Id="rId3" Type="http://schemas.openxmlformats.org/officeDocument/2006/relationships/tags" Target="../tags/tag2.xml"/><Relationship Id="rId21" Type="http://schemas.openxmlformats.org/officeDocument/2006/relationships/image" Target="../media/image19.png"/><Relationship Id="rId7" Type="http://schemas.openxmlformats.org/officeDocument/2006/relationships/tags" Target="../tags/tag6.xml"/><Relationship Id="rId12" Type="http://schemas.openxmlformats.org/officeDocument/2006/relationships/tags" Target="../tags/tag11.xml"/><Relationship Id="rId17" Type="http://schemas.openxmlformats.org/officeDocument/2006/relationships/oleObject" Target="../embeddings/oleObject1.bin"/><Relationship Id="rId25" Type="http://schemas.openxmlformats.org/officeDocument/2006/relationships/image" Target="../media/image23.png"/><Relationship Id="rId2" Type="http://schemas.openxmlformats.org/officeDocument/2006/relationships/tags" Target="../tags/tag1.xml"/><Relationship Id="rId16" Type="http://schemas.openxmlformats.org/officeDocument/2006/relationships/image" Target="../media/image7.png"/><Relationship Id="rId20" Type="http://schemas.openxmlformats.org/officeDocument/2006/relationships/image" Target="../media/image18.png"/><Relationship Id="rId29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1" Type="http://schemas.openxmlformats.org/officeDocument/2006/relationships/tags" Target="../tags/tag10.xml"/><Relationship Id="rId24" Type="http://schemas.openxmlformats.org/officeDocument/2006/relationships/image" Target="../media/image22.png"/><Relationship Id="rId5" Type="http://schemas.openxmlformats.org/officeDocument/2006/relationships/tags" Target="../tags/tag4.xml"/><Relationship Id="rId15" Type="http://schemas.openxmlformats.org/officeDocument/2006/relationships/notesSlide" Target="../notesSlides/notesSlide1.xml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tags" Target="../tags/tag9.xml"/><Relationship Id="rId19" Type="http://schemas.openxmlformats.org/officeDocument/2006/relationships/chart" Target="../charts/chart1.xml"/><Relationship Id="rId31" Type="http://schemas.openxmlformats.org/officeDocument/2006/relationships/image" Target="../media/image3.png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slideLayout" Target="../slideLayouts/slideLayout12.xml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g"/><Relationship Id="rId5" Type="http://schemas.microsoft.com/office/2007/relationships/hdphoto" Target="../media/hdphoto1.wdp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33.png"/><Relationship Id="rId3" Type="http://schemas.openxmlformats.org/officeDocument/2006/relationships/customXml" Target="../ink/ink3.xml"/><Relationship Id="rId7" Type="http://schemas.openxmlformats.org/officeDocument/2006/relationships/diagramData" Target="../diagrams/data1.xml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microsoft.com/office/2007/relationships/diagramDrawing" Target="../diagrams/drawing1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3.emf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36.jpe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7.png"/><Relationship Id="rId2" Type="http://schemas.openxmlformats.org/officeDocument/2006/relationships/tags" Target="../tags/tag13.xml"/><Relationship Id="rId16" Type="http://schemas.openxmlformats.org/officeDocument/2006/relationships/image" Target="../media/image3.png"/><Relationship Id="rId1" Type="http://schemas.openxmlformats.org/officeDocument/2006/relationships/vmlDrawing" Target="../drawings/vmlDrawing2.vml"/><Relationship Id="rId6" Type="http://schemas.openxmlformats.org/officeDocument/2006/relationships/tags" Target="../tags/tag17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16.xml"/><Relationship Id="rId15" Type="http://schemas.openxmlformats.org/officeDocument/2006/relationships/image" Target="../media/image35.emf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5">
            <a:extLst>
              <a:ext uri="{FF2B5EF4-FFF2-40B4-BE49-F238E27FC236}">
                <a16:creationId xmlns:a16="http://schemas.microsoft.com/office/drawing/2014/main" xmlns="" id="{78E81931-EC11-4433-BB7B-ED42BAA244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37">
            <a:extLst>
              <a:ext uri="{FF2B5EF4-FFF2-40B4-BE49-F238E27FC236}">
                <a16:creationId xmlns:a16="http://schemas.microsoft.com/office/drawing/2014/main" xmlns="" id="{F35BC353-549C-47DC-9732-7E69613728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DFEE891-C08C-D5B2-1177-1E9536AE06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"/>
          <a:stretch/>
        </p:blipFill>
        <p:spPr>
          <a:xfrm>
            <a:off x="1" y="10"/>
            <a:ext cx="12191999" cy="6857990"/>
          </a:xfrm>
          <a:custGeom>
            <a:avLst/>
            <a:gdLst/>
            <a:ahLst/>
            <a:cxnLst/>
            <a:rect l="l" t="t" r="r" b="b"/>
            <a:pathLst>
              <a:path w="12192000" h="6858002">
                <a:moveTo>
                  <a:pt x="5307101" y="6857999"/>
                </a:moveTo>
                <a:lnTo>
                  <a:pt x="12192000" y="6857999"/>
                </a:lnTo>
                <a:lnTo>
                  <a:pt x="12192000" y="6858002"/>
                </a:lnTo>
                <a:lnTo>
                  <a:pt x="5307088" y="685800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77972"/>
                </a:lnTo>
                <a:lnTo>
                  <a:pt x="12152890" y="6290206"/>
                </a:lnTo>
                <a:cubicBezTo>
                  <a:pt x="12105395" y="6304478"/>
                  <a:pt x="12054092" y="6317152"/>
                  <a:pt x="12009354" y="6315664"/>
                </a:cubicBezTo>
                <a:cubicBezTo>
                  <a:pt x="11994503" y="6311032"/>
                  <a:pt x="11985943" y="6310638"/>
                  <a:pt x="11978968" y="6319390"/>
                </a:cubicBezTo>
                <a:cubicBezTo>
                  <a:pt x="11941764" y="6318961"/>
                  <a:pt x="11901790" y="6339612"/>
                  <a:pt x="11878895" y="6327233"/>
                </a:cubicBezTo>
                <a:cubicBezTo>
                  <a:pt x="11878918" y="6346592"/>
                  <a:pt x="11826486" y="6319151"/>
                  <a:pt x="11814979" y="6337141"/>
                </a:cubicBezTo>
                <a:cubicBezTo>
                  <a:pt x="11820607" y="6367517"/>
                  <a:pt x="11727668" y="6353622"/>
                  <a:pt x="11687508" y="6364470"/>
                </a:cubicBezTo>
                <a:cubicBezTo>
                  <a:pt x="11692944" y="6381370"/>
                  <a:pt x="11638976" y="6383664"/>
                  <a:pt x="11672002" y="6397904"/>
                </a:cubicBezTo>
                <a:cubicBezTo>
                  <a:pt x="11645814" y="6406115"/>
                  <a:pt x="11642999" y="6389784"/>
                  <a:pt x="11629894" y="6384496"/>
                </a:cubicBezTo>
                <a:cubicBezTo>
                  <a:pt x="11597582" y="6386755"/>
                  <a:pt x="11602281" y="6372208"/>
                  <a:pt x="11597728" y="6361596"/>
                </a:cubicBezTo>
                <a:cubicBezTo>
                  <a:pt x="11567716" y="6387703"/>
                  <a:pt x="11505156" y="6361750"/>
                  <a:pt x="11448211" y="6357842"/>
                </a:cubicBezTo>
                <a:cubicBezTo>
                  <a:pt x="11414499" y="6357897"/>
                  <a:pt x="11370196" y="6408532"/>
                  <a:pt x="11336630" y="6383021"/>
                </a:cubicBezTo>
                <a:cubicBezTo>
                  <a:pt x="11316728" y="6389671"/>
                  <a:pt x="11284212" y="6365546"/>
                  <a:pt x="11267820" y="6388199"/>
                </a:cubicBezTo>
                <a:cubicBezTo>
                  <a:pt x="11215412" y="6380118"/>
                  <a:pt x="11199532" y="6391497"/>
                  <a:pt x="11153755" y="6378749"/>
                </a:cubicBezTo>
                <a:cubicBezTo>
                  <a:pt x="11097684" y="6376473"/>
                  <a:pt x="11142086" y="6407848"/>
                  <a:pt x="11063998" y="6397440"/>
                </a:cubicBezTo>
                <a:cubicBezTo>
                  <a:pt x="11028900" y="6406581"/>
                  <a:pt x="10989384" y="6411343"/>
                  <a:pt x="10949261" y="6411271"/>
                </a:cubicBezTo>
                <a:cubicBezTo>
                  <a:pt x="10946808" y="6404413"/>
                  <a:pt x="10928478" y="6413021"/>
                  <a:pt x="10920620" y="6414504"/>
                </a:cubicBezTo>
                <a:cubicBezTo>
                  <a:pt x="10921840" y="6410173"/>
                  <a:pt x="10906289" y="6407257"/>
                  <a:pt x="10899483" y="6410536"/>
                </a:cubicBezTo>
                <a:cubicBezTo>
                  <a:pt x="10774259" y="6419728"/>
                  <a:pt x="10854212" y="6382839"/>
                  <a:pt x="10774590" y="6403309"/>
                </a:cubicBezTo>
                <a:cubicBezTo>
                  <a:pt x="10724638" y="6405843"/>
                  <a:pt x="10739599" y="6355991"/>
                  <a:pt x="10682861" y="6377814"/>
                </a:cubicBezTo>
                <a:cubicBezTo>
                  <a:pt x="10622947" y="6375380"/>
                  <a:pt x="10589912" y="6355504"/>
                  <a:pt x="10530714" y="6366548"/>
                </a:cubicBezTo>
                <a:cubicBezTo>
                  <a:pt x="10474643" y="6364190"/>
                  <a:pt x="10428348" y="6354710"/>
                  <a:pt x="10379097" y="6358630"/>
                </a:cubicBezTo>
                <a:cubicBezTo>
                  <a:pt x="10361622" y="6351880"/>
                  <a:pt x="10344151" y="6348805"/>
                  <a:pt x="10323727" y="6357333"/>
                </a:cubicBezTo>
                <a:cubicBezTo>
                  <a:pt x="10272196" y="6352518"/>
                  <a:pt x="10263446" y="6339056"/>
                  <a:pt x="10227126" y="6348100"/>
                </a:cubicBezTo>
                <a:cubicBezTo>
                  <a:pt x="10196351" y="6318664"/>
                  <a:pt x="10199174" y="6342674"/>
                  <a:pt x="10163542" y="6343141"/>
                </a:cubicBezTo>
                <a:cubicBezTo>
                  <a:pt x="10134376" y="6345476"/>
                  <a:pt x="10177885" y="6359944"/>
                  <a:pt x="10151161" y="6358763"/>
                </a:cubicBezTo>
                <a:cubicBezTo>
                  <a:pt x="10126522" y="6349492"/>
                  <a:pt x="10117113" y="6369683"/>
                  <a:pt x="10092125" y="6358861"/>
                </a:cubicBezTo>
                <a:cubicBezTo>
                  <a:pt x="10107302" y="6344459"/>
                  <a:pt x="10032910" y="6356018"/>
                  <a:pt x="10037958" y="6342614"/>
                </a:cubicBezTo>
                <a:cubicBezTo>
                  <a:pt x="10003046" y="6359008"/>
                  <a:pt x="10003017" y="6334504"/>
                  <a:pt x="9966866" y="6337014"/>
                </a:cubicBezTo>
                <a:cubicBezTo>
                  <a:pt x="9947485" y="6342600"/>
                  <a:pt x="9935606" y="6342702"/>
                  <a:pt x="9924418" y="6333490"/>
                </a:cubicBezTo>
                <a:cubicBezTo>
                  <a:pt x="9834150" y="6361084"/>
                  <a:pt x="9880223" y="6330704"/>
                  <a:pt x="9806001" y="6337361"/>
                </a:cubicBezTo>
                <a:cubicBezTo>
                  <a:pt x="9740686" y="6345638"/>
                  <a:pt x="9670300" y="6348205"/>
                  <a:pt x="9596449" y="6376180"/>
                </a:cubicBezTo>
                <a:cubicBezTo>
                  <a:pt x="9581101" y="6384665"/>
                  <a:pt x="9553986" y="6385744"/>
                  <a:pt x="9535890" y="6378590"/>
                </a:cubicBezTo>
                <a:cubicBezTo>
                  <a:pt x="9532775" y="6377359"/>
                  <a:pt x="9530052" y="6375925"/>
                  <a:pt x="9527805" y="6374334"/>
                </a:cubicBezTo>
                <a:cubicBezTo>
                  <a:pt x="9481894" y="6394749"/>
                  <a:pt x="9464762" y="6381055"/>
                  <a:pt x="9441373" y="6395633"/>
                </a:cubicBezTo>
                <a:cubicBezTo>
                  <a:pt x="9381290" y="6397202"/>
                  <a:pt x="9341618" y="6377583"/>
                  <a:pt x="9320149" y="6390280"/>
                </a:cubicBezTo>
                <a:cubicBezTo>
                  <a:pt x="9291150" y="6386896"/>
                  <a:pt x="9257768" y="6367103"/>
                  <a:pt x="9229488" y="6380382"/>
                </a:cubicBezTo>
                <a:cubicBezTo>
                  <a:pt x="9230007" y="6377216"/>
                  <a:pt x="9227921" y="6376045"/>
                  <a:pt x="9224285" y="6375920"/>
                </a:cubicBezTo>
                <a:lnTo>
                  <a:pt x="9217537" y="6376762"/>
                </a:lnTo>
                <a:lnTo>
                  <a:pt x="9214728" y="6381637"/>
                </a:lnTo>
                <a:cubicBezTo>
                  <a:pt x="9202170" y="6398803"/>
                  <a:pt x="9191484" y="6381138"/>
                  <a:pt x="9161049" y="6384539"/>
                </a:cubicBezTo>
                <a:cubicBezTo>
                  <a:pt x="9146336" y="6385184"/>
                  <a:pt x="9147761" y="6380673"/>
                  <a:pt x="9149697" y="6376552"/>
                </a:cubicBezTo>
                <a:lnTo>
                  <a:pt x="9150803" y="6372240"/>
                </a:lnTo>
                <a:lnTo>
                  <a:pt x="9141448" y="6372359"/>
                </a:lnTo>
                <a:lnTo>
                  <a:pt x="9137486" y="6372055"/>
                </a:lnTo>
                <a:lnTo>
                  <a:pt x="9126952" y="6375163"/>
                </a:lnTo>
                <a:cubicBezTo>
                  <a:pt x="9117353" y="6375502"/>
                  <a:pt x="9107828" y="6372135"/>
                  <a:pt x="9098334" y="6372861"/>
                </a:cubicBezTo>
                <a:cubicBezTo>
                  <a:pt x="9093587" y="6373224"/>
                  <a:pt x="9088847" y="6374610"/>
                  <a:pt x="9084110" y="6377995"/>
                </a:cubicBezTo>
                <a:cubicBezTo>
                  <a:pt x="9105864" y="6390113"/>
                  <a:pt x="9028073" y="6387966"/>
                  <a:pt x="9039515" y="6400351"/>
                </a:cubicBezTo>
                <a:cubicBezTo>
                  <a:pt x="8997651" y="6388705"/>
                  <a:pt x="9009590" y="6412472"/>
                  <a:pt x="8973305" y="6414442"/>
                </a:cubicBezTo>
                <a:cubicBezTo>
                  <a:pt x="8951781" y="6411385"/>
                  <a:pt x="8940212" y="6412734"/>
                  <a:pt x="8933861" y="6423031"/>
                </a:cubicBezTo>
                <a:cubicBezTo>
                  <a:pt x="8832841" y="6407267"/>
                  <a:pt x="8892362" y="6431116"/>
                  <a:pt x="8817130" y="6433703"/>
                </a:cubicBezTo>
                <a:cubicBezTo>
                  <a:pt x="8749745" y="6433633"/>
                  <a:pt x="8680232" y="6439719"/>
                  <a:pt x="8594947" y="6421586"/>
                </a:cubicBezTo>
                <a:cubicBezTo>
                  <a:pt x="8575919" y="6415227"/>
                  <a:pt x="8549096" y="6417484"/>
                  <a:pt x="8535041" y="6426626"/>
                </a:cubicBezTo>
                <a:cubicBezTo>
                  <a:pt x="8532621" y="6428200"/>
                  <a:pt x="8530681" y="6429922"/>
                  <a:pt x="8529279" y="6431739"/>
                </a:cubicBezTo>
                <a:cubicBezTo>
                  <a:pt x="8474783" y="6417534"/>
                  <a:pt x="8464858" y="6432901"/>
                  <a:pt x="8435056" y="6421613"/>
                </a:cubicBezTo>
                <a:cubicBezTo>
                  <a:pt x="8376022" y="6427411"/>
                  <a:pt x="8347129" y="6451271"/>
                  <a:pt x="8320108" y="6441573"/>
                </a:cubicBezTo>
                <a:cubicBezTo>
                  <a:pt x="8293638" y="6448387"/>
                  <a:pt x="8270932" y="6471649"/>
                  <a:pt x="8237020" y="6462216"/>
                </a:cubicBezTo>
                <a:cubicBezTo>
                  <a:pt x="8245222" y="6474245"/>
                  <a:pt x="8197387" y="6460392"/>
                  <a:pt x="8188860" y="6471379"/>
                </a:cubicBezTo>
                <a:cubicBezTo>
                  <a:pt x="8184024" y="6480393"/>
                  <a:pt x="8168383" y="6478291"/>
                  <a:pt x="8155558" y="6480722"/>
                </a:cubicBezTo>
                <a:cubicBezTo>
                  <a:pt x="8144819" y="6489457"/>
                  <a:pt x="8082218" y="6493172"/>
                  <a:pt x="8061412" y="6490111"/>
                </a:cubicBezTo>
                <a:cubicBezTo>
                  <a:pt x="8004043" y="6475925"/>
                  <a:pt x="7947523" y="6510024"/>
                  <a:pt x="7901437" y="6499659"/>
                </a:cubicBezTo>
                <a:cubicBezTo>
                  <a:pt x="7888774" y="6499544"/>
                  <a:pt x="7877960" y="6500846"/>
                  <a:pt x="7868353" y="6503024"/>
                </a:cubicBezTo>
                <a:lnTo>
                  <a:pt x="7843779" y="6511212"/>
                </a:lnTo>
                <a:lnTo>
                  <a:pt x="7841448" y="6517728"/>
                </a:lnTo>
                <a:lnTo>
                  <a:pt x="7823871" y="6520429"/>
                </a:lnTo>
                <a:lnTo>
                  <a:pt x="7820005" y="6522254"/>
                </a:lnTo>
                <a:cubicBezTo>
                  <a:pt x="7812641" y="6525763"/>
                  <a:pt x="7805193" y="6529063"/>
                  <a:pt x="7797020" y="6531612"/>
                </a:cubicBezTo>
                <a:cubicBezTo>
                  <a:pt x="7782159" y="6505259"/>
                  <a:pt x="7725050" y="6548941"/>
                  <a:pt x="7727879" y="6524102"/>
                </a:cubicBezTo>
                <a:cubicBezTo>
                  <a:pt x="7680386" y="6533519"/>
                  <a:pt x="7695538" y="6507405"/>
                  <a:pt x="7659324" y="6537474"/>
                </a:cubicBezTo>
                <a:cubicBezTo>
                  <a:pt x="7566636" y="6535069"/>
                  <a:pt x="7462452" y="6568928"/>
                  <a:pt x="7374068" y="6552862"/>
                </a:cubicBezTo>
                <a:cubicBezTo>
                  <a:pt x="7393454" y="6562410"/>
                  <a:pt x="7373124" y="6578225"/>
                  <a:pt x="7346163" y="6577609"/>
                </a:cubicBezTo>
                <a:cubicBezTo>
                  <a:pt x="7419349" y="6615756"/>
                  <a:pt x="7219942" y="6557562"/>
                  <a:pt x="7235023" y="6591880"/>
                </a:cubicBezTo>
                <a:cubicBezTo>
                  <a:pt x="7203144" y="6564271"/>
                  <a:pt x="7057485" y="6539224"/>
                  <a:pt x="7039074" y="6572474"/>
                </a:cubicBezTo>
                <a:cubicBezTo>
                  <a:pt x="6966094" y="6582775"/>
                  <a:pt x="6893201" y="6571018"/>
                  <a:pt x="6833428" y="6596853"/>
                </a:cubicBezTo>
                <a:cubicBezTo>
                  <a:pt x="6827113" y="6593647"/>
                  <a:pt x="6820080" y="6591377"/>
                  <a:pt x="6812583" y="6589775"/>
                </a:cubicBezTo>
                <a:lnTo>
                  <a:pt x="6790242" y="6586880"/>
                </a:lnTo>
                <a:lnTo>
                  <a:pt x="6787846" y="6588046"/>
                </a:lnTo>
                <a:cubicBezTo>
                  <a:pt x="6776461" y="6590858"/>
                  <a:pt x="6768832" y="6590687"/>
                  <a:pt x="6762881" y="6589201"/>
                </a:cubicBezTo>
                <a:lnTo>
                  <a:pt x="6756732" y="6586412"/>
                </a:lnTo>
                <a:lnTo>
                  <a:pt x="6739390" y="6586250"/>
                </a:lnTo>
                <a:lnTo>
                  <a:pt x="6704653" y="6583365"/>
                </a:lnTo>
                <a:lnTo>
                  <a:pt x="6698694" y="6585233"/>
                </a:lnTo>
                <a:lnTo>
                  <a:pt x="6647142" y="6584630"/>
                </a:lnTo>
                <a:lnTo>
                  <a:pt x="6646688" y="6585765"/>
                </a:lnTo>
                <a:cubicBezTo>
                  <a:pt x="6644494" y="6588296"/>
                  <a:pt x="6640660" y="6590137"/>
                  <a:pt x="6633278" y="6590589"/>
                </a:cubicBezTo>
                <a:cubicBezTo>
                  <a:pt x="6648367" y="6606646"/>
                  <a:pt x="6630160" y="6597288"/>
                  <a:pt x="6607065" y="6597202"/>
                </a:cubicBezTo>
                <a:cubicBezTo>
                  <a:pt x="6625347" y="6622121"/>
                  <a:pt x="6557475" y="6611760"/>
                  <a:pt x="6549804" y="6626596"/>
                </a:cubicBezTo>
                <a:cubicBezTo>
                  <a:pt x="6532425" y="6625972"/>
                  <a:pt x="6514382" y="6625766"/>
                  <a:pt x="6496083" y="6626095"/>
                </a:cubicBezTo>
                <a:lnTo>
                  <a:pt x="6485389" y="6626617"/>
                </a:lnTo>
                <a:lnTo>
                  <a:pt x="6485223" y="6626886"/>
                </a:lnTo>
                <a:cubicBezTo>
                  <a:pt x="6483001" y="6627550"/>
                  <a:pt x="6479520" y="6627927"/>
                  <a:pt x="6474035" y="6627950"/>
                </a:cubicBezTo>
                <a:lnTo>
                  <a:pt x="6465888" y="6627571"/>
                </a:lnTo>
                <a:lnTo>
                  <a:pt x="6445139" y="6628585"/>
                </a:lnTo>
                <a:lnTo>
                  <a:pt x="6438312" y="6630646"/>
                </a:lnTo>
                <a:cubicBezTo>
                  <a:pt x="6417397" y="6642787"/>
                  <a:pt x="6447851" y="6675286"/>
                  <a:pt x="6392168" y="6665569"/>
                </a:cubicBezTo>
                <a:cubicBezTo>
                  <a:pt x="6343510" y="6677589"/>
                  <a:pt x="6330169" y="6701494"/>
                  <a:pt x="6272304" y="6700835"/>
                </a:cubicBezTo>
                <a:cubicBezTo>
                  <a:pt x="6226827" y="6712160"/>
                  <a:pt x="6194756" y="6728533"/>
                  <a:pt x="6150447" y="6732895"/>
                </a:cubicBezTo>
                <a:cubicBezTo>
                  <a:pt x="6140653" y="6742032"/>
                  <a:pt x="6128186" y="6747742"/>
                  <a:pt x="6104787" y="6743117"/>
                </a:cubicBezTo>
                <a:cubicBezTo>
                  <a:pt x="6064916" y="6755994"/>
                  <a:pt x="6067350" y="6769968"/>
                  <a:pt x="6030197" y="6767449"/>
                </a:cubicBezTo>
                <a:cubicBezTo>
                  <a:pt x="6025714" y="6799897"/>
                  <a:pt x="6010615" y="6777056"/>
                  <a:pt x="5980285" y="6782421"/>
                </a:cubicBezTo>
                <a:cubicBezTo>
                  <a:pt x="5954036" y="6784991"/>
                  <a:pt x="5980131" y="6764424"/>
                  <a:pt x="5958496" y="6769874"/>
                </a:cubicBezTo>
                <a:cubicBezTo>
                  <a:pt x="5944505" y="6782527"/>
                  <a:pt x="5921893" y="6765237"/>
                  <a:pt x="5908732" y="6779393"/>
                </a:cubicBezTo>
                <a:cubicBezTo>
                  <a:pt x="5931989" y="6790347"/>
                  <a:pt x="5860959" y="6791681"/>
                  <a:pt x="5874963" y="6803355"/>
                </a:cubicBezTo>
                <a:cubicBezTo>
                  <a:pt x="5833647" y="6793755"/>
                  <a:pt x="5851456" y="6816602"/>
                  <a:pt x="5819199" y="6820147"/>
                </a:cubicBezTo>
                <a:cubicBezTo>
                  <a:pt x="5798819" y="6818094"/>
                  <a:pt x="5788750" y="6819934"/>
                  <a:pt x="5786035" y="6830341"/>
                </a:cubicBezTo>
                <a:cubicBezTo>
                  <a:pt x="5689973" y="6819312"/>
                  <a:pt x="5750863" y="6840131"/>
                  <a:pt x="5683543" y="6846008"/>
                </a:cubicBezTo>
                <a:cubicBezTo>
                  <a:pt x="5622546" y="6848924"/>
                  <a:pt x="5561433" y="6857988"/>
                  <a:pt x="5478912" y="6843932"/>
                </a:cubicBezTo>
                <a:cubicBezTo>
                  <a:pt x="5459815" y="6838522"/>
                  <a:pt x="5436209" y="6841929"/>
                  <a:pt x="5426182" y="6851543"/>
                </a:cubicBezTo>
                <a:cubicBezTo>
                  <a:pt x="5424458" y="6853198"/>
                  <a:pt x="5423209" y="6854977"/>
                  <a:pt x="5422476" y="6856827"/>
                </a:cubicBezTo>
                <a:cubicBezTo>
                  <a:pt x="5368974" y="6845270"/>
                  <a:pt x="5364519" y="6860824"/>
                  <a:pt x="5334223" y="6851042"/>
                </a:cubicBezTo>
                <a:lnTo>
                  <a:pt x="5307101" y="6857999"/>
                </a:lnTo>
                <a:lnTo>
                  <a:pt x="0" y="6857999"/>
                </a:lnTo>
                <a:lnTo>
                  <a:pt x="0" y="2143233"/>
                </a:lnTo>
                <a:lnTo>
                  <a:pt x="23798" y="2139906"/>
                </a:lnTo>
                <a:cubicBezTo>
                  <a:pt x="74043" y="2136293"/>
                  <a:pt x="38977" y="2165571"/>
                  <a:pt x="87258" y="2143366"/>
                </a:cubicBezTo>
                <a:cubicBezTo>
                  <a:pt x="122965" y="2137787"/>
                  <a:pt x="117457" y="2188700"/>
                  <a:pt x="156013" y="2163361"/>
                </a:cubicBezTo>
                <a:cubicBezTo>
                  <a:pt x="199419" y="2162157"/>
                  <a:pt x="225310" y="2180084"/>
                  <a:pt x="266777" y="2165405"/>
                </a:cubicBezTo>
                <a:cubicBezTo>
                  <a:pt x="307408" y="2164360"/>
                  <a:pt x="341751" y="2171054"/>
                  <a:pt x="376805" y="2164126"/>
                </a:cubicBezTo>
                <a:cubicBezTo>
                  <a:pt x="390105" y="2169833"/>
                  <a:pt x="403012" y="2171855"/>
                  <a:pt x="416820" y="2162058"/>
                </a:cubicBezTo>
                <a:cubicBezTo>
                  <a:pt x="454441" y="2163754"/>
                  <a:pt x="462164" y="2176725"/>
                  <a:pt x="487366" y="2165444"/>
                </a:cubicBezTo>
                <a:cubicBezTo>
                  <a:pt x="512638" y="2193098"/>
                  <a:pt x="508069" y="2169186"/>
                  <a:pt x="533680" y="2166550"/>
                </a:cubicBezTo>
                <a:cubicBezTo>
                  <a:pt x="554439" y="2162433"/>
                  <a:pt x="521576" y="2150568"/>
                  <a:pt x="540946" y="2150128"/>
                </a:cubicBezTo>
                <a:cubicBezTo>
                  <a:pt x="559671" y="2157928"/>
                  <a:pt x="564313" y="2137102"/>
                  <a:pt x="583453" y="2146439"/>
                </a:cubicBezTo>
                <a:cubicBezTo>
                  <a:pt x="574045" y="2161807"/>
                  <a:pt x="626400" y="2145688"/>
                  <a:pt x="624180" y="2159439"/>
                </a:cubicBezTo>
                <a:cubicBezTo>
                  <a:pt x="647591" y="2140873"/>
                  <a:pt x="650201" y="2165450"/>
                  <a:pt x="675971" y="2160733"/>
                </a:cubicBezTo>
                <a:cubicBezTo>
                  <a:pt x="689339" y="2153950"/>
                  <a:pt x="697882" y="2153126"/>
                  <a:pt x="706914" y="2161686"/>
                </a:cubicBezTo>
                <a:cubicBezTo>
                  <a:pt x="769009" y="2128516"/>
                  <a:pt x="739035" y="2161792"/>
                  <a:pt x="791788" y="2150599"/>
                </a:cubicBezTo>
                <a:cubicBezTo>
                  <a:pt x="837950" y="2138324"/>
                  <a:pt x="852628" y="2155297"/>
                  <a:pt x="902857" y="2122745"/>
                </a:cubicBezTo>
                <a:cubicBezTo>
                  <a:pt x="913016" y="2113301"/>
                  <a:pt x="967730" y="2097173"/>
                  <a:pt x="981959" y="2092815"/>
                </a:cubicBezTo>
                <a:cubicBezTo>
                  <a:pt x="996188" y="2088456"/>
                  <a:pt x="986445" y="2095133"/>
                  <a:pt x="988232" y="2096592"/>
                </a:cubicBezTo>
                <a:cubicBezTo>
                  <a:pt x="1019139" y="2073321"/>
                  <a:pt x="1032924" y="2086016"/>
                  <a:pt x="1048229" y="2069972"/>
                </a:cubicBezTo>
                <a:cubicBezTo>
                  <a:pt x="1091335" y="2064742"/>
                  <a:pt x="1121978" y="2082008"/>
                  <a:pt x="1136098" y="2067967"/>
                </a:cubicBezTo>
                <a:cubicBezTo>
                  <a:pt x="1157340" y="2069596"/>
                  <a:pt x="1183471" y="2087419"/>
                  <a:pt x="1202436" y="2072380"/>
                </a:cubicBezTo>
                <a:cubicBezTo>
                  <a:pt x="1202276" y="2085209"/>
                  <a:pt x="1228778" y="2063479"/>
                  <a:pt x="1239614" y="2072295"/>
                </a:cubicBezTo>
                <a:cubicBezTo>
                  <a:pt x="1247024" y="2079920"/>
                  <a:pt x="1256792" y="2075104"/>
                  <a:pt x="1266687" y="2075072"/>
                </a:cubicBezTo>
                <a:cubicBezTo>
                  <a:pt x="1278018" y="2081364"/>
                  <a:pt x="1322622" y="2073526"/>
                  <a:pt x="1335495" y="2066868"/>
                </a:cubicBezTo>
                <a:cubicBezTo>
                  <a:pt x="1368381" y="2043096"/>
                  <a:pt x="1422617" y="2065011"/>
                  <a:pt x="1449503" y="2046887"/>
                </a:cubicBezTo>
                <a:cubicBezTo>
                  <a:pt x="1458132" y="2044484"/>
                  <a:pt x="1466138" y="2043753"/>
                  <a:pt x="1473714" y="2044066"/>
                </a:cubicBezTo>
                <a:lnTo>
                  <a:pt x="1494279" y="2047336"/>
                </a:lnTo>
                <a:lnTo>
                  <a:pt x="1498838" y="2053057"/>
                </a:lnTo>
                <a:lnTo>
                  <a:pt x="1512113" y="2052421"/>
                </a:lnTo>
                <a:lnTo>
                  <a:pt x="1515595" y="2053441"/>
                </a:lnTo>
                <a:cubicBezTo>
                  <a:pt x="1522236" y="2055416"/>
                  <a:pt x="1528840" y="2057179"/>
                  <a:pt x="1535601" y="2058100"/>
                </a:cubicBezTo>
                <a:cubicBezTo>
                  <a:pt x="1533819" y="2030557"/>
                  <a:pt x="1592812" y="2061403"/>
                  <a:pt x="1579590" y="2038490"/>
                </a:cubicBezTo>
                <a:cubicBezTo>
                  <a:pt x="1616426" y="2038767"/>
                  <a:pt x="1594177" y="2016885"/>
                  <a:pt x="1632661" y="2038680"/>
                </a:cubicBezTo>
                <a:cubicBezTo>
                  <a:pt x="1695112" y="2019618"/>
                  <a:pt x="1728303" y="2044586"/>
                  <a:pt x="1781597" y="2013421"/>
                </a:cubicBezTo>
                <a:cubicBezTo>
                  <a:pt x="1834196" y="2009160"/>
                  <a:pt x="1902538" y="2002271"/>
                  <a:pt x="1942299" y="1995238"/>
                </a:cubicBezTo>
                <a:cubicBezTo>
                  <a:pt x="1987356" y="1969382"/>
                  <a:pt x="2046051" y="1931285"/>
                  <a:pt x="2073776" y="1959306"/>
                </a:cubicBezTo>
                <a:cubicBezTo>
                  <a:pt x="2128486" y="1955797"/>
                  <a:pt x="2173117" y="1931503"/>
                  <a:pt x="2225830" y="1945035"/>
                </a:cubicBezTo>
                <a:cubicBezTo>
                  <a:pt x="2228705" y="1940868"/>
                  <a:pt x="2232493" y="1937453"/>
                  <a:pt x="2236906" y="1934583"/>
                </a:cubicBezTo>
                <a:lnTo>
                  <a:pt x="2250907" y="1927805"/>
                </a:lnTo>
                <a:lnTo>
                  <a:pt x="2253081" y="1928470"/>
                </a:lnTo>
                <a:cubicBezTo>
                  <a:pt x="2262162" y="1929060"/>
                  <a:pt x="2267315" y="1927517"/>
                  <a:pt x="2270720" y="1925037"/>
                </a:cubicBezTo>
                <a:lnTo>
                  <a:pt x="2273667" y="1921293"/>
                </a:lnTo>
                <a:lnTo>
                  <a:pt x="2285482" y="1917998"/>
                </a:lnTo>
                <a:lnTo>
                  <a:pt x="2307986" y="1908982"/>
                </a:lnTo>
                <a:lnTo>
                  <a:pt x="2312921" y="1909665"/>
                </a:lnTo>
                <a:lnTo>
                  <a:pt x="2347989" y="1899756"/>
                </a:lnTo>
                <a:lnTo>
                  <a:pt x="2348816" y="1900744"/>
                </a:lnTo>
                <a:cubicBezTo>
                  <a:pt x="2351467" y="1902733"/>
                  <a:pt x="2354933" y="1903776"/>
                  <a:pt x="2360199" y="1902864"/>
                </a:cubicBezTo>
                <a:cubicBezTo>
                  <a:pt x="2357148" y="1920740"/>
                  <a:pt x="2365381" y="1908616"/>
                  <a:pt x="2381173" y="1904351"/>
                </a:cubicBezTo>
                <a:cubicBezTo>
                  <a:pt x="2379960" y="1931162"/>
                  <a:pt x="2421782" y="1909095"/>
                  <a:pt x="2433782" y="1921696"/>
                </a:cubicBezTo>
                <a:cubicBezTo>
                  <a:pt x="2445411" y="1917959"/>
                  <a:pt x="2457686" y="1914495"/>
                  <a:pt x="2470381" y="1911489"/>
                </a:cubicBezTo>
                <a:lnTo>
                  <a:pt x="2477951" y="1910044"/>
                </a:lnTo>
                <a:lnTo>
                  <a:pt x="2478187" y="1910267"/>
                </a:lnTo>
                <a:cubicBezTo>
                  <a:pt x="2480012" y="1910490"/>
                  <a:pt x="2482569" y="1910217"/>
                  <a:pt x="2486339" y="1909244"/>
                </a:cubicBezTo>
                <a:lnTo>
                  <a:pt x="2491753" y="1907410"/>
                </a:lnTo>
                <a:lnTo>
                  <a:pt x="2506438" y="1904607"/>
                </a:lnTo>
                <a:lnTo>
                  <a:pt x="2512055" y="1905314"/>
                </a:lnTo>
                <a:cubicBezTo>
                  <a:pt x="2531909" y="1912973"/>
                  <a:pt x="2525790" y="1949139"/>
                  <a:pt x="2559550" y="1929886"/>
                </a:cubicBezTo>
                <a:cubicBezTo>
                  <a:pt x="2598368" y="1932405"/>
                  <a:pt x="2618373" y="1952531"/>
                  <a:pt x="2657743" y="1941427"/>
                </a:cubicBezTo>
                <a:cubicBezTo>
                  <a:pt x="2694066" y="1943866"/>
                  <a:pt x="2723489" y="1953496"/>
                  <a:pt x="2755845" y="1949581"/>
                </a:cubicBezTo>
                <a:cubicBezTo>
                  <a:pt x="2766710" y="1956423"/>
                  <a:pt x="2777851" y="1959550"/>
                  <a:pt x="2791790" y="1950948"/>
                </a:cubicBezTo>
                <a:cubicBezTo>
                  <a:pt x="2824975" y="1955867"/>
                  <a:pt x="2829653" y="1969486"/>
                  <a:pt x="2853980" y="1960379"/>
                </a:cubicBezTo>
                <a:cubicBezTo>
                  <a:pt x="2867339" y="1982719"/>
                  <a:pt x="2870664" y="1974650"/>
                  <a:pt x="2881292" y="1969035"/>
                </a:cubicBezTo>
                <a:lnTo>
                  <a:pt x="2882690" y="1968669"/>
                </a:lnTo>
                <a:lnTo>
                  <a:pt x="2884480" y="1971856"/>
                </a:lnTo>
                <a:lnTo>
                  <a:pt x="2889504" y="1973560"/>
                </a:lnTo>
                <a:lnTo>
                  <a:pt x="2904507" y="1973450"/>
                </a:lnTo>
                <a:lnTo>
                  <a:pt x="2910361" y="1972623"/>
                </a:lnTo>
                <a:cubicBezTo>
                  <a:pt x="2914314" y="1972346"/>
                  <a:pt x="2916841" y="1972538"/>
                  <a:pt x="2918476" y="1973085"/>
                </a:cubicBezTo>
                <a:cubicBezTo>
                  <a:pt x="2918519" y="1973172"/>
                  <a:pt x="2918565" y="1973259"/>
                  <a:pt x="2918608" y="1973346"/>
                </a:cubicBezTo>
                <a:lnTo>
                  <a:pt x="2926342" y="1973289"/>
                </a:lnTo>
                <a:cubicBezTo>
                  <a:pt x="2939546" y="1972624"/>
                  <a:pt x="2952540" y="1971432"/>
                  <a:pt x="2965031" y="1969856"/>
                </a:cubicBezTo>
                <a:cubicBezTo>
                  <a:pt x="2971305" y="1984385"/>
                  <a:pt x="3019698" y="1970246"/>
                  <a:pt x="3007773" y="1996347"/>
                </a:cubicBezTo>
                <a:cubicBezTo>
                  <a:pt x="3024413" y="1995002"/>
                  <a:pt x="3037063" y="1984582"/>
                  <a:pt x="3026997" y="2001580"/>
                </a:cubicBezTo>
                <a:cubicBezTo>
                  <a:pt x="3032338" y="2001634"/>
                  <a:pt x="3035193" y="2003280"/>
                  <a:pt x="3036901" y="2005710"/>
                </a:cubicBezTo>
                <a:lnTo>
                  <a:pt x="3037285" y="2006829"/>
                </a:lnTo>
                <a:lnTo>
                  <a:pt x="3074407" y="2003411"/>
                </a:lnTo>
                <a:lnTo>
                  <a:pt x="3078795" y="2004969"/>
                </a:lnTo>
                <a:lnTo>
                  <a:pt x="3103685" y="2000166"/>
                </a:lnTo>
                <a:lnTo>
                  <a:pt x="3116175" y="1999058"/>
                </a:lnTo>
                <a:lnTo>
                  <a:pt x="3120468" y="1995915"/>
                </a:lnTo>
                <a:cubicBezTo>
                  <a:pt x="3124679" y="1994091"/>
                  <a:pt x="3130170" y="1993504"/>
                  <a:pt x="3138514" y="1995716"/>
                </a:cubicBezTo>
                <a:lnTo>
                  <a:pt x="3140299" y="1996760"/>
                </a:lnTo>
                <a:lnTo>
                  <a:pt x="3156256" y="1992625"/>
                </a:lnTo>
                <a:cubicBezTo>
                  <a:pt x="3161579" y="1990603"/>
                  <a:pt x="3166532" y="1987932"/>
                  <a:pt x="3170922" y="1984357"/>
                </a:cubicBezTo>
                <a:cubicBezTo>
                  <a:pt x="3215296" y="2007127"/>
                  <a:pt x="3279153" y="1979394"/>
                  <a:pt x="3332263" y="1985792"/>
                </a:cubicBezTo>
                <a:cubicBezTo>
                  <a:pt x="3365071" y="1970632"/>
                  <a:pt x="3439000" y="1997025"/>
                  <a:pt x="3460591" y="1967471"/>
                </a:cubicBezTo>
                <a:cubicBezTo>
                  <a:pt x="3451444" y="2002870"/>
                  <a:pt x="3556491" y="1969109"/>
                  <a:pt x="3595015" y="1975790"/>
                </a:cubicBezTo>
                <a:cubicBezTo>
                  <a:pt x="3658347" y="1975113"/>
                  <a:pt x="3722805" y="1993634"/>
                  <a:pt x="3769101" y="1999150"/>
                </a:cubicBezTo>
                <a:cubicBezTo>
                  <a:pt x="3796708" y="2027471"/>
                  <a:pt x="3784478" y="2001987"/>
                  <a:pt x="3819178" y="2008885"/>
                </a:cubicBezTo>
                <a:cubicBezTo>
                  <a:pt x="3815893" y="1984013"/>
                  <a:pt x="3859241" y="2024909"/>
                  <a:pt x="3868628" y="1997548"/>
                </a:cubicBezTo>
                <a:cubicBezTo>
                  <a:pt x="3874646" y="1999671"/>
                  <a:pt x="3880179" y="2002589"/>
                  <a:pt x="3885662" y="2005723"/>
                </a:cubicBezTo>
                <a:lnTo>
                  <a:pt x="3888539" y="2007351"/>
                </a:lnTo>
                <a:lnTo>
                  <a:pt x="3901342" y="2009114"/>
                </a:lnTo>
                <a:lnTo>
                  <a:pt x="3903349" y="2015552"/>
                </a:lnTo>
                <a:lnTo>
                  <a:pt x="3921468" y="2022461"/>
                </a:lnTo>
                <a:cubicBezTo>
                  <a:pt x="3928503" y="2024132"/>
                  <a:pt x="3936363" y="2024854"/>
                  <a:pt x="3945480" y="2024047"/>
                </a:cubicBezTo>
                <a:cubicBezTo>
                  <a:pt x="3978176" y="2011092"/>
                  <a:pt x="4020619" y="2042364"/>
                  <a:pt x="4061250" y="2024945"/>
                </a:cubicBezTo>
                <a:cubicBezTo>
                  <a:pt x="4076090" y="2020726"/>
                  <a:pt x="4121392" y="2021057"/>
                  <a:pt x="4129570" y="2029272"/>
                </a:cubicBezTo>
                <a:cubicBezTo>
                  <a:pt x="4138935" y="2031020"/>
                  <a:pt x="4150099" y="2028050"/>
                  <a:pt x="4154036" y="2036868"/>
                </a:cubicBezTo>
                <a:cubicBezTo>
                  <a:pt x="4160735" y="2047472"/>
                  <a:pt x="4194512" y="2030907"/>
                  <a:pt x="4189204" y="2043474"/>
                </a:cubicBezTo>
                <a:cubicBezTo>
                  <a:pt x="4213171" y="2032123"/>
                  <a:pt x="4230703" y="2054320"/>
                  <a:pt x="4250119" y="2059743"/>
                </a:cubicBezTo>
                <a:cubicBezTo>
                  <a:pt x="4259612" y="2054119"/>
                  <a:pt x="4269863" y="2056925"/>
                  <a:pt x="4283096" y="2061464"/>
                </a:cubicBezTo>
                <a:lnTo>
                  <a:pt x="4301210" y="2067352"/>
                </a:lnTo>
                <a:lnTo>
                  <a:pt x="4308819" y="2066758"/>
                </a:lnTo>
                <a:cubicBezTo>
                  <a:pt x="4318024" y="2066868"/>
                  <a:pt x="4326429" y="2067593"/>
                  <a:pt x="4333907" y="2068098"/>
                </a:cubicBezTo>
                <a:lnTo>
                  <a:pt x="4348284" y="2068116"/>
                </a:lnTo>
                <a:lnTo>
                  <a:pt x="4354009" y="2067847"/>
                </a:lnTo>
                <a:lnTo>
                  <a:pt x="4366647" y="2061827"/>
                </a:lnTo>
                <a:lnTo>
                  <a:pt x="4383151" y="2064242"/>
                </a:lnTo>
                <a:lnTo>
                  <a:pt x="4401354" y="2058245"/>
                </a:lnTo>
                <a:cubicBezTo>
                  <a:pt x="4402457" y="2059998"/>
                  <a:pt x="4403942" y="2061629"/>
                  <a:pt x="4405765" y="2063081"/>
                </a:cubicBezTo>
                <a:lnTo>
                  <a:pt x="4420601" y="2068011"/>
                </a:lnTo>
                <a:lnTo>
                  <a:pt x="4433312" y="2062239"/>
                </a:lnTo>
                <a:cubicBezTo>
                  <a:pt x="4433913" y="2071826"/>
                  <a:pt x="4448053" y="2061159"/>
                  <a:pt x="4459938" y="2058655"/>
                </a:cubicBezTo>
                <a:lnTo>
                  <a:pt x="4467257" y="2059536"/>
                </a:lnTo>
                <a:lnTo>
                  <a:pt x="4492833" y="2051951"/>
                </a:lnTo>
                <a:cubicBezTo>
                  <a:pt x="4506830" y="2048890"/>
                  <a:pt x="4520326" y="2046915"/>
                  <a:pt x="4533444" y="2045543"/>
                </a:cubicBezTo>
                <a:lnTo>
                  <a:pt x="4579902" y="2042473"/>
                </a:lnTo>
                <a:lnTo>
                  <a:pt x="4593061" y="2036537"/>
                </a:lnTo>
                <a:cubicBezTo>
                  <a:pt x="4623093" y="2030020"/>
                  <a:pt x="4659310" y="2036776"/>
                  <a:pt x="4678455" y="2022033"/>
                </a:cubicBezTo>
                <a:cubicBezTo>
                  <a:pt x="4686902" y="2019123"/>
                  <a:pt x="4694854" y="2017915"/>
                  <a:pt x="4702453" y="2017770"/>
                </a:cubicBezTo>
                <a:lnTo>
                  <a:pt x="4723263" y="2019792"/>
                </a:lnTo>
                <a:lnTo>
                  <a:pt x="4728248" y="2025217"/>
                </a:lnTo>
                <a:lnTo>
                  <a:pt x="4741475" y="2023784"/>
                </a:lnTo>
                <a:lnTo>
                  <a:pt x="4745033" y="2024591"/>
                </a:lnTo>
                <a:cubicBezTo>
                  <a:pt x="4751823" y="2026159"/>
                  <a:pt x="4758560" y="2027516"/>
                  <a:pt x="4765390" y="2028029"/>
                </a:cubicBezTo>
                <a:cubicBezTo>
                  <a:pt x="4761540" y="2000715"/>
                  <a:pt x="4822843" y="2027885"/>
                  <a:pt x="4807902" y="2005868"/>
                </a:cubicBezTo>
                <a:cubicBezTo>
                  <a:pt x="4844760" y="2003930"/>
                  <a:pt x="4820870" y="1983482"/>
                  <a:pt x="4860989" y="2002871"/>
                </a:cubicBezTo>
                <a:cubicBezTo>
                  <a:pt x="4922008" y="1980146"/>
                  <a:pt x="5009783" y="1987933"/>
                  <a:pt x="5060738" y="1953707"/>
                </a:cubicBezTo>
                <a:cubicBezTo>
                  <a:pt x="5113014" y="1946308"/>
                  <a:pt x="5135414" y="1967863"/>
                  <a:pt x="5174646" y="1958475"/>
                </a:cubicBezTo>
                <a:cubicBezTo>
                  <a:pt x="5181576" y="1926245"/>
                  <a:pt x="5266302" y="1871146"/>
                  <a:pt x="5296127" y="1897377"/>
                </a:cubicBezTo>
                <a:cubicBezTo>
                  <a:pt x="5350570" y="1890601"/>
                  <a:pt x="5393378" y="1863736"/>
                  <a:pt x="5447102" y="1874045"/>
                </a:cubicBezTo>
                <a:cubicBezTo>
                  <a:pt x="5449663" y="1869724"/>
                  <a:pt x="5453194" y="1866097"/>
                  <a:pt x="5457394" y="1862976"/>
                </a:cubicBezTo>
                <a:lnTo>
                  <a:pt x="5470885" y="1855386"/>
                </a:lnTo>
                <a:lnTo>
                  <a:pt x="5473108" y="1855919"/>
                </a:lnTo>
                <a:cubicBezTo>
                  <a:pt x="5482234" y="1855961"/>
                  <a:pt x="5487271" y="1854115"/>
                  <a:pt x="5490487" y="1851442"/>
                </a:cubicBezTo>
                <a:lnTo>
                  <a:pt x="5493156" y="1847537"/>
                </a:lnTo>
                <a:lnTo>
                  <a:pt x="5504724" y="1843550"/>
                </a:lnTo>
                <a:lnTo>
                  <a:pt x="5526552" y="1833223"/>
                </a:lnTo>
                <a:lnTo>
                  <a:pt x="5531534" y="1833606"/>
                </a:lnTo>
                <a:lnTo>
                  <a:pt x="5565857" y="1821637"/>
                </a:lnTo>
                <a:lnTo>
                  <a:pt x="5566758" y="1822571"/>
                </a:lnTo>
                <a:cubicBezTo>
                  <a:pt x="5569560" y="1824391"/>
                  <a:pt x="5573104" y="1825220"/>
                  <a:pt x="5578300" y="1823998"/>
                </a:cubicBezTo>
                <a:cubicBezTo>
                  <a:pt x="5576590" y="1841977"/>
                  <a:pt x="5583913" y="1829412"/>
                  <a:pt x="5599385" y="1824219"/>
                </a:cubicBezTo>
                <a:cubicBezTo>
                  <a:pt x="5600181" y="1850985"/>
                  <a:pt x="5640346" y="1826505"/>
                  <a:pt x="5653291" y="1838330"/>
                </a:cubicBezTo>
                <a:cubicBezTo>
                  <a:pt x="5664639" y="1833911"/>
                  <a:pt x="5676656" y="1829727"/>
                  <a:pt x="5689123" y="1825972"/>
                </a:cubicBezTo>
                <a:lnTo>
                  <a:pt x="5696583" y="1824080"/>
                </a:lnTo>
                <a:lnTo>
                  <a:pt x="5696836" y="1824287"/>
                </a:lnTo>
                <a:cubicBezTo>
                  <a:pt x="5698678" y="1824400"/>
                  <a:pt x="5701213" y="1823974"/>
                  <a:pt x="5704910" y="1822779"/>
                </a:cubicBezTo>
                <a:lnTo>
                  <a:pt x="5710186" y="1820629"/>
                </a:lnTo>
                <a:lnTo>
                  <a:pt x="5724662" y="1816957"/>
                </a:lnTo>
                <a:lnTo>
                  <a:pt x="5730330" y="1817323"/>
                </a:lnTo>
                <a:lnTo>
                  <a:pt x="5733569" y="1819818"/>
                </a:lnTo>
                <a:lnTo>
                  <a:pt x="5734751" y="1819150"/>
                </a:lnTo>
                <a:cubicBezTo>
                  <a:pt x="5742385" y="1811473"/>
                  <a:pt x="5741789" y="1803283"/>
                  <a:pt x="5765286" y="1820584"/>
                </a:cubicBezTo>
                <a:cubicBezTo>
                  <a:pt x="5784532" y="1806446"/>
                  <a:pt x="5795499" y="1817814"/>
                  <a:pt x="5829951" y="1814425"/>
                </a:cubicBezTo>
                <a:cubicBezTo>
                  <a:pt x="5839381" y="1803221"/>
                  <a:pt x="5851644" y="1803437"/>
                  <a:pt x="5865400" y="1807121"/>
                </a:cubicBezTo>
                <a:cubicBezTo>
                  <a:pt x="5894873" y="1795832"/>
                  <a:pt x="5927910" y="1797657"/>
                  <a:pt x="5964230" y="1791246"/>
                </a:cubicBezTo>
                <a:cubicBezTo>
                  <a:pt x="5997095" y="1771694"/>
                  <a:pt x="6025977" y="1785382"/>
                  <a:pt x="6064751" y="1778450"/>
                </a:cubicBezTo>
                <a:cubicBezTo>
                  <a:pt x="6088334" y="1752766"/>
                  <a:pt x="6099508" y="1787374"/>
                  <a:pt x="6122352" y="1789671"/>
                </a:cubicBezTo>
                <a:lnTo>
                  <a:pt x="6128122" y="1788981"/>
                </a:lnTo>
                <a:lnTo>
                  <a:pt x="6141014" y="1782915"/>
                </a:lnTo>
                <a:lnTo>
                  <a:pt x="6145388" y="1779947"/>
                </a:lnTo>
                <a:cubicBezTo>
                  <a:pt x="6148578" y="1778158"/>
                  <a:pt x="6150926" y="1777299"/>
                  <a:pt x="6152799" y="1777068"/>
                </a:cubicBezTo>
                <a:lnTo>
                  <a:pt x="6153131" y="1777217"/>
                </a:lnTo>
                <a:lnTo>
                  <a:pt x="6159777" y="1774090"/>
                </a:lnTo>
                <a:cubicBezTo>
                  <a:pt x="6170646" y="1768312"/>
                  <a:pt x="6180893" y="1762216"/>
                  <a:pt x="6190386" y="1756022"/>
                </a:cubicBezTo>
                <a:cubicBezTo>
                  <a:pt x="6207960" y="1764717"/>
                  <a:pt x="6238019" y="1734533"/>
                  <a:pt x="6249518" y="1759399"/>
                </a:cubicBezTo>
                <a:cubicBezTo>
                  <a:pt x="6262790" y="1751731"/>
                  <a:pt x="6265029" y="1738657"/>
                  <a:pt x="6270527" y="1755769"/>
                </a:cubicBezTo>
                <a:cubicBezTo>
                  <a:pt x="6275192" y="1753681"/>
                  <a:pt x="6279041" y="1753811"/>
                  <a:pt x="6282550" y="1755003"/>
                </a:cubicBezTo>
                <a:lnTo>
                  <a:pt x="6283816" y="1755712"/>
                </a:lnTo>
                <a:lnTo>
                  <a:pt x="6313084" y="1738281"/>
                </a:lnTo>
                <a:lnTo>
                  <a:pt x="6318182" y="1737732"/>
                </a:lnTo>
                <a:lnTo>
                  <a:pt x="6335709" y="1724111"/>
                </a:lnTo>
                <a:lnTo>
                  <a:pt x="6345588" y="1718279"/>
                </a:lnTo>
                <a:lnTo>
                  <a:pt x="6346673" y="1714145"/>
                </a:lnTo>
                <a:cubicBezTo>
                  <a:pt x="6348796" y="1711062"/>
                  <a:pt x="6353055" y="1708421"/>
                  <a:pt x="6362126" y="1706799"/>
                </a:cubicBezTo>
                <a:lnTo>
                  <a:pt x="6364545" y="1706892"/>
                </a:lnTo>
                <a:cubicBezTo>
                  <a:pt x="6367637" y="1703281"/>
                  <a:pt x="6424942" y="1698254"/>
                  <a:pt x="6464076" y="1679171"/>
                </a:cubicBezTo>
                <a:cubicBezTo>
                  <a:pt x="6504464" y="1655724"/>
                  <a:pt x="6547114" y="1618110"/>
                  <a:pt x="6599352" y="1592397"/>
                </a:cubicBezTo>
                <a:cubicBezTo>
                  <a:pt x="6621028" y="1623320"/>
                  <a:pt x="6702628" y="1477903"/>
                  <a:pt x="6694106" y="1530854"/>
                </a:cubicBezTo>
                <a:cubicBezTo>
                  <a:pt x="6709146" y="1521510"/>
                  <a:pt x="6782557" y="1496994"/>
                  <a:pt x="6779808" y="1510598"/>
                </a:cubicBezTo>
                <a:cubicBezTo>
                  <a:pt x="6816671" y="1469344"/>
                  <a:pt x="6859225" y="1490432"/>
                  <a:pt x="6910674" y="1458095"/>
                </a:cubicBezTo>
                <a:cubicBezTo>
                  <a:pt x="6958236" y="1468911"/>
                  <a:pt x="6926351" y="1454150"/>
                  <a:pt x="6962144" y="1445637"/>
                </a:cubicBezTo>
                <a:cubicBezTo>
                  <a:pt x="6938512" y="1427780"/>
                  <a:pt x="7010208" y="1442012"/>
                  <a:pt x="6995460" y="1417188"/>
                </a:cubicBezTo>
                <a:lnTo>
                  <a:pt x="7017033" y="1416698"/>
                </a:lnTo>
                <a:lnTo>
                  <a:pt x="7020886" y="1416805"/>
                </a:lnTo>
                <a:lnTo>
                  <a:pt x="7033438" y="1413061"/>
                </a:lnTo>
                <a:lnTo>
                  <a:pt x="7040555" y="1417220"/>
                </a:lnTo>
                <a:lnTo>
                  <a:pt x="7062011" y="1415322"/>
                </a:lnTo>
                <a:cubicBezTo>
                  <a:pt x="7069494" y="1413805"/>
                  <a:pt x="7076899" y="1411231"/>
                  <a:pt x="7084117" y="1406974"/>
                </a:cubicBezTo>
                <a:cubicBezTo>
                  <a:pt x="7101577" y="1383961"/>
                  <a:pt x="7164447" y="1391139"/>
                  <a:pt x="7185047" y="1361519"/>
                </a:cubicBezTo>
                <a:cubicBezTo>
                  <a:pt x="7194363" y="1352352"/>
                  <a:pt x="7233839" y="1334552"/>
                  <a:pt x="7247783" y="1337622"/>
                </a:cubicBezTo>
                <a:cubicBezTo>
                  <a:pt x="7257348" y="1335236"/>
                  <a:pt x="7264529" y="1328498"/>
                  <a:pt x="7275307" y="1333722"/>
                </a:cubicBezTo>
                <a:cubicBezTo>
                  <a:pt x="7289966" y="1339225"/>
                  <a:pt x="7305349" y="1312996"/>
                  <a:pt x="7311261" y="1324795"/>
                </a:cubicBezTo>
                <a:cubicBezTo>
                  <a:pt x="7322509" y="1306494"/>
                  <a:pt x="7356236" y="1316612"/>
                  <a:pt x="7377571" y="1313050"/>
                </a:cubicBezTo>
                <a:cubicBezTo>
                  <a:pt x="7384603" y="1296817"/>
                  <a:pt x="7422434" y="1305349"/>
                  <a:pt x="7461694" y="1290297"/>
                </a:cubicBezTo>
                <a:cubicBezTo>
                  <a:pt x="7468925" y="1271946"/>
                  <a:pt x="7488273" y="1280301"/>
                  <a:pt x="7507193" y="1251613"/>
                </a:cubicBezTo>
                <a:cubicBezTo>
                  <a:pt x="7509613" y="1252526"/>
                  <a:pt x="7512260" y="1253190"/>
                  <a:pt x="7515052" y="1253584"/>
                </a:cubicBezTo>
                <a:cubicBezTo>
                  <a:pt x="7531272" y="1255869"/>
                  <a:pt x="7548775" y="1248744"/>
                  <a:pt x="7554146" y="1237669"/>
                </a:cubicBezTo>
                <a:cubicBezTo>
                  <a:pt x="7587383" y="1195873"/>
                  <a:pt x="7632956" y="1177588"/>
                  <a:pt x="7671846" y="1155347"/>
                </a:cubicBezTo>
                <a:cubicBezTo>
                  <a:pt x="7717626" y="1132532"/>
                  <a:pt x="7704339" y="1170169"/>
                  <a:pt x="7748774" y="1124980"/>
                </a:cubicBezTo>
                <a:cubicBezTo>
                  <a:pt x="7761564" y="1130678"/>
                  <a:pt x="7769446" y="1127888"/>
                  <a:pt x="7779182" y="1118490"/>
                </a:cubicBezTo>
                <a:cubicBezTo>
                  <a:pt x="7801901" y="1108032"/>
                  <a:pt x="7816047" y="1129940"/>
                  <a:pt x="7829932" y="1107346"/>
                </a:cubicBezTo>
                <a:cubicBezTo>
                  <a:pt x="7834286" y="1120482"/>
                  <a:pt x="7877354" y="1093242"/>
                  <a:pt x="7875510" y="1109570"/>
                </a:cubicBezTo>
                <a:cubicBezTo>
                  <a:pt x="7898453" y="1113571"/>
                  <a:pt x="7893102" y="1093377"/>
                  <a:pt x="7914918" y="1096070"/>
                </a:cubicBezTo>
                <a:cubicBezTo>
                  <a:pt x="7933463" y="1091055"/>
                  <a:pt x="7896037" y="1088002"/>
                  <a:pt x="7914188" y="1079287"/>
                </a:cubicBezTo>
                <a:cubicBezTo>
                  <a:pt x="7937737" y="1070775"/>
                  <a:pt x="7922008" y="1049943"/>
                  <a:pt x="7959552" y="1069277"/>
                </a:cubicBezTo>
                <a:cubicBezTo>
                  <a:pt x="7978616" y="1052937"/>
                  <a:pt x="7992226" y="1062990"/>
                  <a:pt x="8029450" y="1055589"/>
                </a:cubicBezTo>
                <a:lnTo>
                  <a:pt x="8038422" y="1049493"/>
                </a:lnTo>
                <a:lnTo>
                  <a:pt x="8053585" y="1058943"/>
                </a:lnTo>
                <a:cubicBezTo>
                  <a:pt x="8061619" y="1062358"/>
                  <a:pt x="8070634" y="1063636"/>
                  <a:pt x="8081474" y="1059840"/>
                </a:cubicBezTo>
                <a:cubicBezTo>
                  <a:pt x="8141491" y="1015057"/>
                  <a:pt x="8090266" y="1080479"/>
                  <a:pt x="8197391" y="1038853"/>
                </a:cubicBezTo>
                <a:cubicBezTo>
                  <a:pt x="8201677" y="1033108"/>
                  <a:pt x="8217224" y="1033020"/>
                  <a:pt x="8218531" y="1038736"/>
                </a:cubicBezTo>
                <a:cubicBezTo>
                  <a:pt x="8224749" y="1034989"/>
                  <a:pt x="8236410" y="1019803"/>
                  <a:pt x="8242405" y="1027800"/>
                </a:cubicBezTo>
                <a:cubicBezTo>
                  <a:pt x="8260401" y="1023020"/>
                  <a:pt x="8277595" y="1016764"/>
                  <a:pt x="8293586" y="1009216"/>
                </a:cubicBezTo>
                <a:lnTo>
                  <a:pt x="8325267" y="990249"/>
                </a:lnTo>
                <a:lnTo>
                  <a:pt x="8335565" y="995156"/>
                </a:lnTo>
                <a:cubicBezTo>
                  <a:pt x="8342208" y="997234"/>
                  <a:pt x="8349366" y="997680"/>
                  <a:pt x="8357350" y="994276"/>
                </a:cubicBezTo>
                <a:cubicBezTo>
                  <a:pt x="8398773" y="957879"/>
                  <a:pt x="8366593" y="1009035"/>
                  <a:pt x="8445003" y="972367"/>
                </a:cubicBezTo>
                <a:cubicBezTo>
                  <a:pt x="8447663" y="967887"/>
                  <a:pt x="8459739" y="966961"/>
                  <a:pt x="8461421" y="971111"/>
                </a:cubicBezTo>
                <a:cubicBezTo>
                  <a:pt x="8465819" y="968000"/>
                  <a:pt x="8473109" y="956137"/>
                  <a:pt x="8478704" y="961712"/>
                </a:cubicBezTo>
                <a:cubicBezTo>
                  <a:pt x="8505565" y="952663"/>
                  <a:pt x="8529238" y="939426"/>
                  <a:pt x="8547429" y="923277"/>
                </a:cubicBezTo>
                <a:cubicBezTo>
                  <a:pt x="8576531" y="919061"/>
                  <a:pt x="8579138" y="912461"/>
                  <a:pt x="8579319" y="905576"/>
                </a:cubicBezTo>
                <a:cubicBezTo>
                  <a:pt x="8579529" y="904096"/>
                  <a:pt x="8579740" y="902618"/>
                  <a:pt x="8579950" y="901139"/>
                </a:cubicBezTo>
                <a:lnTo>
                  <a:pt x="8589038" y="903946"/>
                </a:lnTo>
                <a:cubicBezTo>
                  <a:pt x="8598255" y="904433"/>
                  <a:pt x="8605836" y="900079"/>
                  <a:pt x="8612581" y="893445"/>
                </a:cubicBezTo>
                <a:lnTo>
                  <a:pt x="8620213" y="884417"/>
                </a:lnTo>
                <a:lnTo>
                  <a:pt x="8636849" y="879570"/>
                </a:lnTo>
                <a:cubicBezTo>
                  <a:pt x="8647569" y="875664"/>
                  <a:pt x="8658506" y="871048"/>
                  <a:pt x="8678353" y="868709"/>
                </a:cubicBezTo>
                <a:cubicBezTo>
                  <a:pt x="8676250" y="844726"/>
                  <a:pt x="8711895" y="858913"/>
                  <a:pt x="8721366" y="848445"/>
                </a:cubicBezTo>
                <a:cubicBezTo>
                  <a:pt x="8730651" y="852242"/>
                  <a:pt x="8737642" y="851631"/>
                  <a:pt x="8743257" y="848457"/>
                </a:cubicBezTo>
                <a:lnTo>
                  <a:pt x="8755719" y="834419"/>
                </a:lnTo>
                <a:lnTo>
                  <a:pt x="8776970" y="830126"/>
                </a:lnTo>
                <a:cubicBezTo>
                  <a:pt x="8786153" y="826014"/>
                  <a:pt x="8792888" y="819621"/>
                  <a:pt x="8795998" y="809645"/>
                </a:cubicBezTo>
                <a:cubicBezTo>
                  <a:pt x="8805952" y="821837"/>
                  <a:pt x="8809794" y="841181"/>
                  <a:pt x="8837498" y="830583"/>
                </a:cubicBezTo>
                <a:cubicBezTo>
                  <a:pt x="8851172" y="827584"/>
                  <a:pt x="8868029" y="799681"/>
                  <a:pt x="8878040" y="791651"/>
                </a:cubicBezTo>
                <a:lnTo>
                  <a:pt x="8897564" y="782401"/>
                </a:lnTo>
                <a:lnTo>
                  <a:pt x="8905560" y="786219"/>
                </a:lnTo>
                <a:lnTo>
                  <a:pt x="8917778" y="783256"/>
                </a:lnTo>
                <a:lnTo>
                  <a:pt x="8914746" y="775031"/>
                </a:lnTo>
                <a:lnTo>
                  <a:pt x="8947030" y="764252"/>
                </a:lnTo>
                <a:cubicBezTo>
                  <a:pt x="8970788" y="755523"/>
                  <a:pt x="8988067" y="745115"/>
                  <a:pt x="8977138" y="726774"/>
                </a:cubicBezTo>
                <a:cubicBezTo>
                  <a:pt x="8977490" y="701480"/>
                  <a:pt x="9039667" y="723232"/>
                  <a:pt x="9028928" y="698996"/>
                </a:cubicBezTo>
                <a:cubicBezTo>
                  <a:pt x="9056296" y="708989"/>
                  <a:pt x="9080686" y="673518"/>
                  <a:pt x="9114263" y="665106"/>
                </a:cubicBezTo>
                <a:cubicBezTo>
                  <a:pt x="9115667" y="652470"/>
                  <a:pt x="9123557" y="650905"/>
                  <a:pt x="9139429" y="653134"/>
                </a:cubicBezTo>
                <a:cubicBezTo>
                  <a:pt x="9248531" y="629411"/>
                  <a:pt x="9343720" y="468354"/>
                  <a:pt x="9380600" y="515628"/>
                </a:cubicBezTo>
                <a:cubicBezTo>
                  <a:pt x="9406272" y="509931"/>
                  <a:pt x="9503943" y="538669"/>
                  <a:pt x="9561831" y="513591"/>
                </a:cubicBezTo>
                <a:cubicBezTo>
                  <a:pt x="9577802" y="480860"/>
                  <a:pt x="9713285" y="478736"/>
                  <a:pt x="9742561" y="469315"/>
                </a:cubicBezTo>
                <a:cubicBezTo>
                  <a:pt x="9742569" y="450758"/>
                  <a:pt x="9797169" y="453829"/>
                  <a:pt x="9784394" y="429345"/>
                </a:cubicBezTo>
                <a:cubicBezTo>
                  <a:pt x="9787055" y="417172"/>
                  <a:pt x="9801869" y="413844"/>
                  <a:pt x="9811914" y="421889"/>
                </a:cubicBezTo>
                <a:cubicBezTo>
                  <a:pt x="9828901" y="415568"/>
                  <a:pt x="9835642" y="400341"/>
                  <a:pt x="9858388" y="412158"/>
                </a:cubicBezTo>
                <a:cubicBezTo>
                  <a:pt x="9881945" y="404057"/>
                  <a:pt x="9894276" y="360744"/>
                  <a:pt x="9921770" y="380896"/>
                </a:cubicBezTo>
                <a:cubicBezTo>
                  <a:pt x="9930032" y="337884"/>
                  <a:pt x="10038117" y="312408"/>
                  <a:pt x="10084861" y="294587"/>
                </a:cubicBezTo>
                <a:cubicBezTo>
                  <a:pt x="10141631" y="278266"/>
                  <a:pt x="10188248" y="249698"/>
                  <a:pt x="10271351" y="227987"/>
                </a:cubicBezTo>
                <a:cubicBezTo>
                  <a:pt x="10362764" y="229558"/>
                  <a:pt x="10358378" y="196042"/>
                  <a:pt x="10424673" y="178078"/>
                </a:cubicBezTo>
                <a:cubicBezTo>
                  <a:pt x="10452909" y="162753"/>
                  <a:pt x="10514634" y="185033"/>
                  <a:pt x="10534657" y="156701"/>
                </a:cubicBezTo>
                <a:cubicBezTo>
                  <a:pt x="10595265" y="170910"/>
                  <a:pt x="10637600" y="149657"/>
                  <a:pt x="10726300" y="150292"/>
                </a:cubicBezTo>
                <a:cubicBezTo>
                  <a:pt x="10775756" y="148210"/>
                  <a:pt x="10805324" y="153235"/>
                  <a:pt x="10861177" y="138253"/>
                </a:cubicBezTo>
                <a:cubicBezTo>
                  <a:pt x="10888992" y="99450"/>
                  <a:pt x="10971843" y="126363"/>
                  <a:pt x="10995894" y="78271"/>
                </a:cubicBezTo>
                <a:cubicBezTo>
                  <a:pt x="11009945" y="87061"/>
                  <a:pt x="11016683" y="79738"/>
                  <a:pt x="11031776" y="74275"/>
                </a:cubicBezTo>
                <a:cubicBezTo>
                  <a:pt x="11049588" y="91553"/>
                  <a:pt x="11064655" y="65479"/>
                  <a:pt x="11082485" y="73705"/>
                </a:cubicBezTo>
                <a:cubicBezTo>
                  <a:pt x="11124351" y="51595"/>
                  <a:pt x="11194283" y="44212"/>
                  <a:pt x="11230739" y="34792"/>
                </a:cubicBezTo>
                <a:cubicBezTo>
                  <a:pt x="11248967" y="30081"/>
                  <a:pt x="11257520" y="13218"/>
                  <a:pt x="11268645" y="482"/>
                </a:cubicBezTo>
                <a:lnTo>
                  <a:pt x="11269336" y="3"/>
                </a:lnTo>
                <a:lnTo>
                  <a:pt x="0" y="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86DEAA-A43F-2256-BEA7-119111ED1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666" y="200910"/>
            <a:ext cx="10211351" cy="826935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МЯСО ГОВЯДИНЫ – ИНВЕСТИЦИОННАЯ ПЕРСПЕКТИВА НА двадцать ЛЕТ вперед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8E39D3A-0095-ADCB-673D-14558CAC65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843" y="1072654"/>
            <a:ext cx="6354246" cy="830997"/>
          </a:xfrm>
        </p:spPr>
        <p:txBody>
          <a:bodyPr wrap="square">
            <a:spAutoFit/>
          </a:bodyPr>
          <a:lstStyle/>
          <a:p>
            <a:pPr algn="l" defTabSz="457200"/>
            <a:r>
              <a:rPr lang="ru-RU" sz="1600" dirty="0">
                <a:solidFill>
                  <a:schemeClr val="tx1"/>
                </a:solidFill>
                <a:ea typeface="+mn-ea"/>
              </a:rPr>
              <a:t>Оценка своевременных вложений в проекты производства </a:t>
            </a:r>
            <a:r>
              <a:rPr lang="ru-RU" sz="1600" dirty="0" smtClean="0">
                <a:solidFill>
                  <a:schemeClr val="tx1"/>
                </a:solidFill>
                <a:ea typeface="+mn-ea"/>
              </a:rPr>
              <a:t>говядины на </a:t>
            </a:r>
            <a:r>
              <a:rPr lang="ru-RU" sz="1600" dirty="0">
                <a:solidFill>
                  <a:schemeClr val="tx1"/>
                </a:solidFill>
                <a:ea typeface="+mn-ea"/>
              </a:rPr>
              <a:t>фоне ограниченных земельных ресурсов на планете</a:t>
            </a:r>
            <a:endParaRPr lang="en-US" sz="1600" dirty="0">
              <a:solidFill>
                <a:schemeClr val="tx1"/>
              </a:solidFill>
              <a:ea typeface="+mn-ea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1299413" y="-31879"/>
            <a:ext cx="821390" cy="1318430"/>
            <a:chOff x="11317144" y="5"/>
            <a:chExt cx="821390" cy="1318428"/>
          </a:xfrm>
          <a:solidFill>
            <a:srgbClr val="FFF8DD"/>
          </a:solidFill>
        </p:grpSpPr>
        <p:sp>
          <p:nvSpPr>
            <p:cNvPr id="10" name="Пятиугольник 9"/>
            <p:cNvSpPr/>
            <p:nvPr/>
          </p:nvSpPr>
          <p:spPr>
            <a:xfrm rot="5400000">
              <a:off x="11068625" y="248524"/>
              <a:ext cx="1318428" cy="821390"/>
            </a:xfrm>
            <a:prstGeom prst="homePlate">
              <a:avLst>
                <a:gd name="adj" fmla="val 24227"/>
              </a:avLst>
            </a:prstGeom>
            <a:grpFill/>
            <a:ln w="3175">
              <a:solidFill>
                <a:schemeClr val="tx1"/>
              </a:solidFill>
            </a:ln>
            <a:effectLst>
              <a:outerShdw blurRad="63500" dist="38100" dir="13020000" sx="102000" sy="102000" algn="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7550">
                <a:defRPr/>
              </a:pPr>
              <a:endParaRPr lang="ru-RU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2226" y="197752"/>
              <a:ext cx="687309" cy="75916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924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98" y="1597"/>
          <a:ext cx="1588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8" y="1597"/>
                        <a:ext cx="1588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30" y="38242"/>
            <a:ext cx="11380225" cy="93689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Развитие отрасли мясного скотоводства </a:t>
            </a:r>
            <a:br>
              <a:rPr lang="ru-RU" sz="18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окажет положительное влияние на экономику</a:t>
            </a:r>
          </a:p>
        </p:txBody>
      </p:sp>
      <p:sp>
        <p:nvSpPr>
          <p:cNvPr id="10" name="ee4pHeader1"/>
          <p:cNvSpPr txBox="1"/>
          <p:nvPr/>
        </p:nvSpPr>
        <p:spPr>
          <a:xfrm>
            <a:off x="629569" y="975140"/>
            <a:ext cx="3124676" cy="759600"/>
          </a:xfrm>
          <a:prstGeom prst="rect">
            <a:avLst/>
          </a:prstGeom>
          <a:noFill/>
          <a:ln cap="rnd">
            <a:noFill/>
          </a:ln>
        </p:spPr>
        <p:txBody>
          <a:bodyPr wrap="square" lIns="0" tIns="0" rIns="0" bIns="0" rtlCol="0" anchor="b" anchorCtr="0">
            <a:noAutofit/>
          </a:bodyPr>
          <a:lstStyle/>
          <a:p>
            <a:pPr marL="0" lvl="3" defTabSz="914074">
              <a:defRPr/>
            </a:pPr>
            <a:r>
              <a:rPr lang="ru-RU" sz="1800" dirty="0">
                <a:solidFill>
                  <a:schemeClr val="tx2"/>
                </a:solidFill>
                <a:cs typeface="Times New Roman" panose="02020603050405020304" pitchFamily="18" charset="0"/>
                <a:sym typeface="Trebuchet MS" panose="020B0603020202020204" pitchFamily="34" charset="0"/>
              </a:rPr>
              <a:t>Содействие решению задач в сельском хозяйстве</a:t>
            </a:r>
          </a:p>
        </p:txBody>
      </p:sp>
      <p:sp>
        <p:nvSpPr>
          <p:cNvPr id="12" name="ee4pHeader2"/>
          <p:cNvSpPr txBox="1"/>
          <p:nvPr/>
        </p:nvSpPr>
        <p:spPr>
          <a:xfrm>
            <a:off x="4330829" y="1004179"/>
            <a:ext cx="3126755" cy="576658"/>
          </a:xfrm>
          <a:prstGeom prst="rect">
            <a:avLst/>
          </a:prstGeom>
          <a:noFill/>
          <a:ln cap="rnd">
            <a:noFill/>
          </a:ln>
        </p:spPr>
        <p:txBody>
          <a:bodyPr wrap="square" lIns="0" tIns="0" rIns="0" bIns="0" rtlCol="0" anchor="b" anchorCtr="0">
            <a:noAutofit/>
          </a:bodyPr>
          <a:lstStyle/>
          <a:p>
            <a:pPr marL="0" lvl="3" defTabSz="914074">
              <a:defRPr/>
            </a:pPr>
            <a:r>
              <a:rPr lang="ru-RU" sz="1800" dirty="0">
                <a:solidFill>
                  <a:schemeClr val="tx2"/>
                </a:solidFill>
                <a:cs typeface="Times New Roman" panose="02020603050405020304" pitchFamily="18" charset="0"/>
                <a:sym typeface="Trebuchet MS" panose="020B0603020202020204" pitchFamily="34" charset="0"/>
              </a:rPr>
              <a:t>Потенциал цифровизации</a:t>
            </a:r>
          </a:p>
        </p:txBody>
      </p:sp>
      <p:sp>
        <p:nvSpPr>
          <p:cNvPr id="13" name="ee4pHeader3"/>
          <p:cNvSpPr txBox="1"/>
          <p:nvPr/>
        </p:nvSpPr>
        <p:spPr>
          <a:xfrm>
            <a:off x="8329036" y="748597"/>
            <a:ext cx="3411387" cy="901864"/>
          </a:xfrm>
          <a:prstGeom prst="rect">
            <a:avLst/>
          </a:prstGeom>
          <a:noFill/>
          <a:ln cap="rnd">
            <a:noFill/>
          </a:ln>
        </p:spPr>
        <p:txBody>
          <a:bodyPr wrap="square" lIns="0" tIns="0" rIns="0" bIns="0" rtlCol="0" anchor="b" anchorCtr="0">
            <a:noAutofit/>
          </a:bodyPr>
          <a:lstStyle/>
          <a:p>
            <a:pPr marL="0" lvl="3" defTabSz="914074">
              <a:defRPr/>
            </a:pPr>
            <a:r>
              <a:rPr lang="ru-RU" sz="1800" dirty="0">
                <a:solidFill>
                  <a:schemeClr val="tx2"/>
                </a:solidFill>
                <a:cs typeface="Times New Roman" panose="02020603050405020304" pitchFamily="18" charset="0"/>
                <a:sym typeface="Trebuchet MS" panose="020B0603020202020204" pitchFamily="34" charset="0"/>
              </a:rPr>
              <a:t>Смена менталитета сельских жителей и фермеров</a:t>
            </a:r>
          </a:p>
        </p:txBody>
      </p:sp>
      <p:sp>
        <p:nvSpPr>
          <p:cNvPr id="14" name="ee4pContent1"/>
          <p:cNvSpPr txBox="1"/>
          <p:nvPr/>
        </p:nvSpPr>
        <p:spPr>
          <a:xfrm>
            <a:off x="505705" y="2821914"/>
            <a:ext cx="3724496" cy="3802723"/>
          </a:xfrm>
          <a:prstGeom prst="rect">
            <a:avLst/>
          </a:prstGeom>
          <a:ln cap="rnd">
            <a:noFill/>
          </a:ln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324000" lvl="1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 marL="648000" lvl="2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 marL="0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​"/>
              <a:defRPr sz="2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Trebuchet MS" panose="020B0603020202020204" pitchFamily="34" charset="0"/>
              <a:buChar char="​"/>
              <a:defRPr sz="2400" b="1"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  <a:lvl6pPr marL="324000" lvl="5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400">
                <a:latin typeface="Trebuchet MS" panose="020B0603020202020204" pitchFamily="34" charset="0"/>
                <a:sym typeface="Trebuchet MS" panose="020B0603020202020204" pitchFamily="34" charset="0"/>
              </a:defRPr>
            </a:lvl6pPr>
            <a:lvl7pPr marL="0" lvl="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54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7pPr>
            <a:lvl8pPr marL="0" lvl="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marL="323883" lvl="1" indent="-215926" defTabSz="914074">
              <a:spcAft>
                <a:spcPts val="600"/>
              </a:spcAft>
              <a:buClr>
                <a:srgbClr val="545454"/>
              </a:buClr>
              <a:defRPr/>
            </a:pPr>
            <a:r>
              <a:rPr lang="ru-RU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Рост экспорта с/х продукции </a:t>
            </a:r>
          </a:p>
          <a:p>
            <a:pPr marL="323883" lvl="1" indent="-215926" defTabSz="914074">
              <a:spcAft>
                <a:spcPts val="600"/>
              </a:spcAft>
              <a:buClr>
                <a:srgbClr val="545454"/>
              </a:buClr>
              <a:defRPr/>
            </a:pPr>
            <a:r>
              <a:rPr lang="ru-RU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Привлекательность жизни на селе</a:t>
            </a:r>
          </a:p>
          <a:p>
            <a:pPr marL="323883" lvl="1" indent="-215926" defTabSz="914074">
              <a:spcAft>
                <a:spcPts val="600"/>
              </a:spcAft>
              <a:buClr>
                <a:srgbClr val="545454"/>
              </a:buClr>
              <a:defRPr/>
            </a:pPr>
            <a:r>
              <a:rPr lang="ru-RU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Рост производительности </a:t>
            </a:r>
          </a:p>
          <a:p>
            <a:pPr marL="323883" lvl="1" indent="-215926" defTabSz="914074">
              <a:spcAft>
                <a:spcPts val="600"/>
              </a:spcAft>
              <a:buClr>
                <a:srgbClr val="545454"/>
              </a:buClr>
              <a:defRPr/>
            </a:pPr>
            <a:r>
              <a:rPr lang="ru-RU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Привлечение инвестиций в развитие земли</a:t>
            </a:r>
          </a:p>
          <a:p>
            <a:pPr marL="323883" lvl="1" indent="-215926" defTabSz="914074">
              <a:spcAft>
                <a:spcPts val="600"/>
              </a:spcAft>
              <a:buClr>
                <a:srgbClr val="545454"/>
              </a:buClr>
              <a:defRPr/>
            </a:pPr>
            <a:r>
              <a:rPr lang="ru-RU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Создание новых рабочих мест, снижение бедности и безработицы</a:t>
            </a:r>
          </a:p>
        </p:txBody>
      </p:sp>
      <p:sp>
        <p:nvSpPr>
          <p:cNvPr id="15" name="ee4pContent1"/>
          <p:cNvSpPr txBox="1"/>
          <p:nvPr/>
        </p:nvSpPr>
        <p:spPr>
          <a:xfrm>
            <a:off x="4230202" y="2820088"/>
            <a:ext cx="3963963" cy="3520843"/>
          </a:xfrm>
          <a:prstGeom prst="rect">
            <a:avLst/>
          </a:prstGeom>
          <a:ln cap="rnd">
            <a:noFill/>
          </a:ln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324000" lvl="1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 marL="648000" lvl="2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 marL="0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​"/>
              <a:defRPr sz="2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Trebuchet MS" panose="020B0603020202020204" pitchFamily="34" charset="0"/>
              <a:buChar char="​"/>
              <a:defRPr sz="2400" b="1"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  <a:lvl6pPr marL="324000" lvl="5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400">
                <a:latin typeface="Trebuchet MS" panose="020B0603020202020204" pitchFamily="34" charset="0"/>
                <a:sym typeface="Trebuchet MS" panose="020B0603020202020204" pitchFamily="34" charset="0"/>
              </a:defRPr>
            </a:lvl6pPr>
            <a:lvl7pPr marL="0" lvl="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54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7pPr>
            <a:lvl8pPr marL="0" lvl="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marL="323883" lvl="1" indent="-215926" defTabSz="914074">
              <a:spcAft>
                <a:spcPts val="600"/>
              </a:spcAft>
              <a:buClr>
                <a:srgbClr val="545454"/>
              </a:buClr>
              <a:defRPr/>
            </a:pPr>
            <a:r>
              <a:rPr lang="ru-RU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Электронный земельный кадастр</a:t>
            </a:r>
          </a:p>
          <a:p>
            <a:pPr marL="323883" lvl="1" indent="-215926" defTabSz="914074">
              <a:spcAft>
                <a:spcPts val="600"/>
              </a:spcAft>
              <a:buClr>
                <a:srgbClr val="545454"/>
              </a:buClr>
              <a:defRPr/>
            </a:pPr>
            <a:r>
              <a:rPr lang="ru-RU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Электронная система популяции животных </a:t>
            </a:r>
          </a:p>
          <a:p>
            <a:pPr marL="323883" lvl="1" indent="-215926" defTabSz="914074">
              <a:spcAft>
                <a:spcPts val="600"/>
              </a:spcAft>
              <a:buClr>
                <a:srgbClr val="545454"/>
              </a:buClr>
              <a:defRPr/>
            </a:pPr>
            <a:r>
              <a:rPr lang="ru-RU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Электронная система бухгалтерского учета для ферм</a:t>
            </a:r>
          </a:p>
          <a:p>
            <a:pPr marL="323883" lvl="1" indent="-215926" defTabSz="914074">
              <a:spcAft>
                <a:spcPts val="600"/>
              </a:spcAft>
              <a:buClr>
                <a:srgbClr val="545454"/>
              </a:buClr>
              <a:defRPr/>
            </a:pPr>
            <a:r>
              <a:rPr lang="ru-RU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Статистика и большие аналитические данные</a:t>
            </a:r>
          </a:p>
          <a:p>
            <a:pPr marL="323883" lvl="1" indent="-215926" defTabSz="914074">
              <a:spcAft>
                <a:spcPts val="600"/>
              </a:spcAft>
              <a:buClr>
                <a:srgbClr val="545454"/>
              </a:buClr>
              <a:defRPr/>
            </a:pPr>
            <a:r>
              <a:rPr lang="ru-RU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Система сквозного отслеживания продукции от фермы до стола</a:t>
            </a:r>
          </a:p>
        </p:txBody>
      </p:sp>
      <p:sp>
        <p:nvSpPr>
          <p:cNvPr id="16" name="ee4pContent1"/>
          <p:cNvSpPr txBox="1"/>
          <p:nvPr/>
        </p:nvSpPr>
        <p:spPr>
          <a:xfrm>
            <a:off x="8293556" y="2799328"/>
            <a:ext cx="3625323" cy="3541596"/>
          </a:xfrm>
          <a:prstGeom prst="rect">
            <a:avLst/>
          </a:prstGeom>
          <a:ln cap="rnd">
            <a:noFill/>
          </a:ln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324000" lvl="1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 marL="648000" lvl="2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 marL="0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​"/>
              <a:defRPr sz="2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Trebuchet MS" panose="020B0603020202020204" pitchFamily="34" charset="0"/>
              <a:buChar char="​"/>
              <a:defRPr sz="2400" b="1"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  <a:lvl6pPr marL="324000" lvl="5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400">
                <a:latin typeface="Trebuchet MS" panose="020B0603020202020204" pitchFamily="34" charset="0"/>
                <a:sym typeface="Trebuchet MS" panose="020B0603020202020204" pitchFamily="34" charset="0"/>
              </a:defRPr>
            </a:lvl6pPr>
            <a:lvl7pPr marL="0" lvl="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54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7pPr>
            <a:lvl8pPr marL="0" lvl="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marL="323883" lvl="1" indent="-215926" defTabSz="914074">
              <a:spcAft>
                <a:spcPts val="600"/>
              </a:spcAft>
              <a:buClr>
                <a:srgbClr val="545454"/>
              </a:buClr>
              <a:defRPr/>
            </a:pPr>
            <a:r>
              <a:rPr lang="ru-RU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Ферма как малый семейный бизнес</a:t>
            </a:r>
          </a:p>
          <a:p>
            <a:pPr marL="323883" lvl="1" indent="-215926" defTabSz="914074">
              <a:spcAft>
                <a:spcPts val="600"/>
              </a:spcAft>
              <a:buClr>
                <a:srgbClr val="545454"/>
              </a:buClr>
              <a:defRPr/>
            </a:pPr>
            <a:r>
              <a:rPr lang="ru-RU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Современные технологии</a:t>
            </a:r>
          </a:p>
          <a:p>
            <a:pPr marL="323883" lvl="1" indent="-215926" defTabSz="914074">
              <a:spcAft>
                <a:spcPts val="600"/>
              </a:spcAft>
              <a:buClr>
                <a:srgbClr val="545454"/>
              </a:buClr>
              <a:defRPr/>
            </a:pPr>
            <a:r>
              <a:rPr lang="ru-RU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Стабильный доход</a:t>
            </a:r>
          </a:p>
          <a:p>
            <a:pPr marL="323883" lvl="1" indent="-215926" defTabSz="914074">
              <a:spcAft>
                <a:spcPts val="600"/>
              </a:spcAft>
              <a:buClr>
                <a:srgbClr val="545454"/>
              </a:buClr>
              <a:defRPr/>
            </a:pPr>
            <a:r>
              <a:rPr lang="ru-RU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Гарантии государственной поддержки</a:t>
            </a:r>
          </a:p>
          <a:p>
            <a:pPr marL="323883" lvl="1" indent="-215926" defTabSz="914074">
              <a:spcAft>
                <a:spcPts val="600"/>
              </a:spcAft>
              <a:buClr>
                <a:srgbClr val="545454"/>
              </a:buClr>
              <a:defRPr/>
            </a:pPr>
            <a:r>
              <a:rPr lang="ru-RU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Простое налогообложение</a:t>
            </a:r>
          </a:p>
          <a:p>
            <a:pPr marL="323883" lvl="1" indent="-215926" defTabSz="914074">
              <a:spcAft>
                <a:spcPts val="600"/>
              </a:spcAft>
              <a:buClr>
                <a:srgbClr val="545454"/>
              </a:buClr>
              <a:defRPr/>
            </a:pPr>
            <a:r>
              <a:rPr lang="ru-RU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Согласование с программными целями Государства рост благосостояния граждан</a:t>
            </a:r>
          </a:p>
        </p:txBody>
      </p:sp>
      <p:pic>
        <p:nvPicPr>
          <p:cNvPr id="177337" name="Picture 185" descr="https://i.siteapi.org/_NnmVp_n18lDW3X5yNKo3P72x84=/fit-in/1400x1000/center/top/49aa1288df6703a.s.siteapi.org/img/61ccb1adfc0bc60bb964c64000f5da88bcab70b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588" y="1580844"/>
            <a:ext cx="1489021" cy="106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339" name="Picture 187" descr="https://www.proza.ru/pics/2018/06/10/16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778" y="1798893"/>
            <a:ext cx="1311616" cy="87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850" y="1798889"/>
            <a:ext cx="1348103" cy="102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11302356" y="-31879"/>
            <a:ext cx="821604" cy="1318430"/>
            <a:chOff x="11317144" y="5"/>
            <a:chExt cx="821390" cy="1318428"/>
          </a:xfrm>
          <a:solidFill>
            <a:srgbClr val="FFF8DD"/>
          </a:solidFill>
        </p:grpSpPr>
        <p:sp>
          <p:nvSpPr>
            <p:cNvPr id="18" name="Пятиугольник 17"/>
            <p:cNvSpPr/>
            <p:nvPr/>
          </p:nvSpPr>
          <p:spPr>
            <a:xfrm rot="5400000">
              <a:off x="11068625" y="248524"/>
              <a:ext cx="1318428" cy="821390"/>
            </a:xfrm>
            <a:prstGeom prst="homePlate">
              <a:avLst>
                <a:gd name="adj" fmla="val 24227"/>
              </a:avLst>
            </a:prstGeom>
            <a:grpFill/>
            <a:ln w="3175">
              <a:solidFill>
                <a:schemeClr val="tx1"/>
              </a:solidFill>
            </a:ln>
            <a:effectLst>
              <a:outerShdw blurRad="63500" dist="38100" dir="13020000" sx="102000" sy="102000" algn="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7550">
                <a:defRPr/>
              </a:pPr>
              <a:endParaRPr lang="ru-RU"/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654" y="79496"/>
              <a:ext cx="524851" cy="57972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012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13" y="0"/>
            <a:ext cx="122020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2233" y="2971730"/>
            <a:ext cx="6253138" cy="914541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573" tIns="60779" rIns="121573" bIns="60779">
            <a:normAutofit fontScale="90000"/>
          </a:bodyPr>
          <a:lstStyle/>
          <a:p>
            <a:pPr defTabSz="829549">
              <a:defRPr/>
            </a:pPr>
            <a:r>
              <a:rPr lang="ru-RU" sz="2500" b="1" dirty="0">
                <a:cs typeface="Arial" pitchFamily="34" charset="0"/>
              </a:rPr>
              <a:t>Что нас ждет </a:t>
            </a:r>
            <a:br>
              <a:rPr lang="ru-RU" sz="2500" b="1" dirty="0">
                <a:cs typeface="Arial" pitchFamily="34" charset="0"/>
              </a:rPr>
            </a:br>
            <a:r>
              <a:rPr lang="ru-RU" sz="2500" b="1" dirty="0">
                <a:cs typeface="Arial" pitchFamily="34" charset="0"/>
              </a:rPr>
              <a:t>и какие меры надо предпринять</a:t>
            </a:r>
          </a:p>
        </p:txBody>
      </p:sp>
      <p:sp>
        <p:nvSpPr>
          <p:cNvPr id="15364" name="Заголовок 1"/>
          <p:cNvSpPr txBox="1">
            <a:spLocks/>
          </p:cNvSpPr>
          <p:nvPr/>
        </p:nvSpPr>
        <p:spPr bwMode="auto">
          <a:xfrm>
            <a:off x="8448930" y="5976630"/>
            <a:ext cx="3531198" cy="62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573" tIns="60779" rIns="121573" bIns="60779" anchor="ctr"/>
          <a:lstStyle>
            <a:lvl1pPr>
              <a:spcAft>
                <a:spcPts val="1425"/>
              </a:spcAft>
              <a:defRPr sz="3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>
              <a:spcAft>
                <a:spcPts val="1138"/>
              </a:spcAft>
              <a:defRPr sz="28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>
              <a:spcAft>
                <a:spcPts val="850"/>
              </a:spcAft>
              <a:defRPr sz="2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>
              <a:spcAft>
                <a:spcPts val="575"/>
              </a:spcAft>
              <a:defRPr sz="21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>
              <a:spcAft>
                <a:spcPts val="288"/>
              </a:spcAft>
              <a:defRPr sz="21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3013" indent="-22701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1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0213" indent="-22701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1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7413" indent="-22701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1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4613" indent="-22701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1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defTabSz="829549">
              <a:spcAft>
                <a:spcPct val="0"/>
              </a:spcAft>
            </a:pPr>
            <a:r>
              <a:rPr lang="ru-RU" altLang="ru-RU" sz="2200" b="1" dirty="0" smtClean="0">
                <a:solidFill>
                  <a:srgbClr val="FFC000"/>
                </a:solidFill>
                <a:latin typeface="+mj-lt"/>
                <a:cs typeface="Arial" charset="0"/>
              </a:rPr>
              <a:t>2024 </a:t>
            </a:r>
            <a:r>
              <a:rPr lang="ru-RU" altLang="ru-RU" sz="2200" b="1" dirty="0">
                <a:solidFill>
                  <a:srgbClr val="FFC000"/>
                </a:solidFill>
                <a:latin typeface="+mj-lt"/>
                <a:cs typeface="Arial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398417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B2E8C4-C3E7-4048-A43D-9859510CFA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xmlns="" id="{24D29CCB-7956-4E3E-8880-304085F04BF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7666DE11-17E1-4DC7-B2B7-6DA2E6A9CE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52E493E-0B27-4F3C-AA01-17F0A25641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37042" y="1"/>
            <a:ext cx="7354956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cows in a field&#10;&#10;Description automatically generated with medium confidence">
            <a:extLst>
              <a:ext uri="{FF2B5EF4-FFF2-40B4-BE49-F238E27FC236}">
                <a16:creationId xmlns:a16="http://schemas.microsoft.com/office/drawing/2014/main" xmlns="" id="{74F709AC-4C84-BC92-13D9-5801860B6E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5713" r="17328"/>
          <a:stretch/>
        </p:blipFill>
        <p:spPr>
          <a:xfrm>
            <a:off x="-91307" y="1"/>
            <a:ext cx="7037119" cy="68579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12" name="Прямоугольник 11"/>
          <p:cNvSpPr/>
          <p:nvPr/>
        </p:nvSpPr>
        <p:spPr>
          <a:xfrm>
            <a:off x="6934200" y="1923885"/>
            <a:ext cx="52578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Между </a:t>
            </a:r>
            <a:r>
              <a:rPr lang="ru-RU" dirty="0"/>
              <a:t>тем, в Северной Америке, </a:t>
            </a:r>
            <a:r>
              <a:rPr lang="ru-RU" dirty="0" smtClean="0"/>
              <a:t>производящем </a:t>
            </a:r>
            <a:r>
              <a:rPr lang="ru-RU" dirty="0"/>
              <a:t>регионе, производство говядины увеличится не более чем на 0,5 млн тонн. </a:t>
            </a:r>
            <a:r>
              <a:rPr lang="ru-RU" dirty="0" smtClean="0"/>
              <a:t>Все страны </a:t>
            </a:r>
            <a:r>
              <a:rPr lang="ru-RU" dirty="0"/>
              <a:t>Латинской Америки увеличат производство говядины на 11% </a:t>
            </a:r>
            <a:r>
              <a:rPr lang="ru-RU" dirty="0" smtClean="0"/>
              <a:t>(не более </a:t>
            </a:r>
            <a:r>
              <a:rPr lang="ru-RU" dirty="0"/>
              <a:t>2 млн тонн).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Производство в Европейском союзе, по прогнозам, снизится на 8% за счет сокращения поголовья </a:t>
            </a:r>
            <a:r>
              <a:rPr lang="ru-RU" dirty="0" smtClean="0"/>
              <a:t>коров</a:t>
            </a:r>
            <a:r>
              <a:rPr lang="ru-RU" dirty="0"/>
              <a:t>, а также из-за </a:t>
            </a:r>
            <a:r>
              <a:rPr lang="ru-RU" dirty="0" smtClean="0"/>
              <a:t>высокой </a:t>
            </a:r>
            <a:r>
              <a:rPr lang="ru-RU" dirty="0"/>
              <a:t>конкуренции на экспортных рынках и </a:t>
            </a:r>
            <a:r>
              <a:rPr lang="ru-RU" dirty="0" smtClean="0"/>
              <a:t>замедления </a:t>
            </a:r>
            <a:r>
              <a:rPr lang="ru-RU" dirty="0"/>
              <a:t>внутреннего спроса. </a:t>
            </a:r>
            <a:endParaRPr lang="ru-RU" dirty="0" smtClean="0"/>
          </a:p>
          <a:p>
            <a:endParaRPr lang="ru-RU" dirty="0"/>
          </a:p>
          <a:p>
            <a:r>
              <a:rPr lang="ru-RU" b="1" dirty="0" smtClean="0"/>
              <a:t>Единственными странами способными            нарастить существенно поголовье мясного скота на экспорт остаются Россия и Казахстан</a:t>
            </a:r>
            <a:endParaRPr lang="ru-RU" b="1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11299413" y="-31879"/>
            <a:ext cx="821390" cy="1318430"/>
            <a:chOff x="11317144" y="5"/>
            <a:chExt cx="821390" cy="1318428"/>
          </a:xfrm>
          <a:solidFill>
            <a:srgbClr val="FFF8DD"/>
          </a:solidFill>
        </p:grpSpPr>
        <p:sp>
          <p:nvSpPr>
            <p:cNvPr id="20" name="Пятиугольник 19"/>
            <p:cNvSpPr/>
            <p:nvPr/>
          </p:nvSpPr>
          <p:spPr>
            <a:xfrm rot="5400000">
              <a:off x="11068625" y="248524"/>
              <a:ext cx="1318428" cy="821390"/>
            </a:xfrm>
            <a:prstGeom prst="homePlate">
              <a:avLst>
                <a:gd name="adj" fmla="val 24227"/>
              </a:avLst>
            </a:prstGeom>
            <a:grpFill/>
            <a:ln w="3175">
              <a:solidFill>
                <a:schemeClr val="tx1"/>
              </a:solidFill>
            </a:ln>
            <a:effectLst>
              <a:outerShdw blurRad="63500" dist="38100" dir="13020000" sx="102000" sy="102000" algn="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7550">
                <a:defRPr/>
              </a:pPr>
              <a:endParaRPr lang="ru-RU"/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2226" y="197752"/>
              <a:ext cx="687309" cy="75916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Прямоугольник 21"/>
          <p:cNvSpPr/>
          <p:nvPr/>
        </p:nvSpPr>
        <p:spPr>
          <a:xfrm>
            <a:off x="6945812" y="409388"/>
            <a:ext cx="46030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 прогнозам ФАО, </a:t>
            </a:r>
            <a:r>
              <a:rPr lang="ru-RU" dirty="0" smtClean="0"/>
              <a:t>для обеспечения растущего спроса производство </a:t>
            </a:r>
            <a:r>
              <a:rPr lang="ru-RU" dirty="0"/>
              <a:t>говядины </a:t>
            </a:r>
            <a:r>
              <a:rPr lang="ru-RU" dirty="0" smtClean="0"/>
              <a:t>в мире до </a:t>
            </a:r>
            <a:r>
              <a:rPr lang="ru-RU" dirty="0"/>
              <a:t>2031 года должно вырасти на 8% (или на 6 млн тонн) до 76 млн тонн. 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724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/>
          <p:cNvPicPr>
            <a:picLocks noChangeAspect="1"/>
          </p:cNvPicPr>
          <p:nvPr/>
        </p:nvPicPr>
        <p:blipFill rotWithShape="1">
          <a:blip r:embed="rId16"/>
          <a:srcRect t="13235"/>
          <a:stretch/>
        </p:blipFill>
        <p:spPr>
          <a:xfrm>
            <a:off x="2245" y="0"/>
            <a:ext cx="11417122" cy="6858000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25675495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 hidden="1"/>
          <p:cNvSpPr/>
          <p:nvPr>
            <p:custDataLst>
              <p:tags r:id="rId3"/>
            </p:custDataLst>
          </p:nvPr>
        </p:nvSpPr>
        <p:spPr bwMode="gray">
          <a:xfrm>
            <a:off x="0" y="0"/>
            <a:ext cx="158791" cy="158750"/>
          </a:xfrm>
          <a:prstGeom prst="rect">
            <a:avLst/>
          </a:prstGeom>
          <a:solidFill>
            <a:schemeClr val="dk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29" y="161615"/>
            <a:ext cx="9810604" cy="701731"/>
          </a:xfrm>
        </p:spPr>
        <p:txBody>
          <a:bodyPr wrap="square">
            <a:spAutoFit/>
          </a:bodyPr>
          <a:lstStyle/>
          <a:p>
            <a:pPr defTabSz="457200"/>
            <a:r>
              <a:rPr lang="ru-RU" sz="1800" dirty="0">
                <a:solidFill>
                  <a:schemeClr val="tx1"/>
                </a:solidFill>
                <a:ea typeface="+mn-ea"/>
                <a:cs typeface="+mn-cs"/>
                <a:sym typeface="Trebuchet MS" panose="020B0603020202020204" pitchFamily="34" charset="0"/>
              </a:rPr>
              <a:t>Экспорт говядины имеет высокий потенциал, учитывая обилие пастбищных </a:t>
            </a:r>
            <a:r>
              <a:rPr lang="ru-RU" sz="1800" dirty="0" smtClean="0">
                <a:solidFill>
                  <a:schemeClr val="tx1"/>
                </a:solidFill>
                <a:ea typeface="+mn-ea"/>
                <a:cs typeface="+mn-cs"/>
                <a:sym typeface="Trebuchet MS" panose="020B0603020202020204" pitchFamily="34" charset="0"/>
              </a:rPr>
              <a:t>земель в </a:t>
            </a:r>
            <a:r>
              <a:rPr lang="ru-RU" sz="1800" dirty="0" err="1" smtClean="0">
                <a:solidFill>
                  <a:schemeClr val="tx1"/>
                </a:solidFill>
                <a:ea typeface="+mn-ea"/>
                <a:cs typeface="+mn-cs"/>
                <a:sym typeface="Trebuchet MS" panose="020B0603020202020204" pitchFamily="34" charset="0"/>
              </a:rPr>
              <a:t>РОссии</a:t>
            </a:r>
            <a:endParaRPr lang="ru-RU" sz="18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graphicFrame>
        <p:nvGraphicFramePr>
          <p:cNvPr id="4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6251215"/>
              </p:ext>
            </p:extLst>
          </p:nvPr>
        </p:nvGraphicFramePr>
        <p:xfrm>
          <a:off x="970906" y="2384973"/>
          <a:ext cx="8160238" cy="3912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6" name="Rectangle 5"/>
          <p:cNvSpPr/>
          <p:nvPr/>
        </p:nvSpPr>
        <p:spPr>
          <a:xfrm>
            <a:off x="788343" y="1953926"/>
            <a:ext cx="7802764" cy="22337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300" b="1" dirty="0"/>
              <a:t>Доля экспорта говядины в общем объеме производства против говядины на гектар пастбищ</a:t>
            </a:r>
            <a:endParaRPr lang="en-US" sz="1300" b="1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943783" y="4266057"/>
            <a:ext cx="3087640" cy="19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/>
              <a:t>Экспорт говядины / Производство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6066" y="6446941"/>
            <a:ext cx="5754652" cy="2215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1400" b="1"/>
            </a:lvl1pPr>
          </a:lstStyle>
          <a:p>
            <a:r>
              <a:rPr lang="ru-RU" sz="1600" dirty="0"/>
              <a:t>Производство говядины на гектар пастбищ, кг на гектар</a:t>
            </a:r>
          </a:p>
        </p:txBody>
      </p:sp>
      <p:sp>
        <p:nvSpPr>
          <p:cNvPr id="9" name="Овал 6"/>
          <p:cNvSpPr/>
          <p:nvPr/>
        </p:nvSpPr>
        <p:spPr>
          <a:xfrm>
            <a:off x="9346060" y="4374817"/>
            <a:ext cx="823174" cy="82296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12934" y="4681620"/>
            <a:ext cx="863121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1200"/>
            </a:lvl1pPr>
          </a:lstStyle>
          <a:p>
            <a:r>
              <a:rPr lang="ru-RU" b="1" dirty="0"/>
              <a:t>11млн тонн</a:t>
            </a:r>
          </a:p>
        </p:txBody>
      </p:sp>
      <p:sp>
        <p:nvSpPr>
          <p:cNvPr id="11" name="Овал 18"/>
          <p:cNvSpPr/>
          <p:nvPr/>
        </p:nvSpPr>
        <p:spPr>
          <a:xfrm>
            <a:off x="9537362" y="5366017"/>
            <a:ext cx="440571" cy="438912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rebuchet MS" panose="020B06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65687" y="5484080"/>
            <a:ext cx="923330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1200" b="1"/>
            </a:lvl1pPr>
          </a:lstStyle>
          <a:p>
            <a:r>
              <a:rPr lang="ru-RU" dirty="0"/>
              <a:t>2-3млн тонн</a:t>
            </a:r>
          </a:p>
        </p:txBody>
      </p:sp>
      <p:sp>
        <p:nvSpPr>
          <p:cNvPr id="13" name="Овал 19"/>
          <p:cNvSpPr/>
          <p:nvPr/>
        </p:nvSpPr>
        <p:spPr>
          <a:xfrm>
            <a:off x="9645402" y="5970881"/>
            <a:ext cx="224490" cy="22860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rebuchet MS" panose="020B0603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36957" y="6002083"/>
            <a:ext cx="1215076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1200" b="1"/>
            </a:lvl1pPr>
          </a:lstStyle>
          <a:p>
            <a:r>
              <a:rPr lang="en-US" dirty="0"/>
              <a:t>0</a:t>
            </a:r>
            <a:r>
              <a:rPr lang="ru-RU" dirty="0"/>
              <a:t>,</a:t>
            </a:r>
            <a:r>
              <a:rPr lang="en-US" dirty="0"/>
              <a:t>4–0</a:t>
            </a:r>
            <a:r>
              <a:rPr lang="ru-RU" dirty="0"/>
              <a:t>,</a:t>
            </a:r>
            <a:r>
              <a:rPr lang="en-US" dirty="0"/>
              <a:t>6</a:t>
            </a:r>
            <a:r>
              <a:rPr lang="ru-RU" dirty="0"/>
              <a:t>млн тонн</a:t>
            </a:r>
          </a:p>
        </p:txBody>
      </p:sp>
      <p:pic>
        <p:nvPicPr>
          <p:cNvPr id="113686" name="Picture 2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4645" y="5454653"/>
            <a:ext cx="225114" cy="22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Овал 3"/>
          <p:cNvSpPr/>
          <p:nvPr/>
        </p:nvSpPr>
        <p:spPr>
          <a:xfrm rot="981898">
            <a:off x="2808275" y="3126383"/>
            <a:ext cx="5912725" cy="1073657"/>
          </a:xfrm>
          <a:prstGeom prst="roundRect">
            <a:avLst>
              <a:gd name="adj" fmla="val 50000"/>
            </a:avLst>
          </a:prstGeom>
          <a:noFill/>
          <a:ln w="38100" cap="rnd" cmpd="sng" algn="ctr">
            <a:solidFill>
              <a:srgbClr val="267FC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rebuchet MS" panose="020B0603020202020204" pitchFamily="34" charset="0"/>
            </a:endParaRPr>
          </a:p>
        </p:txBody>
      </p:sp>
      <p:sp>
        <p:nvSpPr>
          <p:cNvPr id="41" name="Скругленная прямоугольная выноска 5"/>
          <p:cNvSpPr/>
          <p:nvPr/>
        </p:nvSpPr>
        <p:spPr>
          <a:xfrm>
            <a:off x="4396129" y="2467841"/>
            <a:ext cx="1368508" cy="504056"/>
          </a:xfrm>
          <a:prstGeom prst="wedgeRoundRectCallout">
            <a:avLst>
              <a:gd name="adj1" fmla="val -31069"/>
              <a:gd name="adj2" fmla="val 80477"/>
              <a:gd name="adj3" fmla="val 16667"/>
            </a:avLst>
          </a:prstGeom>
          <a:solidFill>
            <a:srgbClr val="267FC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Целевая группа стран</a:t>
            </a:r>
          </a:p>
        </p:txBody>
      </p:sp>
      <p:sp>
        <p:nvSpPr>
          <p:cNvPr id="17" name="Block arrow"/>
          <p:cNvSpPr>
            <a:spLocks noChangeArrowheads="1"/>
          </p:cNvSpPr>
          <p:nvPr/>
        </p:nvSpPr>
        <p:spPr bwMode="gray">
          <a:xfrm rot="7706799" flipH="1">
            <a:off x="1586391" y="4032793"/>
            <a:ext cx="1973227" cy="660426"/>
          </a:xfrm>
          <a:prstGeom prst="rightArrow">
            <a:avLst>
              <a:gd name="adj1" fmla="val 49430"/>
              <a:gd name="adj2" fmla="val 117689"/>
            </a:avLst>
          </a:prstGeom>
          <a:solidFill>
            <a:schemeClr val="accent1">
              <a:lumMod val="20000"/>
              <a:lumOff val="80000"/>
              <a:alpha val="33000"/>
            </a:schemeClr>
          </a:solidFill>
          <a:ln w="9525">
            <a:solidFill>
              <a:schemeClr val="accent1"/>
            </a:solidFill>
            <a:headEnd/>
            <a:tailEnd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ru-RU" sz="1400" b="1" dirty="0">
              <a:solidFill>
                <a:srgbClr val="000000"/>
              </a:solidFill>
              <a:latin typeface="Trebuchet MS" panose="020B0603020202020204" pitchFamily="34" charset="0"/>
              <a:cs typeface="Arial" pitchFamily="34" charset="0"/>
              <a:sym typeface="Trebuchet MS" panose="020B0603020202020204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8888059" y="1717222"/>
            <a:ext cx="285318" cy="2023684"/>
            <a:chOff x="-856744" y="1717071"/>
            <a:chExt cx="285244" cy="2023684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56744" y="1717071"/>
              <a:ext cx="285244" cy="213934"/>
            </a:xfrm>
            <a:prstGeom prst="rect">
              <a:avLst/>
            </a:prstGeom>
            <a:noFill/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56716" y="1975833"/>
              <a:ext cx="285188" cy="213934"/>
            </a:xfrm>
            <a:prstGeom prst="rect">
              <a:avLst/>
            </a:prstGeom>
            <a:noFill/>
          </p:spPr>
        </p:pic>
        <p:pic>
          <p:nvPicPr>
            <p:cNvPr id="31" name="Picture 14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56744" y="2493358"/>
              <a:ext cx="285244" cy="213934"/>
            </a:xfrm>
            <a:prstGeom prst="rect">
              <a:avLst/>
            </a:prstGeom>
            <a:noFill/>
          </p:spPr>
        </p:pic>
        <p:pic>
          <p:nvPicPr>
            <p:cNvPr id="33" name="Picture 8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56744" y="3526821"/>
              <a:ext cx="285244" cy="213934"/>
            </a:xfrm>
            <a:prstGeom prst="rect">
              <a:avLst/>
            </a:prstGeom>
            <a:noFill/>
          </p:spPr>
        </p:pic>
        <p:pic>
          <p:nvPicPr>
            <p:cNvPr id="34" name="Picture 63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56744" y="3269646"/>
              <a:ext cx="285244" cy="213934"/>
            </a:xfrm>
            <a:prstGeom prst="rect">
              <a:avLst/>
            </a:prstGeom>
            <a:noFill/>
          </p:spPr>
        </p:pic>
        <p:pic>
          <p:nvPicPr>
            <p:cNvPr id="35" name="Picture 21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56744" y="3012471"/>
              <a:ext cx="285244" cy="213934"/>
            </a:xfrm>
            <a:prstGeom prst="rect">
              <a:avLst/>
            </a:prstGeom>
            <a:noFill/>
          </p:spPr>
        </p:pic>
        <p:pic>
          <p:nvPicPr>
            <p:cNvPr id="37" name="Picture 49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4522" y="2761862"/>
              <a:ext cx="200800" cy="200802"/>
            </a:xfrm>
            <a:prstGeom prst="rect">
              <a:avLst/>
            </a:prstGeom>
            <a:noFill/>
          </p:spPr>
        </p:pic>
        <p:pic>
          <p:nvPicPr>
            <p:cNvPr id="38" name="Picture 51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56744" y="2234595"/>
              <a:ext cx="285244" cy="213934"/>
            </a:xfrm>
            <a:prstGeom prst="rect">
              <a:avLst/>
            </a:prstGeom>
            <a:noFill/>
          </p:spPr>
        </p:pic>
      </p:grpSp>
      <p:graphicFrame>
        <p:nvGraphicFramePr>
          <p:cNvPr id="39" name="Object 38"/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031383824"/>
              </p:ext>
            </p:extLst>
          </p:nvPr>
        </p:nvGraphicFramePr>
        <p:xfrm>
          <a:off x="9984802" y="1485901"/>
          <a:ext cx="1905289" cy="242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Chart" r:id="rId29" imgW="1905145" imgH="2419183" progId="MSGraph.Chart.8">
                  <p:embed followColorScheme="full"/>
                </p:oleObj>
              </mc:Choice>
              <mc:Fallback>
                <p:oleObj name="Chart" r:id="rId29" imgW="1905145" imgH="2419183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9984802" y="1485901"/>
                        <a:ext cx="1905289" cy="2423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Текст 2"/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9527482" y="2273300"/>
            <a:ext cx="589116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en-US" sz="1000" dirty="0">
                <a:latin typeface="Trebuchet MS" panose="020B0603020202020204" pitchFamily="34" charset="0"/>
                <a:sym typeface="Trebuchet MS" panose="020B0603020202020204" pitchFamily="34" charset="0"/>
              </a:rPr>
              <a:t>Бразилия </a:t>
            </a:r>
            <a:endParaRPr lang="ru-RU" sz="100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48" name="Текст 2"/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9173377" y="3568700"/>
            <a:ext cx="943221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en-US" sz="1000" dirty="0">
                <a:latin typeface="Trebuchet MS" panose="020B0603020202020204" pitchFamily="34" charset="0"/>
                <a:sym typeface="Trebuchet MS" panose="020B0603020202020204" pitchFamily="34" charset="0"/>
              </a:rPr>
              <a:t>Новая Зеландия</a:t>
            </a:r>
            <a:endParaRPr lang="ru-RU" sz="100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44" name="Текст 2"/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10710478" y="3884614"/>
            <a:ext cx="276297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en-US" sz="1200" dirty="0">
                <a:latin typeface="Trebuchet MS" panose="020B0603020202020204" pitchFamily="34" charset="0"/>
                <a:sym typeface="Trebuchet MS" panose="020B0603020202020204" pitchFamily="34" charset="0"/>
              </a:rPr>
              <a:t>      </a:t>
            </a:r>
            <a:endParaRPr lang="en-US" altLang="en-US" sz="120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40" name="Текст 2"/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9649751" y="3309938"/>
            <a:ext cx="466847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en-US" sz="1000" dirty="0">
                <a:latin typeface="Trebuchet MS" panose="020B0603020202020204" pitchFamily="34" charset="0"/>
                <a:sym typeface="Trebuchet MS" panose="020B0603020202020204" pitchFamily="34" charset="0"/>
              </a:rPr>
              <a:t>Уругвай</a:t>
            </a:r>
            <a:endParaRPr lang="ru-RU" sz="100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42" name="Текст 2"/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9660866" y="3051175"/>
            <a:ext cx="455732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en-US" sz="1000" dirty="0">
                <a:latin typeface="Trebuchet MS" panose="020B0603020202020204" pitchFamily="34" charset="0"/>
                <a:sym typeface="Trebuchet MS" panose="020B0603020202020204" pitchFamily="34" charset="0"/>
              </a:rPr>
              <a:t>Канада </a:t>
            </a:r>
            <a:endParaRPr lang="ru-RU" sz="100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46" name="Текст 2"/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9467140" y="2790825"/>
            <a:ext cx="649457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en-US" sz="1000" dirty="0">
                <a:latin typeface="Trebuchet MS" panose="020B0603020202020204" pitchFamily="34" charset="0"/>
                <a:sym typeface="Trebuchet MS" panose="020B0603020202020204" pitchFamily="34" charset="0"/>
              </a:rPr>
              <a:t>Аргентина </a:t>
            </a:r>
            <a:endParaRPr lang="ru-RU" sz="100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47" name="Текст 2"/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9490960" y="2532063"/>
            <a:ext cx="62563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en-US" sz="1000" dirty="0">
                <a:latin typeface="Trebuchet MS" panose="020B0603020202020204" pitchFamily="34" charset="0"/>
                <a:sym typeface="Trebuchet MS" panose="020B0603020202020204" pitchFamily="34" charset="0"/>
              </a:rPr>
              <a:t>Казахстан </a:t>
            </a:r>
            <a:endParaRPr lang="ru-RU" sz="100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45" name="Текст 2"/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9813306" y="2014538"/>
            <a:ext cx="303292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en-US" sz="1000" dirty="0">
                <a:latin typeface="Trebuchet MS" panose="020B0603020202020204" pitchFamily="34" charset="0"/>
                <a:sym typeface="Trebuchet MS" panose="020B0603020202020204" pitchFamily="34" charset="0"/>
              </a:rPr>
              <a:t>США </a:t>
            </a:r>
            <a:endParaRPr lang="ru-RU" sz="100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43" name="Текст 2"/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9506839" y="1755775"/>
            <a:ext cx="609759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en-US" sz="1000" dirty="0">
                <a:latin typeface="Trebuchet MS" panose="020B0603020202020204" pitchFamily="34" charset="0"/>
                <a:sym typeface="Trebuchet MS" panose="020B0603020202020204" pitchFamily="34" charset="0"/>
              </a:rPr>
              <a:t>Австралия</a:t>
            </a:r>
            <a:endParaRPr lang="ru-RU" sz="100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2191" y="3686385"/>
            <a:ext cx="1216369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i="1" dirty="0"/>
              <a:t>в основном молочное производство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976826" y="3362383"/>
            <a:ext cx="213550" cy="324002"/>
          </a:xfrm>
          <a:prstGeom prst="line">
            <a:avLst/>
          </a:prstGeom>
          <a:ln w="0" cap="rnd">
            <a:solidFill>
              <a:schemeClr val="tx1"/>
            </a:solidFill>
            <a:prstDash val="solid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905463" y="1375079"/>
            <a:ext cx="315823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/>
              <a:t>Площадь всех пастбищ в </a:t>
            </a:r>
            <a:r>
              <a:rPr lang="ru-RU" sz="1050" b="1" dirty="0" smtClean="0"/>
              <a:t>странах, </a:t>
            </a:r>
            <a:r>
              <a:rPr lang="ru-RU" sz="1050" b="1" dirty="0"/>
              <a:t>в млн </a:t>
            </a:r>
            <a:r>
              <a:rPr lang="ru-RU" sz="1050" b="1" dirty="0" smtClean="0"/>
              <a:t>Га</a:t>
            </a:r>
            <a:endParaRPr lang="ru-RU" sz="1050" b="1" dirty="0"/>
          </a:p>
        </p:txBody>
      </p:sp>
      <p:grpSp>
        <p:nvGrpSpPr>
          <p:cNvPr id="50" name="Группа 49"/>
          <p:cNvGrpSpPr/>
          <p:nvPr/>
        </p:nvGrpSpPr>
        <p:grpSpPr>
          <a:xfrm>
            <a:off x="11299413" y="-31879"/>
            <a:ext cx="821390" cy="1318430"/>
            <a:chOff x="11317144" y="5"/>
            <a:chExt cx="821390" cy="1318428"/>
          </a:xfrm>
          <a:solidFill>
            <a:srgbClr val="FFF8DD"/>
          </a:solidFill>
        </p:grpSpPr>
        <p:sp>
          <p:nvSpPr>
            <p:cNvPr id="51" name="Пятиугольник 50"/>
            <p:cNvSpPr/>
            <p:nvPr/>
          </p:nvSpPr>
          <p:spPr>
            <a:xfrm rot="5400000">
              <a:off x="11068625" y="248524"/>
              <a:ext cx="1318428" cy="821390"/>
            </a:xfrm>
            <a:prstGeom prst="homePlate">
              <a:avLst>
                <a:gd name="adj" fmla="val 24227"/>
              </a:avLst>
            </a:prstGeom>
            <a:grpFill/>
            <a:ln w="3175">
              <a:solidFill>
                <a:schemeClr val="tx1"/>
              </a:solidFill>
            </a:ln>
            <a:effectLst>
              <a:outerShdw blurRad="63500" dist="38100" dir="13020000" sx="102000" sy="102000" algn="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7550">
                <a:defRPr/>
              </a:pPr>
              <a:endParaRPr lang="ru-RU"/>
            </a:p>
          </p:txBody>
        </p:sp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2226" y="197752"/>
              <a:ext cx="687309" cy="75916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4" name="Rectangle 5"/>
          <p:cNvSpPr/>
          <p:nvPr/>
        </p:nvSpPr>
        <p:spPr>
          <a:xfrm>
            <a:off x="233600" y="1020933"/>
            <a:ext cx="8518882" cy="79219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b="1" dirty="0" smtClean="0"/>
              <a:t>В России не используется свыше </a:t>
            </a:r>
            <a:r>
              <a:rPr lang="ru-RU" b="1" dirty="0" smtClean="0">
                <a:solidFill>
                  <a:srgbClr val="FF0000"/>
                </a:solidFill>
              </a:rPr>
              <a:t>70 млн Га </a:t>
            </a:r>
            <a:r>
              <a:rPr lang="ru-RU" b="1" dirty="0" smtClean="0"/>
              <a:t>земель </a:t>
            </a:r>
            <a:r>
              <a:rPr lang="ru-RU" b="1" dirty="0" err="1" smtClean="0"/>
              <a:t>сельхозназначения</a:t>
            </a:r>
            <a:r>
              <a:rPr lang="ru-RU" b="1" dirty="0" smtClean="0"/>
              <a:t> пригодных для экстенсивного мелкотоварного животноводства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2"/>
          <a:srcRect t="13235"/>
          <a:stretch/>
        </p:blipFill>
        <p:spPr>
          <a:xfrm>
            <a:off x="2245" y="0"/>
            <a:ext cx="11417122" cy="6858000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3" name="Прямоугольник 2"/>
          <p:cNvSpPr/>
          <p:nvPr/>
        </p:nvSpPr>
        <p:spPr>
          <a:xfrm>
            <a:off x="5710806" y="400050"/>
            <a:ext cx="5195319" cy="3028950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n>
                <a:solidFill>
                  <a:schemeClr val="tx1"/>
                </a:solidFill>
                <a:prstDash val="dashDot"/>
              </a:ln>
            </a:endParaRPr>
          </a:p>
        </p:txBody>
      </p:sp>
      <p:pic>
        <p:nvPicPr>
          <p:cNvPr id="28" name="Content Placeholder 5" descr="A tractor pulling a group of cows&#10;&#10;Description automatically generated with low confidence">
            <a:extLst>
              <a:ext uri="{FF2B5EF4-FFF2-40B4-BE49-F238E27FC236}">
                <a16:creationId xmlns:a16="http://schemas.microsoft.com/office/drawing/2014/main" xmlns="" id="{2980EE7C-76E3-9183-71E9-0FC81332317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t="15655" b="18992"/>
          <a:stretch/>
        </p:blipFill>
        <p:spPr>
          <a:xfrm>
            <a:off x="4905375" y="3813623"/>
            <a:ext cx="7286625" cy="3044377"/>
          </a:xfrm>
          <a:custGeom>
            <a:avLst/>
            <a:gdLst/>
            <a:ahLst/>
            <a:cxnLst/>
            <a:rect l="l" t="t" r="r" b="b"/>
            <a:pathLst>
              <a:path w="6096000" h="3429000">
                <a:moveTo>
                  <a:pt x="7329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436073" y="3429000"/>
                </a:lnTo>
                <a:lnTo>
                  <a:pt x="427332" y="3410468"/>
                </a:lnTo>
                <a:cubicBezTo>
                  <a:pt x="419323" y="3391643"/>
                  <a:pt x="413863" y="3372861"/>
                  <a:pt x="421685" y="3366814"/>
                </a:cubicBezTo>
                <a:cubicBezTo>
                  <a:pt x="417583" y="3332384"/>
                  <a:pt x="433681" y="3294011"/>
                  <a:pt x="423663" y="3247798"/>
                </a:cubicBezTo>
                <a:cubicBezTo>
                  <a:pt x="421194" y="3188032"/>
                  <a:pt x="418245" y="3205513"/>
                  <a:pt x="412524" y="3110724"/>
                </a:cubicBezTo>
                <a:cubicBezTo>
                  <a:pt x="404022" y="3069386"/>
                  <a:pt x="436006" y="3027577"/>
                  <a:pt x="419732" y="3004503"/>
                </a:cubicBezTo>
                <a:cubicBezTo>
                  <a:pt x="407578" y="2949657"/>
                  <a:pt x="388511" y="2896851"/>
                  <a:pt x="363651" y="2842588"/>
                </a:cubicBezTo>
                <a:cubicBezTo>
                  <a:pt x="332103" y="2797699"/>
                  <a:pt x="331554" y="2711800"/>
                  <a:pt x="263212" y="2651456"/>
                </a:cubicBezTo>
                <a:cubicBezTo>
                  <a:pt x="235935" y="2585326"/>
                  <a:pt x="214760" y="2535145"/>
                  <a:pt x="194330" y="2484251"/>
                </a:cubicBezTo>
                <a:cubicBezTo>
                  <a:pt x="184580" y="2468441"/>
                  <a:pt x="154039" y="2380429"/>
                  <a:pt x="140630" y="2346096"/>
                </a:cubicBezTo>
                <a:cubicBezTo>
                  <a:pt x="76681" y="2257531"/>
                  <a:pt x="91260" y="2243719"/>
                  <a:pt x="77185" y="2144811"/>
                </a:cubicBezTo>
                <a:cubicBezTo>
                  <a:pt x="66953" y="2112233"/>
                  <a:pt x="67414" y="2096078"/>
                  <a:pt x="50887" y="2061697"/>
                </a:cubicBezTo>
                <a:lnTo>
                  <a:pt x="27133" y="1969379"/>
                </a:lnTo>
                <a:lnTo>
                  <a:pt x="29988" y="1961973"/>
                </a:lnTo>
                <a:lnTo>
                  <a:pt x="31559" y="1961231"/>
                </a:lnTo>
                <a:lnTo>
                  <a:pt x="14905" y="1880268"/>
                </a:lnTo>
                <a:cubicBezTo>
                  <a:pt x="12271" y="1874644"/>
                  <a:pt x="-805" y="1860096"/>
                  <a:pt x="2188" y="1847922"/>
                </a:cubicBezTo>
                <a:lnTo>
                  <a:pt x="21879" y="1779161"/>
                </a:lnTo>
                <a:lnTo>
                  <a:pt x="27968" y="1733684"/>
                </a:lnTo>
                <a:cubicBezTo>
                  <a:pt x="25035" y="1726530"/>
                  <a:pt x="21617" y="1619937"/>
                  <a:pt x="16511" y="1614373"/>
                </a:cubicBezTo>
                <a:cubicBezTo>
                  <a:pt x="47946" y="1547691"/>
                  <a:pt x="4394" y="1556097"/>
                  <a:pt x="12613" y="1479987"/>
                </a:cubicBezTo>
                <a:cubicBezTo>
                  <a:pt x="15110" y="1387360"/>
                  <a:pt x="4986" y="1320420"/>
                  <a:pt x="4190" y="1214801"/>
                </a:cubicBezTo>
                <a:cubicBezTo>
                  <a:pt x="3611" y="1152457"/>
                  <a:pt x="-6268" y="1080052"/>
                  <a:pt x="6503" y="966549"/>
                </a:cubicBezTo>
                <a:cubicBezTo>
                  <a:pt x="10182" y="901722"/>
                  <a:pt x="25065" y="884915"/>
                  <a:pt x="20609" y="845066"/>
                </a:cubicBezTo>
                <a:cubicBezTo>
                  <a:pt x="20199" y="816540"/>
                  <a:pt x="19791" y="788014"/>
                  <a:pt x="19381" y="759488"/>
                </a:cubicBezTo>
                <a:lnTo>
                  <a:pt x="21672" y="741102"/>
                </a:lnTo>
                <a:lnTo>
                  <a:pt x="30720" y="737125"/>
                </a:lnTo>
                <a:lnTo>
                  <a:pt x="23211" y="691098"/>
                </a:lnTo>
                <a:cubicBezTo>
                  <a:pt x="25461" y="680873"/>
                  <a:pt x="43338" y="650431"/>
                  <a:pt x="42062" y="637700"/>
                </a:cubicBezTo>
                <a:cubicBezTo>
                  <a:pt x="23297" y="593852"/>
                  <a:pt x="30263" y="601340"/>
                  <a:pt x="41571" y="540174"/>
                </a:cubicBezTo>
                <a:cubicBezTo>
                  <a:pt x="35397" y="519975"/>
                  <a:pt x="35174" y="428356"/>
                  <a:pt x="46636" y="415352"/>
                </a:cubicBezTo>
                <a:cubicBezTo>
                  <a:pt x="48960" y="401821"/>
                  <a:pt x="44602" y="386587"/>
                  <a:pt x="56977" y="379461"/>
                </a:cubicBezTo>
                <a:cubicBezTo>
                  <a:pt x="71829" y="368123"/>
                  <a:pt x="47958" y="323384"/>
                  <a:pt x="65759" y="328645"/>
                </a:cubicBezTo>
                <a:cubicBezTo>
                  <a:pt x="49386" y="296830"/>
                  <a:pt x="65237" y="231983"/>
                  <a:pt x="72589" y="203608"/>
                </a:cubicBezTo>
                <a:cubicBezTo>
                  <a:pt x="75524" y="153257"/>
                  <a:pt x="77980" y="142710"/>
                  <a:pt x="78370" y="105992"/>
                </a:cubicBezTo>
                <a:cubicBezTo>
                  <a:pt x="80828" y="104127"/>
                  <a:pt x="70890" y="52128"/>
                  <a:pt x="70125" y="25135"/>
                </a:cubicBezTo>
                <a:close/>
              </a:path>
            </a:pathLst>
          </a:custGeom>
        </p:spPr>
      </p:pic>
      <p:sp>
        <p:nvSpPr>
          <p:cNvPr id="12" name="Прямоугольник 11"/>
          <p:cNvSpPr/>
          <p:nvPr/>
        </p:nvSpPr>
        <p:spPr>
          <a:xfrm>
            <a:off x="266700" y="300971"/>
            <a:ext cx="5010150" cy="3149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 defTabSz="914400">
              <a:spcBef>
                <a:spcPts val="1000"/>
              </a:spcBef>
              <a:buSzPct val="80000"/>
            </a:pPr>
            <a:r>
              <a:rPr lang="ru-RU" sz="16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По данным Росстата, на конец </a:t>
            </a:r>
            <a:r>
              <a:rPr lang="ru-RU" sz="1600" b="1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января 2023 года </a:t>
            </a:r>
            <a:r>
              <a:rPr lang="ru-RU" sz="16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общее поголовье крупного рогатого скота </a:t>
            </a:r>
            <a:r>
              <a:rPr lang="ru-RU" sz="1600" spc="5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в России составляло </a:t>
            </a:r>
            <a:r>
              <a:rPr lang="ru-RU" sz="2000" b="1" spc="50" dirty="0">
                <a:solidFill>
                  <a:srgbClr val="C00000"/>
                </a:solidFill>
                <a:ea typeface="Batang" panose="02030600000101010101" pitchFamily="18" charset="-127"/>
              </a:rPr>
              <a:t>17,5 млн голов </a:t>
            </a:r>
            <a:r>
              <a:rPr lang="ru-RU" sz="2000" b="1" spc="50" dirty="0" smtClean="0">
                <a:solidFill>
                  <a:srgbClr val="C00000"/>
                </a:solidFill>
                <a:ea typeface="Batang" panose="02030600000101010101" pitchFamily="18" charset="-127"/>
              </a:rPr>
              <a:t>      </a:t>
            </a:r>
            <a:r>
              <a:rPr lang="ru-RU" sz="1600" spc="5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(</a:t>
            </a:r>
            <a:r>
              <a:rPr lang="ru-RU" sz="16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на 0,8% меньше по сравнению </a:t>
            </a:r>
            <a:r>
              <a:rPr lang="ru-RU" sz="1600" spc="5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                                  с </a:t>
            </a:r>
            <a:r>
              <a:rPr lang="ru-RU" sz="16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соответствующей датой предыдущего года). </a:t>
            </a:r>
            <a:r>
              <a:rPr lang="ru-RU" sz="1600" spc="5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   В </a:t>
            </a:r>
            <a:r>
              <a:rPr lang="ru-RU" sz="16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частности, поголовье коров — снизилось </a:t>
            </a:r>
            <a:r>
              <a:rPr lang="ru-RU" sz="1600" spc="5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    до </a:t>
            </a:r>
            <a:r>
              <a:rPr lang="ru-RU" sz="16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7,7 млн (–0,6</a:t>
            </a:r>
            <a:r>
              <a:rPr lang="ru-RU" sz="1600" spc="5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%).</a:t>
            </a:r>
          </a:p>
          <a:p>
            <a:pPr algn="just" defTabSz="914400">
              <a:spcBef>
                <a:spcPts val="1000"/>
              </a:spcBef>
              <a:buSzPct val="80000"/>
            </a:pPr>
            <a:r>
              <a:rPr lang="ru-RU" sz="1600" spc="5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Объем производства зерна ориентированного на использование в животноводстве существенно выше спроса в связи с ростом производства зерна (кормовых культур) </a:t>
            </a:r>
            <a:r>
              <a:rPr lang="ru-RU" sz="16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 </a:t>
            </a:r>
            <a:r>
              <a:rPr lang="ru-RU" sz="1600" spc="5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Batang" panose="02030600000101010101" pitchFamily="18" charset="-127"/>
              </a:rPr>
              <a:t>         на фоне сокращения поголовья КРС.</a:t>
            </a:r>
            <a:endParaRPr lang="ru-RU" sz="1600" spc="50" dirty="0">
              <a:solidFill>
                <a:schemeClr val="tx1">
                  <a:lumMod val="85000"/>
                  <a:lumOff val="15000"/>
                </a:schemeClr>
              </a:solidFill>
              <a:ea typeface="Batang" panose="02030600000101010101" pitchFamily="18" charset="-127"/>
            </a:endParaRPr>
          </a:p>
          <a:p>
            <a:pPr marL="285750" indent="-285750" algn="just" defTabSz="91440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endParaRPr lang="ru-RU" sz="1600" spc="50" dirty="0">
              <a:solidFill>
                <a:schemeClr val="tx1">
                  <a:lumMod val="85000"/>
                  <a:lumOff val="15000"/>
                </a:schemeClr>
              </a:solidFill>
              <a:ea typeface="Batang" panose="02030600000101010101" pitchFamily="18" charset="-127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1299413" y="-31879"/>
            <a:ext cx="821390" cy="1318430"/>
            <a:chOff x="11317144" y="5"/>
            <a:chExt cx="821390" cy="1318428"/>
          </a:xfrm>
          <a:solidFill>
            <a:srgbClr val="FFF8DD"/>
          </a:solidFill>
        </p:grpSpPr>
        <p:sp>
          <p:nvSpPr>
            <p:cNvPr id="15" name="Пятиугольник 14"/>
            <p:cNvSpPr/>
            <p:nvPr/>
          </p:nvSpPr>
          <p:spPr>
            <a:xfrm rot="5400000">
              <a:off x="11068625" y="248524"/>
              <a:ext cx="1318428" cy="821390"/>
            </a:xfrm>
            <a:prstGeom prst="homePlate">
              <a:avLst>
                <a:gd name="adj" fmla="val 24227"/>
              </a:avLst>
            </a:prstGeom>
            <a:grpFill/>
            <a:ln w="3175">
              <a:solidFill>
                <a:schemeClr val="tx1"/>
              </a:solidFill>
            </a:ln>
            <a:effectLst>
              <a:outerShdw blurRad="63500" dist="38100" dir="13020000" sx="102000" sy="102000" algn="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7550">
                <a:defRPr/>
              </a:pPr>
              <a:endParaRPr lang="ru-RU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2226" y="197752"/>
              <a:ext cx="687309" cy="75916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Прямоугольник 21"/>
          <p:cNvSpPr/>
          <p:nvPr/>
        </p:nvSpPr>
        <p:spPr>
          <a:xfrm>
            <a:off x="5876925" y="554975"/>
            <a:ext cx="4914900" cy="2874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 defTabSz="914400">
              <a:spcBef>
                <a:spcPts val="1000"/>
              </a:spcBef>
              <a:buSzPct val="80000"/>
            </a:pPr>
            <a:r>
              <a:rPr lang="ru-RU" sz="1600" b="1" spc="50" dirty="0" smtClean="0">
                <a:ea typeface="Batang" panose="02030600000101010101" pitchFamily="18" charset="-127"/>
              </a:rPr>
              <a:t>Дефицит мяса говядины в России стимулирует стабильный импорт                        на отметке </a:t>
            </a:r>
            <a:r>
              <a:rPr lang="ru-RU" sz="1600" b="1" spc="50" dirty="0" smtClean="0">
                <a:solidFill>
                  <a:srgbClr val="C00000"/>
                </a:solidFill>
                <a:ea typeface="Batang" panose="02030600000101010101" pitchFamily="18" charset="-127"/>
              </a:rPr>
              <a:t>свыше 280 тыс. тонн ежегодно</a:t>
            </a:r>
            <a:r>
              <a:rPr lang="ru-RU" sz="1600" b="1" spc="50" dirty="0" smtClean="0">
                <a:ea typeface="Batang" panose="02030600000101010101" pitchFamily="18" charset="-127"/>
              </a:rPr>
              <a:t>.</a:t>
            </a:r>
          </a:p>
          <a:p>
            <a:pPr algn="just" defTabSz="914400">
              <a:spcBef>
                <a:spcPts val="1000"/>
              </a:spcBef>
              <a:buSzPct val="80000"/>
            </a:pPr>
            <a:endParaRPr lang="ru-RU" sz="1600" b="1" spc="50" dirty="0">
              <a:ea typeface="Batang" panose="02030600000101010101" pitchFamily="18" charset="-127"/>
            </a:endParaRPr>
          </a:p>
          <a:p>
            <a:pPr algn="just" defTabSz="914400">
              <a:spcBef>
                <a:spcPts val="1000"/>
              </a:spcBef>
              <a:buSzPct val="80000"/>
            </a:pPr>
            <a:r>
              <a:rPr lang="ru-RU" sz="1600" b="1" spc="50" dirty="0" smtClean="0">
                <a:ea typeface="Batang" panose="02030600000101010101" pitchFamily="18" charset="-127"/>
              </a:rPr>
              <a:t>Для обеспечения такого спроса собственными ресурсами требуется </a:t>
            </a:r>
            <a:r>
              <a:rPr lang="ru-RU" sz="1600" b="1" spc="50" dirty="0" smtClean="0">
                <a:solidFill>
                  <a:srgbClr val="C00000"/>
                </a:solidFill>
                <a:ea typeface="Batang" panose="02030600000101010101" pitchFamily="18" charset="-127"/>
              </a:rPr>
              <a:t>дополнительно увеличить маточное поголовье мясного КРС на 2 млн коров               </a:t>
            </a:r>
            <a:r>
              <a:rPr lang="ru-RU" sz="1600" b="1" spc="50" dirty="0" smtClean="0">
                <a:ea typeface="Batang" panose="02030600000101010101" pitchFamily="18" charset="-127"/>
              </a:rPr>
              <a:t>(на 2023 год – 1,2 млн коров мясных пород).</a:t>
            </a:r>
            <a:endParaRPr lang="ru-RU" sz="1600" b="1" spc="50" dirty="0">
              <a:ea typeface="Batang" panose="02030600000101010101" pitchFamily="18" charset="-127"/>
            </a:endParaRP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E10B86F9-93D9-F62C-F3AB-3D80D85C57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" y="3813623"/>
            <a:ext cx="5798480" cy="3044377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861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7666DE11-17E1-4DC7-B2B7-6DA2E6A9CE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52E493E-0B27-4F3C-AA01-17F0A25641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37042" y="1"/>
            <a:ext cx="7354956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173570" y="165868"/>
            <a:ext cx="4256187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Wingdings" panose="05000000000000000000" pitchFamily="2" charset="2"/>
              <a:buChar char="§"/>
            </a:lvl1pPr>
          </a:lstStyle>
          <a:p>
            <a:pPr marL="0" indent="0">
              <a:buNone/>
            </a:pPr>
            <a:r>
              <a:rPr lang="ru-RU" sz="1600" dirty="0"/>
              <a:t>В современной экономике, особенно в условиях глобализации, традиционное деление экономики на сектора или отрасли утрачивает </a:t>
            </a:r>
            <a:r>
              <a:rPr lang="ru-RU" sz="1600" dirty="0" smtClean="0"/>
              <a:t>актуальность. </a:t>
            </a:r>
            <a:endParaRPr lang="ru-RU" sz="16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7173571" y="1419655"/>
            <a:ext cx="5181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 первое место </a:t>
            </a:r>
            <a:r>
              <a:rPr lang="ru-RU" b="1" dirty="0" smtClean="0"/>
              <a:t>выходят </a:t>
            </a:r>
            <a:r>
              <a:rPr lang="ru-RU" b="1" dirty="0"/>
              <a:t>кластеры</a:t>
            </a:r>
          </a:p>
        </p:txBody>
      </p:sp>
      <p:sp>
        <p:nvSpPr>
          <p:cNvPr id="41" name="Rectangle 2"/>
          <p:cNvSpPr txBox="1">
            <a:spLocks noChangeArrowheads="1"/>
          </p:cNvSpPr>
          <p:nvPr/>
        </p:nvSpPr>
        <p:spPr>
          <a:xfrm>
            <a:off x="6849964" y="1788987"/>
            <a:ext cx="527084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Кластеры представляют собой сконцентрированные по географическому признаку группы </a:t>
            </a:r>
            <a:r>
              <a:rPr lang="ru-RU" sz="1600" dirty="0" smtClean="0"/>
              <a:t>малых предпринимателей </a:t>
            </a:r>
            <a:r>
              <a:rPr lang="ru-RU" sz="1600" dirty="0"/>
              <a:t>и связанных с ними организаций (финансовых, торговых, исследовательских и т.д.), характеризующихся общностью экономических интересов и взаимодополняющих друг друга.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Для развитых кластеров характерно наличие и вертикальных (покупатель – продавец), и горизонтальных (общие потребители, технологии производства, каналы распространения товаров) связей. 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11299413" y="-31879"/>
            <a:ext cx="821390" cy="1318430"/>
            <a:chOff x="11317144" y="5"/>
            <a:chExt cx="821390" cy="1318428"/>
          </a:xfrm>
          <a:solidFill>
            <a:srgbClr val="FFF8DD"/>
          </a:solidFill>
        </p:grpSpPr>
        <p:sp>
          <p:nvSpPr>
            <p:cNvPr id="38" name="Пятиугольник 37"/>
            <p:cNvSpPr/>
            <p:nvPr/>
          </p:nvSpPr>
          <p:spPr>
            <a:xfrm rot="5400000">
              <a:off x="11068625" y="248524"/>
              <a:ext cx="1318428" cy="821390"/>
            </a:xfrm>
            <a:prstGeom prst="homePlate">
              <a:avLst>
                <a:gd name="adj" fmla="val 24227"/>
              </a:avLst>
            </a:prstGeom>
            <a:grpFill/>
            <a:ln w="3175">
              <a:solidFill>
                <a:schemeClr val="tx1"/>
              </a:solidFill>
            </a:ln>
            <a:effectLst>
              <a:outerShdw blurRad="63500" dist="38100" dir="13020000" sx="102000" sy="102000" algn="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7550">
                <a:defRPr/>
              </a:pPr>
              <a:endParaRPr lang="ru-RU"/>
            </a:p>
          </p:txBody>
        </p:sp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2226" y="197752"/>
              <a:ext cx="687309" cy="75916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6849964" y="5158396"/>
            <a:ext cx="55054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Wingdings" panose="05000000000000000000" pitchFamily="2" charset="2"/>
              <a:buChar char="§"/>
            </a:lvl1pPr>
          </a:lstStyle>
          <a:p>
            <a:r>
              <a:rPr lang="ru-RU" sz="1600" dirty="0" smtClean="0"/>
              <a:t>На </a:t>
            </a:r>
            <a:r>
              <a:rPr lang="ru-RU" sz="1600" dirty="0"/>
              <a:t>первое место, особенно в животноводстве, выходят </a:t>
            </a:r>
            <a:r>
              <a:rPr lang="ru-RU" sz="1600" dirty="0" smtClean="0"/>
              <a:t>системы </a:t>
            </a:r>
            <a:r>
              <a:rPr lang="ru-RU" sz="1600" dirty="0"/>
              <a:t>взаимосвязей фермеров и </a:t>
            </a:r>
            <a:r>
              <a:rPr lang="ru-RU" sz="1600" dirty="0" smtClean="0"/>
              <a:t>крупных партнеров (откормочные площадки, мясокомбинаты, сервисные центры и пр.), </a:t>
            </a:r>
            <a:r>
              <a:rPr lang="ru-RU" sz="1600" dirty="0"/>
              <a:t>значимость и эффективность которых как целого превышает простую сумму составных частей…</a:t>
            </a:r>
          </a:p>
        </p:txBody>
      </p:sp>
      <p:pic>
        <p:nvPicPr>
          <p:cNvPr id="7170" name="Picture 2" descr="C:\Users\Роман\Downloads\21CLI-CATTLE-promo-superJumb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0"/>
          <a:stretch/>
        </p:blipFill>
        <p:spPr bwMode="auto">
          <a:xfrm>
            <a:off x="-257175" y="0"/>
            <a:ext cx="7430746" cy="6857997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-8" y="3533775"/>
            <a:ext cx="4981583" cy="3324225"/>
            <a:chOff x="-8" y="3971925"/>
            <a:chExt cx="4245407" cy="2886075"/>
          </a:xfrm>
        </p:grpSpPr>
        <p:pic>
          <p:nvPicPr>
            <p:cNvPr id="14" name="Content Placeholder 5" descr="A person riding a horse with a herd of cattle behind him&#10;&#10;Description automatically generated with low confidence">
              <a:extLst>
                <a:ext uri="{FF2B5EF4-FFF2-40B4-BE49-F238E27FC236}">
                  <a16:creationId xmlns:a16="http://schemas.microsoft.com/office/drawing/2014/main" xmlns="" id="{2C61D27A-12D0-F175-7E64-93E8645238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16279" t="17893" r="16278"/>
            <a:stretch/>
          </p:blipFill>
          <p:spPr>
            <a:xfrm flipH="1">
              <a:off x="-8" y="3971925"/>
              <a:ext cx="4245407" cy="2886074"/>
            </a:xfrm>
            <a:custGeom>
              <a:avLst/>
              <a:gdLst/>
              <a:ahLst/>
              <a:cxnLst/>
              <a:rect l="l" t="t" r="r" b="b"/>
              <a:pathLst>
                <a:path w="6940161" h="6857999">
                  <a:moveTo>
                    <a:pt x="857190" y="0"/>
                  </a:moveTo>
                  <a:lnTo>
                    <a:pt x="6940161" y="0"/>
                  </a:lnTo>
                  <a:lnTo>
                    <a:pt x="6940161" y="6857999"/>
                  </a:lnTo>
                  <a:lnTo>
                    <a:pt x="496459" y="6857999"/>
                  </a:lnTo>
                  <a:lnTo>
                    <a:pt x="486507" y="6839466"/>
                  </a:lnTo>
                  <a:cubicBezTo>
                    <a:pt x="477389" y="6820641"/>
                    <a:pt x="471173" y="6801859"/>
                    <a:pt x="480078" y="6795812"/>
                  </a:cubicBezTo>
                  <a:cubicBezTo>
                    <a:pt x="475408" y="6761382"/>
                    <a:pt x="493736" y="6723009"/>
                    <a:pt x="482330" y="6676796"/>
                  </a:cubicBezTo>
                  <a:cubicBezTo>
                    <a:pt x="479519" y="6617030"/>
                    <a:pt x="476161" y="6634511"/>
                    <a:pt x="469648" y="6539722"/>
                  </a:cubicBezTo>
                  <a:cubicBezTo>
                    <a:pt x="459969" y="6498384"/>
                    <a:pt x="496382" y="6456575"/>
                    <a:pt x="477855" y="6433501"/>
                  </a:cubicBezTo>
                  <a:cubicBezTo>
                    <a:pt x="464018" y="6378655"/>
                    <a:pt x="442310" y="6325849"/>
                    <a:pt x="414008" y="6271586"/>
                  </a:cubicBezTo>
                  <a:cubicBezTo>
                    <a:pt x="378091" y="6226697"/>
                    <a:pt x="377466" y="6140798"/>
                    <a:pt x="299660" y="6080454"/>
                  </a:cubicBezTo>
                  <a:cubicBezTo>
                    <a:pt x="268606" y="6014324"/>
                    <a:pt x="244498" y="5964143"/>
                    <a:pt x="221239" y="5913249"/>
                  </a:cubicBezTo>
                  <a:cubicBezTo>
                    <a:pt x="210139" y="5897439"/>
                    <a:pt x="175369" y="5809427"/>
                    <a:pt x="160103" y="5775094"/>
                  </a:cubicBezTo>
                  <a:cubicBezTo>
                    <a:pt x="87298" y="5686529"/>
                    <a:pt x="103897" y="5672717"/>
                    <a:pt x="87873" y="5573809"/>
                  </a:cubicBezTo>
                  <a:cubicBezTo>
                    <a:pt x="76224" y="5541231"/>
                    <a:pt x="76748" y="5525076"/>
                    <a:pt x="57933" y="5490695"/>
                  </a:cubicBezTo>
                  <a:lnTo>
                    <a:pt x="30889" y="5398377"/>
                  </a:lnTo>
                  <a:lnTo>
                    <a:pt x="34140" y="5390971"/>
                  </a:lnTo>
                  <a:lnTo>
                    <a:pt x="35928" y="5390229"/>
                  </a:lnTo>
                  <a:lnTo>
                    <a:pt x="16968" y="5309266"/>
                  </a:lnTo>
                  <a:cubicBezTo>
                    <a:pt x="13970" y="5303642"/>
                    <a:pt x="-917" y="5289094"/>
                    <a:pt x="2490" y="5276920"/>
                  </a:cubicBezTo>
                  <a:lnTo>
                    <a:pt x="24907" y="5208159"/>
                  </a:lnTo>
                  <a:lnTo>
                    <a:pt x="31839" y="5162682"/>
                  </a:lnTo>
                  <a:cubicBezTo>
                    <a:pt x="28501" y="5155528"/>
                    <a:pt x="24609" y="5048935"/>
                    <a:pt x="18796" y="5043371"/>
                  </a:cubicBezTo>
                  <a:cubicBezTo>
                    <a:pt x="54584" y="4976689"/>
                    <a:pt x="5001" y="4985095"/>
                    <a:pt x="14358" y="4908985"/>
                  </a:cubicBezTo>
                  <a:cubicBezTo>
                    <a:pt x="17201" y="4816358"/>
                    <a:pt x="5675" y="4749418"/>
                    <a:pt x="4769" y="4643799"/>
                  </a:cubicBezTo>
                  <a:cubicBezTo>
                    <a:pt x="4111" y="4581455"/>
                    <a:pt x="-7137" y="4509050"/>
                    <a:pt x="7402" y="4395547"/>
                  </a:cubicBezTo>
                  <a:cubicBezTo>
                    <a:pt x="11591" y="4330720"/>
                    <a:pt x="28535" y="4313913"/>
                    <a:pt x="23462" y="4274064"/>
                  </a:cubicBezTo>
                  <a:cubicBezTo>
                    <a:pt x="22995" y="4245538"/>
                    <a:pt x="22530" y="4217012"/>
                    <a:pt x="22063" y="4188486"/>
                  </a:cubicBezTo>
                  <a:lnTo>
                    <a:pt x="24672" y="4170100"/>
                  </a:lnTo>
                  <a:lnTo>
                    <a:pt x="34973" y="4166123"/>
                  </a:lnTo>
                  <a:lnTo>
                    <a:pt x="26424" y="4120096"/>
                  </a:lnTo>
                  <a:cubicBezTo>
                    <a:pt x="28986" y="4109871"/>
                    <a:pt x="49338" y="4079429"/>
                    <a:pt x="47886" y="4066698"/>
                  </a:cubicBezTo>
                  <a:cubicBezTo>
                    <a:pt x="26522" y="4022850"/>
                    <a:pt x="34453" y="4030338"/>
                    <a:pt x="47327" y="3969172"/>
                  </a:cubicBezTo>
                  <a:cubicBezTo>
                    <a:pt x="40297" y="3948973"/>
                    <a:pt x="40044" y="3857354"/>
                    <a:pt x="53093" y="3844350"/>
                  </a:cubicBezTo>
                  <a:cubicBezTo>
                    <a:pt x="55739" y="3830819"/>
                    <a:pt x="50778" y="3815585"/>
                    <a:pt x="64866" y="3808459"/>
                  </a:cubicBezTo>
                  <a:cubicBezTo>
                    <a:pt x="81775" y="3797121"/>
                    <a:pt x="54599" y="3752382"/>
                    <a:pt x="74864" y="3757643"/>
                  </a:cubicBezTo>
                  <a:cubicBezTo>
                    <a:pt x="56224" y="3725828"/>
                    <a:pt x="74270" y="3660981"/>
                    <a:pt x="82640" y="3632606"/>
                  </a:cubicBezTo>
                  <a:cubicBezTo>
                    <a:pt x="85981" y="3582255"/>
                    <a:pt x="88778" y="3571708"/>
                    <a:pt x="89222" y="3534990"/>
                  </a:cubicBezTo>
                  <a:cubicBezTo>
                    <a:pt x="92019" y="3533125"/>
                    <a:pt x="80706" y="3481126"/>
                    <a:pt x="79835" y="3454133"/>
                  </a:cubicBezTo>
                  <a:cubicBezTo>
                    <a:pt x="78963" y="3427139"/>
                    <a:pt x="96173" y="3390611"/>
                    <a:pt x="83991" y="3373027"/>
                  </a:cubicBezTo>
                  <a:cubicBezTo>
                    <a:pt x="80767" y="3298527"/>
                    <a:pt x="69808" y="3290617"/>
                    <a:pt x="62958" y="3222737"/>
                  </a:cubicBezTo>
                  <a:cubicBezTo>
                    <a:pt x="59618" y="3146284"/>
                    <a:pt x="39695" y="3184007"/>
                    <a:pt x="49209" y="3118188"/>
                  </a:cubicBezTo>
                  <a:cubicBezTo>
                    <a:pt x="65221" y="3109217"/>
                    <a:pt x="85573" y="3024732"/>
                    <a:pt x="78480" y="3003808"/>
                  </a:cubicBezTo>
                  <a:cubicBezTo>
                    <a:pt x="78037" y="2966753"/>
                    <a:pt x="77812" y="2989870"/>
                    <a:pt x="77566" y="2944921"/>
                  </a:cubicBezTo>
                  <a:lnTo>
                    <a:pt x="94406" y="2877744"/>
                  </a:lnTo>
                  <a:cubicBezTo>
                    <a:pt x="87936" y="2880724"/>
                    <a:pt x="108480" y="2822146"/>
                    <a:pt x="108051" y="2807161"/>
                  </a:cubicBezTo>
                  <a:cubicBezTo>
                    <a:pt x="110507" y="2775643"/>
                    <a:pt x="80880" y="2769288"/>
                    <a:pt x="107377" y="2752347"/>
                  </a:cubicBezTo>
                  <a:lnTo>
                    <a:pt x="114975" y="2748299"/>
                  </a:lnTo>
                  <a:cubicBezTo>
                    <a:pt x="115205" y="2745962"/>
                    <a:pt x="115434" y="2743625"/>
                    <a:pt x="115663" y="2741288"/>
                  </a:cubicBezTo>
                  <a:cubicBezTo>
                    <a:pt x="115098" y="2737657"/>
                    <a:pt x="112995" y="2735847"/>
                    <a:pt x="107929" y="2737160"/>
                  </a:cubicBezTo>
                  <a:cubicBezTo>
                    <a:pt x="126569" y="2705347"/>
                    <a:pt x="119693" y="2699356"/>
                    <a:pt x="122707" y="2659631"/>
                  </a:cubicBezTo>
                  <a:cubicBezTo>
                    <a:pt x="135394" y="2612127"/>
                    <a:pt x="120483" y="2628594"/>
                    <a:pt x="145471" y="2573336"/>
                  </a:cubicBezTo>
                  <a:cubicBezTo>
                    <a:pt x="156086" y="2559732"/>
                    <a:pt x="170382" y="2541339"/>
                    <a:pt x="170626" y="2528057"/>
                  </a:cubicBezTo>
                  <a:lnTo>
                    <a:pt x="202713" y="2489594"/>
                  </a:lnTo>
                  <a:cubicBezTo>
                    <a:pt x="203853" y="2487774"/>
                    <a:pt x="204248" y="2473350"/>
                    <a:pt x="203650" y="2468303"/>
                  </a:cubicBezTo>
                  <a:lnTo>
                    <a:pt x="223316" y="2460480"/>
                  </a:lnTo>
                  <a:lnTo>
                    <a:pt x="215120" y="2423535"/>
                  </a:lnTo>
                  <a:lnTo>
                    <a:pt x="223455" y="2404394"/>
                  </a:lnTo>
                  <a:cubicBezTo>
                    <a:pt x="243490" y="2392610"/>
                    <a:pt x="229596" y="2347474"/>
                    <a:pt x="238853" y="2324643"/>
                  </a:cubicBezTo>
                  <a:cubicBezTo>
                    <a:pt x="239504" y="2297698"/>
                    <a:pt x="266477" y="2284202"/>
                    <a:pt x="272463" y="2255535"/>
                  </a:cubicBezTo>
                  <a:cubicBezTo>
                    <a:pt x="290597" y="2249648"/>
                    <a:pt x="306594" y="2207828"/>
                    <a:pt x="294092" y="2184679"/>
                  </a:cubicBezTo>
                  <a:lnTo>
                    <a:pt x="323221" y="2093132"/>
                  </a:lnTo>
                  <a:cubicBezTo>
                    <a:pt x="348282" y="2084587"/>
                    <a:pt x="366071" y="1985868"/>
                    <a:pt x="377324" y="1950235"/>
                  </a:cubicBezTo>
                  <a:cubicBezTo>
                    <a:pt x="397581" y="1920183"/>
                    <a:pt x="445208" y="1898905"/>
                    <a:pt x="457649" y="1861568"/>
                  </a:cubicBezTo>
                  <a:cubicBezTo>
                    <a:pt x="464664" y="1810687"/>
                    <a:pt x="447457" y="1869507"/>
                    <a:pt x="451972" y="1809499"/>
                  </a:cubicBezTo>
                  <a:cubicBezTo>
                    <a:pt x="450982" y="1754297"/>
                    <a:pt x="465413" y="1767680"/>
                    <a:pt x="474550" y="1693716"/>
                  </a:cubicBezTo>
                  <a:cubicBezTo>
                    <a:pt x="473258" y="1654244"/>
                    <a:pt x="481626" y="1627007"/>
                    <a:pt x="481301" y="1605195"/>
                  </a:cubicBezTo>
                  <a:cubicBezTo>
                    <a:pt x="490491" y="1568952"/>
                    <a:pt x="493569" y="1564518"/>
                    <a:pt x="497837" y="1516217"/>
                  </a:cubicBezTo>
                  <a:cubicBezTo>
                    <a:pt x="503639" y="1488452"/>
                    <a:pt x="534082" y="1457870"/>
                    <a:pt x="513281" y="1429841"/>
                  </a:cubicBezTo>
                  <a:cubicBezTo>
                    <a:pt x="527326" y="1412325"/>
                    <a:pt x="570430" y="1413592"/>
                    <a:pt x="550104" y="1380081"/>
                  </a:cubicBezTo>
                  <a:cubicBezTo>
                    <a:pt x="575583" y="1394128"/>
                    <a:pt x="551452" y="1335176"/>
                    <a:pt x="574526" y="1334891"/>
                  </a:cubicBezTo>
                  <a:cubicBezTo>
                    <a:pt x="593486" y="1336427"/>
                    <a:pt x="633157" y="1194568"/>
                    <a:pt x="638123" y="1185551"/>
                  </a:cubicBezTo>
                  <a:cubicBezTo>
                    <a:pt x="647468" y="1149210"/>
                    <a:pt x="657504" y="1148087"/>
                    <a:pt x="664747" y="1111168"/>
                  </a:cubicBezTo>
                  <a:cubicBezTo>
                    <a:pt x="679107" y="1057226"/>
                    <a:pt x="652121" y="1022543"/>
                    <a:pt x="664913" y="993353"/>
                  </a:cubicBezTo>
                  <a:cubicBezTo>
                    <a:pt x="684189" y="960214"/>
                    <a:pt x="707497" y="867450"/>
                    <a:pt x="721256" y="813953"/>
                  </a:cubicBezTo>
                  <a:cubicBezTo>
                    <a:pt x="734607" y="746430"/>
                    <a:pt x="738988" y="666470"/>
                    <a:pt x="745023" y="588218"/>
                  </a:cubicBezTo>
                  <a:cubicBezTo>
                    <a:pt x="735393" y="475380"/>
                    <a:pt x="719076" y="536119"/>
                    <a:pt x="725253" y="376479"/>
                  </a:cubicBezTo>
                  <a:lnTo>
                    <a:pt x="735457" y="280992"/>
                  </a:lnTo>
                  <a:cubicBezTo>
                    <a:pt x="735270" y="276227"/>
                    <a:pt x="742007" y="223140"/>
                    <a:pt x="741820" y="218374"/>
                  </a:cubicBezTo>
                  <a:lnTo>
                    <a:pt x="735299" y="188178"/>
                  </a:lnTo>
                  <a:lnTo>
                    <a:pt x="764938" y="152404"/>
                  </a:lnTo>
                  <a:cubicBezTo>
                    <a:pt x="776066" y="136342"/>
                    <a:pt x="783668" y="122048"/>
                    <a:pt x="802071" y="91810"/>
                  </a:cubicBezTo>
                  <a:lnTo>
                    <a:pt x="849585" y="3016"/>
                  </a:lnTo>
                  <a:close/>
                </a:path>
              </a:pathLst>
            </a:custGeom>
          </p:spPr>
        </p:pic>
        <p:pic>
          <p:nvPicPr>
            <p:cNvPr id="43" name="Content Placeholder 5" descr="A person riding a horse with a herd of cattle behind him&#10;&#10;Description automatically generated with low confidence">
              <a:extLst>
                <a:ext uri="{FF2B5EF4-FFF2-40B4-BE49-F238E27FC236}">
                  <a16:creationId xmlns:a16="http://schemas.microsoft.com/office/drawing/2014/main" xmlns="" id="{2C61D27A-12D0-F175-7E64-93E8645238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279" t="26006" r="16278"/>
            <a:stretch/>
          </p:blipFill>
          <p:spPr>
            <a:xfrm flipH="1">
              <a:off x="-1" y="4067175"/>
              <a:ext cx="3952875" cy="2790825"/>
            </a:xfrm>
            <a:custGeom>
              <a:avLst/>
              <a:gdLst/>
              <a:ahLst/>
              <a:cxnLst/>
              <a:rect l="l" t="t" r="r" b="b"/>
              <a:pathLst>
                <a:path w="6940161" h="6857999">
                  <a:moveTo>
                    <a:pt x="857190" y="0"/>
                  </a:moveTo>
                  <a:lnTo>
                    <a:pt x="6940161" y="0"/>
                  </a:lnTo>
                  <a:lnTo>
                    <a:pt x="6940161" y="6857999"/>
                  </a:lnTo>
                  <a:lnTo>
                    <a:pt x="496459" y="6857999"/>
                  </a:lnTo>
                  <a:lnTo>
                    <a:pt x="486507" y="6839466"/>
                  </a:lnTo>
                  <a:cubicBezTo>
                    <a:pt x="477389" y="6820641"/>
                    <a:pt x="471173" y="6801859"/>
                    <a:pt x="480078" y="6795812"/>
                  </a:cubicBezTo>
                  <a:cubicBezTo>
                    <a:pt x="475408" y="6761382"/>
                    <a:pt x="493736" y="6723009"/>
                    <a:pt x="482330" y="6676796"/>
                  </a:cubicBezTo>
                  <a:cubicBezTo>
                    <a:pt x="479519" y="6617030"/>
                    <a:pt x="476161" y="6634511"/>
                    <a:pt x="469648" y="6539722"/>
                  </a:cubicBezTo>
                  <a:cubicBezTo>
                    <a:pt x="459969" y="6498384"/>
                    <a:pt x="496382" y="6456575"/>
                    <a:pt x="477855" y="6433501"/>
                  </a:cubicBezTo>
                  <a:cubicBezTo>
                    <a:pt x="464018" y="6378655"/>
                    <a:pt x="442310" y="6325849"/>
                    <a:pt x="414008" y="6271586"/>
                  </a:cubicBezTo>
                  <a:cubicBezTo>
                    <a:pt x="378091" y="6226697"/>
                    <a:pt x="377466" y="6140798"/>
                    <a:pt x="299660" y="6080454"/>
                  </a:cubicBezTo>
                  <a:cubicBezTo>
                    <a:pt x="268606" y="6014324"/>
                    <a:pt x="244498" y="5964143"/>
                    <a:pt x="221239" y="5913249"/>
                  </a:cubicBezTo>
                  <a:cubicBezTo>
                    <a:pt x="210139" y="5897439"/>
                    <a:pt x="175369" y="5809427"/>
                    <a:pt x="160103" y="5775094"/>
                  </a:cubicBezTo>
                  <a:cubicBezTo>
                    <a:pt x="87298" y="5686529"/>
                    <a:pt x="103897" y="5672717"/>
                    <a:pt x="87873" y="5573809"/>
                  </a:cubicBezTo>
                  <a:cubicBezTo>
                    <a:pt x="76224" y="5541231"/>
                    <a:pt x="76748" y="5525076"/>
                    <a:pt x="57933" y="5490695"/>
                  </a:cubicBezTo>
                  <a:lnTo>
                    <a:pt x="30889" y="5398377"/>
                  </a:lnTo>
                  <a:lnTo>
                    <a:pt x="34140" y="5390971"/>
                  </a:lnTo>
                  <a:lnTo>
                    <a:pt x="35928" y="5390229"/>
                  </a:lnTo>
                  <a:lnTo>
                    <a:pt x="16968" y="5309266"/>
                  </a:lnTo>
                  <a:cubicBezTo>
                    <a:pt x="13970" y="5303642"/>
                    <a:pt x="-917" y="5289094"/>
                    <a:pt x="2490" y="5276920"/>
                  </a:cubicBezTo>
                  <a:lnTo>
                    <a:pt x="24907" y="5208159"/>
                  </a:lnTo>
                  <a:lnTo>
                    <a:pt x="31839" y="5162682"/>
                  </a:lnTo>
                  <a:cubicBezTo>
                    <a:pt x="28501" y="5155528"/>
                    <a:pt x="24609" y="5048935"/>
                    <a:pt x="18796" y="5043371"/>
                  </a:cubicBezTo>
                  <a:cubicBezTo>
                    <a:pt x="54584" y="4976689"/>
                    <a:pt x="5001" y="4985095"/>
                    <a:pt x="14358" y="4908985"/>
                  </a:cubicBezTo>
                  <a:cubicBezTo>
                    <a:pt x="17201" y="4816358"/>
                    <a:pt x="5675" y="4749418"/>
                    <a:pt x="4769" y="4643799"/>
                  </a:cubicBezTo>
                  <a:cubicBezTo>
                    <a:pt x="4111" y="4581455"/>
                    <a:pt x="-7137" y="4509050"/>
                    <a:pt x="7402" y="4395547"/>
                  </a:cubicBezTo>
                  <a:cubicBezTo>
                    <a:pt x="11591" y="4330720"/>
                    <a:pt x="28535" y="4313913"/>
                    <a:pt x="23462" y="4274064"/>
                  </a:cubicBezTo>
                  <a:cubicBezTo>
                    <a:pt x="22995" y="4245538"/>
                    <a:pt x="22530" y="4217012"/>
                    <a:pt x="22063" y="4188486"/>
                  </a:cubicBezTo>
                  <a:lnTo>
                    <a:pt x="24672" y="4170100"/>
                  </a:lnTo>
                  <a:lnTo>
                    <a:pt x="34973" y="4166123"/>
                  </a:lnTo>
                  <a:lnTo>
                    <a:pt x="26424" y="4120096"/>
                  </a:lnTo>
                  <a:cubicBezTo>
                    <a:pt x="28986" y="4109871"/>
                    <a:pt x="49338" y="4079429"/>
                    <a:pt x="47886" y="4066698"/>
                  </a:cubicBezTo>
                  <a:cubicBezTo>
                    <a:pt x="26522" y="4022850"/>
                    <a:pt x="34453" y="4030338"/>
                    <a:pt x="47327" y="3969172"/>
                  </a:cubicBezTo>
                  <a:cubicBezTo>
                    <a:pt x="40297" y="3948973"/>
                    <a:pt x="40044" y="3857354"/>
                    <a:pt x="53093" y="3844350"/>
                  </a:cubicBezTo>
                  <a:cubicBezTo>
                    <a:pt x="55739" y="3830819"/>
                    <a:pt x="50778" y="3815585"/>
                    <a:pt x="64866" y="3808459"/>
                  </a:cubicBezTo>
                  <a:cubicBezTo>
                    <a:pt x="81775" y="3797121"/>
                    <a:pt x="54599" y="3752382"/>
                    <a:pt x="74864" y="3757643"/>
                  </a:cubicBezTo>
                  <a:cubicBezTo>
                    <a:pt x="56224" y="3725828"/>
                    <a:pt x="74270" y="3660981"/>
                    <a:pt x="82640" y="3632606"/>
                  </a:cubicBezTo>
                  <a:cubicBezTo>
                    <a:pt x="85981" y="3582255"/>
                    <a:pt x="88778" y="3571708"/>
                    <a:pt x="89222" y="3534990"/>
                  </a:cubicBezTo>
                  <a:cubicBezTo>
                    <a:pt x="92019" y="3533125"/>
                    <a:pt x="80706" y="3481126"/>
                    <a:pt x="79835" y="3454133"/>
                  </a:cubicBezTo>
                  <a:cubicBezTo>
                    <a:pt x="78963" y="3427139"/>
                    <a:pt x="96173" y="3390611"/>
                    <a:pt x="83991" y="3373027"/>
                  </a:cubicBezTo>
                  <a:cubicBezTo>
                    <a:pt x="80767" y="3298527"/>
                    <a:pt x="69808" y="3290617"/>
                    <a:pt x="62958" y="3222737"/>
                  </a:cubicBezTo>
                  <a:cubicBezTo>
                    <a:pt x="59618" y="3146284"/>
                    <a:pt x="39695" y="3184007"/>
                    <a:pt x="49209" y="3118188"/>
                  </a:cubicBezTo>
                  <a:cubicBezTo>
                    <a:pt x="65221" y="3109217"/>
                    <a:pt x="85573" y="3024732"/>
                    <a:pt x="78480" y="3003808"/>
                  </a:cubicBezTo>
                  <a:cubicBezTo>
                    <a:pt x="78037" y="2966753"/>
                    <a:pt x="77812" y="2989870"/>
                    <a:pt x="77566" y="2944921"/>
                  </a:cubicBezTo>
                  <a:lnTo>
                    <a:pt x="94406" y="2877744"/>
                  </a:lnTo>
                  <a:cubicBezTo>
                    <a:pt x="87936" y="2880724"/>
                    <a:pt x="108480" y="2822146"/>
                    <a:pt x="108051" y="2807161"/>
                  </a:cubicBezTo>
                  <a:cubicBezTo>
                    <a:pt x="110507" y="2775643"/>
                    <a:pt x="80880" y="2769288"/>
                    <a:pt x="107377" y="2752347"/>
                  </a:cubicBezTo>
                  <a:lnTo>
                    <a:pt x="114975" y="2748299"/>
                  </a:lnTo>
                  <a:cubicBezTo>
                    <a:pt x="115205" y="2745962"/>
                    <a:pt x="115434" y="2743625"/>
                    <a:pt x="115663" y="2741288"/>
                  </a:cubicBezTo>
                  <a:cubicBezTo>
                    <a:pt x="115098" y="2737657"/>
                    <a:pt x="112995" y="2735847"/>
                    <a:pt x="107929" y="2737160"/>
                  </a:cubicBezTo>
                  <a:cubicBezTo>
                    <a:pt x="126569" y="2705347"/>
                    <a:pt x="119693" y="2699356"/>
                    <a:pt x="122707" y="2659631"/>
                  </a:cubicBezTo>
                  <a:cubicBezTo>
                    <a:pt x="135394" y="2612127"/>
                    <a:pt x="120483" y="2628594"/>
                    <a:pt x="145471" y="2573336"/>
                  </a:cubicBezTo>
                  <a:cubicBezTo>
                    <a:pt x="156086" y="2559732"/>
                    <a:pt x="170382" y="2541339"/>
                    <a:pt x="170626" y="2528057"/>
                  </a:cubicBezTo>
                  <a:lnTo>
                    <a:pt x="202713" y="2489594"/>
                  </a:lnTo>
                  <a:cubicBezTo>
                    <a:pt x="203853" y="2487774"/>
                    <a:pt x="204248" y="2473350"/>
                    <a:pt x="203650" y="2468303"/>
                  </a:cubicBezTo>
                  <a:lnTo>
                    <a:pt x="223316" y="2460480"/>
                  </a:lnTo>
                  <a:lnTo>
                    <a:pt x="215120" y="2423535"/>
                  </a:lnTo>
                  <a:lnTo>
                    <a:pt x="223455" y="2404394"/>
                  </a:lnTo>
                  <a:cubicBezTo>
                    <a:pt x="243490" y="2392610"/>
                    <a:pt x="229596" y="2347474"/>
                    <a:pt x="238853" y="2324643"/>
                  </a:cubicBezTo>
                  <a:cubicBezTo>
                    <a:pt x="239504" y="2297698"/>
                    <a:pt x="266477" y="2284202"/>
                    <a:pt x="272463" y="2255535"/>
                  </a:cubicBezTo>
                  <a:cubicBezTo>
                    <a:pt x="290597" y="2249648"/>
                    <a:pt x="306594" y="2207828"/>
                    <a:pt x="294092" y="2184679"/>
                  </a:cubicBezTo>
                  <a:lnTo>
                    <a:pt x="323221" y="2093132"/>
                  </a:lnTo>
                  <a:cubicBezTo>
                    <a:pt x="348282" y="2084587"/>
                    <a:pt x="366071" y="1985868"/>
                    <a:pt x="377324" y="1950235"/>
                  </a:cubicBezTo>
                  <a:cubicBezTo>
                    <a:pt x="397581" y="1920183"/>
                    <a:pt x="445208" y="1898905"/>
                    <a:pt x="457649" y="1861568"/>
                  </a:cubicBezTo>
                  <a:cubicBezTo>
                    <a:pt x="464664" y="1810687"/>
                    <a:pt x="447457" y="1869507"/>
                    <a:pt x="451972" y="1809499"/>
                  </a:cubicBezTo>
                  <a:cubicBezTo>
                    <a:pt x="450982" y="1754297"/>
                    <a:pt x="465413" y="1767680"/>
                    <a:pt x="474550" y="1693716"/>
                  </a:cubicBezTo>
                  <a:cubicBezTo>
                    <a:pt x="473258" y="1654244"/>
                    <a:pt x="481626" y="1627007"/>
                    <a:pt x="481301" y="1605195"/>
                  </a:cubicBezTo>
                  <a:cubicBezTo>
                    <a:pt x="490491" y="1568952"/>
                    <a:pt x="493569" y="1564518"/>
                    <a:pt x="497837" y="1516217"/>
                  </a:cubicBezTo>
                  <a:cubicBezTo>
                    <a:pt x="503639" y="1488452"/>
                    <a:pt x="534082" y="1457870"/>
                    <a:pt x="513281" y="1429841"/>
                  </a:cubicBezTo>
                  <a:cubicBezTo>
                    <a:pt x="527326" y="1412325"/>
                    <a:pt x="570430" y="1413592"/>
                    <a:pt x="550104" y="1380081"/>
                  </a:cubicBezTo>
                  <a:cubicBezTo>
                    <a:pt x="575583" y="1394128"/>
                    <a:pt x="551452" y="1335176"/>
                    <a:pt x="574526" y="1334891"/>
                  </a:cubicBezTo>
                  <a:cubicBezTo>
                    <a:pt x="593486" y="1336427"/>
                    <a:pt x="633157" y="1194568"/>
                    <a:pt x="638123" y="1185551"/>
                  </a:cubicBezTo>
                  <a:cubicBezTo>
                    <a:pt x="647468" y="1149210"/>
                    <a:pt x="657504" y="1148087"/>
                    <a:pt x="664747" y="1111168"/>
                  </a:cubicBezTo>
                  <a:cubicBezTo>
                    <a:pt x="679107" y="1057226"/>
                    <a:pt x="652121" y="1022543"/>
                    <a:pt x="664913" y="993353"/>
                  </a:cubicBezTo>
                  <a:cubicBezTo>
                    <a:pt x="684189" y="960214"/>
                    <a:pt x="707497" y="867450"/>
                    <a:pt x="721256" y="813953"/>
                  </a:cubicBezTo>
                  <a:cubicBezTo>
                    <a:pt x="734607" y="746430"/>
                    <a:pt x="738988" y="666470"/>
                    <a:pt x="745023" y="588218"/>
                  </a:cubicBezTo>
                  <a:cubicBezTo>
                    <a:pt x="735393" y="475380"/>
                    <a:pt x="719076" y="536119"/>
                    <a:pt x="725253" y="376479"/>
                  </a:cubicBezTo>
                  <a:lnTo>
                    <a:pt x="735457" y="280992"/>
                  </a:lnTo>
                  <a:cubicBezTo>
                    <a:pt x="735270" y="276227"/>
                    <a:pt x="742007" y="223140"/>
                    <a:pt x="741820" y="218374"/>
                  </a:cubicBezTo>
                  <a:lnTo>
                    <a:pt x="735299" y="188178"/>
                  </a:lnTo>
                  <a:lnTo>
                    <a:pt x="764938" y="152404"/>
                  </a:lnTo>
                  <a:cubicBezTo>
                    <a:pt x="776066" y="136342"/>
                    <a:pt x="783668" y="122048"/>
                    <a:pt x="802071" y="91810"/>
                  </a:cubicBezTo>
                  <a:lnTo>
                    <a:pt x="849585" y="3016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00869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EB2E8C4-C3E7-4048-A43D-9859510CFA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xmlns="" id="{24D29CCB-7956-4E3E-8880-304085F04BF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24D29CCB-7956-4E3E-8880-304085F04BF4}"/>
                  </a:ext>
                  <a:ext uri="{C183D7F6-B498-43B3-948B-1728B52AA6E4}">
                    <adec:decorative xmlns="" xmlns:adec="http://schemas.microsoft.com/office/drawing/2017/decorative" xmlns:p14="http://schemas.microsoft.com/office/powerpoint/2010/main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8550" y="6340492"/>
                <a:ext cx="4680" cy="468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F94D0315-BB3E-4E0D-A26B-3F625DFDCD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Группа 19"/>
          <p:cNvGrpSpPr/>
          <p:nvPr/>
        </p:nvGrpSpPr>
        <p:grpSpPr>
          <a:xfrm>
            <a:off x="11299413" y="-31879"/>
            <a:ext cx="821390" cy="1318430"/>
            <a:chOff x="11317144" y="5"/>
            <a:chExt cx="821390" cy="1318428"/>
          </a:xfrm>
          <a:solidFill>
            <a:srgbClr val="FFF8DD"/>
          </a:solidFill>
        </p:grpSpPr>
        <p:sp>
          <p:nvSpPr>
            <p:cNvPr id="22" name="Пятиугольник 21"/>
            <p:cNvSpPr/>
            <p:nvPr/>
          </p:nvSpPr>
          <p:spPr>
            <a:xfrm rot="5400000">
              <a:off x="11068625" y="248524"/>
              <a:ext cx="1318428" cy="821390"/>
            </a:xfrm>
            <a:prstGeom prst="homePlate">
              <a:avLst>
                <a:gd name="adj" fmla="val 24227"/>
              </a:avLst>
            </a:prstGeom>
            <a:grpFill/>
            <a:ln w="3175">
              <a:solidFill>
                <a:schemeClr val="tx1"/>
              </a:solidFill>
            </a:ln>
            <a:effectLst>
              <a:outerShdw blurRad="63500" dist="38100" dir="13020000" sx="102000" sy="102000" algn="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7550">
                <a:defRPr/>
              </a:pPr>
              <a:endParaRPr lang="ru-RU"/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2226" y="197752"/>
              <a:ext cx="687309" cy="75916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8" name="Picture 2"/>
          <p:cNvPicPr>
            <a:picLocks noChangeAspect="1"/>
          </p:cNvPicPr>
          <p:nvPr/>
        </p:nvPicPr>
        <p:blipFill rotWithShape="1">
          <a:blip r:embed="rId6"/>
          <a:srcRect t="13235"/>
          <a:stretch/>
        </p:blipFill>
        <p:spPr>
          <a:xfrm>
            <a:off x="-28177" y="0"/>
            <a:ext cx="11447543" cy="68579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graphicFrame>
        <p:nvGraphicFramePr>
          <p:cNvPr id="13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9564331"/>
              </p:ext>
            </p:extLst>
          </p:nvPr>
        </p:nvGraphicFramePr>
        <p:xfrm>
          <a:off x="5190261" y="2815105"/>
          <a:ext cx="6824530" cy="3671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Content Placeholder 5" descr="A couple of cows stand in a grassy field&#10;&#10;Description automatically generated with medium confidence">
            <a:extLst>
              <a:ext uri="{FF2B5EF4-FFF2-40B4-BE49-F238E27FC236}">
                <a16:creationId xmlns:a16="http://schemas.microsoft.com/office/drawing/2014/main" xmlns="" id="{83A6F49B-091E-6CB4-0987-EF59C8241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/>
          <a:srcRect r="2" b="2735"/>
          <a:stretch/>
        </p:blipFill>
        <p:spPr>
          <a:xfrm flipH="1">
            <a:off x="-28178" y="0"/>
            <a:ext cx="3817091" cy="2286061"/>
          </a:xfrm>
          <a:custGeom>
            <a:avLst/>
            <a:gdLst/>
            <a:ahLst/>
            <a:cxnLst/>
            <a:rect l="l" t="t" r="r" b="b"/>
            <a:pathLst>
              <a:path w="3590027" h="2286061">
                <a:moveTo>
                  <a:pt x="55541" y="0"/>
                </a:moveTo>
                <a:lnTo>
                  <a:pt x="3590027" y="0"/>
                </a:lnTo>
                <a:lnTo>
                  <a:pt x="3590027" y="2286061"/>
                </a:lnTo>
                <a:lnTo>
                  <a:pt x="374525" y="2286061"/>
                </a:lnTo>
                <a:lnTo>
                  <a:pt x="374911" y="2284627"/>
                </a:lnTo>
                <a:lnTo>
                  <a:pt x="374391" y="2281071"/>
                </a:lnTo>
                <a:cubicBezTo>
                  <a:pt x="370534" y="2273526"/>
                  <a:pt x="361407" y="2266049"/>
                  <a:pt x="373625" y="2256735"/>
                </a:cubicBezTo>
                <a:cubicBezTo>
                  <a:pt x="362794" y="2235081"/>
                  <a:pt x="370320" y="2225418"/>
                  <a:pt x="356413" y="2207779"/>
                </a:cubicBezTo>
                <a:cubicBezTo>
                  <a:pt x="349802" y="2183182"/>
                  <a:pt x="378148" y="2196031"/>
                  <a:pt x="363286" y="2163397"/>
                </a:cubicBezTo>
                <a:cubicBezTo>
                  <a:pt x="367406" y="2145632"/>
                  <a:pt x="367723" y="2126870"/>
                  <a:pt x="364210" y="2108921"/>
                </a:cubicBezTo>
                <a:cubicBezTo>
                  <a:pt x="358638" y="2109359"/>
                  <a:pt x="363786" y="2099222"/>
                  <a:pt x="364268" y="2095371"/>
                </a:cubicBezTo>
                <a:cubicBezTo>
                  <a:pt x="360988" y="2096888"/>
                  <a:pt x="357369" y="2090579"/>
                  <a:pt x="359345" y="2086795"/>
                </a:cubicBezTo>
                <a:cubicBezTo>
                  <a:pt x="351152" y="2070422"/>
                  <a:pt x="326132" y="2023010"/>
                  <a:pt x="315107" y="1997133"/>
                </a:cubicBezTo>
                <a:cubicBezTo>
                  <a:pt x="308045" y="1970850"/>
                  <a:pt x="289665" y="1960514"/>
                  <a:pt x="293195" y="1931530"/>
                </a:cubicBezTo>
                <a:cubicBezTo>
                  <a:pt x="286521" y="1906952"/>
                  <a:pt x="275123" y="1888346"/>
                  <a:pt x="273945" y="1865415"/>
                </a:cubicBezTo>
                <a:cubicBezTo>
                  <a:pt x="267164" y="1859102"/>
                  <a:pt x="263254" y="1851970"/>
                  <a:pt x="268160" y="1840912"/>
                </a:cubicBezTo>
                <a:cubicBezTo>
                  <a:pt x="259957" y="1818917"/>
                  <a:pt x="248681" y="1818017"/>
                  <a:pt x="252621" y="1799727"/>
                </a:cubicBezTo>
                <a:cubicBezTo>
                  <a:pt x="226965" y="1792544"/>
                  <a:pt x="245972" y="1788427"/>
                  <a:pt x="243268" y="1772366"/>
                </a:cubicBezTo>
                <a:cubicBezTo>
                  <a:pt x="242580" y="1758782"/>
                  <a:pt x="257634" y="1775021"/>
                  <a:pt x="254410" y="1763319"/>
                </a:cubicBezTo>
                <a:cubicBezTo>
                  <a:pt x="245041" y="1754366"/>
                  <a:pt x="260009" y="1745626"/>
                  <a:pt x="249400" y="1736863"/>
                </a:cubicBezTo>
                <a:cubicBezTo>
                  <a:pt x="239452" y="1746887"/>
                  <a:pt x="242075" y="1710984"/>
                  <a:pt x="232034" y="1716250"/>
                </a:cubicBezTo>
                <a:cubicBezTo>
                  <a:pt x="241839" y="1696943"/>
                  <a:pt x="222687" y="1702423"/>
                  <a:pt x="221532" y="1685674"/>
                </a:cubicBezTo>
                <a:cubicBezTo>
                  <a:pt x="224228" y="1675742"/>
                  <a:pt x="223284" y="1670400"/>
                  <a:pt x="215121" y="1667454"/>
                </a:cubicBezTo>
                <a:cubicBezTo>
                  <a:pt x="228910" y="1620847"/>
                  <a:pt x="209136" y="1648291"/>
                  <a:pt x="207944" y="1613562"/>
                </a:cubicBezTo>
                <a:cubicBezTo>
                  <a:pt x="208785" y="1582461"/>
                  <a:pt x="204727" y="1550367"/>
                  <a:pt x="220227" y="1511026"/>
                </a:cubicBezTo>
                <a:cubicBezTo>
                  <a:pt x="225536" y="1502252"/>
                  <a:pt x="224042" y="1489870"/>
                  <a:pt x="216894" y="1483370"/>
                </a:cubicBezTo>
                <a:cubicBezTo>
                  <a:pt x="215663" y="1482252"/>
                  <a:pt x="214307" y="1481352"/>
                  <a:pt x="212870" y="1480704"/>
                </a:cubicBezTo>
                <a:cubicBezTo>
                  <a:pt x="211294" y="1464166"/>
                  <a:pt x="210936" y="1406634"/>
                  <a:pt x="207440" y="1384145"/>
                </a:cubicBezTo>
                <a:cubicBezTo>
                  <a:pt x="202296" y="1371919"/>
                  <a:pt x="183953" y="1361407"/>
                  <a:pt x="191893" y="1345769"/>
                </a:cubicBezTo>
                <a:cubicBezTo>
                  <a:pt x="182175" y="1349539"/>
                  <a:pt x="193813" y="1327478"/>
                  <a:pt x="185123" y="1323526"/>
                </a:cubicBezTo>
                <a:cubicBezTo>
                  <a:pt x="177969" y="1321283"/>
                  <a:pt x="179833" y="1314067"/>
                  <a:pt x="178039" y="1308143"/>
                </a:cubicBezTo>
                <a:cubicBezTo>
                  <a:pt x="171176" y="1303175"/>
                  <a:pt x="168933" y="1274276"/>
                  <a:pt x="171623" y="1264678"/>
                </a:cubicBezTo>
                <a:cubicBezTo>
                  <a:pt x="183641" y="1238216"/>
                  <a:pt x="157020" y="1212085"/>
                  <a:pt x="165849" y="1190826"/>
                </a:cubicBezTo>
                <a:cubicBezTo>
                  <a:pt x="166089" y="1184982"/>
                  <a:pt x="165173" y="1179989"/>
                  <a:pt x="163542" y="1175552"/>
                </a:cubicBezTo>
                <a:lnTo>
                  <a:pt x="157278" y="1164199"/>
                </a:lnTo>
                <a:lnTo>
                  <a:pt x="152094" y="1163115"/>
                </a:lnTo>
                <a:lnTo>
                  <a:pt x="150137" y="1154998"/>
                </a:lnTo>
                <a:lnTo>
                  <a:pt x="148723" y="1153211"/>
                </a:lnTo>
                <a:cubicBezTo>
                  <a:pt x="146000" y="1149806"/>
                  <a:pt x="143447" y="1146365"/>
                  <a:pt x="141505" y="1142589"/>
                </a:cubicBezTo>
                <a:cubicBezTo>
                  <a:pt x="162759" y="1135765"/>
                  <a:pt x="128479" y="1109349"/>
                  <a:pt x="148318" y="1110687"/>
                </a:cubicBezTo>
                <a:cubicBezTo>
                  <a:pt x="141338" y="1088754"/>
                  <a:pt x="162051" y="1095782"/>
                  <a:pt x="138418" y="1079028"/>
                </a:cubicBezTo>
                <a:cubicBezTo>
                  <a:pt x="141422" y="1036249"/>
                  <a:pt x="98800" y="975622"/>
                  <a:pt x="112683" y="934848"/>
                </a:cubicBezTo>
                <a:cubicBezTo>
                  <a:pt x="106253" y="902197"/>
                  <a:pt x="101803" y="908889"/>
                  <a:pt x="99838" y="883115"/>
                </a:cubicBezTo>
                <a:cubicBezTo>
                  <a:pt x="95023" y="841516"/>
                  <a:pt x="99439" y="730242"/>
                  <a:pt x="100540" y="697746"/>
                </a:cubicBezTo>
                <a:cubicBezTo>
                  <a:pt x="103176" y="694835"/>
                  <a:pt x="105075" y="691595"/>
                  <a:pt x="106444" y="688135"/>
                </a:cubicBezTo>
                <a:lnTo>
                  <a:pt x="109021" y="677825"/>
                </a:lnTo>
                <a:lnTo>
                  <a:pt x="108115" y="676718"/>
                </a:lnTo>
                <a:cubicBezTo>
                  <a:pt x="105998" y="671461"/>
                  <a:pt x="106224" y="667939"/>
                  <a:pt x="107483" y="665196"/>
                </a:cubicBezTo>
                <a:lnTo>
                  <a:pt x="109785" y="662360"/>
                </a:lnTo>
                <a:cubicBezTo>
                  <a:pt x="109896" y="659692"/>
                  <a:pt x="110005" y="657024"/>
                  <a:pt x="110116" y="654356"/>
                </a:cubicBezTo>
                <a:lnTo>
                  <a:pt x="112830" y="638326"/>
                </a:lnTo>
                <a:lnTo>
                  <a:pt x="111405" y="635573"/>
                </a:lnTo>
                <a:cubicBezTo>
                  <a:pt x="111766" y="627641"/>
                  <a:pt x="112127" y="619711"/>
                  <a:pt x="112488" y="611779"/>
                </a:cubicBezTo>
                <a:lnTo>
                  <a:pt x="111585" y="611570"/>
                </a:lnTo>
                <a:cubicBezTo>
                  <a:pt x="109585" y="610553"/>
                  <a:pt x="108157" y="608779"/>
                  <a:pt x="107883" y="605373"/>
                </a:cubicBezTo>
                <a:cubicBezTo>
                  <a:pt x="94861" y="612317"/>
                  <a:pt x="102560" y="603925"/>
                  <a:pt x="102896" y="593265"/>
                </a:cubicBezTo>
                <a:cubicBezTo>
                  <a:pt x="82750" y="601672"/>
                  <a:pt x="91829" y="570358"/>
                  <a:pt x="80049" y="566796"/>
                </a:cubicBezTo>
                <a:cubicBezTo>
                  <a:pt x="80751" y="558777"/>
                  <a:pt x="81127" y="550449"/>
                  <a:pt x="81076" y="542003"/>
                </a:cubicBezTo>
                <a:lnTo>
                  <a:pt x="80782" y="537065"/>
                </a:lnTo>
                <a:lnTo>
                  <a:pt x="80570" y="536988"/>
                </a:lnTo>
                <a:cubicBezTo>
                  <a:pt x="80066" y="535962"/>
                  <a:pt x="79803" y="534356"/>
                  <a:pt x="79849" y="531824"/>
                </a:cubicBezTo>
                <a:cubicBezTo>
                  <a:pt x="79982" y="530571"/>
                  <a:pt x="80115" y="529316"/>
                  <a:pt x="80248" y="528062"/>
                </a:cubicBezTo>
                <a:lnTo>
                  <a:pt x="79678" y="518485"/>
                </a:lnTo>
                <a:lnTo>
                  <a:pt x="78110" y="515331"/>
                </a:lnTo>
                <a:lnTo>
                  <a:pt x="75508" y="514285"/>
                </a:lnTo>
                <a:cubicBezTo>
                  <a:pt x="75584" y="513984"/>
                  <a:pt x="75661" y="513684"/>
                  <a:pt x="75737" y="513383"/>
                </a:cubicBezTo>
                <a:cubicBezTo>
                  <a:pt x="79718" y="506428"/>
                  <a:pt x="85962" y="504061"/>
                  <a:pt x="67686" y="496217"/>
                </a:cubicBezTo>
                <a:cubicBezTo>
                  <a:pt x="73835" y="480415"/>
                  <a:pt x="62846" y="477844"/>
                  <a:pt x="57500" y="456819"/>
                </a:cubicBezTo>
                <a:cubicBezTo>
                  <a:pt x="63701" y="447662"/>
                  <a:pt x="60737" y="440645"/>
                  <a:pt x="54845" y="433921"/>
                </a:cubicBezTo>
                <a:cubicBezTo>
                  <a:pt x="56529" y="413153"/>
                  <a:pt x="47616" y="394670"/>
                  <a:pt x="44096" y="371565"/>
                </a:cubicBezTo>
                <a:cubicBezTo>
                  <a:pt x="51167" y="346102"/>
                  <a:pt x="34355" y="333950"/>
                  <a:pt x="30662" y="309255"/>
                </a:cubicBezTo>
                <a:cubicBezTo>
                  <a:pt x="44431" y="287121"/>
                  <a:pt x="16060" y="292131"/>
                  <a:pt x="9126" y="279695"/>
                </a:cubicBezTo>
                <a:lnTo>
                  <a:pt x="8321" y="276131"/>
                </a:lnTo>
                <a:cubicBezTo>
                  <a:pt x="8847" y="272979"/>
                  <a:pt x="9373" y="269827"/>
                  <a:pt x="9898" y="266675"/>
                </a:cubicBezTo>
                <a:lnTo>
                  <a:pt x="11114" y="263164"/>
                </a:lnTo>
                <a:cubicBezTo>
                  <a:pt x="11719" y="260728"/>
                  <a:pt x="11824" y="259088"/>
                  <a:pt x="11568" y="257930"/>
                </a:cubicBezTo>
                <a:lnTo>
                  <a:pt x="11381" y="257787"/>
                </a:lnTo>
                <a:cubicBezTo>
                  <a:pt x="11652" y="256160"/>
                  <a:pt x="11923" y="254537"/>
                  <a:pt x="12194" y="252911"/>
                </a:cubicBezTo>
                <a:cubicBezTo>
                  <a:pt x="14019" y="244718"/>
                  <a:pt x="16224" y="236781"/>
                  <a:pt x="18675" y="229244"/>
                </a:cubicBezTo>
                <a:cubicBezTo>
                  <a:pt x="8172" y="221970"/>
                  <a:pt x="23817" y="194608"/>
                  <a:pt x="2640" y="196202"/>
                </a:cubicBezTo>
                <a:cubicBezTo>
                  <a:pt x="5326" y="185991"/>
                  <a:pt x="14567" y="180370"/>
                  <a:pt x="545" y="182861"/>
                </a:cubicBezTo>
                <a:lnTo>
                  <a:pt x="0" y="181059"/>
                </a:lnTo>
                <a:lnTo>
                  <a:pt x="3636" y="175332"/>
                </a:lnTo>
                <a:cubicBezTo>
                  <a:pt x="5514" y="169067"/>
                  <a:pt x="7319" y="163340"/>
                  <a:pt x="9730" y="168283"/>
                </a:cubicBezTo>
                <a:cubicBezTo>
                  <a:pt x="17022" y="161170"/>
                  <a:pt x="9064" y="152053"/>
                  <a:pt x="15636" y="144668"/>
                </a:cubicBezTo>
                <a:cubicBezTo>
                  <a:pt x="18849" y="134303"/>
                  <a:pt x="8085" y="147849"/>
                  <a:pt x="9994" y="135578"/>
                </a:cubicBezTo>
                <a:cubicBezTo>
                  <a:pt x="9962" y="134513"/>
                  <a:pt x="9930" y="133450"/>
                  <a:pt x="9899" y="132385"/>
                </a:cubicBezTo>
                <a:lnTo>
                  <a:pt x="11353" y="127078"/>
                </a:lnTo>
                <a:lnTo>
                  <a:pt x="14188" y="125083"/>
                </a:lnTo>
                <a:cubicBezTo>
                  <a:pt x="16003" y="122834"/>
                  <a:pt x="16999" y="119498"/>
                  <a:pt x="16135" y="113721"/>
                </a:cubicBezTo>
                <a:lnTo>
                  <a:pt x="15735" y="112842"/>
                </a:lnTo>
                <a:lnTo>
                  <a:pt x="18588" y="111486"/>
                </a:lnTo>
                <a:lnTo>
                  <a:pt x="20607" y="102893"/>
                </a:lnTo>
                <a:lnTo>
                  <a:pt x="28060" y="95828"/>
                </a:lnTo>
                <a:lnTo>
                  <a:pt x="27113" y="91046"/>
                </a:lnTo>
                <a:lnTo>
                  <a:pt x="24346" y="90965"/>
                </a:lnTo>
                <a:lnTo>
                  <a:pt x="32394" y="75337"/>
                </a:lnTo>
                <a:cubicBezTo>
                  <a:pt x="30690" y="64913"/>
                  <a:pt x="33807" y="58748"/>
                  <a:pt x="38546" y="53557"/>
                </a:cubicBezTo>
                <a:cubicBezTo>
                  <a:pt x="40162" y="43198"/>
                  <a:pt x="43182" y="34022"/>
                  <a:pt x="46634" y="24714"/>
                </a:cubicBezTo>
                <a:close/>
              </a:path>
            </a:pathLst>
          </a:custGeom>
        </p:spPr>
      </p:pic>
      <p:pic>
        <p:nvPicPr>
          <p:cNvPr id="8" name="Picture 7" descr="A group of pigs in a pen&#10;&#10;Description automatically generated with medium confidence">
            <a:extLst>
              <a:ext uri="{FF2B5EF4-FFF2-40B4-BE49-F238E27FC236}">
                <a16:creationId xmlns:a16="http://schemas.microsoft.com/office/drawing/2014/main" xmlns="" id="{E10B86F9-93D9-F62C-F3AB-3D80D85C57B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2" b="7696"/>
          <a:stretch/>
        </p:blipFill>
        <p:spPr>
          <a:xfrm flipH="1">
            <a:off x="-28177" y="2285968"/>
            <a:ext cx="3604438" cy="2286061"/>
          </a:xfrm>
          <a:custGeom>
            <a:avLst/>
            <a:gdLst/>
            <a:ahLst/>
            <a:cxnLst/>
            <a:rect l="l" t="t" r="r" b="b"/>
            <a:pathLst>
              <a:path w="3378504" h="2286061">
                <a:moveTo>
                  <a:pt x="162981" y="0"/>
                </a:moveTo>
                <a:lnTo>
                  <a:pt x="3378504" y="0"/>
                </a:lnTo>
                <a:lnTo>
                  <a:pt x="3378504" y="2286061"/>
                </a:lnTo>
                <a:lnTo>
                  <a:pt x="50982" y="2286061"/>
                </a:lnTo>
                <a:lnTo>
                  <a:pt x="52155" y="2284853"/>
                </a:lnTo>
                <a:cubicBezTo>
                  <a:pt x="74774" y="2266710"/>
                  <a:pt x="33990" y="2218737"/>
                  <a:pt x="62425" y="2220081"/>
                </a:cubicBezTo>
                <a:cubicBezTo>
                  <a:pt x="34374" y="2185792"/>
                  <a:pt x="54789" y="2172499"/>
                  <a:pt x="64383" y="2135632"/>
                </a:cubicBezTo>
                <a:cubicBezTo>
                  <a:pt x="78829" y="2109847"/>
                  <a:pt x="57816" y="2018864"/>
                  <a:pt x="58333" y="1943341"/>
                </a:cubicBezTo>
                <a:cubicBezTo>
                  <a:pt x="52235" y="1899185"/>
                  <a:pt x="38804" y="1920003"/>
                  <a:pt x="43070" y="1868373"/>
                </a:cubicBezTo>
                <a:cubicBezTo>
                  <a:pt x="46810" y="1865381"/>
                  <a:pt x="34257" y="1817383"/>
                  <a:pt x="32097" y="1793436"/>
                </a:cubicBezTo>
                <a:cubicBezTo>
                  <a:pt x="29937" y="1769488"/>
                  <a:pt x="48218" y="1743169"/>
                  <a:pt x="30109" y="1724692"/>
                </a:cubicBezTo>
                <a:cubicBezTo>
                  <a:pt x="-28026" y="1634476"/>
                  <a:pt x="18554" y="1579654"/>
                  <a:pt x="4290" y="1498213"/>
                </a:cubicBezTo>
                <a:cubicBezTo>
                  <a:pt x="-4468" y="1416994"/>
                  <a:pt x="4884" y="1460152"/>
                  <a:pt x="1337" y="1419044"/>
                </a:cubicBezTo>
                <a:lnTo>
                  <a:pt x="8796" y="1360910"/>
                </a:lnTo>
                <a:lnTo>
                  <a:pt x="24539" y="1319273"/>
                </a:lnTo>
                <a:cubicBezTo>
                  <a:pt x="35997" y="1284438"/>
                  <a:pt x="29841" y="1271897"/>
                  <a:pt x="27400" y="1259677"/>
                </a:cubicBezTo>
                <a:cubicBezTo>
                  <a:pt x="27410" y="1259560"/>
                  <a:pt x="27420" y="1259442"/>
                  <a:pt x="27430" y="1259324"/>
                </a:cubicBezTo>
                <a:lnTo>
                  <a:pt x="34866" y="1249453"/>
                </a:lnTo>
                <a:cubicBezTo>
                  <a:pt x="41684" y="1240770"/>
                  <a:pt x="46294" y="1232296"/>
                  <a:pt x="40868" y="1219674"/>
                </a:cubicBezTo>
                <a:lnTo>
                  <a:pt x="40401" y="1218944"/>
                </a:lnTo>
                <a:lnTo>
                  <a:pt x="52534" y="1202011"/>
                </a:lnTo>
                <a:cubicBezTo>
                  <a:pt x="43026" y="1182270"/>
                  <a:pt x="45470" y="1170249"/>
                  <a:pt x="56337" y="1155538"/>
                </a:cubicBezTo>
                <a:cubicBezTo>
                  <a:pt x="58894" y="1146889"/>
                  <a:pt x="58870" y="1139013"/>
                  <a:pt x="57827" y="1131743"/>
                </a:cubicBezTo>
                <a:lnTo>
                  <a:pt x="56087" y="1124165"/>
                </a:lnTo>
                <a:lnTo>
                  <a:pt x="69443" y="1081815"/>
                </a:lnTo>
                <a:cubicBezTo>
                  <a:pt x="69942" y="1071506"/>
                  <a:pt x="70441" y="1061196"/>
                  <a:pt x="70939" y="1050887"/>
                </a:cubicBezTo>
                <a:lnTo>
                  <a:pt x="61595" y="1055297"/>
                </a:lnTo>
                <a:lnTo>
                  <a:pt x="57551" y="1056827"/>
                </a:lnTo>
                <a:lnTo>
                  <a:pt x="57210" y="1056259"/>
                </a:lnTo>
                <a:lnTo>
                  <a:pt x="57791" y="1054714"/>
                </a:lnTo>
                <a:lnTo>
                  <a:pt x="59274" y="1039468"/>
                </a:lnTo>
                <a:cubicBezTo>
                  <a:pt x="60399" y="1024764"/>
                  <a:pt x="62095" y="981668"/>
                  <a:pt x="64538" y="966492"/>
                </a:cubicBezTo>
                <a:lnTo>
                  <a:pt x="73931" y="948414"/>
                </a:lnTo>
                <a:cubicBezTo>
                  <a:pt x="79632" y="934417"/>
                  <a:pt x="75472" y="915301"/>
                  <a:pt x="79112" y="902837"/>
                </a:cubicBezTo>
                <a:lnTo>
                  <a:pt x="79020" y="861136"/>
                </a:lnTo>
                <a:lnTo>
                  <a:pt x="88936" y="798028"/>
                </a:lnTo>
                <a:cubicBezTo>
                  <a:pt x="107571" y="768417"/>
                  <a:pt x="115652" y="738256"/>
                  <a:pt x="126809" y="710382"/>
                </a:cubicBezTo>
                <a:cubicBezTo>
                  <a:pt x="140849" y="667637"/>
                  <a:pt x="104747" y="689303"/>
                  <a:pt x="142165" y="640933"/>
                </a:cubicBezTo>
                <a:cubicBezTo>
                  <a:pt x="133625" y="632595"/>
                  <a:pt x="134865" y="625576"/>
                  <a:pt x="142547" y="615128"/>
                </a:cubicBezTo>
                <a:cubicBezTo>
                  <a:pt x="140806" y="597782"/>
                  <a:pt x="132569" y="555729"/>
                  <a:pt x="131722" y="536857"/>
                </a:cubicBezTo>
                <a:cubicBezTo>
                  <a:pt x="122817" y="520044"/>
                  <a:pt x="144785" y="518212"/>
                  <a:pt x="137467" y="501893"/>
                </a:cubicBezTo>
                <a:cubicBezTo>
                  <a:pt x="138789" y="485839"/>
                  <a:pt x="149725" y="514303"/>
                  <a:pt x="154950" y="497455"/>
                </a:cubicBezTo>
                <a:cubicBezTo>
                  <a:pt x="157869" y="481684"/>
                  <a:pt x="172539" y="481187"/>
                  <a:pt x="167975" y="471927"/>
                </a:cubicBezTo>
                <a:cubicBezTo>
                  <a:pt x="166454" y="468841"/>
                  <a:pt x="162795" y="464781"/>
                  <a:pt x="155853" y="458858"/>
                </a:cubicBezTo>
                <a:cubicBezTo>
                  <a:pt x="168761" y="439016"/>
                  <a:pt x="155550" y="431335"/>
                  <a:pt x="155451" y="399907"/>
                </a:cubicBezTo>
                <a:cubicBezTo>
                  <a:pt x="166301" y="389387"/>
                  <a:pt x="164763" y="378464"/>
                  <a:pt x="159389" y="366858"/>
                </a:cubicBezTo>
                <a:cubicBezTo>
                  <a:pt x="168186" y="338403"/>
                  <a:pt x="162718" y="309213"/>
                  <a:pt x="165618" y="275552"/>
                </a:cubicBezTo>
                <a:cubicBezTo>
                  <a:pt x="182799" y="242523"/>
                  <a:pt x="165218" y="219263"/>
                  <a:pt x="168405" y="183311"/>
                </a:cubicBezTo>
                <a:cubicBezTo>
                  <a:pt x="166630" y="145534"/>
                  <a:pt x="157558" y="73501"/>
                  <a:pt x="154965" y="48888"/>
                </a:cubicBezTo>
                <a:cubicBezTo>
                  <a:pt x="159036" y="45464"/>
                  <a:pt x="157482" y="35708"/>
                  <a:pt x="152845" y="35627"/>
                </a:cubicBezTo>
                <a:cubicBezTo>
                  <a:pt x="155143" y="31247"/>
                  <a:pt x="165876" y="21980"/>
                  <a:pt x="158954" y="19255"/>
                </a:cubicBezTo>
                <a:lnTo>
                  <a:pt x="163388" y="2784"/>
                </a:lnTo>
                <a:close/>
              </a:path>
            </a:pathLst>
          </a:custGeom>
        </p:spPr>
      </p:pic>
      <p:pic>
        <p:nvPicPr>
          <p:cNvPr id="10" name="Picture 9" descr="A picture containing wooden&#10;&#10;Description automatically generated">
            <a:extLst>
              <a:ext uri="{FF2B5EF4-FFF2-40B4-BE49-F238E27FC236}">
                <a16:creationId xmlns:a16="http://schemas.microsoft.com/office/drawing/2014/main" xmlns="" id="{FAAF68BF-5CDC-DBCA-BDBB-93173F52212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566"/>
          <a:stretch/>
        </p:blipFill>
        <p:spPr>
          <a:xfrm flipH="1">
            <a:off x="-28177" y="4558290"/>
            <a:ext cx="3749571" cy="2299710"/>
          </a:xfrm>
          <a:custGeom>
            <a:avLst/>
            <a:gdLst/>
            <a:ahLst/>
            <a:cxnLst/>
            <a:rect l="l" t="t" r="r" b="b"/>
            <a:pathLst>
              <a:path w="3536008" h="2299710">
                <a:moveTo>
                  <a:pt x="174071" y="0"/>
                </a:moveTo>
                <a:lnTo>
                  <a:pt x="3536008" y="0"/>
                </a:lnTo>
                <a:lnTo>
                  <a:pt x="3536008" y="2299710"/>
                </a:lnTo>
                <a:lnTo>
                  <a:pt x="0" y="2299710"/>
                </a:lnTo>
                <a:lnTo>
                  <a:pt x="3296" y="2290566"/>
                </a:lnTo>
                <a:cubicBezTo>
                  <a:pt x="4390" y="2263981"/>
                  <a:pt x="16486" y="2256055"/>
                  <a:pt x="23596" y="2232760"/>
                </a:cubicBezTo>
                <a:cubicBezTo>
                  <a:pt x="19688" y="2204299"/>
                  <a:pt x="40168" y="2223504"/>
                  <a:pt x="44084" y="2202872"/>
                </a:cubicBezTo>
                <a:cubicBezTo>
                  <a:pt x="43078" y="2165627"/>
                  <a:pt x="51292" y="2207361"/>
                  <a:pt x="59857" y="2154886"/>
                </a:cubicBezTo>
                <a:cubicBezTo>
                  <a:pt x="59096" y="2151297"/>
                  <a:pt x="61949" y="2145857"/>
                  <a:pt x="63736" y="2147494"/>
                </a:cubicBezTo>
                <a:cubicBezTo>
                  <a:pt x="63874" y="2143960"/>
                  <a:pt x="61925" y="2134352"/>
                  <a:pt x="65196" y="2135192"/>
                </a:cubicBezTo>
                <a:cubicBezTo>
                  <a:pt x="69271" y="2119179"/>
                  <a:pt x="71152" y="2102127"/>
                  <a:pt x="70657" y="2085677"/>
                </a:cubicBezTo>
                <a:cubicBezTo>
                  <a:pt x="83116" y="2057236"/>
                  <a:pt x="64804" y="2066654"/>
                  <a:pt x="71458" y="2044854"/>
                </a:cubicBezTo>
                <a:cubicBezTo>
                  <a:pt x="81693" y="2029945"/>
                  <a:pt x="78274" y="2020581"/>
                  <a:pt x="87119" y="2001785"/>
                </a:cubicBezTo>
                <a:cubicBezTo>
                  <a:pt x="80865" y="1992364"/>
                  <a:pt x="87130" y="1986302"/>
                  <a:pt x="90261" y="1979759"/>
                </a:cubicBezTo>
                <a:lnTo>
                  <a:pt x="90963" y="1976573"/>
                </a:lnTo>
                <a:lnTo>
                  <a:pt x="90139" y="1961273"/>
                </a:lnTo>
                <a:cubicBezTo>
                  <a:pt x="94565" y="1959348"/>
                  <a:pt x="89190" y="1950091"/>
                  <a:pt x="88303" y="1945933"/>
                </a:cubicBezTo>
                <a:cubicBezTo>
                  <a:pt x="91076" y="1946226"/>
                  <a:pt x="93079" y="1937496"/>
                  <a:pt x="91030" y="1934066"/>
                </a:cubicBezTo>
                <a:cubicBezTo>
                  <a:pt x="86181" y="1866566"/>
                  <a:pt x="109203" y="1907003"/>
                  <a:pt x="96724" y="1865338"/>
                </a:cubicBezTo>
                <a:cubicBezTo>
                  <a:pt x="95517" y="1838316"/>
                  <a:pt x="127413" y="1842201"/>
                  <a:pt x="113874" y="1813131"/>
                </a:cubicBezTo>
                <a:cubicBezTo>
                  <a:pt x="115942" y="1780249"/>
                  <a:pt x="128988" y="1760531"/>
                  <a:pt x="122392" y="1729197"/>
                </a:cubicBezTo>
                <a:cubicBezTo>
                  <a:pt x="124379" y="1698417"/>
                  <a:pt x="130858" y="1672358"/>
                  <a:pt x="128755" y="1645837"/>
                </a:cubicBezTo>
                <a:cubicBezTo>
                  <a:pt x="133238" y="1635728"/>
                  <a:pt x="135361" y="1625938"/>
                  <a:pt x="130055" y="1615530"/>
                </a:cubicBezTo>
                <a:cubicBezTo>
                  <a:pt x="133582" y="1587016"/>
                  <a:pt x="142303" y="1581091"/>
                  <a:pt x="136799" y="1562061"/>
                </a:cubicBezTo>
                <a:cubicBezTo>
                  <a:pt x="141591" y="1557235"/>
                  <a:pt x="144219" y="1553839"/>
                  <a:pt x="145467" y="1551158"/>
                </a:cubicBezTo>
                <a:cubicBezTo>
                  <a:pt x="149209" y="1543117"/>
                  <a:pt x="140520" y="1541504"/>
                  <a:pt x="140520" y="1526962"/>
                </a:cubicBezTo>
                <a:cubicBezTo>
                  <a:pt x="139265" y="1511257"/>
                  <a:pt x="129606" y="1536224"/>
                  <a:pt x="130590" y="1521549"/>
                </a:cubicBezTo>
                <a:cubicBezTo>
                  <a:pt x="136752" y="1507317"/>
                  <a:pt x="123862" y="1503919"/>
                  <a:pt x="131024" y="1489363"/>
                </a:cubicBezTo>
                <a:cubicBezTo>
                  <a:pt x="140147" y="1496405"/>
                  <a:pt x="133349" y="1456829"/>
                  <a:pt x="141917" y="1458433"/>
                </a:cubicBezTo>
                <a:cubicBezTo>
                  <a:pt x="131680" y="1440801"/>
                  <a:pt x="147421" y="1438684"/>
                  <a:pt x="146112" y="1419183"/>
                </a:cubicBezTo>
                <a:cubicBezTo>
                  <a:pt x="142687" y="1409093"/>
                  <a:pt x="142723" y="1402625"/>
                  <a:pt x="148734" y="1395733"/>
                </a:cubicBezTo>
                <a:cubicBezTo>
                  <a:pt x="131769" y="1348873"/>
                  <a:pt x="150895" y="1371395"/>
                  <a:pt x="147244" y="1331489"/>
                </a:cubicBezTo>
                <a:cubicBezTo>
                  <a:pt x="142478" y="1296582"/>
                  <a:pt x="141422" y="1258418"/>
                  <a:pt x="124074" y="1220545"/>
                </a:cubicBezTo>
                <a:cubicBezTo>
                  <a:pt x="118753" y="1212902"/>
                  <a:pt x="118289" y="1198207"/>
                  <a:pt x="123036" y="1187727"/>
                </a:cubicBezTo>
                <a:cubicBezTo>
                  <a:pt x="123853" y="1185922"/>
                  <a:pt x="124797" y="1184315"/>
                  <a:pt x="125838" y="1182952"/>
                </a:cubicBezTo>
                <a:cubicBezTo>
                  <a:pt x="113111" y="1159666"/>
                  <a:pt x="122052" y="1149149"/>
                  <a:pt x="112884" y="1137645"/>
                </a:cubicBezTo>
                <a:cubicBezTo>
                  <a:pt x="112383" y="1105016"/>
                  <a:pt x="125319" y="1081698"/>
                  <a:pt x="117345" y="1071081"/>
                </a:cubicBezTo>
                <a:cubicBezTo>
                  <a:pt x="119762" y="1054975"/>
                  <a:pt x="132758" y="1035075"/>
                  <a:pt x="124466" y="1020791"/>
                </a:cubicBezTo>
                <a:cubicBezTo>
                  <a:pt x="132583" y="1020841"/>
                  <a:pt x="120544" y="1000883"/>
                  <a:pt x="126836" y="992624"/>
                </a:cubicBezTo>
                <a:cubicBezTo>
                  <a:pt x="132150" y="986966"/>
                  <a:pt x="129736" y="979591"/>
                  <a:pt x="130361" y="972093"/>
                </a:cubicBezTo>
                <a:cubicBezTo>
                  <a:pt x="135086" y="963474"/>
                  <a:pt x="133028" y="929723"/>
                  <a:pt x="129650" y="920007"/>
                </a:cubicBezTo>
                <a:cubicBezTo>
                  <a:pt x="116733" y="895225"/>
                  <a:pt x="134154" y="854006"/>
                  <a:pt x="124424" y="833737"/>
                </a:cubicBezTo>
                <a:cubicBezTo>
                  <a:pt x="123465" y="827213"/>
                  <a:pt x="123524" y="821152"/>
                  <a:pt x="124217" y="815409"/>
                </a:cubicBezTo>
                <a:lnTo>
                  <a:pt x="127629" y="799808"/>
                </a:lnTo>
                <a:lnTo>
                  <a:pt x="131550" y="796323"/>
                </a:lnTo>
                <a:cubicBezTo>
                  <a:pt x="131704" y="792972"/>
                  <a:pt x="131859" y="789620"/>
                  <a:pt x="132012" y="786268"/>
                </a:cubicBezTo>
                <a:lnTo>
                  <a:pt x="132885" y="783626"/>
                </a:lnTo>
                <a:cubicBezTo>
                  <a:pt x="134570" y="778582"/>
                  <a:pt x="136118" y="773568"/>
                  <a:pt x="137143" y="768440"/>
                </a:cubicBezTo>
                <a:cubicBezTo>
                  <a:pt x="119576" y="769946"/>
                  <a:pt x="142966" y="725073"/>
                  <a:pt x="127588" y="735221"/>
                </a:cubicBezTo>
                <a:cubicBezTo>
                  <a:pt x="130164" y="707309"/>
                  <a:pt x="120045" y="699027"/>
                  <a:pt x="136362" y="669743"/>
                </a:cubicBezTo>
                <a:cubicBezTo>
                  <a:pt x="128358" y="622533"/>
                  <a:pt x="145308" y="590026"/>
                  <a:pt x="129038" y="549822"/>
                </a:cubicBezTo>
                <a:cubicBezTo>
                  <a:pt x="136385" y="556535"/>
                  <a:pt x="136663" y="532398"/>
                  <a:pt x="134387" y="518637"/>
                </a:cubicBezTo>
                <a:cubicBezTo>
                  <a:pt x="163437" y="543245"/>
                  <a:pt x="112970" y="460209"/>
                  <a:pt x="135546" y="456032"/>
                </a:cubicBezTo>
                <a:cubicBezTo>
                  <a:pt x="115999" y="449155"/>
                  <a:pt x="140264" y="386805"/>
                  <a:pt x="122091" y="354978"/>
                </a:cubicBezTo>
                <a:cubicBezTo>
                  <a:pt x="122763" y="334261"/>
                  <a:pt x="124212" y="301156"/>
                  <a:pt x="122761" y="282556"/>
                </a:cubicBezTo>
                <a:lnTo>
                  <a:pt x="130481" y="236905"/>
                </a:lnTo>
                <a:cubicBezTo>
                  <a:pt x="137099" y="212332"/>
                  <a:pt x="135398" y="208026"/>
                  <a:pt x="145794" y="155701"/>
                </a:cubicBezTo>
                <a:cubicBezTo>
                  <a:pt x="151479" y="88175"/>
                  <a:pt x="163196" y="99658"/>
                  <a:pt x="165222" y="34439"/>
                </a:cubicBezTo>
                <a:cubicBezTo>
                  <a:pt x="166716" y="33668"/>
                  <a:pt x="168320" y="28702"/>
                  <a:pt x="169950" y="21606"/>
                </a:cubicBezTo>
                <a:close/>
              </a:path>
            </a:pathLst>
          </a:custGeom>
        </p:spPr>
      </p:pic>
      <p:sp>
        <p:nvSpPr>
          <p:cNvPr id="9" name="Прямоугольник 8"/>
          <p:cNvSpPr/>
          <p:nvPr/>
        </p:nvSpPr>
        <p:spPr>
          <a:xfrm>
            <a:off x="3604435" y="1286551"/>
            <a:ext cx="82933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/>
              <a:t>Производственный формат отношений, построенный на принципах разделения технологического процесса и глубокой специализации с участием фермерских хозяйств</a:t>
            </a:r>
            <a:r>
              <a:rPr lang="en-US" sz="2000" dirty="0"/>
              <a:t> </a:t>
            </a:r>
            <a:r>
              <a:rPr lang="ru-RU" sz="2000" dirty="0"/>
              <a:t>и крупного бизнеса, – партнёров  при кооперационном взаимодействии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924049" y="428820"/>
            <a:ext cx="8139604" cy="397032"/>
          </a:xfrm>
        </p:spPr>
        <p:txBody>
          <a:bodyPr wrap="square">
            <a:spAutoFit/>
          </a:bodyPr>
          <a:lstStyle/>
          <a:p>
            <a:pPr defTabSz="457200"/>
            <a:r>
              <a:rPr lang="ru-RU" alt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Суть отраслевой модели кластера</a:t>
            </a:r>
          </a:p>
        </p:txBody>
      </p:sp>
      <p:sp>
        <p:nvSpPr>
          <p:cNvPr id="16" name="Овал 15"/>
          <p:cNvSpPr/>
          <p:nvPr/>
        </p:nvSpPr>
        <p:spPr>
          <a:xfrm>
            <a:off x="2503415" y="3924299"/>
            <a:ext cx="2930376" cy="1426979"/>
          </a:xfrm>
          <a:prstGeom prst="ellipse">
            <a:avLst/>
          </a:prstGeom>
          <a:solidFill>
            <a:schemeClr val="bg1">
              <a:lumMod val="95000"/>
              <a:alpha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07" tIns="45443" rIns="90807" bIns="45443" anchor="ctr"/>
          <a:lstStyle/>
          <a:p>
            <a:pPr algn="ctr" defTabSz="908048">
              <a:defRPr/>
            </a:pPr>
            <a:r>
              <a:rPr lang="ru-RU" sz="1400" dirty="0">
                <a:solidFill>
                  <a:prstClr val="black"/>
                </a:solidFill>
                <a:cs typeface="Calibri" panose="020F0502020204030204" pitchFamily="34" charset="0"/>
              </a:rPr>
              <a:t>СПОСОБСТВУЕТ РЕШЕНИЮ ТРЁХ</a:t>
            </a:r>
          </a:p>
          <a:p>
            <a:pPr algn="ctr" defTabSz="908048">
              <a:defRPr/>
            </a:pPr>
            <a:r>
              <a:rPr lang="ru-RU" sz="1400" dirty="0">
                <a:solidFill>
                  <a:prstClr val="black"/>
                </a:solidFill>
                <a:cs typeface="Calibri" panose="020F0502020204030204" pitchFamily="34" charset="0"/>
              </a:rPr>
              <a:t>ВАЖНЫХ ЗАДАЧ </a:t>
            </a:r>
          </a:p>
        </p:txBody>
      </p:sp>
    </p:spTree>
    <p:extLst>
      <p:ext uri="{BB962C8B-B14F-4D97-AF65-F5344CB8AC3E}">
        <p14:creationId xmlns:p14="http://schemas.microsoft.com/office/powerpoint/2010/main" val="36282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/>
          <p:cNvPicPr>
            <a:picLocks noChangeAspect="1"/>
          </p:cNvPicPr>
          <p:nvPr/>
        </p:nvPicPr>
        <p:blipFill rotWithShape="1">
          <a:blip r:embed="rId12"/>
          <a:srcRect t="13235"/>
          <a:stretch/>
        </p:blipFill>
        <p:spPr>
          <a:xfrm>
            <a:off x="2245" y="0"/>
            <a:ext cx="11417122" cy="6858000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47" name="Picture 18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19" y="2010072"/>
            <a:ext cx="1845156" cy="146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87292888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237875" y="150813"/>
            <a:ext cx="10792075" cy="113506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1600" b="1" dirty="0">
                <a:latin typeface="+mn-lt"/>
                <a:sym typeface="Trebuchet MS" panose="020B0603020202020204" pitchFamily="34" charset="0"/>
              </a:rPr>
              <a:t>Для успешного развития </a:t>
            </a:r>
            <a:r>
              <a:rPr lang="ru-RU" sz="1600" b="1" dirty="0" smtClean="0">
                <a:latin typeface="+mn-lt"/>
                <a:sym typeface="Trebuchet MS" panose="020B0603020202020204" pitchFamily="34" charset="0"/>
              </a:rPr>
              <a:t>региональной экономики Необходимо использовать широко </a:t>
            </a:r>
            <a:r>
              <a:rPr lang="ru-RU" sz="1600" b="1" dirty="0">
                <a:latin typeface="+mn-lt"/>
                <a:sym typeface="Trebuchet MS" panose="020B0603020202020204" pitchFamily="34" charset="0"/>
              </a:rPr>
              <a:t>все элементы цепочки создания стоимости в производстве говядины</a:t>
            </a:r>
          </a:p>
        </p:txBody>
      </p:sp>
      <p:sp>
        <p:nvSpPr>
          <p:cNvPr id="59" name="ee4pHeader1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749735" y="1655574"/>
            <a:ext cx="1501556" cy="521078"/>
          </a:xfrm>
          <a:prstGeom prst="homePlate">
            <a:avLst>
              <a:gd name="adj" fmla="val 12004"/>
            </a:avLst>
          </a:prstGeom>
          <a:solidFill>
            <a:srgbClr val="2EB5C9"/>
          </a:solidFill>
          <a:ln w="38100" cap="rnd" algn="ctr">
            <a:noFill/>
            <a:round/>
            <a:headEnd/>
            <a:tailEnd/>
          </a:ln>
        </p:spPr>
        <p:txBody>
          <a:bodyPr lIns="0" tIns="0" rIns="0" bIns="0" anchor="ctr" anchorCtr="0"/>
          <a:lstStyle/>
          <a:p>
            <a:pPr algn="ctr" eaLnBrk="0" hangingPunct="0"/>
            <a:r>
              <a:rPr lang="ru-RU" sz="1400" dirty="0">
                <a:solidFill>
                  <a:schemeClr val="bg1"/>
                </a:solidFill>
                <a:sym typeface="Trebuchet MS" panose="020B0603020202020204" pitchFamily="34" charset="0"/>
              </a:rPr>
              <a:t>Племенные хозяйства</a:t>
            </a:r>
          </a:p>
        </p:txBody>
      </p:sp>
      <p:sp>
        <p:nvSpPr>
          <p:cNvPr id="61" name="ee4pHeader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8822337" y="1655574"/>
            <a:ext cx="1557569" cy="521078"/>
          </a:xfrm>
          <a:prstGeom prst="chevron">
            <a:avLst>
              <a:gd name="adj" fmla="val 12004"/>
            </a:avLst>
          </a:prstGeom>
          <a:solidFill>
            <a:srgbClr val="2EB5C9"/>
          </a:solidFill>
          <a:ln w="38100" cap="rnd" algn="ctr">
            <a:noFill/>
            <a:round/>
            <a:headEnd/>
            <a:tailEnd/>
          </a:ln>
        </p:spPr>
        <p:txBody>
          <a:bodyPr lIns="0" tIns="0" rIns="0" bIns="0" anchor="ctr" anchorCtr="0"/>
          <a:lstStyle/>
          <a:p>
            <a:pPr algn="ctr" eaLnBrk="0" hangingPunct="0"/>
            <a:r>
              <a:rPr lang="ru-RU" sz="1400" dirty="0">
                <a:solidFill>
                  <a:schemeClr val="bg1"/>
                </a:solidFill>
                <a:sym typeface="Trebuchet MS" panose="020B0603020202020204" pitchFamily="34" charset="0"/>
              </a:rPr>
              <a:t>Мясокомбинаты</a:t>
            </a:r>
          </a:p>
        </p:txBody>
      </p:sp>
      <p:sp>
        <p:nvSpPr>
          <p:cNvPr id="65" name="ee4pHeader3"/>
          <p:cNvSpPr txBox="1"/>
          <p:nvPr/>
        </p:nvSpPr>
        <p:spPr>
          <a:xfrm>
            <a:off x="2226829" y="4497387"/>
            <a:ext cx="430245" cy="1500405"/>
          </a:xfrm>
          <a:prstGeom prst="rect">
            <a:avLst/>
          </a:prstGeom>
          <a:noFill/>
          <a:ln cap="rnd">
            <a:noFill/>
          </a:ln>
        </p:spPr>
        <p:txBody>
          <a:bodyPr vert="vert270" wrap="square" lIns="0" tIns="0" rIns="0" bIns="0" rtlCol="0" anchor="b" anchorCtr="0">
            <a:noAutofit/>
          </a:bodyPr>
          <a:lstStyle/>
          <a:p>
            <a:pPr marL="0" lvl="3" algn="ctr"/>
            <a:r>
              <a:rPr lang="ru-RU" sz="1200" b="1" dirty="0">
                <a:solidFill>
                  <a:schemeClr val="tx2"/>
                </a:solidFill>
                <a:sym typeface="Trebuchet MS" panose="020B0603020202020204" pitchFamily="34" charset="0"/>
              </a:rPr>
              <a:t>Описание</a:t>
            </a:r>
          </a:p>
        </p:txBody>
      </p:sp>
      <p:sp>
        <p:nvSpPr>
          <p:cNvPr id="72" name="ee4pContent1"/>
          <p:cNvSpPr txBox="1"/>
          <p:nvPr/>
        </p:nvSpPr>
        <p:spPr>
          <a:xfrm>
            <a:off x="2867721" y="4567040"/>
            <a:ext cx="1628080" cy="1495043"/>
          </a:xfrm>
          <a:prstGeom prst="rect">
            <a:avLst/>
          </a:prstGeom>
          <a:ln cap="rnd">
            <a:noFill/>
          </a:ln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324000" lvl="1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 marL="648000" lvl="2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 marL="0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​"/>
              <a:defRPr sz="2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Trebuchet MS" panose="020B0603020202020204" pitchFamily="34" charset="0"/>
              <a:buChar char="​"/>
              <a:defRPr sz="2400" b="1"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  <a:lvl6pPr marL="324000" lvl="5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400">
                <a:latin typeface="Trebuchet MS" panose="020B0603020202020204" pitchFamily="34" charset="0"/>
                <a:sym typeface="Trebuchet MS" panose="020B0603020202020204" pitchFamily="34" charset="0"/>
              </a:defRPr>
            </a:lvl6pPr>
            <a:lvl7pPr marL="0" lvl="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54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7pPr>
            <a:lvl8pPr marL="0" lvl="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r>
              <a:rPr lang="ru-RU" sz="1200" dirty="0">
                <a:latin typeface="+mn-lt"/>
              </a:rPr>
              <a:t>Обеспечение фермеров племенными быками, улучшение генетики для всей отрасли</a:t>
            </a:r>
          </a:p>
        </p:txBody>
      </p:sp>
      <p:sp>
        <p:nvSpPr>
          <p:cNvPr id="75" name="ee4pHeader3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4270288" y="1655574"/>
            <a:ext cx="1462227" cy="521078"/>
          </a:xfrm>
          <a:prstGeom prst="chevron">
            <a:avLst>
              <a:gd name="adj" fmla="val 12004"/>
            </a:avLst>
          </a:prstGeom>
          <a:solidFill>
            <a:srgbClr val="2EB5C9"/>
          </a:solidFill>
          <a:ln w="38100" cap="rnd" algn="ctr">
            <a:noFill/>
            <a:round/>
            <a:headEnd/>
            <a:tailEnd/>
          </a:ln>
        </p:spPr>
        <p:txBody>
          <a:bodyPr lIns="0" tIns="0" rIns="0" bIns="0" anchor="ctr" anchorCtr="0"/>
          <a:lstStyle/>
          <a:p>
            <a:pPr algn="ctr" eaLnBrk="0" hangingPunct="0"/>
            <a:r>
              <a:rPr lang="ru-RU" sz="1400" dirty="0">
                <a:solidFill>
                  <a:schemeClr val="bg1"/>
                </a:solidFill>
                <a:sym typeface="Trebuchet MS" panose="020B0603020202020204" pitchFamily="34" charset="0"/>
              </a:rPr>
              <a:t>Фермерские хозяйства</a:t>
            </a:r>
          </a:p>
        </p:txBody>
      </p:sp>
      <p:sp>
        <p:nvSpPr>
          <p:cNvPr id="82" name="ee4pContent3"/>
          <p:cNvSpPr txBox="1"/>
          <p:nvPr/>
        </p:nvSpPr>
        <p:spPr>
          <a:xfrm>
            <a:off x="4221888" y="3366749"/>
            <a:ext cx="1502098" cy="1500405"/>
          </a:xfrm>
          <a:prstGeom prst="rect">
            <a:avLst/>
          </a:prstGeom>
          <a:ln cap="rnd">
            <a:noFill/>
          </a:ln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324000" lvl="1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 marL="648000" lvl="2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 marL="0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​"/>
              <a:defRPr sz="2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Trebuchet MS" panose="020B0603020202020204" pitchFamily="34" charset="0"/>
              <a:buChar char="​"/>
              <a:defRPr sz="2400" b="1"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  <a:lvl6pPr marL="324000" lvl="5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400">
                <a:latin typeface="Trebuchet MS" panose="020B0603020202020204" pitchFamily="34" charset="0"/>
                <a:sym typeface="Trebuchet MS" panose="020B0603020202020204" pitchFamily="34" charset="0"/>
              </a:defRPr>
            </a:lvl6pPr>
            <a:lvl7pPr marL="0" lvl="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54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7pPr>
            <a:lvl8pPr marL="0" lvl="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r>
              <a:rPr lang="ru-RU" sz="1200" dirty="0">
                <a:latin typeface="+mn-lt"/>
              </a:rPr>
              <a:t>Получение недорогих телят за счет пастбищного содержания коров (50-200) и реализация </a:t>
            </a:r>
            <a:r>
              <a:rPr lang="ru-RU" sz="1200" dirty="0" smtClean="0">
                <a:latin typeface="+mn-lt"/>
              </a:rPr>
              <a:t>молодняка </a:t>
            </a:r>
            <a:r>
              <a:rPr lang="ru-RU" sz="1200" dirty="0">
                <a:latin typeface="+mn-lt"/>
              </a:rPr>
              <a:t>осенью на </a:t>
            </a:r>
            <a:r>
              <a:rPr lang="ru-RU" sz="1200" dirty="0" smtClean="0">
                <a:latin typeface="+mn-lt"/>
              </a:rPr>
              <a:t>скотные рынки</a:t>
            </a:r>
            <a:endParaRPr lang="ru-RU" sz="1200" dirty="0">
              <a:latin typeface="+mn-lt"/>
            </a:endParaRPr>
          </a:p>
        </p:txBody>
      </p:sp>
      <p:sp>
        <p:nvSpPr>
          <p:cNvPr id="83" name="ee4pHeader2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7202627" y="1655574"/>
            <a:ext cx="1619710" cy="521078"/>
          </a:xfrm>
          <a:prstGeom prst="chevron">
            <a:avLst>
              <a:gd name="adj" fmla="val 12004"/>
            </a:avLst>
          </a:prstGeom>
          <a:solidFill>
            <a:srgbClr val="2EB5C9"/>
          </a:solidFill>
          <a:ln w="38100" cap="rnd" algn="ctr">
            <a:noFill/>
            <a:round/>
            <a:headEnd/>
            <a:tailEnd/>
          </a:ln>
        </p:spPr>
        <p:txBody>
          <a:bodyPr lIns="0" tIns="0" rIns="0" bIns="0" anchor="ctr" anchorCtr="0"/>
          <a:lstStyle/>
          <a:p>
            <a:pPr algn="ctr" eaLnBrk="0" hangingPunct="0"/>
            <a:r>
              <a:rPr lang="ru-RU" sz="1400" dirty="0">
                <a:solidFill>
                  <a:schemeClr val="bg1"/>
                </a:solidFill>
                <a:sym typeface="Trebuchet MS" panose="020B0603020202020204" pitchFamily="34" charset="0"/>
              </a:rPr>
              <a:t>Откормочные площадки</a:t>
            </a:r>
          </a:p>
        </p:txBody>
      </p:sp>
      <p:sp>
        <p:nvSpPr>
          <p:cNvPr id="85" name="ee4pContent2"/>
          <p:cNvSpPr txBox="1"/>
          <p:nvPr/>
        </p:nvSpPr>
        <p:spPr>
          <a:xfrm>
            <a:off x="7361926" y="3270879"/>
            <a:ext cx="1460411" cy="1500405"/>
          </a:xfrm>
          <a:prstGeom prst="rect">
            <a:avLst/>
          </a:prstGeom>
          <a:ln cap="rnd">
            <a:noFill/>
          </a:ln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324000" lvl="1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 marL="648000" lvl="2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 marL="0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​"/>
              <a:defRPr sz="2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Trebuchet MS" panose="020B0603020202020204" pitchFamily="34" charset="0"/>
              <a:buChar char="​"/>
              <a:defRPr sz="2400" b="1"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  <a:lvl6pPr marL="324000" lvl="5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400">
                <a:latin typeface="Trebuchet MS" panose="020B0603020202020204" pitchFamily="34" charset="0"/>
                <a:sym typeface="Trebuchet MS" panose="020B0603020202020204" pitchFamily="34" charset="0"/>
              </a:defRPr>
            </a:lvl6pPr>
            <a:lvl7pPr marL="0" lvl="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54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7pPr>
            <a:lvl8pPr marL="0" lvl="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r>
              <a:rPr lang="ru-RU" sz="1200" dirty="0">
                <a:latin typeface="+mn-lt"/>
              </a:rPr>
              <a:t>Интенсивный откорм, конверсия зерна в мясо, товарные партии, утилизация навоза при орошении</a:t>
            </a:r>
          </a:p>
        </p:txBody>
      </p:sp>
      <p:sp>
        <p:nvSpPr>
          <p:cNvPr id="86" name="ee4pContent4"/>
          <p:cNvSpPr txBox="1"/>
          <p:nvPr/>
        </p:nvSpPr>
        <p:spPr>
          <a:xfrm>
            <a:off x="8639175" y="4497386"/>
            <a:ext cx="1605608" cy="1500405"/>
          </a:xfrm>
          <a:prstGeom prst="rect">
            <a:avLst/>
          </a:prstGeom>
          <a:ln cap="rnd">
            <a:noFill/>
          </a:ln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324000" lvl="1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 marL="648000" lvl="2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 marL="0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​"/>
              <a:defRPr sz="2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Trebuchet MS" panose="020B0603020202020204" pitchFamily="34" charset="0"/>
              <a:buChar char="​"/>
              <a:defRPr sz="2400" b="1"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  <a:lvl6pPr marL="324000" lvl="5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400">
                <a:latin typeface="Trebuchet MS" panose="020B0603020202020204" pitchFamily="34" charset="0"/>
                <a:sym typeface="Trebuchet MS" panose="020B0603020202020204" pitchFamily="34" charset="0"/>
              </a:defRPr>
            </a:lvl6pPr>
            <a:lvl7pPr marL="0" lvl="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54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7pPr>
            <a:lvl8pPr marL="0" lvl="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r>
              <a:rPr lang="ru-RU" sz="1200" dirty="0">
                <a:latin typeface="+mn-lt"/>
              </a:rPr>
              <a:t>Промышленный забой скота, производство готовой продукции, глубокая переработка</a:t>
            </a:r>
          </a:p>
        </p:txBody>
      </p:sp>
      <p:cxnSp>
        <p:nvCxnSpPr>
          <p:cNvPr id="87" name="Straight Connector 86"/>
          <p:cNvCxnSpPr/>
          <p:nvPr/>
        </p:nvCxnSpPr>
        <p:spPr>
          <a:xfrm>
            <a:off x="2739837" y="3343895"/>
            <a:ext cx="0" cy="150040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e4pHeader4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0411985" y="1655574"/>
            <a:ext cx="1522792" cy="521078"/>
          </a:xfrm>
          <a:prstGeom prst="chevron">
            <a:avLst>
              <a:gd name="adj" fmla="val 12004"/>
            </a:avLst>
          </a:prstGeom>
          <a:solidFill>
            <a:srgbClr val="2EB5C9"/>
          </a:solidFill>
          <a:ln w="38100" cap="rnd" algn="ctr">
            <a:noFill/>
            <a:round/>
            <a:headEnd/>
            <a:tailEnd/>
          </a:ln>
        </p:spPr>
        <p:txBody>
          <a:bodyPr lIns="0" tIns="0" rIns="0" bIns="0" anchor="ctr" anchorCtr="0"/>
          <a:lstStyle/>
          <a:p>
            <a:pPr algn="ctr" eaLnBrk="0" hangingPunct="0"/>
            <a:r>
              <a:rPr lang="ru-RU" sz="1400" dirty="0">
                <a:solidFill>
                  <a:schemeClr val="bg1"/>
                </a:solidFill>
                <a:sym typeface="Trebuchet MS" panose="020B0603020202020204" pitchFamily="34" charset="0"/>
              </a:rPr>
              <a:t>Дистрибуция и маркетинг</a:t>
            </a:r>
          </a:p>
        </p:txBody>
      </p:sp>
      <p:sp>
        <p:nvSpPr>
          <p:cNvPr id="90" name="ee4pHeader3"/>
          <p:cNvSpPr txBox="1"/>
          <p:nvPr/>
        </p:nvSpPr>
        <p:spPr>
          <a:xfrm>
            <a:off x="2277446" y="2296954"/>
            <a:ext cx="430245" cy="587746"/>
          </a:xfrm>
          <a:prstGeom prst="rect">
            <a:avLst/>
          </a:prstGeom>
          <a:noFill/>
          <a:ln cap="rnd">
            <a:noFill/>
          </a:ln>
        </p:spPr>
        <p:txBody>
          <a:bodyPr vert="vert270" wrap="square" lIns="0" tIns="0" rIns="0" bIns="0" rtlCol="0" anchor="b" anchorCtr="0">
            <a:noAutofit/>
          </a:bodyPr>
          <a:lstStyle/>
          <a:p>
            <a:pPr marL="0" lvl="3" algn="ctr"/>
            <a:r>
              <a:rPr lang="ru-RU" sz="1200" b="1" dirty="0">
                <a:solidFill>
                  <a:schemeClr val="tx2"/>
                </a:solidFill>
                <a:sym typeface="Trebuchet MS" panose="020B0603020202020204" pitchFamily="34" charset="0"/>
              </a:rPr>
              <a:t>Игроки</a:t>
            </a:r>
          </a:p>
        </p:txBody>
      </p:sp>
      <p:sp>
        <p:nvSpPr>
          <p:cNvPr id="91" name="ee4pContent1"/>
          <p:cNvSpPr txBox="1"/>
          <p:nvPr/>
        </p:nvSpPr>
        <p:spPr>
          <a:xfrm>
            <a:off x="2791521" y="2433873"/>
            <a:ext cx="1430367" cy="714751"/>
          </a:xfrm>
          <a:prstGeom prst="rect">
            <a:avLst/>
          </a:prstGeom>
          <a:ln cap="rnd">
            <a:noFill/>
          </a:ln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324000" lvl="1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 marL="648000" lvl="2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 marL="0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​"/>
              <a:defRPr sz="2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Trebuchet MS" panose="020B0603020202020204" pitchFamily="34" charset="0"/>
              <a:buChar char="​"/>
              <a:defRPr sz="2400" b="1"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  <a:lvl6pPr marL="324000" lvl="5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400">
                <a:latin typeface="Trebuchet MS" panose="020B0603020202020204" pitchFamily="34" charset="0"/>
                <a:sym typeface="Trebuchet MS" panose="020B0603020202020204" pitchFamily="34" charset="0"/>
              </a:defRPr>
            </a:lvl6pPr>
            <a:lvl7pPr marL="0" lvl="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54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7pPr>
            <a:lvl8pPr marL="0" lvl="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r>
              <a:rPr lang="ru-RU" sz="1300" dirty="0">
                <a:latin typeface="+mn-lt"/>
              </a:rPr>
              <a:t>Инвесторы</a:t>
            </a:r>
          </a:p>
          <a:p>
            <a:r>
              <a:rPr lang="ru-RU" sz="1300" dirty="0">
                <a:latin typeface="+mn-lt"/>
              </a:rPr>
              <a:t>(средний бизнес)</a:t>
            </a:r>
          </a:p>
        </p:txBody>
      </p:sp>
      <p:sp>
        <p:nvSpPr>
          <p:cNvPr id="92" name="ee4pContent3"/>
          <p:cNvSpPr txBox="1"/>
          <p:nvPr/>
        </p:nvSpPr>
        <p:spPr>
          <a:xfrm>
            <a:off x="4231414" y="2404311"/>
            <a:ext cx="1532082" cy="739786"/>
          </a:xfrm>
          <a:prstGeom prst="rect">
            <a:avLst/>
          </a:prstGeom>
          <a:ln cap="rnd">
            <a:noFill/>
          </a:ln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1400">
                <a:latin typeface="Trebuchet MS" panose="020B0603020202020204" pitchFamily="34" charset="0"/>
              </a:defRPr>
            </a:lvl1pPr>
            <a:lvl2pPr marL="324000" lvl="1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000">
                <a:latin typeface="Trebuchet MS" panose="020B0603020202020204" pitchFamily="34" charset="0"/>
              </a:defRPr>
            </a:lvl2pPr>
            <a:lvl3pPr marL="648000" lvl="2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000">
                <a:latin typeface="Trebuchet MS" panose="020B0603020202020204" pitchFamily="34" charset="0"/>
              </a:defRPr>
            </a:lvl3pPr>
            <a:lvl4pPr marL="0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​"/>
              <a:defRPr sz="24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Trebuchet MS" panose="020B0603020202020204" pitchFamily="34" charset="0"/>
              <a:buChar char="​"/>
              <a:defRPr sz="2400" b="1">
                <a:latin typeface="Trebuchet MS" panose="020B0603020202020204" pitchFamily="34" charset="0"/>
              </a:defRPr>
            </a:lvl5pPr>
            <a:lvl6pPr marL="324000" lvl="5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400">
                <a:latin typeface="Trebuchet MS" panose="020B0603020202020204" pitchFamily="34" charset="0"/>
              </a:defRPr>
            </a:lvl6pPr>
            <a:lvl7pPr marL="0" lvl="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5400" baseline="0">
                <a:latin typeface="Trebuchet MS" panose="020B0603020202020204" pitchFamily="34" charset="0"/>
              </a:defRPr>
            </a:lvl7pPr>
            <a:lvl8pPr marL="0" lvl="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sz="1300" dirty="0" smtClean="0">
                <a:latin typeface="+mn-lt"/>
              </a:rPr>
              <a:t>Фермеры, Малые предприятия, Частники (типовые проекты)</a:t>
            </a:r>
            <a:endParaRPr lang="ru-RU" sz="1300" dirty="0">
              <a:latin typeface="+mn-lt"/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>
            <a:off x="2749734" y="2237711"/>
            <a:ext cx="0" cy="58774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ee4pContent1"/>
          <p:cNvSpPr txBox="1"/>
          <p:nvPr/>
        </p:nvSpPr>
        <p:spPr>
          <a:xfrm>
            <a:off x="10425623" y="2410333"/>
            <a:ext cx="1509153" cy="519330"/>
          </a:xfrm>
          <a:prstGeom prst="rect">
            <a:avLst/>
          </a:prstGeom>
          <a:ln cap="rnd">
            <a:noFill/>
          </a:ln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324000" lvl="1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 marL="648000" lvl="2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 marL="0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​"/>
              <a:defRPr sz="2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Trebuchet MS" panose="020B0603020202020204" pitchFamily="34" charset="0"/>
              <a:buChar char="​"/>
              <a:defRPr sz="2400" b="1"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  <a:lvl6pPr marL="324000" lvl="5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400">
                <a:latin typeface="Trebuchet MS" panose="020B0603020202020204" pitchFamily="34" charset="0"/>
                <a:sym typeface="Trebuchet MS" panose="020B0603020202020204" pitchFamily="34" charset="0"/>
              </a:defRPr>
            </a:lvl6pPr>
            <a:lvl7pPr marL="0" lvl="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54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7pPr>
            <a:lvl8pPr marL="0" lvl="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r>
              <a:rPr lang="ru-RU" sz="1300" dirty="0">
                <a:latin typeface="+mn-lt"/>
              </a:rPr>
              <a:t>Инвесторы (крупный бизнес)</a:t>
            </a:r>
          </a:p>
        </p:txBody>
      </p:sp>
      <p:sp>
        <p:nvSpPr>
          <p:cNvPr id="97" name="ee4pContent4"/>
          <p:cNvSpPr txBox="1"/>
          <p:nvPr/>
        </p:nvSpPr>
        <p:spPr>
          <a:xfrm>
            <a:off x="10425622" y="3271218"/>
            <a:ext cx="1606181" cy="1500405"/>
          </a:xfrm>
          <a:prstGeom prst="rect">
            <a:avLst/>
          </a:prstGeom>
          <a:ln cap="rnd">
            <a:noFill/>
          </a:ln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324000" lvl="1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 marL="648000" lvl="2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 marL="0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​"/>
              <a:defRPr sz="2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Trebuchet MS" panose="020B0603020202020204" pitchFamily="34" charset="0"/>
              <a:buChar char="​"/>
              <a:defRPr sz="2400" b="1"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  <a:lvl6pPr marL="324000" lvl="5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400">
                <a:latin typeface="Trebuchet MS" panose="020B0603020202020204" pitchFamily="34" charset="0"/>
                <a:sym typeface="Trebuchet MS" panose="020B0603020202020204" pitchFamily="34" charset="0"/>
              </a:defRPr>
            </a:lvl6pPr>
            <a:lvl7pPr marL="0" lvl="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54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7pPr>
            <a:lvl8pPr marL="0" lvl="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r>
              <a:rPr lang="ru-RU" sz="1200" dirty="0">
                <a:latin typeface="+mn-lt"/>
              </a:rPr>
              <a:t>Доставка товара до рынков сбыта, финальное ценообразование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40127" y="3444949"/>
            <a:ext cx="1844524" cy="1390794"/>
          </a:xfrm>
          <a:prstGeom prst="rect">
            <a:avLst/>
          </a:prstGeom>
          <a:solidFill>
            <a:srgbClr val="C8C8C8"/>
          </a:solidFill>
          <a:ln w="254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9A9A9A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dirty="0">
                <a:solidFill>
                  <a:schemeClr val="accent4">
                    <a:lumMod val="50000"/>
                  </a:schemeClr>
                </a:solidFill>
              </a:rPr>
              <a:t>Частные фермерские хозяйства </a:t>
            </a:r>
            <a:endParaRPr lang="ru-RU" sz="1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</a:rPr>
              <a:t>по примеру США, Австралии, Канады, Уругвая)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 flipV="1">
            <a:off x="2070344" y="1827766"/>
            <a:ext cx="648962" cy="1056934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Текст 2"/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233976" y="3080122"/>
            <a:ext cx="412304" cy="52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4600" dirty="0">
                <a:solidFill>
                  <a:srgbClr val="06C245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Arial Unicode MS" panose="020B0604020202020204" pitchFamily="34" charset="-128"/>
              </a:rPr>
              <a:t>✓</a:t>
            </a:r>
          </a:p>
        </p:txBody>
      </p:sp>
      <p:sp>
        <p:nvSpPr>
          <p:cNvPr id="49" name="ee4pContent1"/>
          <p:cNvSpPr txBox="1"/>
          <p:nvPr/>
        </p:nvSpPr>
        <p:spPr>
          <a:xfrm>
            <a:off x="8822336" y="2480792"/>
            <a:ext cx="1509153" cy="519330"/>
          </a:xfrm>
          <a:prstGeom prst="rect">
            <a:avLst/>
          </a:prstGeom>
          <a:ln cap="rnd">
            <a:noFill/>
          </a:ln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324000" lvl="1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 marL="648000" lvl="2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 marL="0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​"/>
              <a:defRPr sz="2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Trebuchet MS" panose="020B0603020202020204" pitchFamily="34" charset="0"/>
              <a:buChar char="​"/>
              <a:defRPr sz="2400" b="1"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  <a:lvl6pPr marL="324000" lvl="5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400">
                <a:latin typeface="Trebuchet MS" panose="020B0603020202020204" pitchFamily="34" charset="0"/>
                <a:sym typeface="Trebuchet MS" panose="020B0603020202020204" pitchFamily="34" charset="0"/>
              </a:defRPr>
            </a:lvl6pPr>
            <a:lvl7pPr marL="0" lvl="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54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7pPr>
            <a:lvl8pPr marL="0" lvl="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r>
              <a:rPr lang="ru-RU" sz="1300" dirty="0">
                <a:latin typeface="+mn-lt"/>
              </a:rPr>
              <a:t>Инвесторы (крупный бизнес)</a:t>
            </a:r>
          </a:p>
        </p:txBody>
      </p:sp>
      <p:sp>
        <p:nvSpPr>
          <p:cNvPr id="50" name="ee4pHeader2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5732514" y="1655574"/>
            <a:ext cx="1450377" cy="700659"/>
          </a:xfrm>
          <a:prstGeom prst="chevron">
            <a:avLst>
              <a:gd name="adj" fmla="val 12004"/>
            </a:avLst>
          </a:prstGeom>
          <a:solidFill>
            <a:srgbClr val="2EB5C9"/>
          </a:solidFill>
          <a:ln w="38100" cap="rnd" algn="ctr">
            <a:noFill/>
            <a:round/>
            <a:headEnd/>
            <a:tailEnd/>
          </a:ln>
        </p:spPr>
        <p:txBody>
          <a:bodyPr lIns="0" tIns="0" rIns="0" bIns="0" anchor="ctr" anchorCtr="0"/>
          <a:lstStyle/>
          <a:p>
            <a:pPr algn="ctr" eaLnBrk="0" hangingPunct="0"/>
            <a:r>
              <a:rPr lang="ru-RU" sz="1400" dirty="0" smtClean="0">
                <a:solidFill>
                  <a:schemeClr val="bg1"/>
                </a:solidFill>
                <a:sym typeface="Trebuchet MS" panose="020B0603020202020204" pitchFamily="34" charset="0"/>
              </a:rPr>
              <a:t>Интеграторы фермерских кластеров</a:t>
            </a:r>
            <a:endParaRPr lang="ru-RU" sz="1400" dirty="0">
              <a:solidFill>
                <a:schemeClr val="bg1"/>
              </a:solidFill>
              <a:sym typeface="Trebuchet MS" panose="020B0603020202020204" pitchFamily="34" charset="0"/>
            </a:endParaRPr>
          </a:p>
        </p:txBody>
      </p:sp>
      <p:sp>
        <p:nvSpPr>
          <p:cNvPr id="51" name="ee4pContent2"/>
          <p:cNvSpPr txBox="1"/>
          <p:nvPr/>
        </p:nvSpPr>
        <p:spPr>
          <a:xfrm>
            <a:off x="6230389" y="2514539"/>
            <a:ext cx="2408786" cy="310918"/>
          </a:xfrm>
          <a:prstGeom prst="rect">
            <a:avLst/>
          </a:prstGeom>
          <a:ln cap="rnd">
            <a:noFill/>
          </a:ln>
        </p:spPr>
        <p:txBody>
          <a:bodyPr vert="horz" wrap="square" lIns="0" tIns="0" rIns="0" bIns="0" rtlCol="0">
            <a:no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1400">
                <a:latin typeface="Trebuchet MS" panose="020B0603020202020204" pitchFamily="34" charset="0"/>
              </a:defRPr>
            </a:lvl1pPr>
            <a:lvl2pPr marL="324000" lvl="1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000">
                <a:latin typeface="Trebuchet MS" panose="020B0603020202020204" pitchFamily="34" charset="0"/>
              </a:defRPr>
            </a:lvl2pPr>
            <a:lvl3pPr marL="648000" lvl="2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000">
                <a:latin typeface="Trebuchet MS" panose="020B0603020202020204" pitchFamily="34" charset="0"/>
              </a:defRPr>
            </a:lvl3pPr>
            <a:lvl4pPr marL="0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​"/>
              <a:defRPr sz="24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Trebuchet MS" panose="020B0603020202020204" pitchFamily="34" charset="0"/>
              <a:buChar char="​"/>
              <a:defRPr sz="2400" b="1">
                <a:latin typeface="Trebuchet MS" panose="020B0603020202020204" pitchFamily="34" charset="0"/>
              </a:defRPr>
            </a:lvl5pPr>
            <a:lvl6pPr marL="324000" lvl="5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400">
                <a:latin typeface="Trebuchet MS" panose="020B0603020202020204" pitchFamily="34" charset="0"/>
              </a:defRPr>
            </a:lvl6pPr>
            <a:lvl7pPr marL="0" lvl="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5400" baseline="0">
                <a:latin typeface="Trebuchet MS" panose="020B0603020202020204" pitchFamily="34" charset="0"/>
              </a:defRPr>
            </a:lvl7pPr>
            <a:lvl8pPr marL="0" lvl="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sz="1300" dirty="0" smtClean="0">
                <a:latin typeface="+mn-lt"/>
              </a:rPr>
              <a:t>Инвесторы (</a:t>
            </a:r>
            <a:r>
              <a:rPr lang="ru-RU" sz="1300" dirty="0">
                <a:latin typeface="+mn-lt"/>
              </a:rPr>
              <a:t>средний бизнес)</a:t>
            </a:r>
            <a:br>
              <a:rPr lang="ru-RU" sz="1300" dirty="0">
                <a:latin typeface="+mn-lt"/>
              </a:rPr>
            </a:br>
            <a:endParaRPr lang="ru-RU" sz="1300" dirty="0">
              <a:latin typeface="+mn-lt"/>
            </a:endParaRPr>
          </a:p>
        </p:txBody>
      </p:sp>
      <p:sp>
        <p:nvSpPr>
          <p:cNvPr id="52" name="ee4pContent2"/>
          <p:cNvSpPr txBox="1"/>
          <p:nvPr/>
        </p:nvSpPr>
        <p:spPr>
          <a:xfrm>
            <a:off x="5913491" y="4423131"/>
            <a:ext cx="1665836" cy="1782859"/>
          </a:xfrm>
          <a:prstGeom prst="rect">
            <a:avLst/>
          </a:prstGeom>
          <a:ln cap="rnd">
            <a:noFill/>
          </a:ln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324000" lvl="1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 marL="648000" lvl="2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 marL="0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​"/>
              <a:defRPr sz="2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Trebuchet MS" panose="020B0603020202020204" pitchFamily="34" charset="0"/>
              <a:buChar char="​"/>
              <a:defRPr sz="2400" b="1"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  <a:lvl6pPr marL="324000" lvl="5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400">
                <a:latin typeface="Trebuchet MS" panose="020B0603020202020204" pitchFamily="34" charset="0"/>
                <a:sym typeface="Trebuchet MS" panose="020B0603020202020204" pitchFamily="34" charset="0"/>
              </a:defRPr>
            </a:lvl6pPr>
            <a:lvl7pPr marL="0" lvl="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54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7pPr>
            <a:lvl8pPr marL="0" lvl="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r>
              <a:rPr lang="ru-RU" sz="1200" dirty="0" smtClean="0">
                <a:latin typeface="+mn-lt"/>
              </a:rPr>
              <a:t>Управление фермерскими кластерами, Скотные рынки, контрактация (авансирование), оптовые поставки скота</a:t>
            </a:r>
            <a:endParaRPr lang="ru-RU" sz="1200" dirty="0">
              <a:latin typeface="+mn-lt"/>
            </a:endParaRPr>
          </a:p>
        </p:txBody>
      </p:sp>
      <p:grpSp>
        <p:nvGrpSpPr>
          <p:cNvPr id="73" name="Группа 72"/>
          <p:cNvGrpSpPr/>
          <p:nvPr/>
        </p:nvGrpSpPr>
        <p:grpSpPr>
          <a:xfrm>
            <a:off x="11299413" y="-31879"/>
            <a:ext cx="821390" cy="1318430"/>
            <a:chOff x="11317144" y="5"/>
            <a:chExt cx="821390" cy="1318428"/>
          </a:xfrm>
          <a:solidFill>
            <a:srgbClr val="FFF8DD"/>
          </a:solidFill>
        </p:grpSpPr>
        <p:sp>
          <p:nvSpPr>
            <p:cNvPr id="74" name="Пятиугольник 73"/>
            <p:cNvSpPr/>
            <p:nvPr/>
          </p:nvSpPr>
          <p:spPr>
            <a:xfrm rot="5400000">
              <a:off x="11068625" y="248524"/>
              <a:ext cx="1318428" cy="821390"/>
            </a:xfrm>
            <a:prstGeom prst="homePlate">
              <a:avLst>
                <a:gd name="adj" fmla="val 24227"/>
              </a:avLst>
            </a:prstGeom>
            <a:grpFill/>
            <a:ln w="3175">
              <a:solidFill>
                <a:schemeClr val="tx1"/>
              </a:solidFill>
            </a:ln>
            <a:effectLst>
              <a:outerShdw blurRad="63500" dist="38100" dir="13020000" sx="102000" sy="102000" algn="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7550">
                <a:defRPr/>
              </a:pPr>
              <a:endParaRPr lang="ru-RU"/>
            </a:p>
          </p:txBody>
        </p:sp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2226" y="197752"/>
              <a:ext cx="687309" cy="75916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126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 rotWithShape="1">
          <a:blip r:embed="rId2"/>
          <a:srcRect t="13235"/>
          <a:stretch/>
        </p:blipFill>
        <p:spPr>
          <a:xfrm>
            <a:off x="2245" y="0"/>
            <a:ext cx="11417122" cy="6858000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458" y="1152971"/>
            <a:ext cx="3876714" cy="213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2245" y="210818"/>
            <a:ext cx="11799667" cy="66926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СОЗДАНИЕ СЕТИ СКОТНЫХ РЫНКОВ</a:t>
            </a:r>
            <a:endParaRPr lang="ru-RU" sz="28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 trans="100000"/>
                    </a14:imgEffect>
                    <a14:imgEffect>
                      <a14:saturation sat="75000"/>
                    </a14:imgEffect>
                    <a14:imgEffect>
                      <a14:brightnessContrast bright="20000" contrast="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45458" y="4241769"/>
            <a:ext cx="3876714" cy="216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543606" y="1032891"/>
            <a:ext cx="7601852" cy="4512754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  <a:alpha val="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000" dirty="0">
                <a:solidFill>
                  <a:srgbClr val="000000"/>
                </a:solidFill>
                <a:latin typeface="+mj-lt"/>
              </a:rPr>
              <a:t>Цель проекта – создание цивилизованного рыночного инструмента для взаимодействия по продаже / покупке скота между сельхозпроизводителями и мясоперерабатывающими </a:t>
            </a:r>
            <a:r>
              <a:rPr lang="ru-RU" altLang="ru-RU" sz="2000" dirty="0" smtClean="0">
                <a:solidFill>
                  <a:srgbClr val="000000"/>
                </a:solidFill>
                <a:latin typeface="+mj-lt"/>
              </a:rPr>
              <a:t>предприятиями.</a:t>
            </a:r>
            <a:endParaRPr lang="ru-RU" altLang="ru-RU" sz="2000" dirty="0">
              <a:solidFill>
                <a:srgbClr val="000000"/>
              </a:solidFill>
              <a:latin typeface="+mj-lt"/>
            </a:endParaRPr>
          </a:p>
          <a:p>
            <a:endParaRPr lang="ru-RU" altLang="ru-RU" sz="2000" dirty="0">
              <a:solidFill>
                <a:srgbClr val="000000"/>
              </a:solidFill>
              <a:latin typeface="+mj-lt"/>
            </a:endParaRPr>
          </a:p>
          <a:p>
            <a:r>
              <a:rPr lang="ru-RU" altLang="ru-RU" sz="2000" dirty="0" smtClean="0">
                <a:solidFill>
                  <a:srgbClr val="000000"/>
                </a:solidFill>
                <a:latin typeface="+mj-lt"/>
              </a:rPr>
              <a:t>В животноводстве современный скотный рынок </a:t>
            </a:r>
            <a:r>
              <a:rPr lang="ru-RU" altLang="ru-RU" sz="2000" dirty="0">
                <a:solidFill>
                  <a:srgbClr val="000000"/>
                </a:solidFill>
                <a:latin typeface="+mj-lt"/>
              </a:rPr>
              <a:t>является главным звеном и инструментом для обеспечения скотом откормочной площадки и мясоперерабатывающего завода</a:t>
            </a:r>
            <a:r>
              <a:rPr lang="ru-RU" altLang="ru-RU" sz="2000" dirty="0" smtClean="0">
                <a:solidFill>
                  <a:srgbClr val="000000"/>
                </a:solidFill>
                <a:latin typeface="+mj-lt"/>
              </a:rPr>
              <a:t>.</a:t>
            </a:r>
          </a:p>
          <a:p>
            <a:endParaRPr lang="ru-RU" altLang="ru-RU" sz="2000" dirty="0">
              <a:solidFill>
                <a:srgbClr val="000000"/>
              </a:solidFill>
              <a:latin typeface="+mj-lt"/>
            </a:endParaRPr>
          </a:p>
          <a:p>
            <a:r>
              <a:rPr lang="ru-RU" altLang="ru-RU" sz="2000" dirty="0" smtClean="0">
                <a:solidFill>
                  <a:srgbClr val="000000"/>
                </a:solidFill>
                <a:latin typeface="+mj-lt"/>
              </a:rPr>
              <a:t>Расширение спектра торговли сельхоз животными благодаря цифровым платформам способствует установлению справедливой цены на соответствующих животных, включая индекс цены на </a:t>
            </a:r>
            <a:r>
              <a:rPr lang="ru-RU" altLang="ru-RU" sz="2000" dirty="0">
                <a:solidFill>
                  <a:srgbClr val="000000"/>
                </a:solidFill>
                <a:latin typeface="+mj-lt"/>
              </a:rPr>
              <a:t>с</a:t>
            </a:r>
            <a:r>
              <a:rPr lang="ru-RU" altLang="ru-RU" sz="2000" dirty="0" smtClean="0">
                <a:solidFill>
                  <a:srgbClr val="000000"/>
                </a:solidFill>
                <a:latin typeface="+mj-lt"/>
              </a:rPr>
              <a:t>кот и мясо.</a:t>
            </a:r>
            <a:endParaRPr lang="ru-RU" altLang="ru-RU" sz="20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1299413" y="-31879"/>
            <a:ext cx="821390" cy="1318430"/>
            <a:chOff x="11317144" y="5"/>
            <a:chExt cx="821390" cy="1318428"/>
          </a:xfrm>
          <a:solidFill>
            <a:srgbClr val="FFF8DD"/>
          </a:solidFill>
        </p:grpSpPr>
        <p:sp>
          <p:nvSpPr>
            <p:cNvPr id="10" name="Пятиугольник 9"/>
            <p:cNvSpPr/>
            <p:nvPr/>
          </p:nvSpPr>
          <p:spPr>
            <a:xfrm rot="5400000">
              <a:off x="11068625" y="248524"/>
              <a:ext cx="1318428" cy="821390"/>
            </a:xfrm>
            <a:prstGeom prst="homePlate">
              <a:avLst>
                <a:gd name="adj" fmla="val 24227"/>
              </a:avLst>
            </a:prstGeom>
            <a:grpFill/>
            <a:ln w="3175">
              <a:solidFill>
                <a:schemeClr val="tx1"/>
              </a:solidFill>
            </a:ln>
            <a:effectLst>
              <a:outerShdw blurRad="63500" dist="38100" dir="13020000" sx="102000" sy="102000" algn="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7550">
                <a:defRPr/>
              </a:pPr>
              <a:endParaRPr lang="ru-RU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2226" y="197752"/>
              <a:ext cx="687309" cy="75916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277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2"/>
          <a:srcRect t="13235"/>
          <a:stretch/>
        </p:blipFill>
        <p:spPr>
          <a:xfrm>
            <a:off x="2245" y="0"/>
            <a:ext cx="11417122" cy="6858000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790" y="305606"/>
            <a:ext cx="11144295" cy="1143000"/>
          </a:xfrm>
        </p:spPr>
        <p:txBody>
          <a:bodyPr anchor="t">
            <a:normAutofit/>
          </a:bodyPr>
          <a:lstStyle/>
          <a:p>
            <a:pPr algn="l"/>
            <a:r>
              <a:rPr lang="ru-RU" sz="2400" b="1" dirty="0" smtClean="0"/>
              <a:t>Выгоды от создания инфраструктуры </a:t>
            </a:r>
            <a:br>
              <a:rPr lang="ru-RU" sz="2400" b="1" dirty="0" smtClean="0"/>
            </a:br>
            <a:r>
              <a:rPr lang="ru-RU" sz="2400" b="1" dirty="0" smtClean="0"/>
              <a:t>торговли животными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40790" y="1153331"/>
            <a:ext cx="2425720" cy="1008000"/>
          </a:xfrm>
          <a:prstGeom prst="rect">
            <a:avLst/>
          </a:prstGeom>
          <a:solidFill>
            <a:srgbClr val="3B4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Отрасль животноводства </a:t>
            </a:r>
            <a:endParaRPr lang="ru-RU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0790" y="2354689"/>
            <a:ext cx="2425720" cy="1008000"/>
          </a:xfrm>
          <a:prstGeom prst="rect">
            <a:avLst/>
          </a:prstGeom>
          <a:solidFill>
            <a:srgbClr val="3B4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Государство</a:t>
            </a:r>
            <a:endParaRPr lang="ru-RU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0790" y="3533776"/>
            <a:ext cx="2425720" cy="1077697"/>
          </a:xfrm>
          <a:prstGeom prst="rect">
            <a:avLst/>
          </a:prstGeom>
          <a:solidFill>
            <a:srgbClr val="3B4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Откорм и переработка </a:t>
            </a:r>
            <a:endParaRPr lang="ru-RU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40790" y="4795506"/>
            <a:ext cx="2425720" cy="1008000"/>
          </a:xfrm>
          <a:prstGeom prst="rect">
            <a:avLst/>
          </a:prstGeom>
          <a:solidFill>
            <a:srgbClr val="3B4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Кредиторы</a:t>
            </a:r>
            <a:endParaRPr lang="ru-RU" sz="20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40790" y="2250361"/>
            <a:ext cx="10948283" cy="1331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40790" y="3437842"/>
            <a:ext cx="10948283" cy="1331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40790" y="4706728"/>
            <a:ext cx="10948283" cy="1331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12112" y="1129797"/>
            <a:ext cx="82490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+mj-lt"/>
              </a:rPr>
              <a:t>Прозрачное/справедливое ценообразование, обеспечение равного доступа всех игроков рынка к информации по сделкам;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+mj-lt"/>
              </a:rPr>
              <a:t>Стимулирование </a:t>
            </a:r>
            <a:r>
              <a:rPr lang="ru-RU" sz="1400" b="1" dirty="0">
                <a:latin typeface="+mj-lt"/>
              </a:rPr>
              <a:t>экспорта КРС и наращивание экспортного потенциала;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+mj-lt"/>
              </a:rPr>
              <a:t>Организация торговли животными, в соответствии с современными стандартами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38004" y="2404718"/>
            <a:ext cx="835106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+mj-lt"/>
              </a:rPr>
              <a:t>Ветеринарный, зоотехнический  и санитарный контроль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+mj-lt"/>
              </a:rPr>
              <a:t>Контроль эффективности субсидирования отрасли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+mj-lt"/>
              </a:rPr>
              <a:t>Формирование электронной базы по идентификации КРС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40789" y="6077334"/>
            <a:ext cx="11119777" cy="344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+mj-lt"/>
              </a:rPr>
              <a:t>Сеть 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рынков 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по торговле КРС будет стимулировать 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рост мясной отрасли  и повышение экспорта </a:t>
            </a:r>
            <a:r>
              <a:rPr lang="ru-RU" sz="1600" b="1" dirty="0">
                <a:solidFill>
                  <a:srgbClr val="002060"/>
                </a:solidFill>
                <a:latin typeface="+mj-lt"/>
              </a:rPr>
              <a:t>КРС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12112" y="3482755"/>
            <a:ext cx="8548455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+mj-lt"/>
              </a:rPr>
              <a:t>Снижение рисков, связанных с самостоятельным поиском сырья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+mj-lt"/>
              </a:rPr>
              <a:t>Улучшение контроля качества закупаемого сырья  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+mj-lt"/>
              </a:rPr>
              <a:t>Повышение стабильности и регулярности поставок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+mj-lt"/>
              </a:rPr>
              <a:t>Снижение логистических издержек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12112" y="4795506"/>
            <a:ext cx="8249002" cy="892552"/>
          </a:xfrm>
          <a:prstGeom prst="rect">
            <a:avLst/>
          </a:prstGeom>
          <a:solidFill>
            <a:schemeClr val="bg1">
              <a:lumMod val="85000"/>
              <a:alpha val="37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+mj-lt"/>
              </a:rPr>
              <a:t>Определение достоверной залоговой базы КФХ и сельхозпредприятий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+mj-lt"/>
              </a:rPr>
              <a:t>Контроль </a:t>
            </a:r>
            <a:r>
              <a:rPr lang="ru-RU" sz="1400" b="1" dirty="0">
                <a:latin typeface="+mj-lt"/>
              </a:rPr>
              <a:t>со стороны кредитных организаций за </a:t>
            </a:r>
            <a:r>
              <a:rPr lang="ru-RU" sz="1400" b="1" dirty="0" smtClean="0">
                <a:latin typeface="+mj-lt"/>
              </a:rPr>
              <a:t>расходованием </a:t>
            </a:r>
            <a:r>
              <a:rPr lang="ru-RU" sz="1400" b="1" dirty="0">
                <a:latin typeface="+mj-lt"/>
              </a:rPr>
              <a:t>средств, выделенных на закупку скота 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11299413" y="-31879"/>
            <a:ext cx="821390" cy="1318430"/>
            <a:chOff x="11317144" y="5"/>
            <a:chExt cx="821390" cy="1318428"/>
          </a:xfrm>
          <a:solidFill>
            <a:srgbClr val="FFF8DD"/>
          </a:solidFill>
        </p:grpSpPr>
        <p:sp>
          <p:nvSpPr>
            <p:cNvPr id="24" name="Пятиугольник 23"/>
            <p:cNvSpPr/>
            <p:nvPr/>
          </p:nvSpPr>
          <p:spPr>
            <a:xfrm rot="5400000">
              <a:off x="11068625" y="248524"/>
              <a:ext cx="1318428" cy="821390"/>
            </a:xfrm>
            <a:prstGeom prst="homePlate">
              <a:avLst>
                <a:gd name="adj" fmla="val 24227"/>
              </a:avLst>
            </a:prstGeom>
            <a:grpFill/>
            <a:ln w="3175">
              <a:solidFill>
                <a:schemeClr val="tx1"/>
              </a:solidFill>
            </a:ln>
            <a:effectLst>
              <a:outerShdw blurRad="63500" dist="38100" dir="13020000" sx="102000" sy="102000" algn="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7550">
                <a:defRPr/>
              </a:pPr>
              <a:endParaRPr lang="ru-RU"/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2226" y="197752"/>
              <a:ext cx="687309" cy="75916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481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XD6i4kTNCLft4am9R.a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m71lLVdQ6W3KnMIRZFdt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hgrmtoQRpO1.GCRShWXi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NlA3X8kQtub3YmqCAKxX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4YOVo_ITryEN.fJcSndG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sJ6zhuSDO4bTsuvBb_k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yBuhTJRRKSJUFlrQnyqj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oeLFRoQN2IsHE5M3wSJ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vQCx0JRRibhzjUjM8Vw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W96UvXsTx.5_3.DguG7M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Mi9jGOnSlen6NrZGjrkk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_1CZVPVROOCkoTomv1nDA"/>
</p:tagLst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12267</TotalTime>
  <Words>979</Words>
  <Application>Microsoft Office PowerPoint</Application>
  <PresentationFormat>Произвольный</PresentationFormat>
  <Paragraphs>129</Paragraphs>
  <Slides>11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ArchiveVTI</vt:lpstr>
      <vt:lpstr>think-cell Slide</vt:lpstr>
      <vt:lpstr>Chart</vt:lpstr>
      <vt:lpstr>МЯСО ГОВЯДИНЫ – ИНВЕСТИЦИОННАЯ ПЕРСПЕКТИВА НА двадцать ЛЕТ вперед</vt:lpstr>
      <vt:lpstr>Презентация PowerPoint</vt:lpstr>
      <vt:lpstr>Экспорт говядины имеет высокий потенциал, учитывая обилие пастбищных земель в РОссии</vt:lpstr>
      <vt:lpstr>Презентация PowerPoint</vt:lpstr>
      <vt:lpstr>Презентация PowerPoint</vt:lpstr>
      <vt:lpstr>Суть отраслевой модели кластера</vt:lpstr>
      <vt:lpstr>Для успешного развития региональной экономики Необходимо использовать широко все элементы цепочки создания стоимости в производстве говядины</vt:lpstr>
      <vt:lpstr>Презентация PowerPoint</vt:lpstr>
      <vt:lpstr>Выгоды от создания инфраструктуры  торговли животными</vt:lpstr>
      <vt:lpstr>Развитие отрасли мясного скотоводства  окажет положительное влияние на экономику</vt:lpstr>
      <vt:lpstr>Что нас ждет  и какие меры надо предпринять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СОВРЕМЕННАЯ ОТКОРМОЧНАЯ ПЛОЩАДКА</dc:title>
  <dc:creator>Adam Vakulin</dc:creator>
  <cp:lastModifiedBy>Роман</cp:lastModifiedBy>
  <cp:revision>141</cp:revision>
  <dcterms:created xsi:type="dcterms:W3CDTF">2023-02-28T02:27:28Z</dcterms:created>
  <dcterms:modified xsi:type="dcterms:W3CDTF">2024-04-01T06:11:45Z</dcterms:modified>
</cp:coreProperties>
</file>