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6" r:id="rId8"/>
    <p:sldId id="261" r:id="rId9"/>
    <p:sldId id="267" r:id="rId10"/>
    <p:sldId id="262" r:id="rId11"/>
    <p:sldId id="263" r:id="rId12"/>
    <p:sldId id="269" r:id="rId13"/>
    <p:sldId id="268" r:id="rId14"/>
    <p:sldId id="273" r:id="rId15"/>
    <p:sldId id="264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79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52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9013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02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875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67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23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70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8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7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9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55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8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45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0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019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96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consultant.ru/document/cons_doc_LAW_40241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838846" cy="297180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Цены как фактор экономической безопасности и их влияние на инфляционные процессы в России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91200" y="4910667"/>
            <a:ext cx="6400800" cy="194733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 М.Ю.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90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915" y="265176"/>
            <a:ext cx="11563520" cy="7871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Казалось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бы, в силу ст. 8 Федерального закона от 28 декабря 2009 года N 381-ФЗ «Об основах государственного регулирования торговой деятельности в Российской Федерации», которым предусмотрено, что хозяйствующие субъекты, осуществляющие торговую деятельность, при организации торговой деятельности и ее осуществлении, самостоятельно определяют цены на продаваемые товары должно быть определение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цены.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Но это не так.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законе, в котором расписана процедура регулирования цен и торговых надбавок (наценок) в понятийном аппарате есть, все, что касается объектов и видов торговли, но нет только определение цены (торговых наценок) или отсылочных позиций.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Таким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главное действующее лицо торговой деятельности – цена оказалось невидимкой без лица.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32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847" y="356616"/>
            <a:ext cx="11879108" cy="761404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Интересно, а как студенты трактуют определения видов цен в отсутствии нормативно установленных понятий.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Интернете в поиске набрать виды цен и взять наиболее распространенный вид цен, то в работах студентов это буден выглядеть следующим образом (выборка практически сплошная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оптовые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цены, по которым реализуют продукцию предприятия-изготовители или крупные поставщики. 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отпускные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зависят от того, на каком этапе движения продукции от производителя к покупателю происходит заключение сделки купли-продажи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розничные цены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соответствуют ценам продажи товара в магази­нах в розницу и небольшими партиями. </a:t>
            </a:r>
          </a:p>
        </p:txBody>
      </p:sp>
    </p:spTree>
    <p:extLst>
      <p:ext uri="{BB962C8B-B14F-4D97-AF65-F5344CB8AC3E}">
        <p14:creationId xmlns:p14="http://schemas.microsoft.com/office/powerpoint/2010/main" val="194812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301" y="128017"/>
            <a:ext cx="8322224" cy="8046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рописывать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и цены в Налоговом кодексе - это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таки абсурдно.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1088136"/>
            <a:ext cx="8534400" cy="576986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Вместе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тем, если в Законе о ценах прописать их формирование с учетом расходов, которые включаются в цену и распространить их действие в целях налогообложения, то экономический принцип и смысл показателей будет и логичен, и целесообразен, и вытекать одно из другого.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цене имеются налоги и затраты, а не в налогах цена и затраты.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Неплохо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 поставить все на ноги, вернув значение и важность экономического показателя цены, законодательно закрепив этот императив.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31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258720"/>
            <a:ext cx="8534401" cy="22816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	В </a:t>
            </a:r>
            <a:r>
              <a:rPr lang="ru-RU" sz="2800" dirty="0">
                <a:solidFill>
                  <a:schemeClr val="tx1"/>
                </a:solidFill>
              </a:rPr>
              <a:t>обеспечение </a:t>
            </a:r>
            <a:r>
              <a:rPr lang="ru-RU" sz="2800" b="1" dirty="0">
                <a:solidFill>
                  <a:schemeClr val="tx1"/>
                </a:solidFill>
              </a:rPr>
              <a:t>экономической безопасности России </a:t>
            </a:r>
            <a:r>
              <a:rPr lang="ru-RU" sz="2800" dirty="0">
                <a:solidFill>
                  <a:schemeClr val="tx1"/>
                </a:solidFill>
              </a:rPr>
              <a:t>в разделе Методологии обоснования системы пороговых значений индикаторов финансовой безопасности приведены: </a:t>
            </a:r>
            <a:r>
              <a:rPr lang="ru-RU" sz="2800" b="1" dirty="0">
                <a:solidFill>
                  <a:schemeClr val="tx1"/>
                </a:solidFill>
              </a:rPr>
              <a:t>уровень инфляции и динамика цен на различные группы товаров и услуг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2913133"/>
            <a:ext cx="8534400" cy="308126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Уровень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индикатора безопасности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нормальной экономике развитых и развивающихся по промышленному и постиндустриальному типу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2-5 %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Годовая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за 2015 год составила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12,9%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ключевой ставке в 11,0% и ставке рефинансирования в 8,25%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90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167" y="91440"/>
            <a:ext cx="8596668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1. Динамика уровня инфляции в России за 1991 - 2016 годы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271016"/>
            <a:ext cx="8596668" cy="541324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745438"/>
              </p:ext>
            </p:extLst>
          </p:nvPr>
        </p:nvGraphicFramePr>
        <p:xfrm>
          <a:off x="2095341" y="1344166"/>
          <a:ext cx="5761356" cy="54769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5067"/>
                <a:gridCol w="1360093"/>
                <a:gridCol w="1385865"/>
                <a:gridCol w="1580331"/>
              </a:tblGrid>
              <a:tr h="1263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Годовая инфляция в России*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 рефинансирования, на конец года (%)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Ключевая ставка на конец года (%)**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6827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(1 полугодие)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 (прогноз)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**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9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184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129" y="194210"/>
            <a:ext cx="11668715" cy="3884176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таблицы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видно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на всем протяжении экономического развития современной России за период с 1991 по 2016 годы инфляция превышала уровень индикатора безопасности: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1992-1995 гг. - более чем в 100 раз;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1996-2003 гг. - более чем в 10 раз;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2003-2016 гг. – более чем в 5 раз.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043" y="3550971"/>
            <a:ext cx="7299015" cy="302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14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926" y="-1320800"/>
            <a:ext cx="8596668" cy="13208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009"/>
            <a:ext cx="8596668" cy="597735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это перевести на показатели продовольственной безопасности, где разница по группам товаров отечественной и импортной продукции составляет в пределах 20-30% и это является чуть ли не национальной катастрофой, и поэтому поводу принимаются указы Президента, постановления Правительства, парламентские слушания и «круглые столы», проводятся международные научные конференции, то в отношении цены, и индикатора в 5 раз превышающего допустимый уровень, кроме отдельных научных и журналистских статей об отдельных случаях повышения цен на отдельные виды товаров сведений нет</a:t>
            </a:r>
          </a:p>
        </p:txBody>
      </p:sp>
    </p:spTree>
    <p:extLst>
      <p:ext uri="{BB962C8B-B14F-4D97-AF65-F5344CB8AC3E}">
        <p14:creationId xmlns:p14="http://schemas.microsoft.com/office/powerpoint/2010/main" val="815859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4592"/>
            <a:ext cx="8596668" cy="1648968"/>
          </a:xfrm>
        </p:spPr>
        <p:txBody>
          <a:bodyPr>
            <a:normAutofit fontScale="90000"/>
          </a:bodyPr>
          <a:lstStyle/>
          <a:p>
            <a:r>
              <a:rPr lang="ru-RU" dirty="0"/>
              <a:t>Отсутствуют масштабные и прогнозные исследования по теме цен, инфляции как индикатора безопасности.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4208"/>
            <a:ext cx="8596668" cy="511149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размер индикативного показателя по инфляции есть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 не придерживаться, то хотя бы можно ориентироваться.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уровня и порогового значения динамики цен на различные группы товаров и услуг индикатора не существует.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общего показателя динамики цен на различные группы товаров и услуг автором предлагается определить индекс цен. </a:t>
            </a:r>
          </a:p>
        </p:txBody>
      </p:sp>
    </p:spTree>
    <p:extLst>
      <p:ext uri="{BB962C8B-B14F-4D97-AF65-F5344CB8AC3E}">
        <p14:creationId xmlns:p14="http://schemas.microsoft.com/office/powerpoint/2010/main" val="3092418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1168"/>
            <a:ext cx="8596668" cy="1243584"/>
          </a:xfrm>
        </p:spPr>
        <p:txBody>
          <a:bodyPr/>
          <a:lstStyle/>
          <a:p>
            <a:r>
              <a:rPr lang="ru-RU" dirty="0"/>
              <a:t>Предположительно он должен определяться в </a:t>
            </a:r>
            <a:r>
              <a:rPr lang="ru-RU" dirty="0" smtClean="0"/>
              <a:t>зависимости от: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55917"/>
            <a:ext cx="8596668" cy="5502083"/>
          </a:xfrm>
        </p:spPr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доходов и потребления отечественных и импортных потребитель­ских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назначения;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платных услуг, в том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назначения;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ценовыми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соотношениями на россий­ских и зарубежных рынках по основным группам экспортных и импортных товаров.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1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9304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этого показателя нет необходимости привлекать специалистов к расчетам, так как индекс цен присутствует в статистической отчетности, а динамика цен на различные группы товаров безусловно необходима для фактического их подтверждения и обоснования</a:t>
            </a:r>
          </a:p>
        </p:txBody>
      </p:sp>
      <p:pic>
        <p:nvPicPr>
          <p:cNvPr id="4" name="Объект 3" descr="http://www.gks.ru/bgd/free/b04_03/IssWWW.exe/Stg/d06/Image5291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843784"/>
            <a:ext cx="9152465" cy="3822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673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196" y="0"/>
            <a:ext cx="11539243" cy="862206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Определяя роль и место цены в системе экономических показателей попытаемся выяснить, что важнее всего в деятельности любого предприятия вне зависимости от правовой формы собственности.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Самое первое, что возможно предположить это налоги. Не случайно по-видимому система налоговых показателей определена не просто законом, а сводом законов, объединенных в Налоговом кодексе. 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понятийном аппарате Налогового кодекса определяется цель, согласно которой он «устанавливает систему налогов и сборов, а также общие принципы налогообложения и сборов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60606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Таблица 3. Индексы потребительских цен на продукты питания</a:t>
            </a:r>
            <a:r>
              <a:rPr lang="ru-RU" baseline="30000" dirty="0"/>
              <a:t>1)</a:t>
            </a:r>
            <a:r>
              <a:rPr lang="ru-RU" dirty="0"/>
              <a:t>, в процентах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057140"/>
              </p:ext>
            </p:extLst>
          </p:nvPr>
        </p:nvGraphicFramePr>
        <p:xfrm>
          <a:off x="2892463" y="1573110"/>
          <a:ext cx="4862055" cy="5284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0647"/>
                <a:gridCol w="572750"/>
                <a:gridCol w="573723"/>
                <a:gridCol w="573723"/>
                <a:gridCol w="521212"/>
              </a:tblGrid>
              <a:tr h="23060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К предыдущему месяцу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Декабрь 2015г. 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в % к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декабрю 2014г.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</a:tr>
              <a:tr h="792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октябрь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2015г.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ноябрь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2015г.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декабрь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2015г.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Российская Федерация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114,3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Австрия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Венгрия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102,3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Германия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Греция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102,8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Испания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Италия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Кипр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97,9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102,0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Польша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Португалия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Румыния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94,5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Финляндия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101,0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98,3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Франция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Хорватия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Чешская Республика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97,7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23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Эстония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  <a:tr h="389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Итого по странам 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Европейского союза (ЕС-28)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100,4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99,8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100,3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5" marR="36015" marT="36015" marB="36015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7472" y="449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94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0214" y="225552"/>
            <a:ext cx="8596668" cy="1320800"/>
          </a:xfrm>
        </p:spPr>
        <p:txBody>
          <a:bodyPr/>
          <a:lstStyle/>
          <a:p>
            <a:r>
              <a:rPr lang="ru-RU" dirty="0" smtClean="0"/>
              <a:t>Снижение потребительских цен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53312"/>
            <a:ext cx="8596668" cy="5504687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ряде государств ЕС, Испании, Польше, Финляндии в декабре было зарегистрировано снижение потребительских цен (на 0,1-0,7% по сравнению с предыдущим месяцем).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потребительские цены увеличились по сравнению с предыдущим месяцем на 0,8% (в среднем по странам ЕС цены практически не изменились), с начала 2015г. - на 12,9% (в среднем по ЕС - возросли на 0,2%).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многих странах Европейского союза в декабре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 г. потребительские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на продукты питания продолжали снижаться.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заметное снижение цен по сравнению с предыдущим месяцем наблюдалось на Кипре (на 2,1%), в Литве, Греции, Словакии, Чешской Республике, Латвии (на 0,8-1,0%)</a:t>
            </a:r>
          </a:p>
        </p:txBody>
      </p:sp>
    </p:spTree>
    <p:extLst>
      <p:ext uri="{BB962C8B-B14F-4D97-AF65-F5344CB8AC3E}">
        <p14:creationId xmlns:p14="http://schemas.microsoft.com/office/powerpoint/2010/main" val="351561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Рис.3. Индексы потребительских цен на продукты питания в Российской Федерации и отдельных странах Европейского союза в декабре 2015 г. в % к декабрю 2014 г.</a:t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9598" y="4142233"/>
            <a:ext cx="8596668" cy="497151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194560" y="227685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3" name="Рисунок 10" descr="http://www.gks.ru/bgd/free/b04_03/IssWWW.exe/Stg/d06/Image529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" y="2734056"/>
            <a:ext cx="6789674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12264" y="673455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4358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46304"/>
            <a:ext cx="8596668" cy="73152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Выводы и предложения: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13816"/>
            <a:ext cx="8596668" cy="6044183"/>
          </a:xfrm>
        </p:spPr>
        <p:txBody>
          <a:bodyPr>
            <a:normAutofit fontScale="47500" lnSpcReduction="20000"/>
          </a:bodyPr>
          <a:lstStyle/>
          <a:p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реализации основных направлений экономической безопасности в России необходимо проведение следующих мероприятий, которые будут способствовать преодолению кризисных явлений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проведение единой государственной ценовой политики;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институциональную структуру проведения государственной политики цен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профессиональную подготовку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 по вопросам ценообразования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включить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процессе обязательную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(базовую) часть ФГОС дисциплину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Ценообразование, переведя ее из вариативной;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принять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документы, устанавливающие понятийные определения ценовых показателей (цена; виды цен; элементы цены; затраты, входящие в цену; налоги, формирующие цену и др.);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соответствие с экономическими показателями роль и место цены в Налоговом кодексе при разработке законодательства «О ценовой политике»;</a:t>
            </a:r>
          </a:p>
          <a:p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определить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закрепить законодательно показатели пороговых значений индикаторов финансовой безопасности: уровень инфляции и индекс цен на различные группы товаров 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58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886" y="173736"/>
            <a:ext cx="6493424" cy="630021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отсутствии понятия цены, ее определение появилось в третьестепенном по значимости нормативном документе - приказе </a:t>
            </a:r>
            <a:r>
              <a:rPr lang="ru-RU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одном из многочисленных Гостов, а именно в «Торговле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…». 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Таким образом цена по отношению к налогам вторична. 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 спи спокойно, если неправильно сформировал цену, то даже угрызений совести не предусмотрено.</a:t>
            </a:r>
          </a:p>
          <a:p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061" y="1601066"/>
            <a:ext cx="4520274" cy="3740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8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248" y="375551"/>
            <a:ext cx="8534400" cy="648244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у дотошных исследователей все время проявляются вопросы, а как это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Налоговом кодексе большим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разделом предусмотрена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что, формирование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налогов, или все-таки цены.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это образом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кодексе,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призваны отображать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налогам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появилась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40 с обоснованием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рыночной цены.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373" y="2107929"/>
            <a:ext cx="4785722" cy="3190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408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3224" y="910652"/>
            <a:ext cx="11016871" cy="554679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Нет, конечно, если по своей иерархической структуре налог выше, чем цена, то тогда все логично.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непонятно, почему в России продукция не реализуется по налогам, а все еще по цене.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Надо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 привести все в соответствие с Налоговым кодексом.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Попытаемся разобраться, так ли это.</a:t>
            </a:r>
          </a:p>
        </p:txBody>
      </p:sp>
    </p:spTree>
    <p:extLst>
      <p:ext uri="{BB962C8B-B14F-4D97-AF65-F5344CB8AC3E}">
        <p14:creationId xmlns:p14="http://schemas.microsoft.com/office/powerpoint/2010/main" val="33063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3695" y="1275328"/>
            <a:ext cx="5688700" cy="31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669" y="718851"/>
            <a:ext cx="6069026" cy="6313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динственное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упоминание цены в нормативно-правовых документах - это государственный стандарт РФ ГОСТ Р 51303-2013</a:t>
            </a:r>
            <a:r>
              <a:rPr lang="ru-RU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«Торговля. Термины и определения», который понятие цены определяет,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</a:p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– денежное выражение стоимости товара за количественную его единицу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0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560980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 </a:t>
            </a:r>
            <a:r>
              <a:rPr lang="ru-RU" sz="2800" b="1" dirty="0"/>
              <a:t>стандарте даются также следующие понятия: </a:t>
            </a:r>
          </a:p>
          <a:p>
            <a:r>
              <a:rPr lang="ru-RU" sz="2800" dirty="0" smtClean="0"/>
              <a:t>- цена базисного периода- это цена товара (работы, услуги), принятая за базу сравнения при исчислении индекса цен;</a:t>
            </a:r>
          </a:p>
          <a:p>
            <a:r>
              <a:rPr lang="ru-RU" sz="2800" dirty="0" smtClean="0"/>
              <a:t>- </a:t>
            </a:r>
            <a:r>
              <a:rPr lang="ru-RU" sz="2800" dirty="0"/>
              <a:t>оптовая цена – это цена товара, реализуемого продавцом или поставщиком покупателю с целью его последующей перепродажи или профессионального использования.</a:t>
            </a:r>
          </a:p>
          <a:p>
            <a:r>
              <a:rPr lang="ru-RU" sz="2800" dirty="0"/>
              <a:t>- розничная цена- это цена товара, реализуемого непосредственно населению для личного, семейного, домашнего использования по договору розничной купли-продажи.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17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7105"/>
            <a:ext cx="11887199" cy="3083065"/>
          </a:xfrm>
        </p:spPr>
        <p:txBody>
          <a:bodyPr>
            <a:noAutofit/>
          </a:bodyPr>
          <a:lstStyle/>
          <a:p>
            <a:r>
              <a:rPr lang="ru-RU" sz="2400" dirty="0"/>
              <a:t>Правилами применения настоящего стандарта установлено, что приведенные определения можно при необходимости изменять, вводя в них производные признаки, раскрывая значения используемых в них </a:t>
            </a:r>
            <a:r>
              <a:rPr lang="ru-RU" sz="2400" dirty="0" smtClean="0"/>
              <a:t>терминов.</a:t>
            </a:r>
            <a:endParaRPr lang="ru-RU" sz="2400" dirty="0"/>
          </a:p>
          <a:p>
            <a:r>
              <a:rPr lang="ru-RU" sz="2400" dirty="0"/>
              <a:t>Кроме того, термины, установленные настоящим стандартом, рекомендуются ГОСТ Р 1.0-2012 (раздел 8), для применения во всех видах документации и торговле, входящих в сферу действия работ по стандартизации и/или использующих результаты этих работ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26" y="2970021"/>
            <a:ext cx="8641126" cy="3134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043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4537" y="184094"/>
            <a:ext cx="8534400" cy="3615267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есть, для того, чтобы понятийные определения стандарта были обязательными необходимо его законодательное закрепление.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соответствии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12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Федерального закона от 27.12.2002 N 184-ФЗ (ред. от 28.11.2015) «О техническом регулировании»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стандартизация осуществляется в соответствии с принципами добровольного применения документов в области стандартизации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99" y="3088701"/>
            <a:ext cx="7800261" cy="3769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93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716</TotalTime>
  <Words>1117</Words>
  <Application>Microsoft Office PowerPoint</Application>
  <PresentationFormat>Широкоэкранный</PresentationFormat>
  <Paragraphs>212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Wingdings 3</vt:lpstr>
      <vt:lpstr>Грань</vt:lpstr>
      <vt:lpstr>"Цены как фактор экономической безопасности и их влияние на инфляционные процессы в России" </vt:lpstr>
      <vt:lpstr>Презентация PowerPoint</vt:lpstr>
      <vt:lpstr>Презентация PowerPoint</vt:lpstr>
      <vt:lpstr>Презентация PowerPoint</vt:lpstr>
      <vt:lpstr>Нет, конечно, если по своей иерархической структуре налог выше, чем цена, то тогда все логично.  Тогда непонятно, почему в России продукция не реализуется по налогам, а все еще по цене.  Надо бы привести все в соответствие с Налоговым кодексом. Попытаемся разобраться, так ли это.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Прописывать затраты и цены в Налоговом кодексе - это все таки абсурдно.</vt:lpstr>
      <vt:lpstr> В обеспечение экономической безопасности России в разделе Методологии обоснования системы пороговых значений индикаторов финансовой безопасности приведены: уровень инфляции и динамика цен на различные группы товаров и услуг </vt:lpstr>
      <vt:lpstr>Таблица 1. Динамика уровня инфляции в России за 1991 - 2016 годы </vt:lpstr>
      <vt:lpstr>Презентация PowerPoint</vt:lpstr>
      <vt:lpstr>Презентация PowerPoint</vt:lpstr>
      <vt:lpstr>Отсутствуют масштабные и прогнозные исследования по теме цен, инфляции как индикатора безопасности. </vt:lpstr>
      <vt:lpstr>Предположительно он должен определяться в зависимости от:</vt:lpstr>
      <vt:lpstr> Для расчета этого показателя нет необходимости привлекать специалистов к расчетам, так как индекс цен присутствует в статистической отчетности, а динамика цен на различные группы товаров безусловно необходима для фактического их подтверждения и обоснования</vt:lpstr>
      <vt:lpstr>Таблица 3. Индексы потребительских цен на продукты питания1), в процентах </vt:lpstr>
      <vt:lpstr>Снижение потребительских цен</vt:lpstr>
      <vt:lpstr>Рис.3. Индексы потребительских цен на продукты питания в Российской Федерации и отдельных странах Европейского союза в декабре 2015 г. в % к декабрю 2014 г. </vt:lpstr>
      <vt:lpstr>Выводы и предложения: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Ценообразование "Ценообразование на рынке ценных бумаг"</dc:title>
  <dc:creator>Илья Игнатов</dc:creator>
  <cp:lastModifiedBy>ноут</cp:lastModifiedBy>
  <cp:revision>35</cp:revision>
  <dcterms:created xsi:type="dcterms:W3CDTF">2015-11-07T17:43:21Z</dcterms:created>
  <dcterms:modified xsi:type="dcterms:W3CDTF">2016-03-22T18:41:48Z</dcterms:modified>
</cp:coreProperties>
</file>