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xls" ContentType="application/vnd.ms-excel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303" r:id="rId4"/>
    <p:sldId id="261" r:id="rId5"/>
    <p:sldId id="300" r:id="rId6"/>
    <p:sldId id="301" r:id="rId7"/>
    <p:sldId id="290" r:id="rId8"/>
    <p:sldId id="273" r:id="rId9"/>
    <p:sldId id="269" r:id="rId10"/>
    <p:sldId id="270" r:id="rId11"/>
    <p:sldId id="271" r:id="rId12"/>
    <p:sldId id="291" r:id="rId13"/>
    <p:sldId id="277" r:id="rId14"/>
    <p:sldId id="279" r:id="rId15"/>
    <p:sldId id="280" r:id="rId16"/>
    <p:sldId id="305" r:id="rId17"/>
    <p:sldId id="307" r:id="rId18"/>
    <p:sldId id="309" r:id="rId19"/>
    <p:sldId id="311" r:id="rId20"/>
    <p:sldId id="287" r:id="rId21"/>
    <p:sldId id="293" r:id="rId22"/>
    <p:sldId id="289" r:id="rId23"/>
    <p:sldId id="299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20690" autoAdjust="0"/>
    <p:restoredTop sz="94660" autoAdjust="0"/>
  </p:normalViewPr>
  <p:slideViewPr>
    <p:cSldViewPr>
      <p:cViewPr>
        <p:scale>
          <a:sx n="113" d="100"/>
          <a:sy n="113" d="100"/>
        </p:scale>
        <p:origin x="-31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5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94D26622-011D-4003-B6F4-45976DA093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768912-3167-4DFD-86C9-F678A8ABFB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1F69F-28C7-42CD-A152-861846BD8D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35CC6-BB94-450B-A9C2-8AB763864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B1322C91-1BAF-4D34-BF65-C0225FDCA5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7C3C7BB3-9A73-45AA-A6FD-FBAAF2228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51F649-5450-4DDB-B17A-4E4839814E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FC278E-8125-48CD-878A-23538A3759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B52CD3FF-F197-4BC1-9E4E-99E808EC61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31C416-66C7-4DA2-8FAE-66B3087BE4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CC3FE4B6-3BBE-426E-A06B-868369B95D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703B423E-DA45-47F7-9054-6B7F01B46CA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71B8403-61F7-415D-9029-E68DE4C26A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2%D1%80%D0%B0%D0%BD%D1%81%D0%BF%D0%BE%D1%80%D1%82" TargetMode="External"/><Relationship Id="rId2" Type="http://schemas.openxmlformats.org/officeDocument/2006/relationships/hyperlink" Target="http://ru.wikipedia.org/wiki/%D0%9C%D0%B0%D1%8F%D1%82%D0%BD%D0%B8%D0%BA%D0%BE%D0%B2%D0%B0%D1%8F_%D0%BC%D0%B8%D0%B3%D1%80%D0%B0%D1%86%D0%B8%D1%8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/index.php?title=%D0%A2%D0%B5%D1%80%D0%BC%D0%B8%D0%BD%D0%B0%D0%BB_(%D1%82%D1%80%D0%B0%D0%BD%D1%81%D0%BF%D0%BE%D1%80%D1%82)&amp;action=edit&amp;redlink=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TarasenkoVV\Documents\AppData\Local\Microsoft\Windows\Temporary%20Internet%20Files\AppData\Local\Microsoft\Windows\Temporary%20Internet%20Files\AppData\Local\Microsoft\Windows\Temporary%20Internet%20Files\AppData\Local\Microsoft\AppData\Local\Microsoft\Documents%20and%20Settings\Shadrin\Local%20Settings\expert\7235\64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333375"/>
            <a:ext cx="7772400" cy="3167063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>
                <a:solidFill>
                  <a:srgbClr val="00B050"/>
                </a:solidFill>
              </a:rPr>
              <a:t>Смена парадигмы стратегии регионального развития России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20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886200"/>
            <a:ext cx="8137525" cy="17526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err="1" smtClean="0">
                <a:solidFill>
                  <a:schemeClr val="tx1"/>
                </a:solidFill>
              </a:rPr>
              <a:t>Нещадин</a:t>
            </a:r>
            <a:r>
              <a:rPr lang="ru-RU" sz="2400" dirty="0" smtClean="0">
                <a:solidFill>
                  <a:schemeClr val="tx1"/>
                </a:solidFill>
              </a:rPr>
              <a:t> А.А. </a:t>
            </a:r>
            <a:r>
              <a:rPr lang="ru-RU" sz="2400" b="1" kern="1200" dirty="0" smtClean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- </a:t>
            </a:r>
            <a:r>
              <a:rPr lang="ru-RU" sz="2000" b="1" kern="1200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заместитель директор Института  региональных исследований и проблем пространственного развития Финансового университета при Правительстве РФ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smtClean="0">
                <a:solidFill>
                  <a:srgbClr val="00B050"/>
                </a:solidFill>
              </a:rPr>
              <a:t>Обострение проблем развития средних  и малых городов:</a:t>
            </a:r>
          </a:p>
          <a:p>
            <a:pPr eaLnBrk="1" hangingPunct="1">
              <a:spcBef>
                <a:spcPct val="30000"/>
              </a:spcBef>
            </a:pPr>
            <a:r>
              <a:rPr lang="ru-RU" smtClean="0"/>
              <a:t> </a:t>
            </a:r>
            <a:r>
              <a:rPr lang="ru-RU" sz="2000" smtClean="0"/>
              <a:t>Возникнут проблемы уже не развития, а поддержания производств при сокращении численности населения в трудоспособном возрасте и снижении потенциала его квалификации. </a:t>
            </a:r>
          </a:p>
          <a:p>
            <a:pPr eaLnBrk="1" hangingPunct="1">
              <a:spcBef>
                <a:spcPct val="30000"/>
              </a:spcBef>
            </a:pPr>
            <a:r>
              <a:rPr lang="ru-RU" sz="2000" smtClean="0"/>
              <a:t>Обострятся инфраструктурные проблемы, связанные с сокращением численности населения:   значительный рост нагрузки, как  на городские  бюджеты по содержанию инфраструктуры ЖКХ, так и на население (рост стоимости социальных услуг). </a:t>
            </a:r>
          </a:p>
          <a:p>
            <a:pPr eaLnBrk="1" hangingPunct="1">
              <a:spcBef>
                <a:spcPct val="30000"/>
              </a:spcBef>
            </a:pPr>
            <a:r>
              <a:rPr lang="ru-RU" sz="2000" smtClean="0"/>
              <a:t>Старение населения, сокращение доли занятых в малых и средних городах приведет к уменьшению собственных  источников наполнения бюджетов и уменьшению потенциала их развития. </a:t>
            </a:r>
          </a:p>
          <a:p>
            <a:pPr eaLnBrk="1" hangingPunct="1"/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476250"/>
            <a:ext cx="8280400" cy="60483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B050"/>
                </a:solidFill>
              </a:rPr>
              <a:t>Городская агломерация</a:t>
            </a:r>
            <a:r>
              <a:rPr lang="ru-RU" sz="2400" smtClean="0">
                <a:solidFill>
                  <a:srgbClr val="00B050"/>
                </a:solidFill>
              </a:rPr>
              <a:t> </a:t>
            </a:r>
            <a:r>
              <a:rPr lang="ru-RU" sz="2400" smtClean="0"/>
              <a:t>− совокупность населённых пунктов объединённых в сложную многокомпонентную динамическую систему с интенсивными производственными, транспортными, трудовыми и культурно-бытовыми связями.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B050"/>
                </a:solidFill>
              </a:rPr>
              <a:t>Критерии выделения (международные критерии):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sz="2000" smtClean="0"/>
              <a:t>массовые трудовые, учебные, бытовые, культурные и рекреационные поездки (</a:t>
            </a:r>
            <a:r>
              <a:rPr lang="ru-RU" sz="2000" smtClean="0">
                <a:hlinkClick r:id="rId2" tooltip="Маятниковая миграция"/>
              </a:rPr>
              <a:t>маятниковые миграции</a:t>
            </a:r>
            <a:r>
              <a:rPr lang="ru-RU" sz="2000" smtClean="0"/>
              <a:t>);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sz="2000" smtClean="0"/>
              <a:t>1,5-часовая доступность по </a:t>
            </a:r>
            <a:r>
              <a:rPr lang="ru-RU" sz="2000" smtClean="0">
                <a:hlinkClick r:id="rId3" tooltip="Транспорт"/>
              </a:rPr>
              <a:t>транспортным</a:t>
            </a:r>
            <a:r>
              <a:rPr lang="ru-RU" sz="2000" smtClean="0"/>
              <a:t> коридорам (железным дорогам, автодорогам и рекам);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sz="2000" smtClean="0"/>
              <a:t>наличие регулярных пригородных электропоездов, автобусов, теплоходов;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sz="2000" smtClean="0"/>
              <a:t>нахождение подчинённых поселений в пределах своих административных регионов кроме самых теснопримыкающих;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sz="2000" smtClean="0"/>
              <a:t>общность аэропорта, железнодорожного узла-</a:t>
            </a:r>
            <a:r>
              <a:rPr lang="ru-RU" sz="2000" i="1" smtClean="0">
                <a:hlinkClick r:id="rId4" tooltip="Терминал (транспорт) (страница отсутствует)"/>
              </a:rPr>
              <a:t>терминала</a:t>
            </a:r>
            <a:r>
              <a:rPr lang="ru-RU" sz="2000" smtClean="0"/>
              <a:t>, речного порта-терминала;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sz="2000" smtClean="0"/>
              <a:t>плотное расселение по транспортным коридорам.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mtClean="0">
                <a:solidFill>
                  <a:srgbClr val="00B050"/>
                </a:solidFill>
              </a:rPr>
              <a:t>Агломерации и промышленно-инновационные кластеры</a:t>
            </a:r>
            <a:endParaRPr lang="ru-RU" smtClean="0"/>
          </a:p>
        </p:txBody>
      </p:sp>
      <p:sp>
        <p:nvSpPr>
          <p:cNvPr id="14339" name="Объект 2"/>
          <p:cNvSpPr>
            <a:spLocks noGrp="1"/>
          </p:cNvSpPr>
          <p:nvPr>
            <p:ph sz="quarter" idx="1"/>
          </p:nvPr>
        </p:nvSpPr>
        <p:spPr>
          <a:xfrm>
            <a:off x="457200" y="1989138"/>
            <a:ext cx="8229600" cy="4137025"/>
          </a:xfrm>
        </p:spPr>
        <p:txBody>
          <a:bodyPr>
            <a:normAutofit lnSpcReduction="10000"/>
          </a:bodyPr>
          <a:lstStyle/>
          <a:p>
            <a:r>
              <a:rPr lang="ru-RU" sz="2400" smtClean="0">
                <a:solidFill>
                  <a:srgbClr val="000000"/>
                </a:solidFill>
              </a:rPr>
              <a:t>Включение малоурбанизированных городов в состав агломераций или промышленно-инновационных кластеров дают возможность для встраивания их в общую систему развития, включая и агропромышленный комплекс, обеспечивая новые финансовые потоки,  приток инвестиций и изменение социально-экономических условий жизни.</a:t>
            </a:r>
          </a:p>
          <a:p>
            <a:r>
              <a:rPr lang="ru-RU" sz="2400" smtClean="0">
                <a:solidFill>
                  <a:srgbClr val="000000"/>
                </a:solidFill>
              </a:rPr>
              <a:t>При этом агломерации создают условия для формирования кластеров, а кластеры создают условия для формирования агломераций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6334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smtClean="0">
                <a:solidFill>
                  <a:srgbClr val="00B050"/>
                </a:solidFill>
              </a:rPr>
              <a:t>Преимущества агломеративного расселения</a:t>
            </a:r>
            <a:r>
              <a:rPr lang="ru-RU" sz="2800" smtClean="0"/>
              <a:t>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81075"/>
            <a:ext cx="8686800" cy="51450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укрепление и подъем малых и средних городов, сельских населенных пунктов;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предоставление жителям разных зон агломерации в полном масштабе доступа к трудовым, медицинским, образовательным, торговым, культурным и другим - возможностям; более широкий выбор места работы;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возможность реализации более крупных инфраструктурных проектов – </a:t>
            </a:r>
            <a:r>
              <a:rPr lang="ru-RU" sz="1800" dirty="0" err="1" smtClean="0"/>
              <a:t>энергомощностей</a:t>
            </a:r>
            <a:r>
              <a:rPr lang="ru-RU" sz="1800" dirty="0" smtClean="0"/>
              <a:t>, транспортных комплексов и связанного с ними сервиса, информационных коммуникаций, образовательной и </a:t>
            </a:r>
            <a:r>
              <a:rPr lang="ru-RU" sz="1800" dirty="0" err="1" smtClean="0"/>
              <a:t>инновацинной</a:t>
            </a:r>
            <a:r>
              <a:rPr lang="ru-RU" sz="1800" dirty="0" smtClean="0"/>
              <a:t> инфраструктуры;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повышение возможностей образования и профессиональной самореализации при сохранении плюсов проживания в малом и среднем городском пространстве;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возможность более тесной и эффективной координации стратегий развития;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возможность создания «критической массы» для перехода на более инновационные сценарии развития;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большая обоснованность запросов финансирования;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более широкие возможности для маркетинга своих территорий.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rgbClr val="00B050"/>
                </a:solidFill>
              </a:rPr>
              <a:t>В России насчитывается 20 формирующихся агломераций (</a:t>
            </a:r>
            <a:r>
              <a:rPr lang="ru-RU" dirty="0" err="1" smtClean="0">
                <a:solidFill>
                  <a:srgbClr val="00B050"/>
                </a:solidFill>
              </a:rPr>
              <a:t>протоагломераций</a:t>
            </a:r>
            <a:r>
              <a:rPr lang="ru-RU" dirty="0" smtClean="0">
                <a:solidFill>
                  <a:srgbClr val="00B050"/>
                </a:solidFill>
              </a:rPr>
              <a:t>) с населением         1 млн. человек и более, еще 2 пороговые агломерации:</a:t>
            </a:r>
          </a:p>
          <a:p>
            <a:pPr eaLnBrk="1" hangingPunct="1">
              <a:buFontTx/>
              <a:buNone/>
            </a:pPr>
            <a:endParaRPr lang="ru-RU" dirty="0" smtClean="0">
              <a:solidFill>
                <a:srgbClr val="00B050"/>
              </a:solidFill>
            </a:endParaRPr>
          </a:p>
          <a:p>
            <a:pPr eaLnBrk="1" hangingPunct="1"/>
            <a:r>
              <a:rPr lang="ru-RU" sz="2400" dirty="0" smtClean="0"/>
              <a:t>Московская, Санкт-Петербургская, </a:t>
            </a:r>
            <a:r>
              <a:rPr lang="ru-RU" sz="2400" dirty="0" err="1" smtClean="0"/>
              <a:t>Самарско-Тольятинская</a:t>
            </a:r>
            <a:r>
              <a:rPr lang="ru-RU" sz="2400" dirty="0" smtClean="0"/>
              <a:t>, Екатеринбургская, Нижегородская, Ростовская, Новосибирская, Волгоградская, Казанская, Челябинская, Омская, Саратовская, Пермская, Уфимская, Красноярская, Новокузнецкая (Кузбасская), Краснодарская, Иркутская, Воронежская, Владивостокская,  </a:t>
            </a:r>
            <a:r>
              <a:rPr lang="ru-RU" sz="2400" dirty="0" err="1" smtClean="0"/>
              <a:t>Нижне-Камская</a:t>
            </a:r>
            <a:r>
              <a:rPr lang="ru-RU" sz="2400" dirty="0" smtClean="0"/>
              <a:t> (</a:t>
            </a:r>
            <a:r>
              <a:rPr lang="ru-RU" sz="2400" dirty="0" err="1" smtClean="0"/>
              <a:t>Набережночелнинская</a:t>
            </a:r>
            <a:r>
              <a:rPr lang="ru-RU" sz="2400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sz="2800" smtClean="0"/>
              <a:t>Городские агломерации в России</a:t>
            </a:r>
          </a:p>
        </p:txBody>
      </p:sp>
      <p:pic>
        <p:nvPicPr>
          <p:cNvPr id="17411" name="Picture 4" descr="ruskontur (2)"/>
          <p:cNvPicPr>
            <a:picLocks noGrp="1" noChangeArrowheads="1"/>
          </p:cNvPicPr>
          <p:nvPr>
            <p:ph sz="quarter"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 contrast="-30000"/>
          </a:blip>
          <a:srcRect/>
          <a:stretch>
            <a:fillRect/>
          </a:stretch>
        </p:blipFill>
        <p:spPr>
          <a:xfrm>
            <a:off x="179388" y="1052513"/>
            <a:ext cx="8713787" cy="53292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Пилотные</a:t>
            </a:r>
            <a:r>
              <a:rPr lang="ru-RU" dirty="0" smtClean="0"/>
              <a:t> проекты (1 очередь)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5032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84"/>
                <a:gridCol w="1584176"/>
                <a:gridCol w="3816424"/>
                <a:gridCol w="24586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Отрасль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Нижегородская область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Саровский инновационный кластер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Ядерные технологии,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суперкомпьютерные технологии, лазерные технологии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Республика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Мордовия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Энергоэффективная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светотехника и интеллектуальные системы управления освещением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Приборостроение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Республика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Татарстан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Камский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инновационный территориально- производственный кластер Республики Татарстан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Нефтегазопереработка и нефтегазохимия. Автомобилестроение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Самарская область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Инновационный территориальный Аэрокосмический кластер Самарской области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Производство летательных и космических аппаратов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Нижегородская область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Саровский инновационный кластер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Ядерные технологии,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суперкомпьютерные технологии, лазерные технологии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Республика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Мордовия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Энергоэффективная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светотехника и интеллектуальные системы управления освещением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Приборостроение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7933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Пилотные</a:t>
            </a:r>
            <a:r>
              <a:rPr lang="ru-RU" dirty="0" smtClean="0"/>
              <a:t> проекты (1 очередь)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3805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84"/>
                <a:gridCol w="1224136"/>
                <a:gridCol w="3528392"/>
                <a:gridCol w="310668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Отрасль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Ульяновская область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Ядерно-инновационный кластер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Димитровграда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Ульяновской области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Ядерные технологии, радиационные технологии, новые материалы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Кр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ас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ояр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ки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й 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Кластер Инновационных технологий ЗАТО г. Железногорск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Яд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ые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те</a:t>
                      </a:r>
                      <a:r>
                        <a:rPr lang="ru-RU" sz="1400" spc="1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оло</a:t>
                      </a:r>
                      <a:r>
                        <a:rPr lang="ru-RU" sz="1400" spc="-1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ии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Прои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вод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тво л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ьн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ых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см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чес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ки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х 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пп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Но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я обла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Инновационный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кластер информационных и биофармацевтических технологий Новосибирской области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Информ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r>
                        <a:rPr lang="ru-RU" sz="1400" spc="-25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ник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ые т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 spc="10" dirty="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оло</a:t>
                      </a:r>
                      <a:r>
                        <a:rPr lang="ru-RU" sz="1400" spc="-10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ии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 Меди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 фар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ма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вт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ик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То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мс</a:t>
                      </a:r>
                      <a:r>
                        <a:rPr lang="ru-RU" sz="1400" spc="5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я обла</a:t>
                      </a:r>
                      <a:r>
                        <a:rPr lang="ru-RU" sz="1400" spc="-5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ма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вт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ик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ме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ицин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я т</a:t>
                      </a:r>
                      <a:r>
                        <a:rPr lang="ru-RU" sz="1400" spc="-15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 spc="10" dirty="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ик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 и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 и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форм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ые т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 spc="10" dirty="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оло</a:t>
                      </a:r>
                      <a:r>
                        <a:rPr lang="ru-RU" sz="1400" spc="-10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То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мс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 spc="-1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й обла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Меди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фар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ма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вт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ик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 Информ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r>
                        <a:rPr lang="ru-RU" sz="1400" spc="-25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ник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ци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ые т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400" spc="10" dirty="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оло</a:t>
                      </a:r>
                      <a:r>
                        <a:rPr lang="ru-RU" sz="1400" spc="-10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ии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элек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ро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400" spc="-5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spc="5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84050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Пилотные</a:t>
            </a:r>
            <a:r>
              <a:rPr lang="ru-RU" dirty="0" smtClean="0"/>
              <a:t> проекты (2 очередь)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5032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84"/>
                <a:gridCol w="1224136"/>
                <a:gridCol w="3528392"/>
                <a:gridCol w="3106688"/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Регион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Отрасль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noProof="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Москва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Новые материалы,</a:t>
                      </a:r>
                    </a:p>
                    <a:p>
                      <a:pPr marL="0" marR="27051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лазерные и радиационные технологии</a:t>
                      </a:r>
                    </a:p>
                    <a:p>
                      <a:pPr marL="0" marR="3683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(г. Троицк)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41275" indent="762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Новые материалы. Ядерные технологии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Архангельская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область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Судостроительный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инновационный территориальный кластер Архангельской области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Судостроение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Санкт-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Петербург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Развитие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информационных технологий, радиоэлектроники, приборостроения, средств связи и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инфотелекоммуникаци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Санкт-Петербурга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Информационно- коммуникационные технологии. Электроника, приборостроение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Нижегородская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область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Нижегородский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индустриальный инновационный кластер в области автомобилестроения и нефтехимии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Нефтегазопереработка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нефтегазохимия. Автомобилестроение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Пермский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край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Инновационный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территориальный кластер ракетного двигателестроения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Технополис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«Новый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Звездный»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Производство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летательных и космических аппаратов, двигателестроение, новые материалы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5951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Пилотные</a:t>
            </a:r>
            <a:r>
              <a:rPr lang="ru-RU" dirty="0" smtClean="0"/>
              <a:t> проекты (2 очередь)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3931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84"/>
                <a:gridCol w="1224136"/>
                <a:gridCol w="3528392"/>
                <a:gridCol w="3106688"/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Регион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Отрасль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Республика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Башкортостан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Нефтехимический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территориальный кластер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Нефтегазопереработка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нефтегазохимия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Ульяновская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область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Консорциум «Научно-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образовательно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производственный кластер «Ульяновск- Авиа»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Производство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летательных и космических аппаратов, новые материалы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Свердловская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область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Титановый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кластер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Свердловской области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Новые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материалы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Алтайский край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Алтайский биофармацевтический кластер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Медицина и фармацевтика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Кемеровская область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Комплексная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переработка угля и техногенных отходов в Кемеровской области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Химическая промышленность, энергетика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Хабаровский край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Инновационный</a:t>
                      </a:r>
                    </a:p>
                    <a:p>
                      <a:pPr marL="0" marR="12954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территориальный кластер авиастроения и судостроения Хабаровского края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Производство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летательных и космических аппаратов. Судостроение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02076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smtClean="0">
                <a:solidFill>
                  <a:srgbClr val="00B050"/>
                </a:solidFill>
              </a:rPr>
              <a:t>Городское расселение – форма территориальной организации городов и распределения городского населения по территории страны.</a:t>
            </a:r>
            <a:r>
              <a:rPr lang="ru-RU" smtClean="0">
                <a:solidFill>
                  <a:srgbClr val="00B050"/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ru-RU" sz="2400" smtClean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ru-RU" sz="2400" smtClean="0"/>
          </a:p>
          <a:p>
            <a:pPr eaLnBrk="1" hangingPunct="1">
              <a:buFontTx/>
              <a:buNone/>
            </a:pPr>
            <a:r>
              <a:rPr lang="ru-RU" sz="2400" smtClean="0"/>
              <a:t>Ее показателями являются распределение городов по территории, их качественный состав по типам городов и образование городских агломераций.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Возможный каркас структуры России</a:t>
            </a:r>
            <a:endParaRPr lang="ru-RU" dirty="0" smtClean="0">
              <a:solidFill>
                <a:srgbClr val="00B050"/>
              </a:solidFill>
            </a:endParaRPr>
          </a:p>
        </p:txBody>
      </p:sp>
      <p:sp>
        <p:nvSpPr>
          <p:cNvPr id="22531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263" algn="just">
              <a:lnSpc>
                <a:spcPct val="15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Основной чертой ближайших изменений будет образование как крупных, так и локальных агломераций городов и сельских поселений, причем как по классической, так и по американской модели. Уже сегодня можно предсказать образование:</a:t>
            </a:r>
          </a:p>
          <a:p>
            <a:pPr indent="449263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Объект 2"/>
          <p:cNvSpPr>
            <a:spLocks noGrp="1"/>
          </p:cNvSpPr>
          <p:nvPr>
            <p:ph sz="quarter" idx="1"/>
          </p:nvPr>
        </p:nvSpPr>
        <p:spPr>
          <a:xfrm>
            <a:off x="457200" y="2143397"/>
            <a:ext cx="8229600" cy="2869779"/>
          </a:xfrm>
        </p:spPr>
        <p:txBody>
          <a:bodyPr/>
          <a:lstStyle/>
          <a:p>
            <a:r>
              <a:rPr lang="ru-RU" dirty="0" smtClean="0"/>
              <a:t>Более 20 крупных агломераций с численностью более 1 млн.человек на базе наиболее крупных городов;</a:t>
            </a:r>
          </a:p>
          <a:p>
            <a:r>
              <a:rPr lang="ru-RU" dirty="0" smtClean="0"/>
              <a:t>Локальных агломераций из промышленных городов образующих научно-промышленный территориальный комплекс. (Березники-Соликамск, Восточно-Донбасская агломерация и т.д.);</a:t>
            </a:r>
          </a:p>
          <a:p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Возможный каркас структуры России</a:t>
            </a:r>
            <a:endParaRPr lang="ru-RU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Объект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Агропромышленные агломерации вокруг районных центров с концентрацией в них перерабатывающих предприятий и предприятий оказывающих услуги сельхозпроизводству.</a:t>
            </a:r>
          </a:p>
          <a:p>
            <a:r>
              <a:rPr lang="ru-RU" sz="2000" dirty="0" smtClean="0"/>
              <a:t>Также в поселенческие структуры войдут города обладающие определенными монопольными преимуществами:</a:t>
            </a:r>
          </a:p>
          <a:p>
            <a:r>
              <a:rPr lang="ru-RU" sz="2000" dirty="0" smtClean="0"/>
              <a:t>– наличие природных ископаемых;</a:t>
            </a:r>
          </a:p>
          <a:p>
            <a:r>
              <a:rPr lang="ru-RU" sz="2000" dirty="0" smtClean="0"/>
              <a:t>– имеющие выгодное географическое положение для реализации </a:t>
            </a:r>
            <a:r>
              <a:rPr lang="ru-RU" sz="2000" dirty="0" err="1" smtClean="0"/>
              <a:t>логистических</a:t>
            </a:r>
            <a:r>
              <a:rPr lang="ru-RU" sz="2000" dirty="0" smtClean="0"/>
              <a:t> структур;</a:t>
            </a:r>
          </a:p>
          <a:p>
            <a:r>
              <a:rPr lang="ru-RU" sz="2000" dirty="0" smtClean="0"/>
              <a:t>– обладающие уникальными историческими, научными, техническими и другими преимуществами.</a:t>
            </a:r>
          </a:p>
          <a:p>
            <a:r>
              <a:rPr lang="ru-RU" sz="2000" dirty="0" smtClean="0"/>
              <a:t>При этом содействие в образовании агломераций становится одной из основных задач проектирования развития регионов и муниципальных образований.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Возможный каркас структуры России</a:t>
            </a:r>
            <a:endParaRPr lang="ru-RU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0"/>
          <p:cNvSpPr txBox="1">
            <a:spLocks noChangeArrowheads="1"/>
          </p:cNvSpPr>
          <p:nvPr/>
        </p:nvSpPr>
        <p:spPr bwMode="auto">
          <a:xfrm>
            <a:off x="2124075" y="3073400"/>
            <a:ext cx="51847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СПАСИБО ЗА ВНИМАНИЕ!</a:t>
            </a:r>
          </a:p>
        </p:txBody>
      </p:sp>
      <p:grpSp>
        <p:nvGrpSpPr>
          <p:cNvPr id="25603" name="Группа 3"/>
          <p:cNvGrpSpPr>
            <a:grpSpLocks/>
          </p:cNvGrpSpPr>
          <p:nvPr/>
        </p:nvGrpSpPr>
        <p:grpSpPr bwMode="auto">
          <a:xfrm>
            <a:off x="61913" y="7938"/>
            <a:ext cx="9040812" cy="900112"/>
            <a:chOff x="5966" y="0"/>
            <a:chExt cx="9144000" cy="800901"/>
          </a:xfrm>
        </p:grpSpPr>
        <p:grpSp>
          <p:nvGrpSpPr>
            <p:cNvPr id="25623" name="Группа 5"/>
            <p:cNvGrpSpPr>
              <a:grpSpLocks/>
            </p:cNvGrpSpPr>
            <p:nvPr/>
          </p:nvGrpSpPr>
          <p:grpSpPr bwMode="auto">
            <a:xfrm>
              <a:off x="18000" y="21889"/>
              <a:ext cx="1135930" cy="759600"/>
              <a:chOff x="18000" y="21889"/>
              <a:chExt cx="1135930" cy="759600"/>
            </a:xfrm>
          </p:grpSpPr>
          <p:sp>
            <p:nvSpPr>
              <p:cNvPr id="25625" name="Прямоугольник 8"/>
              <p:cNvSpPr>
                <a:spLocks noChangeArrowheads="1"/>
              </p:cNvSpPr>
              <p:nvPr/>
            </p:nvSpPr>
            <p:spPr bwMode="auto">
              <a:xfrm>
                <a:off x="18000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7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Прямоугольник 9"/>
              <p:cNvSpPr>
                <a:spLocks noChangeArrowheads="1"/>
              </p:cNvSpPr>
              <p:nvPr/>
            </p:nvSpPr>
            <p:spPr bwMode="auto">
              <a:xfrm>
                <a:off x="18000" y="213672"/>
                <a:ext cx="180000" cy="180000"/>
              </a:xfrm>
              <a:prstGeom prst="rect">
                <a:avLst/>
              </a:prstGeom>
              <a:solidFill>
                <a:srgbClr val="EBF1DE">
                  <a:alpha val="7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7" name="Прямоугольник 11"/>
              <p:cNvSpPr>
                <a:spLocks noChangeArrowheads="1"/>
              </p:cNvSpPr>
              <p:nvPr/>
            </p:nvSpPr>
            <p:spPr bwMode="auto">
              <a:xfrm>
                <a:off x="18000" y="407089"/>
                <a:ext cx="180000" cy="180000"/>
              </a:xfrm>
              <a:prstGeom prst="rect">
                <a:avLst/>
              </a:prstGeom>
              <a:solidFill>
                <a:srgbClr val="EBF1DE">
                  <a:alpha val="7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8" name="Прямоугольник 12"/>
              <p:cNvSpPr>
                <a:spLocks noChangeArrowheads="1"/>
              </p:cNvSpPr>
              <p:nvPr/>
            </p:nvSpPr>
            <p:spPr bwMode="auto">
              <a:xfrm>
                <a:off x="18000" y="601489"/>
                <a:ext cx="180000" cy="180000"/>
              </a:xfrm>
              <a:prstGeom prst="rect">
                <a:avLst/>
              </a:prstGeom>
              <a:solidFill>
                <a:srgbClr val="EBF1DE">
                  <a:alpha val="7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9" name="Прямоугольник 13"/>
              <p:cNvSpPr>
                <a:spLocks noChangeArrowheads="1"/>
              </p:cNvSpPr>
              <p:nvPr/>
            </p:nvSpPr>
            <p:spPr bwMode="auto">
              <a:xfrm>
                <a:off x="207856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5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0" name="Прямоугольник 14"/>
              <p:cNvSpPr>
                <a:spLocks noChangeArrowheads="1"/>
              </p:cNvSpPr>
              <p:nvPr/>
            </p:nvSpPr>
            <p:spPr bwMode="auto">
              <a:xfrm>
                <a:off x="207856" y="213672"/>
                <a:ext cx="180000" cy="180000"/>
              </a:xfrm>
              <a:prstGeom prst="rect">
                <a:avLst/>
              </a:prstGeom>
              <a:solidFill>
                <a:srgbClr val="EBF1DE">
                  <a:alpha val="5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1" name="Прямоугольник 15"/>
              <p:cNvSpPr>
                <a:spLocks noChangeArrowheads="1"/>
              </p:cNvSpPr>
              <p:nvPr/>
            </p:nvSpPr>
            <p:spPr bwMode="auto">
              <a:xfrm>
                <a:off x="207856" y="407089"/>
                <a:ext cx="180000" cy="180000"/>
              </a:xfrm>
              <a:prstGeom prst="rect">
                <a:avLst/>
              </a:prstGeom>
              <a:solidFill>
                <a:srgbClr val="EBF1DE">
                  <a:alpha val="5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2" name="Прямоугольник 16"/>
              <p:cNvSpPr>
                <a:spLocks noChangeArrowheads="1"/>
              </p:cNvSpPr>
              <p:nvPr/>
            </p:nvSpPr>
            <p:spPr bwMode="auto">
              <a:xfrm>
                <a:off x="207856" y="601489"/>
                <a:ext cx="180000" cy="180000"/>
              </a:xfrm>
              <a:prstGeom prst="rect">
                <a:avLst/>
              </a:prstGeom>
              <a:solidFill>
                <a:srgbClr val="EBF1DE">
                  <a:alpha val="5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3" name="Прямоугольник 17"/>
              <p:cNvSpPr>
                <a:spLocks noChangeArrowheads="1"/>
              </p:cNvSpPr>
              <p:nvPr/>
            </p:nvSpPr>
            <p:spPr bwMode="auto">
              <a:xfrm>
                <a:off x="399600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50195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4" name="Прямоугольник 18"/>
              <p:cNvSpPr>
                <a:spLocks noChangeArrowheads="1"/>
              </p:cNvSpPr>
              <p:nvPr/>
            </p:nvSpPr>
            <p:spPr bwMode="auto">
              <a:xfrm>
                <a:off x="399600" y="213552"/>
                <a:ext cx="180000" cy="180000"/>
              </a:xfrm>
              <a:prstGeom prst="rect">
                <a:avLst/>
              </a:prstGeom>
              <a:solidFill>
                <a:srgbClr val="EBF1DE">
                  <a:alpha val="50195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5" name="Прямоугольник 19"/>
              <p:cNvSpPr>
                <a:spLocks noChangeArrowheads="1"/>
              </p:cNvSpPr>
              <p:nvPr/>
            </p:nvSpPr>
            <p:spPr bwMode="auto">
              <a:xfrm>
                <a:off x="399600" y="407089"/>
                <a:ext cx="180000" cy="180000"/>
              </a:xfrm>
              <a:prstGeom prst="rect">
                <a:avLst/>
              </a:prstGeom>
              <a:solidFill>
                <a:srgbClr val="EBF1DE">
                  <a:alpha val="50195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6" name="Прямоугольник 20"/>
              <p:cNvSpPr>
                <a:spLocks noChangeArrowheads="1"/>
              </p:cNvSpPr>
              <p:nvPr/>
            </p:nvSpPr>
            <p:spPr bwMode="auto">
              <a:xfrm>
                <a:off x="399600" y="601489"/>
                <a:ext cx="180000" cy="180000"/>
              </a:xfrm>
              <a:prstGeom prst="rect">
                <a:avLst/>
              </a:prstGeom>
              <a:solidFill>
                <a:srgbClr val="EBF1DE">
                  <a:alpha val="50195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7" name="Прямоугольник 21"/>
              <p:cNvSpPr>
                <a:spLocks noChangeArrowheads="1"/>
              </p:cNvSpPr>
              <p:nvPr/>
            </p:nvSpPr>
            <p:spPr bwMode="auto">
              <a:xfrm>
                <a:off x="591555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3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8" name="Прямоугольник 22"/>
              <p:cNvSpPr>
                <a:spLocks noChangeArrowheads="1"/>
              </p:cNvSpPr>
              <p:nvPr/>
            </p:nvSpPr>
            <p:spPr bwMode="auto">
              <a:xfrm>
                <a:off x="591555" y="213672"/>
                <a:ext cx="180000" cy="180000"/>
              </a:xfrm>
              <a:prstGeom prst="rect">
                <a:avLst/>
              </a:prstGeom>
              <a:solidFill>
                <a:srgbClr val="EBF1DE">
                  <a:alpha val="3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39" name="Прямоугольник 23"/>
              <p:cNvSpPr>
                <a:spLocks noChangeArrowheads="1"/>
              </p:cNvSpPr>
              <p:nvPr/>
            </p:nvSpPr>
            <p:spPr bwMode="auto">
              <a:xfrm>
                <a:off x="591555" y="407089"/>
                <a:ext cx="180000" cy="180000"/>
              </a:xfrm>
              <a:prstGeom prst="rect">
                <a:avLst/>
              </a:prstGeom>
              <a:solidFill>
                <a:srgbClr val="EBF1DE">
                  <a:alpha val="3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40" name="Прямоугольник 24"/>
              <p:cNvSpPr>
                <a:spLocks noChangeArrowheads="1"/>
              </p:cNvSpPr>
              <p:nvPr/>
            </p:nvSpPr>
            <p:spPr bwMode="auto">
              <a:xfrm>
                <a:off x="783130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30196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41" name="Прямоугольник 25"/>
              <p:cNvSpPr>
                <a:spLocks noChangeArrowheads="1"/>
              </p:cNvSpPr>
              <p:nvPr/>
            </p:nvSpPr>
            <p:spPr bwMode="auto">
              <a:xfrm>
                <a:off x="783130" y="213552"/>
                <a:ext cx="180000" cy="180000"/>
              </a:xfrm>
              <a:prstGeom prst="rect">
                <a:avLst/>
              </a:prstGeom>
              <a:solidFill>
                <a:srgbClr val="EBF1DE">
                  <a:alpha val="30196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642" name="Прямоугольник 26"/>
              <p:cNvSpPr>
                <a:spLocks noChangeArrowheads="1"/>
              </p:cNvSpPr>
              <p:nvPr/>
            </p:nvSpPr>
            <p:spPr bwMode="auto">
              <a:xfrm>
                <a:off x="973930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20000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5624" name="Прямоугольник 7"/>
            <p:cNvSpPr>
              <a:spLocks noChangeArrowheads="1"/>
            </p:cNvSpPr>
            <p:nvPr/>
          </p:nvSpPr>
          <p:spPr bwMode="auto">
            <a:xfrm>
              <a:off x="5966" y="0"/>
              <a:ext cx="9144000" cy="800901"/>
            </a:xfrm>
            <a:prstGeom prst="rect">
              <a:avLst/>
            </a:prstGeom>
            <a:pattFill prst="dkHorz">
              <a:fgClr>
                <a:srgbClr val="A6C36B"/>
              </a:fgClr>
              <a:bgClr>
                <a:srgbClr val="B2CB7F"/>
              </a:bgClr>
            </a:patt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2000" b="1">
                <a:solidFill>
                  <a:srgbClr val="000000"/>
                </a:solidFill>
                <a:cs typeface="Arial" charset="0"/>
              </a:endParaRPr>
            </a:p>
          </p:txBody>
        </p:sp>
      </p:grpSp>
      <p:grpSp>
        <p:nvGrpSpPr>
          <p:cNvPr id="25604" name="Группа 5"/>
          <p:cNvGrpSpPr>
            <a:grpSpLocks/>
          </p:cNvGrpSpPr>
          <p:nvPr/>
        </p:nvGrpSpPr>
        <p:grpSpPr bwMode="auto">
          <a:xfrm>
            <a:off x="17463" y="14288"/>
            <a:ext cx="1136650" cy="760412"/>
            <a:chOff x="18000" y="21889"/>
            <a:chExt cx="1135930" cy="759600"/>
          </a:xfrm>
        </p:grpSpPr>
        <p:sp>
          <p:nvSpPr>
            <p:cNvPr id="25605" name="Прямоугольник 53"/>
            <p:cNvSpPr>
              <a:spLocks noChangeArrowheads="1"/>
            </p:cNvSpPr>
            <p:nvPr/>
          </p:nvSpPr>
          <p:spPr bwMode="auto">
            <a:xfrm>
              <a:off x="18000" y="21889"/>
              <a:ext cx="180000" cy="180000"/>
            </a:xfrm>
            <a:prstGeom prst="rect">
              <a:avLst/>
            </a:prstGeom>
            <a:solidFill>
              <a:srgbClr val="EBF1DE">
                <a:alpha val="7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06" name="Прямоугольник 54"/>
            <p:cNvSpPr>
              <a:spLocks noChangeArrowheads="1"/>
            </p:cNvSpPr>
            <p:nvPr/>
          </p:nvSpPr>
          <p:spPr bwMode="auto">
            <a:xfrm>
              <a:off x="18000" y="213672"/>
              <a:ext cx="180000" cy="180000"/>
            </a:xfrm>
            <a:prstGeom prst="rect">
              <a:avLst/>
            </a:prstGeom>
            <a:solidFill>
              <a:srgbClr val="EBF1DE">
                <a:alpha val="7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07" name="Прямоугольник 55"/>
            <p:cNvSpPr>
              <a:spLocks noChangeArrowheads="1"/>
            </p:cNvSpPr>
            <p:nvPr/>
          </p:nvSpPr>
          <p:spPr bwMode="auto">
            <a:xfrm>
              <a:off x="18000" y="407089"/>
              <a:ext cx="180000" cy="180000"/>
            </a:xfrm>
            <a:prstGeom prst="rect">
              <a:avLst/>
            </a:prstGeom>
            <a:solidFill>
              <a:srgbClr val="EBF1DE">
                <a:alpha val="7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08" name="Прямоугольник 56"/>
            <p:cNvSpPr>
              <a:spLocks noChangeArrowheads="1"/>
            </p:cNvSpPr>
            <p:nvPr/>
          </p:nvSpPr>
          <p:spPr bwMode="auto">
            <a:xfrm>
              <a:off x="18000" y="601489"/>
              <a:ext cx="180000" cy="180000"/>
            </a:xfrm>
            <a:prstGeom prst="rect">
              <a:avLst/>
            </a:prstGeom>
            <a:solidFill>
              <a:srgbClr val="EBF1DE">
                <a:alpha val="7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09" name="Прямоугольник 57"/>
            <p:cNvSpPr>
              <a:spLocks noChangeArrowheads="1"/>
            </p:cNvSpPr>
            <p:nvPr/>
          </p:nvSpPr>
          <p:spPr bwMode="auto">
            <a:xfrm>
              <a:off x="207856" y="21889"/>
              <a:ext cx="180000" cy="180000"/>
            </a:xfrm>
            <a:prstGeom prst="rect">
              <a:avLst/>
            </a:prstGeom>
            <a:solidFill>
              <a:srgbClr val="EBF1DE">
                <a:alpha val="5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0" name="Прямоугольник 58"/>
            <p:cNvSpPr>
              <a:spLocks noChangeArrowheads="1"/>
            </p:cNvSpPr>
            <p:nvPr/>
          </p:nvSpPr>
          <p:spPr bwMode="auto">
            <a:xfrm>
              <a:off x="207856" y="213672"/>
              <a:ext cx="180000" cy="180000"/>
            </a:xfrm>
            <a:prstGeom prst="rect">
              <a:avLst/>
            </a:prstGeom>
            <a:solidFill>
              <a:srgbClr val="EBF1DE">
                <a:alpha val="5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1" name="Прямоугольник 59"/>
            <p:cNvSpPr>
              <a:spLocks noChangeArrowheads="1"/>
            </p:cNvSpPr>
            <p:nvPr/>
          </p:nvSpPr>
          <p:spPr bwMode="auto">
            <a:xfrm>
              <a:off x="207856" y="407089"/>
              <a:ext cx="180000" cy="180000"/>
            </a:xfrm>
            <a:prstGeom prst="rect">
              <a:avLst/>
            </a:prstGeom>
            <a:solidFill>
              <a:srgbClr val="EBF1DE">
                <a:alpha val="5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2" name="Прямоугольник 60"/>
            <p:cNvSpPr>
              <a:spLocks noChangeArrowheads="1"/>
            </p:cNvSpPr>
            <p:nvPr/>
          </p:nvSpPr>
          <p:spPr bwMode="auto">
            <a:xfrm>
              <a:off x="207856" y="601489"/>
              <a:ext cx="180000" cy="180000"/>
            </a:xfrm>
            <a:prstGeom prst="rect">
              <a:avLst/>
            </a:prstGeom>
            <a:solidFill>
              <a:srgbClr val="EBF1DE">
                <a:alpha val="5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3" name="Прямоугольник 61"/>
            <p:cNvSpPr>
              <a:spLocks noChangeArrowheads="1"/>
            </p:cNvSpPr>
            <p:nvPr/>
          </p:nvSpPr>
          <p:spPr bwMode="auto">
            <a:xfrm>
              <a:off x="399600" y="21889"/>
              <a:ext cx="180000" cy="180000"/>
            </a:xfrm>
            <a:prstGeom prst="rect">
              <a:avLst/>
            </a:prstGeom>
            <a:solidFill>
              <a:srgbClr val="EBF1DE">
                <a:alpha val="50195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4" name="Прямоугольник 62"/>
            <p:cNvSpPr>
              <a:spLocks noChangeArrowheads="1"/>
            </p:cNvSpPr>
            <p:nvPr/>
          </p:nvSpPr>
          <p:spPr bwMode="auto">
            <a:xfrm>
              <a:off x="399600" y="213552"/>
              <a:ext cx="180000" cy="180000"/>
            </a:xfrm>
            <a:prstGeom prst="rect">
              <a:avLst/>
            </a:prstGeom>
            <a:solidFill>
              <a:srgbClr val="EBF1DE">
                <a:alpha val="50195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5" name="Прямоугольник 63"/>
            <p:cNvSpPr>
              <a:spLocks noChangeArrowheads="1"/>
            </p:cNvSpPr>
            <p:nvPr/>
          </p:nvSpPr>
          <p:spPr bwMode="auto">
            <a:xfrm>
              <a:off x="399600" y="407089"/>
              <a:ext cx="180000" cy="180000"/>
            </a:xfrm>
            <a:prstGeom prst="rect">
              <a:avLst/>
            </a:prstGeom>
            <a:solidFill>
              <a:srgbClr val="EBF1DE">
                <a:alpha val="50195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6" name="Прямоугольник 64"/>
            <p:cNvSpPr>
              <a:spLocks noChangeArrowheads="1"/>
            </p:cNvSpPr>
            <p:nvPr/>
          </p:nvSpPr>
          <p:spPr bwMode="auto">
            <a:xfrm>
              <a:off x="399600" y="601489"/>
              <a:ext cx="180000" cy="180000"/>
            </a:xfrm>
            <a:prstGeom prst="rect">
              <a:avLst/>
            </a:prstGeom>
            <a:solidFill>
              <a:srgbClr val="EBF1DE">
                <a:alpha val="50195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7" name="Прямоугольник 65"/>
            <p:cNvSpPr>
              <a:spLocks noChangeArrowheads="1"/>
            </p:cNvSpPr>
            <p:nvPr/>
          </p:nvSpPr>
          <p:spPr bwMode="auto">
            <a:xfrm>
              <a:off x="591555" y="21889"/>
              <a:ext cx="180000" cy="180000"/>
            </a:xfrm>
            <a:prstGeom prst="rect">
              <a:avLst/>
            </a:prstGeom>
            <a:solidFill>
              <a:srgbClr val="EBF1DE">
                <a:alpha val="3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8" name="Прямоугольник 66"/>
            <p:cNvSpPr>
              <a:spLocks noChangeArrowheads="1"/>
            </p:cNvSpPr>
            <p:nvPr/>
          </p:nvSpPr>
          <p:spPr bwMode="auto">
            <a:xfrm>
              <a:off x="591555" y="213672"/>
              <a:ext cx="180000" cy="180000"/>
            </a:xfrm>
            <a:prstGeom prst="rect">
              <a:avLst/>
            </a:prstGeom>
            <a:solidFill>
              <a:srgbClr val="EBF1DE">
                <a:alpha val="3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19" name="Прямоугольник 67"/>
            <p:cNvSpPr>
              <a:spLocks noChangeArrowheads="1"/>
            </p:cNvSpPr>
            <p:nvPr/>
          </p:nvSpPr>
          <p:spPr bwMode="auto">
            <a:xfrm>
              <a:off x="591555" y="407089"/>
              <a:ext cx="180000" cy="180000"/>
            </a:xfrm>
            <a:prstGeom prst="rect">
              <a:avLst/>
            </a:prstGeom>
            <a:solidFill>
              <a:srgbClr val="EBF1DE">
                <a:alpha val="3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20" name="Прямоугольник 68"/>
            <p:cNvSpPr>
              <a:spLocks noChangeArrowheads="1"/>
            </p:cNvSpPr>
            <p:nvPr/>
          </p:nvSpPr>
          <p:spPr bwMode="auto">
            <a:xfrm>
              <a:off x="783130" y="21889"/>
              <a:ext cx="180000" cy="180000"/>
            </a:xfrm>
            <a:prstGeom prst="rect">
              <a:avLst/>
            </a:prstGeom>
            <a:solidFill>
              <a:srgbClr val="EBF1DE">
                <a:alpha val="30196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21" name="Прямоугольник 69"/>
            <p:cNvSpPr>
              <a:spLocks noChangeArrowheads="1"/>
            </p:cNvSpPr>
            <p:nvPr/>
          </p:nvSpPr>
          <p:spPr bwMode="auto">
            <a:xfrm>
              <a:off x="783130" y="213552"/>
              <a:ext cx="180000" cy="180000"/>
            </a:xfrm>
            <a:prstGeom prst="rect">
              <a:avLst/>
            </a:prstGeom>
            <a:solidFill>
              <a:srgbClr val="EBF1DE">
                <a:alpha val="30196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622" name="Прямоугольник 70"/>
            <p:cNvSpPr>
              <a:spLocks noChangeArrowheads="1"/>
            </p:cNvSpPr>
            <p:nvPr/>
          </p:nvSpPr>
          <p:spPr bwMode="auto">
            <a:xfrm>
              <a:off x="973930" y="21889"/>
              <a:ext cx="180000" cy="180000"/>
            </a:xfrm>
            <a:prstGeom prst="rect">
              <a:avLst/>
            </a:prstGeom>
            <a:solidFill>
              <a:srgbClr val="EBF1DE">
                <a:alpha val="20000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Парадигмы стратегии развития городов России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Россия в принципах формирования крупных регионов прошла несколько этапов связанных с развитием тех или иных транспортных коридоров. Одним из первых таких коридоров была система рек, которые связывали города в единые крупные хозяйственные комплексы, примером может служить система Волги, Оки и Камы, которые сформировали систему городов: Москва, Ярославль, Нижний Новгород, Казань, Самара, Саратов, Чебоксары, Пермь, Царицын, Астрахань</a:t>
            </a:r>
            <a:r>
              <a:rPr lang="ru-RU"/>
              <a:t>. </a:t>
            </a:r>
            <a:r>
              <a:rPr lang="ru-RU" smtClean="0"/>
              <a:t>Второй </a:t>
            </a:r>
            <a:r>
              <a:rPr lang="ru-RU" dirty="0"/>
              <a:t>основной системой стала Транссибирская магистраль, которая дала толчок к  развитию городов Омск, Красноярск, Томск, Чита,  обеспечивая бурное экономическое развитие.</a:t>
            </a:r>
          </a:p>
          <a:p>
            <a:r>
              <a:rPr lang="ru-RU" dirty="0"/>
              <a:t>В советское время возникло значительное количество городов вокруг размещаемых предприятий, особенно значительным был их рост в период индустриализации и в 50-60 годы ХХ века.</a:t>
            </a:r>
          </a:p>
        </p:txBody>
      </p:sp>
    </p:spTree>
    <p:extLst>
      <p:ext uri="{BB962C8B-B14F-4D97-AF65-F5344CB8AC3E}">
        <p14:creationId xmlns:p14="http://schemas.microsoft.com/office/powerpoint/2010/main" val="3201205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rgbClr val="00B050"/>
                </a:solidFill>
              </a:rPr>
              <a:t>Историческая динамика градообразования в России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11188" y="1341438"/>
          <a:ext cx="7921625" cy="475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Диаграмма" r:id="rId3" imgW="6048375" imgH="3038475" progId="Excel.Chart.8">
                  <p:embed/>
                </p:oleObj>
              </mc:Choice>
              <mc:Fallback>
                <p:oleObj name="Диаграмма" r:id="rId3" imgW="6048375" imgH="3038475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341438"/>
                        <a:ext cx="7921625" cy="475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r>
              <a:rPr lang="ru-RU" b="1" dirty="0">
                <a:solidFill>
                  <a:srgbClr val="00B050"/>
                </a:solidFill>
              </a:rPr>
              <a:t> Смена парадигмы стратегии регионального развития </a:t>
            </a: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это смена подхода к разработке стратегии развития от планового подхода точечного размещения производств, с последующим формированием поселенческой структуры,  к формированию поселенческой структуры в виде агломераций и созданию конкурентных условий для развития кластеров и инновационных технологий.</a:t>
            </a:r>
            <a:endParaRPr lang="ru-RU" sz="2000" dirty="0"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7228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900" b="1" dirty="0">
                <a:solidFill>
                  <a:srgbClr val="00B050"/>
                </a:solidFill>
              </a:rPr>
              <a:t>Динамика структуры населения по типам городов</a:t>
            </a:r>
            <a:r>
              <a:rPr lang="ru-RU" sz="3600" b="1" dirty="0">
                <a:solidFill>
                  <a:srgbClr val="00B050"/>
                </a:solidFill>
              </a:rPr>
              <a:t/>
            </a:r>
            <a:br>
              <a:rPr lang="ru-RU" sz="3600" b="1" dirty="0">
                <a:solidFill>
                  <a:srgbClr val="00B050"/>
                </a:solidFill>
              </a:rPr>
            </a:br>
            <a:r>
              <a:rPr lang="ru-RU" sz="1800" dirty="0">
                <a:solidFill>
                  <a:srgbClr val="00B050"/>
                </a:solidFill>
              </a:rPr>
              <a:t>(Доля к численности населения проживающего в городах в %)</a:t>
            </a:r>
            <a:endParaRPr lang="ru-RU" dirty="0"/>
          </a:p>
        </p:txBody>
      </p:sp>
      <p:pic>
        <p:nvPicPr>
          <p:cNvPr id="7169" name="Picture 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37" y="3127977"/>
            <a:ext cx="6264526" cy="181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5392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>
                <a:solidFill>
                  <a:srgbClr val="00B050"/>
                </a:solidFill>
              </a:rPr>
              <a:t>Итоги переписи сельского населения      2010 года</a:t>
            </a:r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446856" y="1700808"/>
          <a:ext cx="8229600" cy="4759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593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сельского населения -37587,2 </a:t>
                      </a:r>
                      <a:r>
                        <a:rPr kumimoji="0" lang="ru-RU" sz="32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тыс.чел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или 26,3%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сельских населенных пунктов – 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153125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Без постоянных жителей – 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19439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Население от 5 до 100 человек – 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82762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Население более 100 человек 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- 50924</a:t>
                      </a:r>
                    </a:p>
                  </a:txBody>
                  <a:tcPr marT="45719" marB="45719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200" b="1" smtClean="0">
                <a:solidFill>
                  <a:srgbClr val="00B050"/>
                </a:solidFill>
              </a:rPr>
              <a:t>Тенденции городского расселения в 20-летней перспективе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ru-RU" sz="2800" dirty="0" smtClean="0"/>
              <a:t>Рост контрастности расселения: </a:t>
            </a:r>
            <a:r>
              <a:rPr lang="ru-RU" sz="2000" dirty="0" smtClean="0"/>
              <a:t>разрыв между процветающими мегаполисами и провинциальными городками будет расти не только в отношении численности населения, но и  в отношении социальных и экономических условий жизни. 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ru-RU" sz="2800" dirty="0" smtClean="0"/>
              <a:t>Рост крупных городов и мегаполисов будет происходить за счет миграции из средних городов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3. </a:t>
            </a:r>
            <a:r>
              <a:rPr lang="ru-RU" sz="2800" dirty="0" smtClean="0"/>
              <a:t>Обострение инфраструктурных проблем, связанных с развитием городов. 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ru-RU" sz="2800" dirty="0" smtClean="0"/>
              <a:t>Переход от точечной к </a:t>
            </a:r>
            <a:r>
              <a:rPr lang="ru-RU" sz="2800" dirty="0" err="1" smtClean="0"/>
              <a:t>агломеративной</a:t>
            </a:r>
            <a:r>
              <a:rPr lang="ru-RU" sz="2800" dirty="0" smtClean="0"/>
              <a:t> системе расселения.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196975"/>
            <a:ext cx="8229600" cy="489585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z="2400" dirty="0" smtClean="0"/>
              <a:t>Усиление конкуренции за привлечение квалифицированной рабочей силы, прежде всего высококвалифицированных специалистов-инженеров, ученых и рабочих, рост издержек на рабочую силу.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400" dirty="0" smtClean="0"/>
              <a:t>Развитие социальной инфраструктуры городов станет одним из решающих факторов, обеспечивающим приток квалифицированной рабочей силы и, таким образом, возможности развития высокотехнологичных производств. 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400" dirty="0" smtClean="0"/>
              <a:t>Обострение рекреативных и экологических проблем крупных городов и мегаполисов.</a:t>
            </a:r>
          </a:p>
        </p:txBody>
      </p:sp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395288" y="333375"/>
            <a:ext cx="8497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400" b="1">
                <a:solidFill>
                  <a:srgbClr val="00B050"/>
                </a:solidFill>
              </a:rPr>
              <a:t>Обострение проблем развития крупных городов:</a:t>
            </a:r>
            <a:endParaRPr lang="ru-RU" sz="240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946</TotalTime>
  <Words>1371</Words>
  <Application>Microsoft Office PowerPoint</Application>
  <PresentationFormat>Экран (4:3)</PresentationFormat>
  <Paragraphs>209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Эркер</vt:lpstr>
      <vt:lpstr>Диаграмма</vt:lpstr>
      <vt:lpstr> Смена парадигмы стратегии регионального развития России  </vt:lpstr>
      <vt:lpstr>Презентация PowerPoint</vt:lpstr>
      <vt:lpstr>Парадигмы стратегии развития городов России</vt:lpstr>
      <vt:lpstr>Историческая динамика градообразования в России</vt:lpstr>
      <vt:lpstr>             Смена парадигмы стратегии регионального развития  </vt:lpstr>
      <vt:lpstr>Динамика структуры населения по типам городов (Доля к численности населения проживающего в городах в %)</vt:lpstr>
      <vt:lpstr>Итоги переписи сельского населения      2010 года</vt:lpstr>
      <vt:lpstr>Тенденции городского расселения в 20-летней перспективе</vt:lpstr>
      <vt:lpstr>Презентация PowerPoint</vt:lpstr>
      <vt:lpstr>Презентация PowerPoint</vt:lpstr>
      <vt:lpstr>Презентация PowerPoint</vt:lpstr>
      <vt:lpstr>Агломерации и промышленно-инновационные кластеры</vt:lpstr>
      <vt:lpstr>Преимущества агломеративного расселения:</vt:lpstr>
      <vt:lpstr>Презентация PowerPoint</vt:lpstr>
      <vt:lpstr>Городские агломерации в России</vt:lpstr>
      <vt:lpstr>Пилотные проекты (1 очередь)</vt:lpstr>
      <vt:lpstr>Пилотные проекты (1 очередь)</vt:lpstr>
      <vt:lpstr>Пилотные проекты (2 очередь)</vt:lpstr>
      <vt:lpstr>Пилотные проекты (2 очередь)</vt:lpstr>
      <vt:lpstr>Возможный каркас структуры России</vt:lpstr>
      <vt:lpstr>Возможный каркас структуры России</vt:lpstr>
      <vt:lpstr>Возможный каркас структуры России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тенденции городского расселения</dc:title>
  <dc:creator>Вера</dc:creator>
  <cp:lastModifiedBy>Вера</cp:lastModifiedBy>
  <cp:revision>34</cp:revision>
  <dcterms:created xsi:type="dcterms:W3CDTF">2011-02-27T05:56:24Z</dcterms:created>
  <dcterms:modified xsi:type="dcterms:W3CDTF">2013-10-02T07:55:25Z</dcterms:modified>
</cp:coreProperties>
</file>