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ppt/drawings/drawing5.xml" ContentType="application/vnd.openxmlformats-officedocument.drawingml.chartshapes+xml"/>
  <Override PartName="/ppt/charts/chart7.xml" ContentType="application/vnd.openxmlformats-officedocument.drawingml.chart+xml"/>
  <Override PartName="/ppt/theme/themeOverride6.xml" ContentType="application/vnd.openxmlformats-officedocument.themeOverride+xml"/>
  <Override PartName="/ppt/drawings/drawing6.xml" ContentType="application/vnd.openxmlformats-officedocument.drawingml.chartshapes+xml"/>
  <Override PartName="/ppt/charts/chart8.xml" ContentType="application/vnd.openxmlformats-officedocument.drawingml.chart+xml"/>
  <Override PartName="/ppt/theme/themeOverride7.xml" ContentType="application/vnd.openxmlformats-officedocument.themeOverride+xml"/>
  <Override PartName="/ppt/drawings/drawing7.xml" ContentType="application/vnd.openxmlformats-officedocument.drawingml.chartshapes+xml"/>
  <Override PartName="/ppt/charts/chart9.xml" ContentType="application/vnd.openxmlformats-officedocument.drawingml.chart+xml"/>
  <Override PartName="/ppt/theme/themeOverride8.xml" ContentType="application/vnd.openxmlformats-officedocument.themeOverride+xml"/>
  <Override PartName="/ppt/drawings/drawing8.xml" ContentType="application/vnd.openxmlformats-officedocument.drawingml.chartshapes+xml"/>
  <Override PartName="/ppt/charts/chart10.xml" ContentType="application/vnd.openxmlformats-officedocument.drawingml.chart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9">
  <p:sldMasterIdLst>
    <p:sldMasterId id="2147483720" r:id="rId1"/>
  </p:sldMasterIdLst>
  <p:notesMasterIdLst>
    <p:notesMasterId r:id="rId16"/>
  </p:notesMasterIdLst>
  <p:handoutMasterIdLst>
    <p:handoutMasterId r:id="rId17"/>
  </p:handoutMasterIdLst>
  <p:sldIdLst>
    <p:sldId id="811" r:id="rId2"/>
    <p:sldId id="909" r:id="rId3"/>
    <p:sldId id="910" r:id="rId4"/>
    <p:sldId id="917" r:id="rId5"/>
    <p:sldId id="921" r:id="rId6"/>
    <p:sldId id="919" r:id="rId7"/>
    <p:sldId id="912" r:id="rId8"/>
    <p:sldId id="913" r:id="rId9"/>
    <p:sldId id="900" r:id="rId10"/>
    <p:sldId id="901" r:id="rId11"/>
    <p:sldId id="915" r:id="rId12"/>
    <p:sldId id="902" r:id="rId13"/>
    <p:sldId id="904" r:id="rId14"/>
    <p:sldId id="898" r:id="rId15"/>
  </p:sldIdLst>
  <p:sldSz cx="9906000" cy="6858000" type="A4"/>
  <p:notesSz cx="6797675" cy="992663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0000"/>
    <a:srgbClr val="0066FF"/>
    <a:srgbClr val="CC3300"/>
    <a:srgbClr val="FF66CC"/>
    <a:srgbClr val="FF6600"/>
    <a:srgbClr val="CC66FF"/>
    <a:srgbClr val="000099"/>
    <a:srgbClr val="99CC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78" autoAdjust="0"/>
    <p:restoredTop sz="94103" autoAdjust="0"/>
  </p:normalViewPr>
  <p:slideViewPr>
    <p:cSldViewPr>
      <p:cViewPr varScale="1">
        <p:scale>
          <a:sx n="100" d="100"/>
          <a:sy n="100" d="100"/>
        </p:scale>
        <p:origin x="-84" y="-15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3480"/>
    </p:cViewPr>
  </p:sorterViewPr>
  <p:notesViewPr>
    <p:cSldViewPr>
      <p:cViewPr varScale="1">
        <p:scale>
          <a:sx n="74" d="100"/>
          <a:sy n="74" d="100"/>
        </p:scale>
        <p:origin x="-1524" y="-102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G:\&#1056;&#1086;&#1089;&#1089;&#1080;&#1103;\&#1048;&#1054;&#1050;,&#1042;&#1042;&#1055;%20&#1089;%201970,%20&#1050;&#1042;&#1042;&#1055;%20&#1080;%20&#1082;%201998%20(&#1040;&#1074;&#1090;&#1086;&#1089;&#1086;&#1093;&#1088;&#1072;&#1085;&#1077;&#1085;&#1085;&#1099;&#1081;).xls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F:\&#1056;&#1086;&#1089;&#1089;&#1080;&#1103;%2005.11.xlsx" TargetMode="External"/><Relationship Id="rId1" Type="http://schemas.openxmlformats.org/officeDocument/2006/relationships/themeOverride" Target="../theme/themeOverride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C:\Users\Enikeeva\Desktop\&#1056;&#1086;&#1089;&#1089;&#1080;&#1103;%2006.11.2015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C:\Users\Enikeeva\Desktop\&#1056;&#1086;&#1089;&#1089;&#1080;&#1103;%2026.10.2015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ecretary-Nbi\Desktop\&#1057;&#1090;&#1072;&#1090;&#1100;&#1080;%20&#1080;%20&#1088;&#1072;&#1073;&#1086;&#1090;&#1099;%20&#1041;&#1048;\&#1050;&#1086;&#1088;&#1088;&#1077;&#1082;&#1090;&#1080;&#1088;&#1086;&#1074;&#1082;&#1072;\&#1082;&#1086;&#1088;&#1088;&#1077;&#1082;&#1090;&#1080;&#1088;&#1086;&#1074;&#1082;&#1072;%202013-2019\&#1056;&#1080;&#1089;&#1091;&#1085;&#1082;&#1080;%20&#1082;%20&#1082;&#1086;&#1088;&#1088;&#1077;&#1082;&#1090;&#1080;&#1088;&#1086;&#1074;&#1082;&#1077;%2013-19\&#1075;&#1088;&#1072;&#1092;&#1080;&#1082;&#1080;%20&#1082;%20&#1082;&#1086;&#1088;&#1088;%202013-2019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oleObject" Target="file:///C:\RES\&#1056;&#1054;&#1057;&#1040;&#1058;&#1054;&#1052;\&#1069;&#1085;&#1077;&#1088;&#1075;&#1086;&#1089;&#1090;&#1088;&#1072;&#1090;&#1077;&#1075;&#1080;&#1103;%20&#1056;&#1086;&#1089;&#1089;&#1080;&#1080;%20%20&#1076;&#1086;%202035%20&#1075;&#1086;&#1076;&#1072;\&#1056;&#1086;&#1089;&#1089;&#1080;&#1103;%2004.11.2015%20&#1045;&#1074;&#1075;&#1077;&#1085;&#1080;&#1081;.xlsx" TargetMode="External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oleObject" Target="file:///C:\Users\Enikeeva\Desktop\&#1056;&#1086;&#1089;&#1089;&#1080;&#1103;%2006.11.2015.xlsx" TargetMode="External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.xml"/><Relationship Id="rId2" Type="http://schemas.openxmlformats.org/officeDocument/2006/relationships/oleObject" Target="file:///C:\Users\Enikeeva\Desktop\&#1056;&#1086;&#1089;&#1089;&#1080;&#1103;%2006.11.2015.xlsx" TargetMode="External"/><Relationship Id="rId1" Type="http://schemas.openxmlformats.org/officeDocument/2006/relationships/themeOverride" Target="../theme/themeOverrid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7.xml"/><Relationship Id="rId2" Type="http://schemas.openxmlformats.org/officeDocument/2006/relationships/oleObject" Target="&#1044;&#1080;&#1072;&#1075;&#1088;&#1072;&#1084;&#1084;&#1072;%20&#1074;%20Microsoft%20PowerPoint" TargetMode="External"/><Relationship Id="rId1" Type="http://schemas.openxmlformats.org/officeDocument/2006/relationships/themeOverride" Target="../theme/themeOverrid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8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1769436997319034E-2"/>
          <c:y val="4.37375745526839E-2"/>
          <c:w val="0.89276139410187672"/>
          <c:h val="0.79324055666003979"/>
        </c:manualLayout>
      </c:layout>
      <c:lineChart>
        <c:grouping val="standard"/>
        <c:varyColors val="0"/>
        <c:ser>
          <c:idx val="2"/>
          <c:order val="0"/>
          <c:tx>
            <c:v>ВВП</c:v>
          </c:tx>
          <c:spPr>
            <a:ln w="12700">
              <a:solidFill>
                <a:srgbClr val="FF0000"/>
              </a:solidFill>
              <a:prstDash val="solid"/>
            </a:ln>
          </c:spPr>
          <c:marker>
            <c:symbol val="circle"/>
            <c:size val="4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dLbls>
            <c:dLbl>
              <c:idx val="19"/>
              <c:layout>
                <c:manualLayout>
                  <c:x val="-3.8650636289904117E-2"/>
                  <c:y val="5.76100363033953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78D-4FFF-9BEF-65E5311E87F3}"/>
                </c:ext>
              </c:extLst>
            </c:dLbl>
            <c:dLbl>
              <c:idx val="28"/>
              <c:layout>
                <c:manualLayout>
                  <c:x val="3.865063628990412E-3"/>
                  <c:y val="1.72830108910185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78D-4FFF-9BEF-65E5311E87F3}"/>
                </c:ext>
              </c:extLst>
            </c:dLbl>
            <c:dLbl>
              <c:idx val="44"/>
              <c:layout>
                <c:manualLayout>
                  <c:x val="-2.1429272475348763E-2"/>
                  <c:y val="-3.20018881953979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78D-4FFF-9BEF-65E5311E87F3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реально!$A$5:$A$50</c:f>
              <c:numCache>
                <c:formatCode>General</c:formatCode>
                <c:ptCount val="46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</c:numCache>
            </c:numRef>
          </c:cat>
          <c:val>
            <c:numRef>
              <c:f>реально!$J$5:$J$50</c:f>
              <c:numCache>
                <c:formatCode>_-* #,##0.000_р_._-;\-* #,##0.000_р_._-;_-* "-"??_р_._-;_-@_-</c:formatCode>
                <c:ptCount val="46"/>
                <c:pt idx="0">
                  <c:v>1</c:v>
                </c:pt>
                <c:pt idx="1">
                  <c:v>1.0549999999999999</c:v>
                </c:pt>
                <c:pt idx="2">
                  <c:v>1.0950899999999999</c:v>
                </c:pt>
                <c:pt idx="3">
                  <c:v>1.204599</c:v>
                </c:pt>
                <c:pt idx="4">
                  <c:v>1.2744657420000001</c:v>
                </c:pt>
                <c:pt idx="5">
                  <c:v>1.34456135781</c:v>
                </c:pt>
                <c:pt idx="6">
                  <c:v>1.4104448643426899</c:v>
                </c:pt>
                <c:pt idx="7">
                  <c:v>1.4767357729667963</c:v>
                </c:pt>
                <c:pt idx="8">
                  <c:v>1.5520492973881028</c:v>
                </c:pt>
                <c:pt idx="9">
                  <c:v>1.5955066777149698</c:v>
                </c:pt>
                <c:pt idx="10">
                  <c:v>1.6657089715344284</c:v>
                </c:pt>
                <c:pt idx="11">
                  <c:v>1.7173459496519956</c:v>
                </c:pt>
                <c:pt idx="12">
                  <c:v>1.7705836740912073</c:v>
                </c:pt>
                <c:pt idx="13">
                  <c:v>1.8254717679880346</c:v>
                </c:pt>
                <c:pt idx="14">
                  <c:v>1.860155731579807</c:v>
                </c:pt>
                <c:pt idx="15">
                  <c:v>1.9252611821851</c:v>
                </c:pt>
                <c:pt idx="16">
                  <c:v>2.0099726742012445</c:v>
                </c:pt>
                <c:pt idx="17">
                  <c:v>2.0441422096626654</c:v>
                </c:pt>
                <c:pt idx="18">
                  <c:v>2.1299961824684974</c:v>
                </c:pt>
                <c:pt idx="19">
                  <c:v>2.1853760832126783</c:v>
                </c:pt>
                <c:pt idx="20">
                  <c:v>2.078292655135257</c:v>
                </c:pt>
                <c:pt idx="21">
                  <c:v>1.9743780223784939</c:v>
                </c:pt>
                <c:pt idx="22">
                  <c:v>1.6880932091336123</c:v>
                </c:pt>
                <c:pt idx="23">
                  <c:v>1.5429171931481216</c:v>
                </c:pt>
                <c:pt idx="24">
                  <c:v>1.345423792425162</c:v>
                </c:pt>
                <c:pt idx="25">
                  <c:v>1.2916068407281553</c:v>
                </c:pt>
                <c:pt idx="26">
                  <c:v>1.2399425670990292</c:v>
                </c:pt>
                <c:pt idx="27">
                  <c:v>1.2151437157570486</c:v>
                </c:pt>
                <c:pt idx="28">
                  <c:v>1.12400793707527</c:v>
                </c:pt>
                <c:pt idx="29">
                  <c:v>1.1959444450480874</c:v>
                </c:pt>
                <c:pt idx="30">
                  <c:v>1.3155388895528963</c:v>
                </c:pt>
                <c:pt idx="31">
                  <c:v>1.3826313729200939</c:v>
                </c:pt>
                <c:pt idx="32">
                  <c:v>1.4462324160744182</c:v>
                </c:pt>
                <c:pt idx="33">
                  <c:v>1.5518073824478507</c:v>
                </c:pt>
                <c:pt idx="34">
                  <c:v>1.663537513984096</c:v>
                </c:pt>
                <c:pt idx="35">
                  <c:v>1.7700039148790783</c:v>
                </c:pt>
                <c:pt idx="36">
                  <c:v>1.9009842045801302</c:v>
                </c:pt>
                <c:pt idx="37">
                  <c:v>2.0549639251511205</c:v>
                </c:pt>
                <c:pt idx="38">
                  <c:v>2.1700419049595832</c:v>
                </c:pt>
                <c:pt idx="39">
                  <c:v>2.0007786363727358</c:v>
                </c:pt>
                <c:pt idx="40">
                  <c:v>2.0908136750095085</c:v>
                </c:pt>
                <c:pt idx="41">
                  <c:v>2.1807186630349173</c:v>
                </c:pt>
                <c:pt idx="42">
                  <c:v>2.2548630975781045</c:v>
                </c:pt>
                <c:pt idx="43">
                  <c:v>2.2799999999999998</c:v>
                </c:pt>
                <c:pt idx="44">
                  <c:v>2.2936799999999997</c:v>
                </c:pt>
                <c:pt idx="45">
                  <c:v>2.2134011999999998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378D-4FFF-9BEF-65E5311E87F3}"/>
            </c:ext>
          </c:extLst>
        </c:ser>
        <c:ser>
          <c:idx val="3"/>
          <c:order val="1"/>
          <c:tx>
            <c:v>ИОК</c:v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circle"/>
            <c:size val="4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dPt>
            <c:idx val="45"/>
            <c:marker>
              <c:symbol val="circle"/>
              <c:size val="7"/>
              <c:spPr>
                <a:noFill/>
                <a:ln w="19050">
                  <a:solidFill>
                    <a:schemeClr val="tx1"/>
                  </a:solidFill>
                </a:ln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378D-4FFF-9BEF-65E5311E87F3}"/>
              </c:ext>
            </c:extLst>
          </c:dPt>
          <c:dLbls>
            <c:dLbl>
              <c:idx val="20"/>
              <c:layout>
                <c:manualLayout>
                  <c:x val="-2.5122913588437677E-2"/>
                  <c:y val="-3.45660217820371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78D-4FFF-9BEF-65E5311E87F3}"/>
                </c:ext>
              </c:extLst>
            </c:dLbl>
            <c:dLbl>
              <c:idx val="28"/>
              <c:layout>
                <c:manualLayout>
                  <c:x val="-9.6626590724761003E-3"/>
                  <c:y val="2.59245163365278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78D-4FFF-9BEF-65E5311E87F3}"/>
                </c:ext>
              </c:extLst>
            </c:dLbl>
            <c:dLbl>
              <c:idx val="45"/>
              <c:layout>
                <c:manualLayout>
                  <c:x val="0"/>
                  <c:y val="-1.95965880334283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78D-4FFF-9BEF-65E5311E87F3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реально!$A$5:$A$50</c:f>
              <c:numCache>
                <c:formatCode>General</c:formatCode>
                <c:ptCount val="46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</c:numCache>
            </c:numRef>
          </c:cat>
          <c:val>
            <c:numRef>
              <c:f>реально!$I$5:$I$50</c:f>
              <c:numCache>
                <c:formatCode>_-* #,##0.000_р_._-;\-* #,##0.000_р_._-;_-* "-"??_р_._-;_-@_-</c:formatCode>
                <c:ptCount val="46"/>
                <c:pt idx="0">
                  <c:v>1</c:v>
                </c:pt>
                <c:pt idx="1">
                  <c:v>1.081</c:v>
                </c:pt>
                <c:pt idx="2">
                  <c:v>1.159913</c:v>
                </c:pt>
                <c:pt idx="3">
                  <c:v>1.213268998</c:v>
                </c:pt>
                <c:pt idx="4">
                  <c:v>1.30426417285</c:v>
                </c:pt>
                <c:pt idx="5">
                  <c:v>1.4372991184807</c:v>
                </c:pt>
                <c:pt idx="6">
                  <c:v>1.509164074404735</c:v>
                </c:pt>
                <c:pt idx="7">
                  <c:v>1.5604756529344961</c:v>
                </c:pt>
                <c:pt idx="8">
                  <c:v>1.6556646677635003</c:v>
                </c:pt>
                <c:pt idx="9">
                  <c:v>1.6722213144411353</c:v>
                </c:pt>
                <c:pt idx="10">
                  <c:v>1.7207157325599285</c:v>
                </c:pt>
                <c:pt idx="11">
                  <c:v>1.7895443618623257</c:v>
                </c:pt>
                <c:pt idx="12">
                  <c:v>1.8557575032512317</c:v>
                </c:pt>
                <c:pt idx="13">
                  <c:v>1.9336993183877835</c:v>
                </c:pt>
                <c:pt idx="14">
                  <c:v>1.956903710208437</c:v>
                </c:pt>
                <c:pt idx="15">
                  <c:v>2.0234384363555238</c:v>
                </c:pt>
                <c:pt idx="16">
                  <c:v>2.2095947725002323</c:v>
                </c:pt>
                <c:pt idx="17">
                  <c:v>2.3421704588502466</c:v>
                </c:pt>
                <c:pt idx="18">
                  <c:v>2.5225175841817156</c:v>
                </c:pt>
                <c:pt idx="19">
                  <c:v>2.6259408051331659</c:v>
                </c:pt>
                <c:pt idx="20">
                  <c:v>2.6285667459382989</c:v>
                </c:pt>
                <c:pt idx="21">
                  <c:v>2.2369103007934923</c:v>
                </c:pt>
                <c:pt idx="22">
                  <c:v>1.3488569113784759</c:v>
                </c:pt>
                <c:pt idx="23">
                  <c:v>1.1910406527471942</c:v>
                </c:pt>
                <c:pt idx="24">
                  <c:v>0.90161777412962596</c:v>
                </c:pt>
                <c:pt idx="25">
                  <c:v>0.81055437894253379</c:v>
                </c:pt>
                <c:pt idx="26">
                  <c:v>0.66384403635393519</c:v>
                </c:pt>
                <c:pt idx="27">
                  <c:v>0.63065183453623841</c:v>
                </c:pt>
                <c:pt idx="28">
                  <c:v>0.55497361439188986</c:v>
                </c:pt>
                <c:pt idx="29">
                  <c:v>0.58438721595466003</c:v>
                </c:pt>
                <c:pt idx="30">
                  <c:v>0.68607059153077088</c:v>
                </c:pt>
                <c:pt idx="31">
                  <c:v>0.75467765068384807</c:v>
                </c:pt>
                <c:pt idx="32">
                  <c:v>0.77580862490299585</c:v>
                </c:pt>
                <c:pt idx="33">
                  <c:v>0.8727847030158703</c:v>
                </c:pt>
                <c:pt idx="34">
                  <c:v>0.9923562073290445</c:v>
                </c:pt>
                <c:pt idx="35">
                  <c:v>1.1005230339279104</c:v>
                </c:pt>
                <c:pt idx="36">
                  <c:v>1.2843103805938714</c:v>
                </c:pt>
                <c:pt idx="37">
                  <c:v>1.5758488369886801</c:v>
                </c:pt>
                <c:pt idx="38">
                  <c:v>1.7318578718505593</c:v>
                </c:pt>
                <c:pt idx="39">
                  <c:v>1.4599561859700214</c:v>
                </c:pt>
                <c:pt idx="40">
                  <c:v>1.5475535571282228</c:v>
                </c:pt>
                <c:pt idx="41">
                  <c:v>1.6760005023698652</c:v>
                </c:pt>
                <c:pt idx="42">
                  <c:v>1.7866165355262764</c:v>
                </c:pt>
                <c:pt idx="43">
                  <c:v>1.82</c:v>
                </c:pt>
                <c:pt idx="44">
                  <c:v>1.7708600000000001</c:v>
                </c:pt>
                <c:pt idx="45">
                  <c:v>1.6752335599999999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378D-4FFF-9BEF-65E5311E87F3}"/>
            </c:ext>
          </c:extLst>
        </c:ser>
        <c:ser>
          <c:idx val="5"/>
          <c:order val="2"/>
          <c:tx>
            <c:v>Электропотребление</c:v>
          </c:tx>
          <c:spPr>
            <a:ln w="12700">
              <a:solidFill>
                <a:srgbClr val="0070C0"/>
              </a:solidFill>
              <a:prstDash val="solid"/>
            </a:ln>
          </c:spPr>
          <c:marker>
            <c:symbol val="circle"/>
            <c:size val="4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</c:marker>
          <c:dPt>
            <c:idx val="45"/>
            <c:marker>
              <c:symbol val="circle"/>
              <c:size val="8"/>
              <c:spPr>
                <a:noFill/>
                <a:ln w="22225">
                  <a:solidFill>
                    <a:srgbClr val="0070C0"/>
                  </a:solidFill>
                </a:ln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8-378D-4FFF-9BEF-65E5311E87F3}"/>
              </c:ext>
            </c:extLst>
          </c:dPt>
          <c:dLbls>
            <c:dLbl>
              <c:idx val="20"/>
              <c:layout>
                <c:manualLayout>
                  <c:x val="3.8650636289904827E-3"/>
                  <c:y val="-2.59245163365278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78D-4FFF-9BEF-65E5311E87F3}"/>
                </c:ext>
              </c:extLst>
            </c:dLbl>
            <c:dLbl>
              <c:idx val="28"/>
              <c:layout>
                <c:manualLayout>
                  <c:x val="-3.4785572660913776E-2"/>
                  <c:y val="-5.18490326730557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78D-4FFF-9BEF-65E5311E87F3}"/>
                </c:ext>
              </c:extLst>
            </c:dLbl>
            <c:dLbl>
              <c:idx val="45"/>
              <c:layout>
                <c:manualLayout>
                  <c:x val="-1.7857750497974216E-2"/>
                  <c:y val="3.52528936615472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78D-4FFF-9BEF-65E5311E87F3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0070C0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реально!$A$5:$A$50</c:f>
              <c:numCache>
                <c:formatCode>General</c:formatCode>
                <c:ptCount val="46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</c:numCache>
            </c:numRef>
          </c:cat>
          <c:val>
            <c:numRef>
              <c:f>реально!$K$5:$K$50</c:f>
              <c:numCache>
                <c:formatCode>_-* #,##0.000_р_._-;\-* #,##0.000_р_._-;_-* "-"??_р_._-;_-@_-</c:formatCode>
                <c:ptCount val="46"/>
                <c:pt idx="0">
                  <c:v>1</c:v>
                </c:pt>
                <c:pt idx="1">
                  <c:v>1.06756756756757</c:v>
                </c:pt>
                <c:pt idx="2">
                  <c:v>1.145945945945946</c:v>
                </c:pt>
                <c:pt idx="3">
                  <c:v>1.21081081081081</c:v>
                </c:pt>
                <c:pt idx="4">
                  <c:v>1.2918918918918918</c:v>
                </c:pt>
                <c:pt idx="5">
                  <c:v>1.3648648648648647</c:v>
                </c:pt>
                <c:pt idx="6">
                  <c:v>1.4621621621621621</c:v>
                </c:pt>
                <c:pt idx="7">
                  <c:v>1.5094594594594595</c:v>
                </c:pt>
                <c:pt idx="8">
                  <c:v>1.5878378378378399</c:v>
                </c:pt>
                <c:pt idx="9">
                  <c:v>1.6324324324324324</c:v>
                </c:pt>
                <c:pt idx="10">
                  <c:v>1.71621621621622</c:v>
                </c:pt>
                <c:pt idx="11">
                  <c:v>1.7797297297297296</c:v>
                </c:pt>
                <c:pt idx="12">
                  <c:v>1.8391891891891889</c:v>
                </c:pt>
                <c:pt idx="13">
                  <c:v>1.9135135135135135</c:v>
                </c:pt>
                <c:pt idx="14">
                  <c:v>2.0040540540540541</c:v>
                </c:pt>
                <c:pt idx="15">
                  <c:v>2.0499999999999998</c:v>
                </c:pt>
                <c:pt idx="16">
                  <c:v>2.1337837837837834</c:v>
                </c:pt>
                <c:pt idx="17">
                  <c:v>2.2310810810810811</c:v>
                </c:pt>
                <c:pt idx="18">
                  <c:v>2.2716216216216214</c:v>
                </c:pt>
                <c:pt idx="19">
                  <c:v>2.2959459459459457</c:v>
                </c:pt>
                <c:pt idx="20">
                  <c:v>2.3067567567567568</c:v>
                </c:pt>
                <c:pt idx="21">
                  <c:v>2.2770270270270272</c:v>
                </c:pt>
                <c:pt idx="22">
                  <c:v>2.1486486486486487</c:v>
                </c:pt>
                <c:pt idx="23">
                  <c:v>2.0391891891891891</c:v>
                </c:pt>
                <c:pt idx="24">
                  <c:v>1.8675675675675676</c:v>
                </c:pt>
                <c:pt idx="25">
                  <c:v>1.8324324324324324</c:v>
                </c:pt>
                <c:pt idx="26">
                  <c:v>1.8054054054054052</c:v>
                </c:pt>
                <c:pt idx="27">
                  <c:v>1.7770270270270301</c:v>
                </c:pt>
                <c:pt idx="28">
                  <c:v>1.7621621621621619</c:v>
                </c:pt>
                <c:pt idx="29">
                  <c:v>1.8027027027027025</c:v>
                </c:pt>
                <c:pt idx="30">
                  <c:v>1.8716216216216215</c:v>
                </c:pt>
                <c:pt idx="31">
                  <c:v>1.89864864864865</c:v>
                </c:pt>
                <c:pt idx="32">
                  <c:v>1.8986486486486487</c:v>
                </c:pt>
                <c:pt idx="33">
                  <c:v>1.9527027027027024</c:v>
                </c:pt>
                <c:pt idx="34">
                  <c:v>1.9864864864864864</c:v>
                </c:pt>
                <c:pt idx="35">
                  <c:v>2.0270270270270268</c:v>
                </c:pt>
                <c:pt idx="36">
                  <c:v>2.112162162162162</c:v>
                </c:pt>
                <c:pt idx="37">
                  <c:v>2.1621621621621618</c:v>
                </c:pt>
                <c:pt idx="38">
                  <c:v>2.2054054054054055</c:v>
                </c:pt>
                <c:pt idx="39">
                  <c:v>2.1081081081081079</c:v>
                </c:pt>
                <c:pt idx="40">
                  <c:v>2.2094594594594597</c:v>
                </c:pt>
                <c:pt idx="41">
                  <c:v>2.2364864864864864</c:v>
                </c:pt>
                <c:pt idx="42">
                  <c:v>2.2592986486486484</c:v>
                </c:pt>
                <c:pt idx="43">
                  <c:v>2.25</c:v>
                </c:pt>
                <c:pt idx="44">
                  <c:v>2.2540500000000003</c:v>
                </c:pt>
                <c:pt idx="45">
                  <c:v>2.2303824750000003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B-378D-4FFF-9BEF-65E5311E87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4017152"/>
        <c:axId val="234018688"/>
      </c:lineChart>
      <c:catAx>
        <c:axId val="234017152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5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234018688"/>
        <c:crosses val="autoZero"/>
        <c:auto val="1"/>
        <c:lblAlgn val="ctr"/>
        <c:lblOffset val="100"/>
        <c:tickLblSkip val="5"/>
        <c:tickMarkSkip val="1"/>
        <c:noMultiLvlLbl val="0"/>
      </c:catAx>
      <c:valAx>
        <c:axId val="234018688"/>
        <c:scaling>
          <c:orientation val="minMax"/>
        </c:scaling>
        <c:delete val="0"/>
        <c:axPos val="l"/>
        <c:majorGridlines/>
        <c:numFmt formatCode="_-* #,##0.0_р_._-;\-* #,##0.0_р_._-;_-* &quot;-&quot;??_р_._-;_-@_-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234017152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3.0454216011202354E-2"/>
          <c:y val="0.91039325880923228"/>
          <c:w val="0.95153194992717061"/>
          <c:h val="8.9606741190767697E-2"/>
        </c:manualLayout>
      </c:layout>
      <c:overlay val="0"/>
      <c:spPr>
        <a:solidFill>
          <a:srgbClr val="FFFFFF"/>
        </a:solidFill>
        <a:ln w="3175">
          <a:noFill/>
          <a:prstDash val="solid"/>
        </a:ln>
      </c:spPr>
      <c:txPr>
        <a:bodyPr/>
        <a:lstStyle/>
        <a:p>
          <a:pPr>
            <a:defRPr sz="1400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65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2">
    <c:autoUpdate val="0"/>
  </c:externalData>
  <c:userShapes r:id="rId3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3.9287266276043988E-2"/>
          <c:y val="3.0803368245367179E-2"/>
          <c:w val="0.94611638986673541"/>
          <c:h val="0.83437563066420373"/>
        </c:manualLayout>
      </c:layout>
      <c:lineChart>
        <c:grouping val="standard"/>
        <c:varyColors val="0"/>
        <c:ser>
          <c:idx val="0"/>
          <c:order val="0"/>
          <c:tx>
            <c:strRef>
              <c:f>тарифы!$B$16</c:f>
              <c:strCache>
                <c:ptCount val="1"/>
                <c:pt idx="0">
                  <c:v>Цена электроэнергии к уровню 2000г.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circle"/>
            <c:size val="5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accent1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тарифы!$F$23:$U$23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тарифы!$F$16:$U$16</c:f>
              <c:numCache>
                <c:formatCode>0.00</c:formatCode>
                <c:ptCount val="16"/>
                <c:pt idx="0" formatCode="General">
                  <c:v>1</c:v>
                </c:pt>
                <c:pt idx="1">
                  <c:v>1.4517569982132221</c:v>
                </c:pt>
                <c:pt idx="2">
                  <c:v>1.8933889219773676</c:v>
                </c:pt>
                <c:pt idx="3">
                  <c:v>2.4455032757593806</c:v>
                </c:pt>
                <c:pt idx="4">
                  <c:v>2.7632519356759979</c:v>
                </c:pt>
                <c:pt idx="5">
                  <c:v>3.2903513996426446</c:v>
                </c:pt>
                <c:pt idx="6">
                  <c:v>3.8671828469326988</c:v>
                </c:pt>
                <c:pt idx="7">
                  <c:v>4.328469326980346</c:v>
                </c:pt>
                <c:pt idx="8">
                  <c:v>4.9067897558070284</c:v>
                </c:pt>
                <c:pt idx="9">
                  <c:v>6.1316259678379996</c:v>
                </c:pt>
                <c:pt idx="10">
                  <c:v>6.9133412745681957</c:v>
                </c:pt>
                <c:pt idx="11">
                  <c:v>7.4356759976176301</c:v>
                </c:pt>
                <c:pt idx="12">
                  <c:v>7.567897558070281</c:v>
                </c:pt>
                <c:pt idx="13">
                  <c:v>7.9848123883263842</c:v>
                </c:pt>
                <c:pt idx="14">
                  <c:v>9.0318642048838598</c:v>
                </c:pt>
                <c:pt idx="15">
                  <c:v>9.178379988088146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3004-4B35-B1E5-72178C1AECBA}"/>
            </c:ext>
          </c:extLst>
        </c:ser>
        <c:ser>
          <c:idx val="1"/>
          <c:order val="1"/>
          <c:tx>
            <c:strRef>
              <c:f>тарифы!$B$24</c:f>
              <c:strCache>
                <c:ptCount val="1"/>
                <c:pt idx="0">
                  <c:v>Индексы потребительских к уровню 2000г.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5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тарифы!$F$23:$U$23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тарифы!$F$24:$U$24</c:f>
              <c:numCache>
                <c:formatCode>General</c:formatCode>
                <c:ptCount val="16"/>
                <c:pt idx="0">
                  <c:v>1.0000744964407182</c:v>
                </c:pt>
                <c:pt idx="1">
                  <c:v>1.2147034534389178</c:v>
                </c:pt>
                <c:pt idx="2">
                  <c:v>1.4064228671739369</c:v>
                </c:pt>
                <c:pt idx="3">
                  <c:v>1.5986666666666667</c:v>
                </c:pt>
                <c:pt idx="4">
                  <c:v>1.7726666666666666</c:v>
                </c:pt>
                <c:pt idx="5">
                  <c:v>1.9975000000000001</c:v>
                </c:pt>
                <c:pt idx="6">
                  <c:v>2.1908333333333334</c:v>
                </c:pt>
                <c:pt idx="7">
                  <c:v>2.3881666666666659</c:v>
                </c:pt>
                <c:pt idx="8">
                  <c:v>2.725083333333334</c:v>
                </c:pt>
                <c:pt idx="9">
                  <c:v>3.0426666666666673</c:v>
                </c:pt>
                <c:pt idx="10">
                  <c:v>3.2513333333333332</c:v>
                </c:pt>
                <c:pt idx="11">
                  <c:v>3.5255833333333335</c:v>
                </c:pt>
                <c:pt idx="12">
                  <c:v>3.6899999999999995</c:v>
                </c:pt>
                <c:pt idx="13">
                  <c:v>3.9547499999999998</c:v>
                </c:pt>
                <c:pt idx="14">
                  <c:v>4.2642500000000005</c:v>
                </c:pt>
                <c:pt idx="15">
                  <c:v>4.9262499999999996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3004-4B35-B1E5-72178C1AEC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2693504"/>
        <c:axId val="332695040"/>
      </c:lineChart>
      <c:catAx>
        <c:axId val="332693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32695040"/>
        <c:crosses val="autoZero"/>
        <c:auto val="1"/>
        <c:lblAlgn val="ctr"/>
        <c:lblOffset val="100"/>
        <c:noMultiLvlLbl val="0"/>
      </c:catAx>
      <c:valAx>
        <c:axId val="3326950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269350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overlay val="0"/>
      <c:txPr>
        <a:bodyPr/>
        <a:lstStyle/>
        <a:p>
          <a:pPr>
            <a:defRPr sz="1400" b="1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9216036375734725E-2"/>
          <c:y val="3.0829456836692581E-2"/>
          <c:w val="0.88585215341566625"/>
          <c:h val="0.94757230359107625"/>
        </c:manualLayout>
      </c:layout>
      <c:lineChart>
        <c:grouping val="standard"/>
        <c:varyColors val="0"/>
        <c:ser>
          <c:idx val="0"/>
          <c:order val="0"/>
          <c:tx>
            <c:strRef>
              <c:f>'Основные показатели'!$B$13</c:f>
              <c:strCache>
                <c:ptCount val="1"/>
                <c:pt idx="0">
                  <c:v>ИОК%</c:v>
                </c:pt>
              </c:strCache>
            </c:strRef>
          </c:tx>
          <c:spPr>
            <a:ln w="25400">
              <a:solidFill>
                <a:schemeClr val="tx1"/>
              </a:solidFill>
            </a:ln>
          </c:spPr>
          <c:marker>
            <c:symbol val="circle"/>
            <c:size val="5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dLbls>
            <c:dLbl>
              <c:idx val="5"/>
              <c:layout>
                <c:manualLayout>
                  <c:x val="-3.4766275700385006E-2"/>
                  <c:y val="-4.62180430805280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F70-4014-B15B-8342DB7F74A1}"/>
                </c:ext>
              </c:extLst>
            </c:dLbl>
            <c:dLbl>
              <c:idx val="22"/>
              <c:layout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70-4014-B15B-8342DB7F74A1}"/>
                </c:ext>
              </c:extLst>
            </c:dLbl>
            <c:dLbl>
              <c:idx val="24"/>
              <c:layout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F70-4014-B15B-8342DB7F74A1}"/>
                </c:ext>
              </c:extLst>
            </c:dLbl>
            <c:dLbl>
              <c:idx val="26"/>
              <c:layout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70-4014-B15B-8342DB7F74A1}"/>
                </c:ext>
              </c:extLst>
            </c:dLbl>
            <c:dLbl>
              <c:idx val="28"/>
              <c:layout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F70-4014-B15B-8342DB7F74A1}"/>
                </c:ext>
              </c:extLst>
            </c:dLbl>
            <c:dLbl>
              <c:idx val="37"/>
              <c:layout>
                <c:manualLayout>
                  <c:x val="-3.4766275700385006E-2"/>
                  <c:y val="-2.70716203279444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70-4014-B15B-8342DB7F74A1}"/>
                </c:ext>
              </c:extLst>
            </c:dLbl>
            <c:dLbl>
              <c:idx val="39"/>
              <c:layout>
                <c:manualLayout>
                  <c:x val="2.7361964973778787E-3"/>
                  <c:y val="-8.0167860136752479E-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F70-4014-B15B-8342DB7F74A1}"/>
                </c:ext>
              </c:extLst>
            </c:dLbl>
            <c:dLbl>
              <c:idx val="45"/>
              <c:layout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F70-4014-B15B-8342DB7F74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'Основные показатели'!$C$2:$AV$2</c:f>
              <c:numCache>
                <c:formatCode>General</c:formatCode>
                <c:ptCount val="46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</c:numCache>
            </c:numRef>
          </c:cat>
          <c:val>
            <c:numRef>
              <c:f>'Основные показатели'!$C$13:$AV$13</c:f>
              <c:numCache>
                <c:formatCode>0.0%</c:formatCode>
                <c:ptCount val="46"/>
                <c:pt idx="1">
                  <c:v>8.0999999999999905E-2</c:v>
                </c:pt>
                <c:pt idx="2">
                  <c:v>7.2999999999999995E-2</c:v>
                </c:pt>
                <c:pt idx="3">
                  <c:v>4.5999999999999902E-2</c:v>
                </c:pt>
                <c:pt idx="4">
                  <c:v>7.4999999999999997E-2</c:v>
                </c:pt>
                <c:pt idx="5">
                  <c:v>0.10199999999999999</c:v>
                </c:pt>
                <c:pt idx="6">
                  <c:v>0.05</c:v>
                </c:pt>
                <c:pt idx="7">
                  <c:v>3.40000000000001E-2</c:v>
                </c:pt>
                <c:pt idx="8">
                  <c:v>6.0999999999999902E-2</c:v>
                </c:pt>
                <c:pt idx="9">
                  <c:v>0.01</c:v>
                </c:pt>
                <c:pt idx="10">
                  <c:v>2.9000000000000099E-2</c:v>
                </c:pt>
                <c:pt idx="11">
                  <c:v>0.04</c:v>
                </c:pt>
                <c:pt idx="12">
                  <c:v>3.6999999999999998E-2</c:v>
                </c:pt>
                <c:pt idx="13">
                  <c:v>4.2000000000000003E-2</c:v>
                </c:pt>
                <c:pt idx="14">
                  <c:v>1.2E-2</c:v>
                </c:pt>
                <c:pt idx="15">
                  <c:v>3.40000000000001E-2</c:v>
                </c:pt>
                <c:pt idx="16">
                  <c:v>9.1999999999999998E-2</c:v>
                </c:pt>
                <c:pt idx="17">
                  <c:v>0.06</c:v>
                </c:pt>
                <c:pt idx="18">
                  <c:v>7.6999999999999999E-2</c:v>
                </c:pt>
                <c:pt idx="19">
                  <c:v>4.0999999999999898E-2</c:v>
                </c:pt>
                <c:pt idx="20">
                  <c:v>9.9999999999994299E-4</c:v>
                </c:pt>
                <c:pt idx="21">
                  <c:v>-0.14899999999999999</c:v>
                </c:pt>
                <c:pt idx="22">
                  <c:v>-0.39700000000000002</c:v>
                </c:pt>
                <c:pt idx="23">
                  <c:v>-0.11700000000000001</c:v>
                </c:pt>
                <c:pt idx="24">
                  <c:v>-0.24299999999999999</c:v>
                </c:pt>
                <c:pt idx="25">
                  <c:v>-0.10100000000000001</c:v>
                </c:pt>
                <c:pt idx="26">
                  <c:v>-0.18099999999999999</c:v>
                </c:pt>
                <c:pt idx="27">
                  <c:v>-0.05</c:v>
                </c:pt>
                <c:pt idx="28">
                  <c:v>-0.12</c:v>
                </c:pt>
                <c:pt idx="29">
                  <c:v>5.2999999999999999E-2</c:v>
                </c:pt>
                <c:pt idx="30">
                  <c:v>0.17399999999999999</c:v>
                </c:pt>
                <c:pt idx="31">
                  <c:v>0.1</c:v>
                </c:pt>
                <c:pt idx="32">
                  <c:v>2.8000000000000001E-2</c:v>
                </c:pt>
                <c:pt idx="33">
                  <c:v>0.125</c:v>
                </c:pt>
                <c:pt idx="34">
                  <c:v>0.13700000000000001</c:v>
                </c:pt>
                <c:pt idx="35">
                  <c:v>0.109</c:v>
                </c:pt>
                <c:pt idx="36">
                  <c:v>0.16700000000000001</c:v>
                </c:pt>
                <c:pt idx="37">
                  <c:v>0.22700000000000001</c:v>
                </c:pt>
                <c:pt idx="38">
                  <c:v>9.9000000000000102E-2</c:v>
                </c:pt>
                <c:pt idx="39">
                  <c:v>-0.157</c:v>
                </c:pt>
                <c:pt idx="40">
                  <c:v>0.06</c:v>
                </c:pt>
                <c:pt idx="41">
                  <c:v>8.3000000000000004E-2</c:v>
                </c:pt>
                <c:pt idx="42">
                  <c:v>6.6000000000000003E-2</c:v>
                </c:pt>
                <c:pt idx="43">
                  <c:v>-1.2999999999999999E-2</c:v>
                </c:pt>
                <c:pt idx="44">
                  <c:v>-2.7E-2</c:v>
                </c:pt>
                <c:pt idx="45" formatCode="0.00%">
                  <c:v>-5.3999999999999999E-2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2F70-4014-B15B-8342DB7F74A1}"/>
            </c:ext>
          </c:extLst>
        </c:ser>
        <c:ser>
          <c:idx val="1"/>
          <c:order val="1"/>
          <c:tx>
            <c:strRef>
              <c:f>'Основные показатели'!$B$18</c:f>
              <c:strCache>
                <c:ptCount val="1"/>
                <c:pt idx="0">
                  <c:v>ВВП %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circle"/>
            <c:size val="5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dLbls>
            <c:dLbl>
              <c:idx val="39"/>
              <c:layout>
                <c:manualLayout>
                  <c:x val="2.7554051626662458E-3"/>
                  <c:y val="-5.623112583450323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F70-4014-B15B-8342DB7F74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'Основные показатели'!$C$2:$AV$2</c:f>
              <c:numCache>
                <c:formatCode>General</c:formatCode>
                <c:ptCount val="46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</c:numCache>
            </c:numRef>
          </c:cat>
          <c:val>
            <c:numRef>
              <c:f>'Основные показатели'!$C$18:$AV$18</c:f>
              <c:numCache>
                <c:formatCode>0.0%</c:formatCode>
                <c:ptCount val="46"/>
                <c:pt idx="1">
                  <c:v>5.5E-2</c:v>
                </c:pt>
                <c:pt idx="2">
                  <c:v>3.7999999999999999E-2</c:v>
                </c:pt>
                <c:pt idx="3">
                  <c:v>0.1</c:v>
                </c:pt>
                <c:pt idx="4">
                  <c:v>5.8000000000000003E-2</c:v>
                </c:pt>
                <c:pt idx="5">
                  <c:v>5.5E-2</c:v>
                </c:pt>
                <c:pt idx="6">
                  <c:v>4.9000000000000002E-2</c:v>
                </c:pt>
                <c:pt idx="7">
                  <c:v>4.7E-2</c:v>
                </c:pt>
                <c:pt idx="8">
                  <c:v>5.0999999999999997E-2</c:v>
                </c:pt>
                <c:pt idx="9">
                  <c:v>2.8000000000000001E-2</c:v>
                </c:pt>
                <c:pt idx="10">
                  <c:v>4.3999999999999997E-2</c:v>
                </c:pt>
                <c:pt idx="11">
                  <c:v>3.1E-2</c:v>
                </c:pt>
                <c:pt idx="12">
                  <c:v>3.1E-2</c:v>
                </c:pt>
                <c:pt idx="13">
                  <c:v>3.1E-2</c:v>
                </c:pt>
                <c:pt idx="14">
                  <c:v>1.9E-2</c:v>
                </c:pt>
                <c:pt idx="15">
                  <c:v>3.5000000000000003E-2</c:v>
                </c:pt>
                <c:pt idx="16">
                  <c:v>4.3999999999999997E-2</c:v>
                </c:pt>
                <c:pt idx="17">
                  <c:v>1.7000000000000001E-2</c:v>
                </c:pt>
                <c:pt idx="18">
                  <c:v>4.2000000000000003E-2</c:v>
                </c:pt>
                <c:pt idx="19">
                  <c:v>2.5999999999999999E-2</c:v>
                </c:pt>
                <c:pt idx="20">
                  <c:v>-4.9000000000000002E-2</c:v>
                </c:pt>
                <c:pt idx="21">
                  <c:v>-0.05</c:v>
                </c:pt>
                <c:pt idx="22">
                  <c:v>-0.14499999999999999</c:v>
                </c:pt>
                <c:pt idx="23">
                  <c:v>-8.5999999999999993E-2</c:v>
                </c:pt>
                <c:pt idx="24">
                  <c:v>-0.128</c:v>
                </c:pt>
                <c:pt idx="25">
                  <c:v>-0.04</c:v>
                </c:pt>
                <c:pt idx="26">
                  <c:v>-0.04</c:v>
                </c:pt>
                <c:pt idx="27">
                  <c:v>-0.02</c:v>
                </c:pt>
                <c:pt idx="28">
                  <c:v>-7.4999999999999997E-2</c:v>
                </c:pt>
                <c:pt idx="29">
                  <c:v>6.4000000000000001E-2</c:v>
                </c:pt>
                <c:pt idx="30">
                  <c:v>0.1</c:v>
                </c:pt>
                <c:pt idx="31">
                  <c:v>5.0999999999999997E-2</c:v>
                </c:pt>
                <c:pt idx="32">
                  <c:v>4.5999999999999999E-2</c:v>
                </c:pt>
                <c:pt idx="33">
                  <c:v>7.2999999999999995E-2</c:v>
                </c:pt>
                <c:pt idx="34">
                  <c:v>7.1999999999999995E-2</c:v>
                </c:pt>
                <c:pt idx="35">
                  <c:v>6.4000000000000001E-2</c:v>
                </c:pt>
                <c:pt idx="36">
                  <c:v>7.3999999999999996E-2</c:v>
                </c:pt>
                <c:pt idx="37">
                  <c:v>8.1000000000000003E-2</c:v>
                </c:pt>
                <c:pt idx="38">
                  <c:v>5.6000000000000001E-2</c:v>
                </c:pt>
                <c:pt idx="39">
                  <c:v>-7.8E-2</c:v>
                </c:pt>
                <c:pt idx="40">
                  <c:v>4.4999999999999998E-2</c:v>
                </c:pt>
                <c:pt idx="41">
                  <c:v>4.2999999999999997E-2</c:v>
                </c:pt>
                <c:pt idx="42">
                  <c:v>3.4000000000000002E-2</c:v>
                </c:pt>
                <c:pt idx="43">
                  <c:v>1.2999999999999999E-2</c:v>
                </c:pt>
                <c:pt idx="44">
                  <c:v>6.0000000000000001E-3</c:v>
                </c:pt>
                <c:pt idx="45" formatCode="0.00%">
                  <c:v>-3.5000000000000003E-2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A-2F70-4014-B15B-8342DB7F74A1}"/>
            </c:ext>
          </c:extLst>
        </c:ser>
        <c:ser>
          <c:idx val="2"/>
          <c:order val="2"/>
          <c:tx>
            <c:strRef>
              <c:f>'Основные показатели'!$B$14</c:f>
              <c:strCache>
                <c:ptCount val="1"/>
                <c:pt idx="0">
                  <c:v>ИОК %, средние </c:v>
                </c:pt>
              </c:strCache>
            </c:strRef>
          </c:tx>
          <c:spPr>
            <a:ln w="31750">
              <a:solidFill>
                <a:srgbClr val="000000"/>
              </a:solidFill>
              <a:prstDash val="dash"/>
            </a:ln>
          </c:spPr>
          <c:marker>
            <c:symbol val="none"/>
          </c:marker>
          <c:dPt>
            <c:idx val="9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B-2F70-4014-B15B-8342DB7F74A1}"/>
              </c:ext>
            </c:extLst>
          </c:dPt>
          <c:dPt>
            <c:idx val="16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C-2F70-4014-B15B-8342DB7F74A1}"/>
              </c:ext>
            </c:extLst>
          </c:dPt>
          <c:dPt>
            <c:idx val="20"/>
            <c:bubble3D val="0"/>
            <c:spPr>
              <a:ln w="31750">
                <a:noFill/>
                <a:prstDash val="dash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2F70-4014-B15B-8342DB7F74A1}"/>
              </c:ext>
            </c:extLst>
          </c:dPt>
          <c:dPt>
            <c:idx val="29"/>
            <c:bubble3D val="0"/>
            <c:spPr>
              <a:ln w="31750">
                <a:noFill/>
                <a:prstDash val="dash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0-2F70-4014-B15B-8342DB7F74A1}"/>
              </c:ext>
            </c:extLst>
          </c:dPt>
          <c:dPt>
            <c:idx val="43"/>
            <c:bubble3D val="0"/>
            <c:spPr>
              <a:ln w="31750">
                <a:noFill/>
                <a:prstDash val="dash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2-2F70-4014-B15B-8342DB7F74A1}"/>
              </c:ext>
            </c:extLst>
          </c:dPt>
          <c:dLbls>
            <c:dLbl>
              <c:idx val="0"/>
              <c:layout>
                <c:manualLayout>
                  <c:x val="8.8781275221953185E-2"/>
                  <c:y val="0.208719510560100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70-4014-B15B-8342DB7F74A1}"/>
                </c:ext>
              </c:extLst>
            </c:dLbl>
            <c:dLbl>
              <c:idx val="11"/>
              <c:layout>
                <c:manualLayout>
                  <c:x val="-6.5734554895685929E-2"/>
                  <c:y val="-0.117613739765870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F70-4014-B15B-8342DB7F74A1}"/>
                </c:ext>
              </c:extLst>
            </c:dLbl>
            <c:dLbl>
              <c:idx val="19"/>
              <c:layout>
                <c:manualLayout>
                  <c:x val="-7.3038394328539924E-2"/>
                  <c:y val="0.3473708127968745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2F70-4014-B15B-8342DB7F74A1}"/>
                </c:ext>
              </c:extLst>
            </c:dLbl>
            <c:dLbl>
              <c:idx val="21"/>
              <c:layout>
                <c:manualLayout>
                  <c:x val="0.16397983070107219"/>
                  <c:y val="4.45324451129361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2F70-4014-B15B-8342DB7F74A1}"/>
                </c:ext>
              </c:extLst>
            </c:dLbl>
            <c:dLbl>
              <c:idx val="32"/>
              <c:layout>
                <c:manualLayout>
                  <c:x val="-2.3204586821609644E-2"/>
                  <c:y val="-9.17701063518194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2F70-4014-B15B-8342DB7F74A1}"/>
                </c:ext>
              </c:extLst>
            </c:dLbl>
            <c:dLbl>
              <c:idx val="41"/>
              <c:layout>
                <c:manualLayout>
                  <c:x val="-3.5453355649995279E-2"/>
                  <c:y val="-0.108465221036046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2F70-4014-B15B-8342DB7F74A1}"/>
                </c:ext>
              </c:extLst>
            </c:dLbl>
            <c:spPr>
              <a:ln w="19050">
                <a:solidFill>
                  <a:schemeClr val="tx1"/>
                </a:solidFill>
              </a:ln>
            </c:spPr>
            <c:txPr>
              <a:bodyPr/>
              <a:lstStyle/>
              <a:p>
                <a:pPr>
                  <a:defRPr sz="1400" b="1">
                    <a:solidFill>
                      <a:sysClr val="windowText" lastClr="000000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'Основные показатели'!$C$2:$AV$2</c:f>
              <c:numCache>
                <c:formatCode>General</c:formatCode>
                <c:ptCount val="46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</c:numCache>
            </c:numRef>
          </c:cat>
          <c:val>
            <c:numRef>
              <c:f>'Основные показатели'!$C$14:$AV$14</c:f>
              <c:numCache>
                <c:formatCode>0.0%</c:formatCode>
                <c:ptCount val="46"/>
                <c:pt idx="1">
                  <c:v>4.8400000000000012E-2</c:v>
                </c:pt>
                <c:pt idx="2">
                  <c:v>4.8400000000000012E-2</c:v>
                </c:pt>
                <c:pt idx="3">
                  <c:v>4.8400000000000012E-2</c:v>
                </c:pt>
                <c:pt idx="4">
                  <c:v>4.8400000000000012E-2</c:v>
                </c:pt>
                <c:pt idx="5">
                  <c:v>4.8400000000000012E-2</c:v>
                </c:pt>
                <c:pt idx="6">
                  <c:v>4.8400000000000012E-2</c:v>
                </c:pt>
                <c:pt idx="7">
                  <c:v>4.8400000000000012E-2</c:v>
                </c:pt>
                <c:pt idx="8">
                  <c:v>4.8400000000000012E-2</c:v>
                </c:pt>
                <c:pt idx="9">
                  <c:v>4.8400000000000012E-2</c:v>
                </c:pt>
                <c:pt idx="10">
                  <c:v>4.8400000000000012E-2</c:v>
                </c:pt>
                <c:pt idx="11">
                  <c:v>4.8400000000000012E-2</c:v>
                </c:pt>
                <c:pt idx="12">
                  <c:v>4.8400000000000012E-2</c:v>
                </c:pt>
                <c:pt idx="13">
                  <c:v>4.8400000000000012E-2</c:v>
                </c:pt>
                <c:pt idx="14">
                  <c:v>4.8400000000000012E-2</c:v>
                </c:pt>
                <c:pt idx="15">
                  <c:v>4.8400000000000012E-2</c:v>
                </c:pt>
                <c:pt idx="16">
                  <c:v>6.7499999999999977E-2</c:v>
                </c:pt>
                <c:pt idx="17">
                  <c:v>6.7499999999999977E-2</c:v>
                </c:pt>
                <c:pt idx="18">
                  <c:v>6.7499999999999977E-2</c:v>
                </c:pt>
                <c:pt idx="19">
                  <c:v>6.7499999999999977E-2</c:v>
                </c:pt>
                <c:pt idx="20">
                  <c:v>-0.15077777777777779</c:v>
                </c:pt>
                <c:pt idx="21">
                  <c:v>-0.15077777777777779</c:v>
                </c:pt>
                <c:pt idx="22">
                  <c:v>-0.15077777777777779</c:v>
                </c:pt>
                <c:pt idx="23">
                  <c:v>-0.15077777777777779</c:v>
                </c:pt>
                <c:pt idx="24">
                  <c:v>-0.15077777777777779</c:v>
                </c:pt>
                <c:pt idx="25">
                  <c:v>-0.15077777777777779</c:v>
                </c:pt>
                <c:pt idx="26">
                  <c:v>-0.15077777777777779</c:v>
                </c:pt>
                <c:pt idx="27">
                  <c:v>-0.15077777777777779</c:v>
                </c:pt>
                <c:pt idx="28">
                  <c:v>-0.15077777777777779</c:v>
                </c:pt>
                <c:pt idx="29">
                  <c:v>0.12190000000000004</c:v>
                </c:pt>
                <c:pt idx="30">
                  <c:v>0.12190000000000004</c:v>
                </c:pt>
                <c:pt idx="31">
                  <c:v>0.12190000000000004</c:v>
                </c:pt>
                <c:pt idx="32">
                  <c:v>0.12190000000000004</c:v>
                </c:pt>
                <c:pt idx="33">
                  <c:v>0.12190000000000004</c:v>
                </c:pt>
                <c:pt idx="34">
                  <c:v>0.12190000000000004</c:v>
                </c:pt>
                <c:pt idx="35">
                  <c:v>0.12190000000000004</c:v>
                </c:pt>
                <c:pt idx="36">
                  <c:v>0.12190000000000004</c:v>
                </c:pt>
                <c:pt idx="37">
                  <c:v>0.12190000000000004</c:v>
                </c:pt>
                <c:pt idx="38">
                  <c:v>0.12190000000000004</c:v>
                </c:pt>
                <c:pt idx="40">
                  <c:v>6.9666666666666668E-2</c:v>
                </c:pt>
                <c:pt idx="41">
                  <c:v>6.9666666666666668E-2</c:v>
                </c:pt>
                <c:pt idx="42">
                  <c:v>6.9666666666666668E-2</c:v>
                </c:pt>
                <c:pt idx="43">
                  <c:v>-0.02</c:v>
                </c:pt>
                <c:pt idx="44">
                  <c:v>-0.02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9-2F70-4014-B15B-8342DB7F74A1}"/>
            </c:ext>
          </c:extLst>
        </c:ser>
        <c:ser>
          <c:idx val="3"/>
          <c:order val="3"/>
          <c:tx>
            <c:strRef>
              <c:f>'Основные показатели'!$B$19</c:f>
              <c:strCache>
                <c:ptCount val="1"/>
                <c:pt idx="0">
                  <c:v>ВВП %, средние</c:v>
                </c:pt>
              </c:strCache>
            </c:strRef>
          </c:tx>
          <c:spPr>
            <a:ln w="31750">
              <a:solidFill>
                <a:srgbClr val="FF0000"/>
              </a:solidFill>
              <a:prstDash val="dash"/>
            </a:ln>
          </c:spPr>
          <c:marker>
            <c:symbol val="none"/>
          </c:marker>
          <c:dPt>
            <c:idx val="20"/>
            <c:bubble3D val="0"/>
            <c:spPr>
              <a:ln w="31750">
                <a:noFill/>
                <a:prstDash val="dash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2F70-4014-B15B-8342DB7F74A1}"/>
              </c:ext>
            </c:extLst>
          </c:dPt>
          <c:dPt>
            <c:idx val="29"/>
            <c:bubble3D val="0"/>
            <c:spPr>
              <a:ln w="31750">
                <a:noFill/>
                <a:prstDash val="dash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D-2F70-4014-B15B-8342DB7F74A1}"/>
              </c:ext>
            </c:extLst>
          </c:dPt>
          <c:dLbls>
            <c:dLbl>
              <c:idx val="10"/>
              <c:layout>
                <c:manualLayout>
                  <c:x val="-4.7558189276996218E-2"/>
                  <c:y val="0.170674218016180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2F70-4014-B15B-8342DB7F74A1}"/>
                </c:ext>
              </c:extLst>
            </c:dLbl>
            <c:dLbl>
              <c:idx val="17"/>
              <c:layout>
                <c:manualLayout>
                  <c:x val="-3.2867277447842964E-2"/>
                  <c:y val="0.4102804875553636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2F70-4014-B15B-8342DB7F74A1}"/>
                </c:ext>
              </c:extLst>
            </c:dLbl>
            <c:dLbl>
              <c:idx val="21"/>
              <c:layout>
                <c:manualLayout>
                  <c:x val="0.16488214272488241"/>
                  <c:y val="1.95014656491159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2F70-4014-B15B-8342DB7F74A1}"/>
                </c:ext>
              </c:extLst>
            </c:dLbl>
            <c:dLbl>
              <c:idx val="30"/>
              <c:layout>
                <c:manualLayout>
                  <c:x val="4.2579510895466445E-2"/>
                  <c:y val="7.34794618779731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2F70-4014-B15B-8342DB7F74A1}"/>
                </c:ext>
              </c:extLst>
            </c:dLbl>
            <c:dLbl>
              <c:idx val="42"/>
              <c:layout>
                <c:manualLayout>
                  <c:x val="-4.7297314836253913E-2"/>
                  <c:y val="0.2949303612729898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2F70-4014-B15B-8342DB7F74A1}"/>
                </c:ext>
              </c:extLst>
            </c:dLbl>
            <c:spPr>
              <a:ln w="19050">
                <a:solidFill>
                  <a:srgbClr val="FF0000"/>
                </a:solidFill>
              </a:ln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'Основные показатели'!$C$2:$AV$2</c:f>
              <c:numCache>
                <c:formatCode>General</c:formatCode>
                <c:ptCount val="46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</c:numCache>
            </c:numRef>
          </c:cat>
          <c:val>
            <c:numRef>
              <c:f>'Основные показатели'!$C$19:$AV$19</c:f>
              <c:numCache>
                <c:formatCode>0.0%</c:formatCode>
                <c:ptCount val="46"/>
                <c:pt idx="1">
                  <c:v>4.4800000000000013E-2</c:v>
                </c:pt>
                <c:pt idx="2">
                  <c:v>4.4800000000000013E-2</c:v>
                </c:pt>
                <c:pt idx="3">
                  <c:v>4.4800000000000013E-2</c:v>
                </c:pt>
                <c:pt idx="4">
                  <c:v>4.4800000000000013E-2</c:v>
                </c:pt>
                <c:pt idx="5">
                  <c:v>4.4800000000000013E-2</c:v>
                </c:pt>
                <c:pt idx="6">
                  <c:v>4.4800000000000013E-2</c:v>
                </c:pt>
                <c:pt idx="7">
                  <c:v>4.4800000000000013E-2</c:v>
                </c:pt>
                <c:pt idx="8">
                  <c:v>4.4800000000000013E-2</c:v>
                </c:pt>
                <c:pt idx="9">
                  <c:v>4.4800000000000013E-2</c:v>
                </c:pt>
                <c:pt idx="10">
                  <c:v>4.4800000000000013E-2</c:v>
                </c:pt>
                <c:pt idx="11">
                  <c:v>4.4800000000000013E-2</c:v>
                </c:pt>
                <c:pt idx="12">
                  <c:v>4.4800000000000013E-2</c:v>
                </c:pt>
                <c:pt idx="13">
                  <c:v>4.4800000000000013E-2</c:v>
                </c:pt>
                <c:pt idx="14">
                  <c:v>4.4800000000000013E-2</c:v>
                </c:pt>
                <c:pt idx="15">
                  <c:v>4.4800000000000013E-2</c:v>
                </c:pt>
                <c:pt idx="16">
                  <c:v>3.2250000000000001E-2</c:v>
                </c:pt>
                <c:pt idx="17">
                  <c:v>3.2250000000000001E-2</c:v>
                </c:pt>
                <c:pt idx="18">
                  <c:v>3.2250000000000001E-2</c:v>
                </c:pt>
                <c:pt idx="19">
                  <c:v>3.2250000000000001E-2</c:v>
                </c:pt>
                <c:pt idx="20">
                  <c:v>-7.0333333333333317E-2</c:v>
                </c:pt>
                <c:pt idx="21">
                  <c:v>-7.0333333333333317E-2</c:v>
                </c:pt>
                <c:pt idx="22">
                  <c:v>-7.0333333333333317E-2</c:v>
                </c:pt>
                <c:pt idx="23">
                  <c:v>-7.0333333333333317E-2</c:v>
                </c:pt>
                <c:pt idx="24">
                  <c:v>-7.0333333333333317E-2</c:v>
                </c:pt>
                <c:pt idx="25">
                  <c:v>-7.0333333333333317E-2</c:v>
                </c:pt>
                <c:pt idx="26">
                  <c:v>-7.0333333333333317E-2</c:v>
                </c:pt>
                <c:pt idx="27">
                  <c:v>-7.0333333333333317E-2</c:v>
                </c:pt>
                <c:pt idx="28">
                  <c:v>-7.0333333333333317E-2</c:v>
                </c:pt>
                <c:pt idx="29">
                  <c:v>6.8100000000000008E-2</c:v>
                </c:pt>
                <c:pt idx="30">
                  <c:v>6.8100000000000008E-2</c:v>
                </c:pt>
                <c:pt idx="31">
                  <c:v>6.8100000000000008E-2</c:v>
                </c:pt>
                <c:pt idx="32">
                  <c:v>6.8100000000000008E-2</c:v>
                </c:pt>
                <c:pt idx="33">
                  <c:v>6.8100000000000008E-2</c:v>
                </c:pt>
                <c:pt idx="34">
                  <c:v>6.8100000000000008E-2</c:v>
                </c:pt>
                <c:pt idx="35">
                  <c:v>6.8100000000000008E-2</c:v>
                </c:pt>
                <c:pt idx="36">
                  <c:v>6.8100000000000008E-2</c:v>
                </c:pt>
                <c:pt idx="37">
                  <c:v>6.8100000000000008E-2</c:v>
                </c:pt>
                <c:pt idx="38">
                  <c:v>6.8100000000000008E-2</c:v>
                </c:pt>
                <c:pt idx="40">
                  <c:v>4.0666666666666663E-2</c:v>
                </c:pt>
                <c:pt idx="41">
                  <c:v>4.0666666666666663E-2</c:v>
                </c:pt>
                <c:pt idx="42">
                  <c:v>4.0666666666666663E-2</c:v>
                </c:pt>
                <c:pt idx="43">
                  <c:v>9.4999999999999998E-3</c:v>
                </c:pt>
                <c:pt idx="44">
                  <c:v>9.4999999999999998E-3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3-2F70-4014-B15B-8342DB7F74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4203008"/>
        <c:axId val="234204544"/>
      </c:lineChart>
      <c:catAx>
        <c:axId val="234203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34204544"/>
        <c:crosses val="autoZero"/>
        <c:auto val="1"/>
        <c:lblAlgn val="ctr"/>
        <c:lblOffset val="100"/>
        <c:tickLblSkip val="3"/>
        <c:noMultiLvlLbl val="0"/>
      </c:catAx>
      <c:valAx>
        <c:axId val="234204544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23420300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5506628012385904E-2"/>
          <c:y val="2.5283276264468642E-2"/>
          <c:w val="0.85870328350555358"/>
          <c:h val="0.85941774296294182"/>
        </c:manualLayout>
      </c:layout>
      <c:lineChart>
        <c:grouping val="standard"/>
        <c:varyColors val="0"/>
        <c:ser>
          <c:idx val="0"/>
          <c:order val="0"/>
          <c:tx>
            <c:strRef>
              <c:f>'Основные показатели'!$B$35</c:f>
              <c:strCache>
                <c:ptCount val="1"/>
                <c:pt idx="0">
                  <c:v>Доля ИОК/ВВП</c:v>
                </c:pt>
              </c:strCache>
            </c:strRef>
          </c:tx>
          <c:spPr>
            <a:ln w="22225">
              <a:solidFill>
                <a:srgbClr val="7030A0"/>
              </a:solidFill>
            </a:ln>
          </c:spPr>
          <c:marker>
            <c:symbol val="circle"/>
            <c:size val="5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</c:marker>
          <c:dLbls>
            <c:dLbl>
              <c:idx val="0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91B-4EDA-85AB-C4008140FC39}"/>
                </c:ext>
              </c:extLst>
            </c:dLbl>
            <c:dLbl>
              <c:idx val="9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91B-4EDA-85AB-C4008140FC39}"/>
                </c:ext>
              </c:extLst>
            </c:dLbl>
            <c:dLbl>
              <c:idx val="11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91B-4EDA-85AB-C4008140FC39}"/>
                </c:ext>
              </c:extLst>
            </c:dLbl>
            <c:dLbl>
              <c:idx val="17"/>
              <c:layout>
                <c:manualLayout>
                  <c:x val="-5.9982055188807545E-2"/>
                  <c:y val="-2.97900016988635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91B-4EDA-85AB-C4008140FC39}"/>
                </c:ext>
              </c:extLst>
            </c:dLbl>
            <c:dLbl>
              <c:idx val="18"/>
              <c:layout>
                <c:manualLayout>
                  <c:x val="-2.3937788387934651E-2"/>
                  <c:y val="-3.43924783857950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91B-4EDA-85AB-C4008140FC39}"/>
                </c:ext>
              </c:extLst>
            </c:dLbl>
            <c:dLbl>
              <c:idx val="21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91B-4EDA-85AB-C4008140FC39}"/>
                </c:ext>
              </c:extLst>
            </c:dLbl>
            <c:dLbl>
              <c:idx val="24"/>
              <c:layout>
                <c:manualLayout>
                  <c:x val="-3.1963869993277293E-2"/>
                  <c:y val="-2.98377876693955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F91B-4EDA-85AB-C4008140FC39}"/>
                </c:ext>
              </c:extLst>
            </c:dLbl>
            <c:dLbl>
              <c:idx val="29"/>
              <c:layout>
                <c:manualLayout>
                  <c:x val="-3.7983431197284402E-2"/>
                  <c:y val="2.25390934872638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F91B-4EDA-85AB-C4008140FC39}"/>
                </c:ext>
              </c:extLst>
            </c:dLbl>
            <c:dLbl>
              <c:idx val="38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F91B-4EDA-85AB-C4008140FC39}"/>
                </c:ext>
              </c:extLst>
            </c:dLbl>
            <c:dLbl>
              <c:idx val="44"/>
              <c:layout>
                <c:manualLayout>
                  <c:x val="-7.1451596726209432E-2"/>
                  <c:y val="8.313850968342246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100"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F91B-4EDA-85AB-C4008140FC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7030A0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'Основные показатели'!$C$2:$BK$2</c:f>
              <c:numCache>
                <c:formatCode>General</c:formatCode>
                <c:ptCount val="61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  <c:pt idx="46">
                  <c:v>2016</c:v>
                </c:pt>
                <c:pt idx="47">
                  <c:v>2017</c:v>
                </c:pt>
                <c:pt idx="48">
                  <c:v>2018</c:v>
                </c:pt>
                <c:pt idx="49">
                  <c:v>2019</c:v>
                </c:pt>
                <c:pt idx="50">
                  <c:v>2020</c:v>
                </c:pt>
                <c:pt idx="51">
                  <c:v>2021</c:v>
                </c:pt>
                <c:pt idx="52">
                  <c:v>2022</c:v>
                </c:pt>
                <c:pt idx="53">
                  <c:v>2023</c:v>
                </c:pt>
                <c:pt idx="54">
                  <c:v>2024</c:v>
                </c:pt>
                <c:pt idx="55">
                  <c:v>2025</c:v>
                </c:pt>
                <c:pt idx="56">
                  <c:v>2026</c:v>
                </c:pt>
                <c:pt idx="57">
                  <c:v>2027</c:v>
                </c:pt>
                <c:pt idx="58">
                  <c:v>2028</c:v>
                </c:pt>
                <c:pt idx="59">
                  <c:v>2029</c:v>
                </c:pt>
                <c:pt idx="60">
                  <c:v>2030</c:v>
                </c:pt>
              </c:numCache>
            </c:numRef>
          </c:cat>
          <c:val>
            <c:numRef>
              <c:f>'Основные показатели'!$C$35:$AV$35</c:f>
              <c:numCache>
                <c:formatCode>0.000</c:formatCode>
                <c:ptCount val="46"/>
                <c:pt idx="0">
                  <c:v>0.20278151637505609</c:v>
                </c:pt>
                <c:pt idx="1">
                  <c:v>0.20776450511945393</c:v>
                </c:pt>
                <c:pt idx="2">
                  <c:v>0.22323651452282156</c:v>
                </c:pt>
                <c:pt idx="3">
                  <c:v>0.21871434005325222</c:v>
                </c:pt>
                <c:pt idx="4">
                  <c:v>0.22643553629469126</c:v>
                </c:pt>
                <c:pt idx="5">
                  <c:v>0.24380885943494945</c:v>
                </c:pt>
                <c:pt idx="6">
                  <c:v>0.24268617021276595</c:v>
                </c:pt>
                <c:pt idx="7">
                  <c:v>0.23173408592035125</c:v>
                </c:pt>
                <c:pt idx="8">
                  <c:v>0.24725111441307579</c:v>
                </c:pt>
                <c:pt idx="9">
                  <c:v>0.253306497987349</c:v>
                </c:pt>
                <c:pt idx="10">
                  <c:v>0.2465192465192465</c:v>
                </c:pt>
                <c:pt idx="11">
                  <c:v>0.2489561586638831</c:v>
                </c:pt>
                <c:pt idx="12">
                  <c:v>0.2471153846153846</c:v>
                </c:pt>
                <c:pt idx="13">
                  <c:v>0.25491102380402125</c:v>
                </c:pt>
                <c:pt idx="14">
                  <c:v>0.25931642778390296</c:v>
                </c:pt>
                <c:pt idx="15">
                  <c:v>0.26117200674536256</c:v>
                </c:pt>
                <c:pt idx="16">
                  <c:v>0.26609442060085836</c:v>
                </c:pt>
                <c:pt idx="17">
                  <c:v>0.27606752730883816</c:v>
                </c:pt>
                <c:pt idx="18">
                  <c:v>0.28428409520211562</c:v>
                </c:pt>
                <c:pt idx="19">
                  <c:v>0.28693030679198445</c:v>
                </c:pt>
                <c:pt idx="20">
                  <c:v>0.27693324520819562</c:v>
                </c:pt>
                <c:pt idx="21">
                  <c:v>0.2589241908148997</c:v>
                </c:pt>
                <c:pt idx="22">
                  <c:v>0.24091513642160378</c:v>
                </c:pt>
                <c:pt idx="23">
                  <c:v>0.22290608202830786</c:v>
                </c:pt>
                <c:pt idx="24">
                  <c:v>0.20489702763501194</c:v>
                </c:pt>
                <c:pt idx="25">
                  <c:v>0.18688797324171602</c:v>
                </c:pt>
                <c:pt idx="26">
                  <c:v>0.18724643894530454</c:v>
                </c:pt>
                <c:pt idx="27">
                  <c:v>0.17451221209350296</c:v>
                </c:pt>
                <c:pt idx="28">
                  <c:v>0.15480785648741283</c:v>
                </c:pt>
                <c:pt idx="29">
                  <c:v>0.1390019371859148</c:v>
                </c:pt>
                <c:pt idx="30">
                  <c:v>0.15949775723470214</c:v>
                </c:pt>
                <c:pt idx="31">
                  <c:v>0.16824489703365403</c:v>
                </c:pt>
                <c:pt idx="32">
                  <c:v>0.16272578329102946</c:v>
                </c:pt>
                <c:pt idx="33">
                  <c:v>0.16553047413648411</c:v>
                </c:pt>
                <c:pt idx="34">
                  <c:v>0.1682611021104653</c:v>
                </c:pt>
                <c:pt idx="35">
                  <c:v>0.16710542286002691</c:v>
                </c:pt>
                <c:pt idx="36">
                  <c:v>0.17572491412036617</c:v>
                </c:pt>
                <c:pt idx="37">
                  <c:v>0.20200675923568745</c:v>
                </c:pt>
                <c:pt idx="38">
                  <c:v>0.21274919411143656</c:v>
                </c:pt>
                <c:pt idx="39">
                  <c:v>0.2055291023920055</c:v>
                </c:pt>
                <c:pt idx="40">
                  <c:v>0.1976330017062275</c:v>
                </c:pt>
                <c:pt idx="41">
                  <c:v>0.19718061155416197</c:v>
                </c:pt>
                <c:pt idx="42">
                  <c:v>0.20242521557730112</c:v>
                </c:pt>
                <c:pt idx="43">
                  <c:v>0.2032061313178104</c:v>
                </c:pt>
                <c:pt idx="44">
                  <c:v>0.18944637807918957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A-F91B-4EDA-85AB-C4008140FC39}"/>
            </c:ext>
          </c:extLst>
        </c:ser>
        <c:ser>
          <c:idx val="1"/>
          <c:order val="1"/>
          <c:tx>
            <c:strRef>
              <c:f>'Основные показатели'!$B$36</c:f>
              <c:strCache>
                <c:ptCount val="1"/>
                <c:pt idx="0">
                  <c:v>Доля ИОК/ВВП, Пессимистичный прогноз</c:v>
                </c:pt>
              </c:strCache>
            </c:strRef>
          </c:tx>
          <c:spPr>
            <a:ln>
              <a:solidFill>
                <a:srgbClr val="FF0000"/>
              </a:solidFill>
              <a:prstDash val="dash"/>
            </a:ln>
          </c:spPr>
          <c:marker>
            <c:symbol val="none"/>
          </c:marker>
          <c:dLbls>
            <c:dLbl>
              <c:idx val="60"/>
              <c:layout>
                <c:manualLayout>
                  <c:x val="-2.9073398455647402E-2"/>
                  <c:y val="5.3241705163926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F91B-4EDA-85AB-C4008140FC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'Основные показатели'!$C$2:$BK$2</c:f>
              <c:numCache>
                <c:formatCode>General</c:formatCode>
                <c:ptCount val="61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  <c:pt idx="46">
                  <c:v>2016</c:v>
                </c:pt>
                <c:pt idx="47">
                  <c:v>2017</c:v>
                </c:pt>
                <c:pt idx="48">
                  <c:v>2018</c:v>
                </c:pt>
                <c:pt idx="49">
                  <c:v>2019</c:v>
                </c:pt>
                <c:pt idx="50">
                  <c:v>2020</c:v>
                </c:pt>
                <c:pt idx="51">
                  <c:v>2021</c:v>
                </c:pt>
                <c:pt idx="52">
                  <c:v>2022</c:v>
                </c:pt>
                <c:pt idx="53">
                  <c:v>2023</c:v>
                </c:pt>
                <c:pt idx="54">
                  <c:v>2024</c:v>
                </c:pt>
                <c:pt idx="55">
                  <c:v>2025</c:v>
                </c:pt>
                <c:pt idx="56">
                  <c:v>2026</c:v>
                </c:pt>
                <c:pt idx="57">
                  <c:v>2027</c:v>
                </c:pt>
                <c:pt idx="58">
                  <c:v>2028</c:v>
                </c:pt>
                <c:pt idx="59">
                  <c:v>2029</c:v>
                </c:pt>
                <c:pt idx="60">
                  <c:v>2030</c:v>
                </c:pt>
              </c:numCache>
            </c:numRef>
          </c:cat>
          <c:val>
            <c:numRef>
              <c:f>'Основные показатели'!$C$36:$BK$36</c:f>
              <c:numCache>
                <c:formatCode>General</c:formatCode>
                <c:ptCount val="61"/>
                <c:pt idx="44" formatCode="0.000">
                  <c:v>0.18944637807918957</c:v>
                </c:pt>
                <c:pt idx="45" formatCode="0.000">
                  <c:v>0.18891847944924023</c:v>
                </c:pt>
                <c:pt idx="46" formatCode="0.000">
                  <c:v>0.18839058081929089</c:v>
                </c:pt>
                <c:pt idx="47" formatCode="0.000">
                  <c:v>0.18786268218934155</c:v>
                </c:pt>
                <c:pt idx="48" formatCode="0.000">
                  <c:v>0.1873347835593922</c:v>
                </c:pt>
                <c:pt idx="49" formatCode="0.000">
                  <c:v>0.18680688492944286</c:v>
                </c:pt>
                <c:pt idx="50" formatCode="0.000">
                  <c:v>0.18627898629949352</c:v>
                </c:pt>
                <c:pt idx="51" formatCode="0.000">
                  <c:v>0.18575108766954418</c:v>
                </c:pt>
                <c:pt idx="52" formatCode="0.000">
                  <c:v>0.18522318903959484</c:v>
                </c:pt>
                <c:pt idx="53" formatCode="0.000">
                  <c:v>0.1846952904096455</c:v>
                </c:pt>
                <c:pt idx="54" formatCode="0.000">
                  <c:v>0.18416739177969615</c:v>
                </c:pt>
                <c:pt idx="55" formatCode="0.000">
                  <c:v>0.18363949314974681</c:v>
                </c:pt>
                <c:pt idx="56" formatCode="0.000">
                  <c:v>0.18311159451979747</c:v>
                </c:pt>
                <c:pt idx="57" formatCode="0.000">
                  <c:v>0.18258369588984813</c:v>
                </c:pt>
                <c:pt idx="58" formatCode="0.000">
                  <c:v>0.18205579725989879</c:v>
                </c:pt>
                <c:pt idx="59" formatCode="0.000">
                  <c:v>0.18152789862994945</c:v>
                </c:pt>
                <c:pt idx="60">
                  <c:v>0.18099999999999999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C-F91B-4EDA-85AB-C4008140FC39}"/>
            </c:ext>
          </c:extLst>
        </c:ser>
        <c:ser>
          <c:idx val="2"/>
          <c:order val="2"/>
          <c:tx>
            <c:strRef>
              <c:f>'Основные показатели'!$B$37</c:f>
              <c:strCache>
                <c:ptCount val="1"/>
                <c:pt idx="0">
                  <c:v>Доля ИОК/ВВП, Оптимитсичный прогноз</c:v>
                </c:pt>
              </c:strCache>
            </c:strRef>
          </c:tx>
          <c:spPr>
            <a:ln>
              <a:solidFill>
                <a:srgbClr val="00B050"/>
              </a:solidFill>
              <a:prstDash val="dash"/>
            </a:ln>
          </c:spPr>
          <c:marker>
            <c:symbol val="none"/>
          </c:marker>
          <c:dLbls>
            <c:dLbl>
              <c:idx val="60"/>
              <c:layout>
                <c:manualLayout>
                  <c:x val="-3.6341748069559247E-2"/>
                  <c:y val="-3.54944701092842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F91B-4EDA-85AB-C4008140FC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1">
                    <a:solidFill>
                      <a:srgbClr val="00B050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'Основные показатели'!$C$2:$BK$2</c:f>
              <c:numCache>
                <c:formatCode>General</c:formatCode>
                <c:ptCount val="61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  <c:pt idx="46">
                  <c:v>2016</c:v>
                </c:pt>
                <c:pt idx="47">
                  <c:v>2017</c:v>
                </c:pt>
                <c:pt idx="48">
                  <c:v>2018</c:v>
                </c:pt>
                <c:pt idx="49">
                  <c:v>2019</c:v>
                </c:pt>
                <c:pt idx="50">
                  <c:v>2020</c:v>
                </c:pt>
                <c:pt idx="51">
                  <c:v>2021</c:v>
                </c:pt>
                <c:pt idx="52">
                  <c:v>2022</c:v>
                </c:pt>
                <c:pt idx="53">
                  <c:v>2023</c:v>
                </c:pt>
                <c:pt idx="54">
                  <c:v>2024</c:v>
                </c:pt>
                <c:pt idx="55">
                  <c:v>2025</c:v>
                </c:pt>
                <c:pt idx="56">
                  <c:v>2026</c:v>
                </c:pt>
                <c:pt idx="57">
                  <c:v>2027</c:v>
                </c:pt>
                <c:pt idx="58">
                  <c:v>2028</c:v>
                </c:pt>
                <c:pt idx="59">
                  <c:v>2029</c:v>
                </c:pt>
                <c:pt idx="60">
                  <c:v>2030</c:v>
                </c:pt>
              </c:numCache>
            </c:numRef>
          </c:cat>
          <c:val>
            <c:numRef>
              <c:f>'Основные показатели'!$C$37:$BK$37</c:f>
              <c:numCache>
                <c:formatCode>General</c:formatCode>
                <c:ptCount val="61"/>
                <c:pt idx="44" formatCode="0.000">
                  <c:v>0.18944637807918957</c:v>
                </c:pt>
                <c:pt idx="45" formatCode="0.000">
                  <c:v>0.19354347944924022</c:v>
                </c:pt>
                <c:pt idx="46" formatCode="0.000">
                  <c:v>0.19764058081929087</c:v>
                </c:pt>
                <c:pt idx="47" formatCode="0.000">
                  <c:v>0.20173768218934152</c:v>
                </c:pt>
                <c:pt idx="48" formatCode="0.000">
                  <c:v>0.20583478355939216</c:v>
                </c:pt>
                <c:pt idx="49" formatCode="0.000">
                  <c:v>0.20993188492944281</c:v>
                </c:pt>
                <c:pt idx="50" formatCode="0.000">
                  <c:v>0.21402898629949346</c:v>
                </c:pt>
                <c:pt idx="51" formatCode="0.000">
                  <c:v>0.21812608766954411</c:v>
                </c:pt>
                <c:pt idx="52" formatCode="0.000">
                  <c:v>0.22222318903959476</c:v>
                </c:pt>
                <c:pt idx="53" formatCode="0.000">
                  <c:v>0.22632029040964541</c:v>
                </c:pt>
                <c:pt idx="54" formatCode="0.000">
                  <c:v>0.23041739177969606</c:v>
                </c:pt>
                <c:pt idx="55" formatCode="0.000">
                  <c:v>0.23451449314974671</c:v>
                </c:pt>
                <c:pt idx="56" formatCode="0.000">
                  <c:v>0.23861159451979735</c:v>
                </c:pt>
                <c:pt idx="57" formatCode="0.000">
                  <c:v>0.242708695889848</c:v>
                </c:pt>
                <c:pt idx="58" formatCode="0.000">
                  <c:v>0.24680579725989865</c:v>
                </c:pt>
                <c:pt idx="59" formatCode="0.000">
                  <c:v>0.2509028986299493</c:v>
                </c:pt>
                <c:pt idx="60">
                  <c:v>0.255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E-F91B-4EDA-85AB-C4008140FC39}"/>
            </c:ext>
          </c:extLst>
        </c:ser>
        <c:ser>
          <c:idx val="3"/>
          <c:order val="3"/>
          <c:tx>
            <c:strRef>
              <c:f>'Основные показатели'!$B$38</c:f>
              <c:strCache>
                <c:ptCount val="1"/>
              </c:strCache>
            </c:strRef>
          </c:tx>
          <c:spPr>
            <a:ln>
              <a:solidFill>
                <a:srgbClr val="7030A0"/>
              </a:solidFill>
              <a:prstDash val="dash"/>
            </a:ln>
          </c:spPr>
          <c:marker>
            <c:symbol val="none"/>
          </c:marker>
          <c:dLbls>
            <c:dLbl>
              <c:idx val="60"/>
              <c:layout>
                <c:manualLayout>
                  <c:x val="-3.6341748069559247E-2"/>
                  <c:y val="-3.5494470109284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F91B-4EDA-85AB-C4008140FC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1">
                    <a:solidFill>
                      <a:srgbClr val="7030A0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'Основные показатели'!$C$2:$BK$2</c:f>
              <c:numCache>
                <c:formatCode>General</c:formatCode>
                <c:ptCount val="61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  <c:pt idx="46">
                  <c:v>2016</c:v>
                </c:pt>
                <c:pt idx="47">
                  <c:v>2017</c:v>
                </c:pt>
                <c:pt idx="48">
                  <c:v>2018</c:v>
                </c:pt>
                <c:pt idx="49">
                  <c:v>2019</c:v>
                </c:pt>
                <c:pt idx="50">
                  <c:v>2020</c:v>
                </c:pt>
                <c:pt idx="51">
                  <c:v>2021</c:v>
                </c:pt>
                <c:pt idx="52">
                  <c:v>2022</c:v>
                </c:pt>
                <c:pt idx="53">
                  <c:v>2023</c:v>
                </c:pt>
                <c:pt idx="54">
                  <c:v>2024</c:v>
                </c:pt>
                <c:pt idx="55">
                  <c:v>2025</c:v>
                </c:pt>
                <c:pt idx="56">
                  <c:v>2026</c:v>
                </c:pt>
                <c:pt idx="57">
                  <c:v>2027</c:v>
                </c:pt>
                <c:pt idx="58">
                  <c:v>2028</c:v>
                </c:pt>
                <c:pt idx="59">
                  <c:v>2029</c:v>
                </c:pt>
                <c:pt idx="60">
                  <c:v>2030</c:v>
                </c:pt>
              </c:numCache>
            </c:numRef>
          </c:cat>
          <c:val>
            <c:numRef>
              <c:f>'Основные показатели'!$C$38:$BK$38</c:f>
              <c:numCache>
                <c:formatCode>General</c:formatCode>
                <c:ptCount val="61"/>
                <c:pt idx="44" formatCode="0.000">
                  <c:v>0.18944637807918957</c:v>
                </c:pt>
                <c:pt idx="45" formatCode="0.000">
                  <c:v>0.18944637807918957</c:v>
                </c:pt>
                <c:pt idx="46" formatCode="0.000">
                  <c:v>0.18944637807918957</c:v>
                </c:pt>
                <c:pt idx="47" formatCode="0.000">
                  <c:v>0.18944637807918957</c:v>
                </c:pt>
                <c:pt idx="48" formatCode="0.000">
                  <c:v>0.18944637807918957</c:v>
                </c:pt>
                <c:pt idx="49" formatCode="0.000">
                  <c:v>0.18944637807918957</c:v>
                </c:pt>
                <c:pt idx="50" formatCode="0.000">
                  <c:v>0.18944637807918957</c:v>
                </c:pt>
                <c:pt idx="51" formatCode="0.000">
                  <c:v>0.18944637807918957</c:v>
                </c:pt>
                <c:pt idx="52" formatCode="0.000">
                  <c:v>0.18944637807918957</c:v>
                </c:pt>
                <c:pt idx="53" formatCode="0.000">
                  <c:v>0.18944637807918957</c:v>
                </c:pt>
                <c:pt idx="54" formatCode="0.000">
                  <c:v>0.18944637807918957</c:v>
                </c:pt>
                <c:pt idx="55" formatCode="0.000">
                  <c:v>0.18944637807918957</c:v>
                </c:pt>
                <c:pt idx="56" formatCode="0.000">
                  <c:v>0.18944637807918957</c:v>
                </c:pt>
                <c:pt idx="57" formatCode="0.000">
                  <c:v>0.18944637807918957</c:v>
                </c:pt>
                <c:pt idx="58" formatCode="0.000">
                  <c:v>0.18944637807918957</c:v>
                </c:pt>
                <c:pt idx="59" formatCode="0.000">
                  <c:v>0.18944637807918957</c:v>
                </c:pt>
                <c:pt idx="60" formatCode="0.000">
                  <c:v>0.18944637807918957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0-F91B-4EDA-85AB-C4008140FC39}"/>
            </c:ext>
          </c:extLst>
        </c:ser>
        <c:ser>
          <c:idx val="4"/>
          <c:order val="4"/>
          <c:tx>
            <c:strRef>
              <c:f>'Основные показатели'!$B$39</c:f>
              <c:strCache>
                <c:ptCount val="1"/>
                <c:pt idx="0">
                  <c:v>Саудовская Аравия </c:v>
                </c:pt>
              </c:strCache>
            </c:strRef>
          </c:tx>
          <c:dPt>
            <c:idx val="44"/>
            <c:marker>
              <c:symbol val="circle"/>
              <c:size val="7"/>
              <c:spPr>
                <a:solidFill>
                  <a:schemeClr val="accent6">
                    <a:lumMod val="50000"/>
                  </a:schemeClr>
                </a:solidFill>
                <a:ln>
                  <a:solidFill>
                    <a:srgbClr val="7030A0"/>
                  </a:solidFill>
                </a:ln>
              </c:spPr>
            </c:marker>
            <c:bubble3D val="0"/>
            <c:spPr>
              <a:ln>
                <a:solidFill>
                  <a:srgbClr val="00206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2-F91B-4EDA-85AB-C4008140FC39}"/>
              </c:ext>
            </c:extLst>
          </c:dPt>
          <c:dLbls>
            <c:dLbl>
              <c:idx val="44"/>
              <c:layout>
                <c:manualLayout>
                  <c:x val="-0.11084233161215572"/>
                  <c:y val="-5.3241705163926359E-2"/>
                </c:manualLayout>
              </c:layout>
              <c:tx>
                <c:rich>
                  <a:bodyPr/>
                  <a:lstStyle/>
                  <a:p>
                    <a:r>
                      <a:rPr lang="ru-RU" sz="120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Саудовская Аравия  -  0,243</a:t>
                    </a:r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F91B-4EDA-85AB-C4008140FC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accent6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'Основные показатели'!$C$39:$BK$39</c:f>
              <c:numCache>
                <c:formatCode>General</c:formatCode>
                <c:ptCount val="61"/>
                <c:pt idx="44" formatCode="0.000">
                  <c:v>0.24299999999999999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3-F91B-4EDA-85AB-C4008140FC39}"/>
            </c:ext>
          </c:extLst>
        </c:ser>
        <c:ser>
          <c:idx val="5"/>
          <c:order val="5"/>
          <c:tx>
            <c:strRef>
              <c:f>'Основные показатели'!$B$41</c:f>
              <c:strCache>
                <c:ptCount val="1"/>
                <c:pt idx="0">
                  <c:v>США</c:v>
                </c:pt>
              </c:strCache>
            </c:strRef>
          </c:tx>
          <c:dLbls>
            <c:dLbl>
              <c:idx val="44"/>
              <c:layout>
                <c:manualLayout>
                  <c:x val="-6.9049321332162572E-2"/>
                  <c:y val="-5.0706385870406059E-2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solidFill>
                          <a:schemeClr val="accent6">
                            <a:lumMod val="50000"/>
                          </a:schemeClr>
                        </a:solidFill>
                      </a:defRPr>
                    </a:pPr>
                    <a:r>
                      <a:rPr lang="ru-RU" sz="1200" b="1">
                        <a:solidFill>
                          <a:schemeClr val="accent6">
                            <a:lumMod val="50000"/>
                          </a:schemeClr>
                        </a:solidFill>
                      </a:rPr>
                      <a:t>Германия 0,200</a:t>
                    </a:r>
                    <a:endParaRPr lang="ru-RU">
                      <a:solidFill>
                        <a:schemeClr val="accent6">
                          <a:lumMod val="50000"/>
                        </a:schemeClr>
                      </a:solidFill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F91B-4EDA-85AB-C4008140FC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'Основные показатели'!$C$41:$AU$41</c:f>
              <c:numCache>
                <c:formatCode>General</c:formatCode>
                <c:ptCount val="45"/>
                <c:pt idx="44" formatCode="0.000">
                  <c:v>0.20017046687260442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5-F91B-4EDA-85AB-C4008140FC39}"/>
            </c:ext>
          </c:extLst>
        </c:ser>
        <c:ser>
          <c:idx val="6"/>
          <c:order val="6"/>
          <c:tx>
            <c:strRef>
              <c:f>'Основные показатели'!$B$42</c:f>
              <c:strCache>
                <c:ptCount val="1"/>
                <c:pt idx="0">
                  <c:v>Казахстан</c:v>
                </c:pt>
              </c:strCache>
            </c:strRef>
          </c:tx>
          <c:dPt>
            <c:idx val="44"/>
            <c:marker>
              <c:symbol val="circle"/>
              <c:size val="7"/>
              <c:spPr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c:spPr>
            </c:marker>
            <c:bubble3D val="0"/>
            <c:spPr>
              <a:ln>
                <a:solidFill>
                  <a:srgbClr val="00206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F91B-4EDA-85AB-C4008140FC39}"/>
              </c:ext>
            </c:extLst>
          </c:dPt>
          <c:dLbls>
            <c:dLbl>
              <c:idx val="44"/>
              <c:layout>
                <c:manualLayout>
                  <c:x val="-7.6317670946074431E-2"/>
                  <c:y val="5.3241705163926359E-2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Казахстан</a:t>
                    </a:r>
                  </a:p>
                  <a:p>
                    <a:r>
                      <a:rPr lang="ru-RU" sz="1200"/>
                      <a:t>  0,173</a:t>
                    </a:r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7-F91B-4EDA-85AB-C4008140FC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002060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'Основные показатели'!$C$42:$BK$42</c:f>
              <c:numCache>
                <c:formatCode>General</c:formatCode>
                <c:ptCount val="61"/>
                <c:pt idx="44" formatCode="0.000">
                  <c:v>0.17299999999999999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8-F91B-4EDA-85AB-C4008140FC39}"/>
            </c:ext>
          </c:extLst>
        </c:ser>
        <c:ser>
          <c:idx val="7"/>
          <c:order val="7"/>
          <c:tx>
            <c:strRef>
              <c:f>'Основные показатели'!$B$43</c:f>
              <c:strCache>
                <c:ptCount val="1"/>
                <c:pt idx="0">
                  <c:v>Германия</c:v>
                </c:pt>
              </c:strCache>
            </c:strRef>
          </c:tx>
          <c:val>
            <c:numRef>
              <c:f>'Основные показатели'!$C$43:$BK$43</c:f>
              <c:numCache>
                <c:formatCode>General</c:formatCode>
                <c:ptCount val="61"/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9-F91B-4EDA-85AB-C4008140FC39}"/>
            </c:ext>
          </c:extLst>
        </c:ser>
        <c:ser>
          <c:idx val="8"/>
          <c:order val="8"/>
          <c:tx>
            <c:strRef>
              <c:f>'Основные показатели'!$B$40</c:f>
              <c:strCache>
                <c:ptCount val="1"/>
                <c:pt idx="0">
                  <c:v>Китай</c:v>
                </c:pt>
              </c:strCache>
            </c:strRef>
          </c:tx>
          <c:dPt>
            <c:idx val="44"/>
            <c:marker>
              <c:symbol val="circle"/>
              <c:size val="7"/>
              <c:spPr>
                <a:solidFill>
                  <a:srgbClr val="C00000"/>
                </a:solidFill>
                <a:ln>
                  <a:solidFill>
                    <a:srgbClr val="C00000"/>
                  </a:solidFill>
                </a:ln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1A-F91B-4EDA-85AB-C4008140FC39}"/>
              </c:ext>
            </c:extLst>
          </c:dPt>
          <c:dLbls>
            <c:dLbl>
              <c:idx val="44"/>
              <c:layout>
                <c:manualLayout>
                  <c:x val="-5.9963884314772765E-2"/>
                  <c:y val="-4.817106657688576E-2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Китай  - </a:t>
                    </a:r>
                  </a:p>
                  <a:p>
                    <a:r>
                      <a:rPr lang="ru-RU" sz="1200"/>
                      <a:t> 0,473</a:t>
                    </a:r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A-F91B-4EDA-85AB-C4008140FC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C00000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'Основные показатели'!$C$40:$BK$40</c:f>
              <c:numCache>
                <c:formatCode>General</c:formatCode>
                <c:ptCount val="61"/>
                <c:pt idx="44" formatCode="0.000">
                  <c:v>0.3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B-F91B-4EDA-85AB-C4008140FC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4381312"/>
        <c:axId val="234382848"/>
      </c:lineChart>
      <c:catAx>
        <c:axId val="234381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34382848"/>
        <c:crosses val="autoZero"/>
        <c:auto val="1"/>
        <c:lblAlgn val="ctr"/>
        <c:lblOffset val="100"/>
        <c:tickLblSkip val="4"/>
        <c:noMultiLvlLbl val="0"/>
      </c:catAx>
      <c:valAx>
        <c:axId val="234382848"/>
        <c:scaling>
          <c:orientation val="minMax"/>
          <c:min val="0.12000000000000001"/>
        </c:scaling>
        <c:delete val="0"/>
        <c:axPos val="l"/>
        <c:majorGridlines/>
        <c:numFmt formatCode="0.000" sourceLinked="1"/>
        <c:majorTickMark val="out"/>
        <c:minorTickMark val="none"/>
        <c:tickLblPos val="nextTo"/>
        <c:crossAx val="23438131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0100869744223163E-2"/>
          <c:y val="4.4321435868420973E-2"/>
          <c:w val="0.86670143796128052"/>
          <c:h val="0.777700363775243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макра!$A$57</c:f>
              <c:strCache>
                <c:ptCount val="1"/>
                <c:pt idx="0">
                  <c:v>    государственная собственность</c:v>
                </c:pt>
              </c:strCache>
            </c:strRef>
          </c:tx>
          <c:spPr>
            <a:solidFill>
              <a:srgbClr val="0066FF"/>
            </a:solidFill>
          </c:spPr>
          <c:invertIfNegative val="0"/>
          <c:dLbls>
            <c:dLbl>
              <c:idx val="0"/>
              <c:layout>
                <c:manualLayout>
                  <c:x val="-1.1632571934176205E-2"/>
                  <c:y val="-1.118072243900571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 2,18  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 1,92  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макра!$B$56:$G$56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макра!$B$63:$G$63</c:f>
              <c:numCache>
                <c:formatCode>_(* #,##0.00_);_(* \(#,##0.00\);_(* "-"??_);_(@_)</c:formatCode>
                <c:ptCount val="6"/>
                <c:pt idx="0">
                  <c:v>2199.66765150848</c:v>
                </c:pt>
                <c:pt idx="1">
                  <c:v>1929.4657237094982</c:v>
                </c:pt>
                <c:pt idx="2">
                  <c:v>1833.7297270296217</c:v>
                </c:pt>
                <c:pt idx="3">
                  <c:v>1989.1601537911724</c:v>
                </c:pt>
                <c:pt idx="4">
                  <c:v>1908.9</c:v>
                </c:pt>
                <c:pt idx="5">
                  <c:v>1831.9713300000001</c:v>
                </c:pt>
              </c:numCache>
            </c:numRef>
          </c:val>
        </c:ser>
        <c:ser>
          <c:idx val="1"/>
          <c:order val="1"/>
          <c:tx>
            <c:strRef>
              <c:f>макра!$A$58</c:f>
              <c:strCache>
                <c:ptCount val="1"/>
                <c:pt idx="0">
                  <c:v>частная+смешанная</c:v>
                </c:pt>
              </c:strCache>
            </c:strRef>
          </c:tx>
          <c:spPr>
            <a:solidFill>
              <a:srgbClr val="CC3300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 7,01  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 6,17  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 7,83  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макра!$B$56:$G$56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макра!$B$64:$G$64</c:f>
              <c:numCache>
                <c:formatCode>_(* #,##0.00_);_(* \(#,##0.00\);_(* "-"??_);_(@_)</c:formatCode>
                <c:ptCount val="6"/>
                <c:pt idx="0">
                  <c:v>7442.2826895715325</c:v>
                </c:pt>
                <c:pt idx="1">
                  <c:v>6227.3057534359241</c:v>
                </c:pt>
                <c:pt idx="2">
                  <c:v>6856.4585805091465</c:v>
                </c:pt>
                <c:pt idx="3">
                  <c:v>7797.4479720693616</c:v>
                </c:pt>
                <c:pt idx="4">
                  <c:v>8648.6</c:v>
                </c:pt>
                <c:pt idx="5">
                  <c:v>8701.5480699999989</c:v>
                </c:pt>
              </c:numCache>
            </c:numRef>
          </c:val>
        </c:ser>
        <c:ser>
          <c:idx val="2"/>
          <c:order val="2"/>
          <c:tx>
            <c:strRef>
              <c:f>макра!$A$59</c:f>
              <c:strCache>
                <c:ptCount val="1"/>
                <c:pt idx="0">
                  <c:v>иностр+совместная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 1,86  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 1,47  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макра!$B$56:$G$56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макра!$B$65:$G$65</c:f>
              <c:numCache>
                <c:formatCode>_(* #,##0.00_);_(* \(#,##0.00\);_(* "-"??_);_(@_)</c:formatCode>
                <c:ptCount val="6"/>
                <c:pt idx="0">
                  <c:v>1968.7136183952657</c:v>
                </c:pt>
                <c:pt idx="1">
                  <c:v>1481.5204190897621</c:v>
                </c:pt>
                <c:pt idx="2">
                  <c:v>1471.4253817487709</c:v>
                </c:pt>
                <c:pt idx="3">
                  <c:v>1434.2295576588624</c:v>
                </c:pt>
                <c:pt idx="4">
                  <c:v>1432.8</c:v>
                </c:pt>
                <c:pt idx="5">
                  <c:v>1432.8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26524288"/>
        <c:axId val="327782784"/>
      </c:barChart>
      <c:lineChart>
        <c:grouping val="standard"/>
        <c:varyColors val="0"/>
        <c:ser>
          <c:idx val="3"/>
          <c:order val="3"/>
          <c:tx>
            <c:strRef>
              <c:f>макра!$A$60</c:f>
              <c:strCache>
                <c:ptCount val="1"/>
                <c:pt idx="0">
                  <c:v>Итого</c:v>
                </c:pt>
              </c:strCache>
            </c:strRef>
          </c:tx>
          <c:spPr>
            <a:ln>
              <a:solidFill>
                <a:srgbClr val="FF6600"/>
              </a:solidFill>
            </a:ln>
          </c:spPr>
          <c:marker>
            <c:spPr>
              <a:solidFill>
                <a:srgbClr val="FF6600"/>
              </a:solidFill>
              <a:ln>
                <a:solidFill>
                  <a:srgbClr val="FF6600"/>
                </a:solidFill>
              </a:ln>
            </c:spPr>
          </c:marke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11,05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9,56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11,25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0" sourceLinked="0"/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макра!$B$56:$G$56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макра!$B$66:$G$66</c:f>
              <c:numCache>
                <c:formatCode>_(* #,##0.00_);_(* \(#,##0.00\);_(* "-"??_);_(@_)</c:formatCode>
                <c:ptCount val="6"/>
                <c:pt idx="0">
                  <c:v>11610.66395947528</c:v>
                </c:pt>
                <c:pt idx="1">
                  <c:v>9638.2918962351832</c:v>
                </c:pt>
                <c:pt idx="2">
                  <c:v>10161.61368928754</c:v>
                </c:pt>
                <c:pt idx="3">
                  <c:v>11220.837683519396</c:v>
                </c:pt>
                <c:pt idx="4">
                  <c:v>11990.3</c:v>
                </c:pt>
                <c:pt idx="5">
                  <c:v>11966.319399999998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6524288"/>
        <c:axId val="327782784"/>
      </c:lineChart>
      <c:catAx>
        <c:axId val="326524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27782784"/>
        <c:crosses val="autoZero"/>
        <c:auto val="1"/>
        <c:lblAlgn val="ctr"/>
        <c:lblOffset val="100"/>
        <c:noMultiLvlLbl val="0"/>
      </c:catAx>
      <c:valAx>
        <c:axId val="327782784"/>
        <c:scaling>
          <c:orientation val="minMax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crossAx val="326524288"/>
        <c:crosses val="autoZero"/>
        <c:crossBetween val="between"/>
        <c:dispUnits>
          <c:builtInUnit val="thousands"/>
          <c:dispUnitsLbl>
            <c:layout>
              <c:manualLayout>
                <c:xMode val="edge"/>
                <c:yMode val="edge"/>
                <c:x val="7.3366064536050823E-2"/>
                <c:y val="2.4361356028101279E-2"/>
              </c:manualLayout>
            </c:layout>
            <c:tx>
              <c:rich>
                <a:bodyPr rot="0" vert="horz"/>
                <a:lstStyle/>
                <a:p>
                  <a:pPr>
                    <a:defRPr/>
                  </a:pPr>
                  <a:r>
                    <a:rPr lang="ru-RU"/>
                    <a:t>трлн</a:t>
                  </a:r>
                  <a:r>
                    <a:rPr lang="ru-RU" baseline="0"/>
                    <a:t> руб</a:t>
                  </a:r>
                  <a:endParaRPr lang="ru-RU"/>
                </a:p>
              </c:rich>
            </c:tx>
          </c:dispUnitsLbl>
        </c:dispUnits>
      </c:valAx>
    </c:plotArea>
    <c:legend>
      <c:legendPos val="b"/>
      <c:layout>
        <c:manualLayout>
          <c:xMode val="edge"/>
          <c:yMode val="edge"/>
          <c:x val="4.5578481498205904E-2"/>
          <c:y val="0.8691911836184868"/>
          <c:w val="0.91963433404708839"/>
          <c:h val="0.11427419522830796"/>
        </c:manualLayout>
      </c:layout>
      <c:overlay val="0"/>
      <c:txPr>
        <a:bodyPr/>
        <a:lstStyle/>
        <a:p>
          <a:pPr>
            <a:defRPr sz="1400" b="1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4979174671155021E-2"/>
          <c:y val="2.5191078768527463E-2"/>
          <c:w val="0.85616988971470365"/>
          <c:h val="0.847745688150641"/>
        </c:manualLayout>
      </c:layout>
      <c:areaChart>
        <c:grouping val="standard"/>
        <c:varyColors val="0"/>
        <c:ser>
          <c:idx val="1"/>
          <c:order val="1"/>
          <c:tx>
            <c:strRef>
              <c:f>Инвестиции!$A$41</c:f>
              <c:strCache>
                <c:ptCount val="1"/>
                <c:pt idx="0">
                  <c:v>Область</c:v>
                </c:pt>
              </c:strCache>
            </c:strRef>
          </c:tx>
          <c:spPr>
            <a:pattFill prst="ltUpDiag">
              <a:fgClr>
                <a:schemeClr val="accent4">
                  <a:lumMod val="75000"/>
                </a:schemeClr>
              </a:fgClr>
              <a:bgClr>
                <a:schemeClr val="bg1"/>
              </a:bgClr>
            </a:pattFill>
          </c:spPr>
          <c:val>
            <c:numRef>
              <c:f>Инвестиции!$B$41:$W$41</c:f>
              <c:numCache>
                <c:formatCode>General</c:formatCode>
                <c:ptCount val="22"/>
                <c:pt idx="14">
                  <c:v>-133.69999999999999</c:v>
                </c:pt>
                <c:pt idx="15">
                  <c:v>-56.105200000000004</c:v>
                </c:pt>
                <c:pt idx="16">
                  <c:v>-34.440600000000003</c:v>
                </c:pt>
                <c:pt idx="17">
                  <c:v>-80.503900000000002</c:v>
                </c:pt>
                <c:pt idx="18">
                  <c:v>-54.1</c:v>
                </c:pt>
                <c:pt idx="19">
                  <c:v>-62.7</c:v>
                </c:pt>
                <c:pt idx="20">
                  <c:v>-153</c:v>
                </c:pt>
                <c:pt idx="21">
                  <c:v>-85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7CE-4948-B770-6559A271D2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6419712"/>
        <c:axId val="236429696"/>
      </c:areaChart>
      <c:lineChart>
        <c:grouping val="standard"/>
        <c:varyColors val="0"/>
        <c:ser>
          <c:idx val="0"/>
          <c:order val="0"/>
          <c:tx>
            <c:strRef>
              <c:f>Инвестиции!$A$38</c:f>
              <c:strCache>
                <c:ptCount val="1"/>
                <c:pt idx="0">
                  <c:v>Ввоз/вывоз капитала за границу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5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Инвестиции!$B$37:$W$37</c:f>
              <c:strCach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 (оценка)</c:v>
                </c:pt>
              </c:strCache>
            </c:strRef>
          </c:cat>
          <c:val>
            <c:numRef>
              <c:f>Инвестиции!$B$38:$W$38</c:f>
              <c:numCache>
                <c:formatCode>General</c:formatCode>
                <c:ptCount val="22"/>
                <c:pt idx="0">
                  <c:v>-14.4193</c:v>
                </c:pt>
                <c:pt idx="1">
                  <c:v>-3.8679999999999999</c:v>
                </c:pt>
                <c:pt idx="2">
                  <c:v>-23.807600000000001</c:v>
                </c:pt>
                <c:pt idx="3">
                  <c:v>-18.2272</c:v>
                </c:pt>
                <c:pt idx="4">
                  <c:v>-21.714700000000001</c:v>
                </c:pt>
                <c:pt idx="5">
                  <c:v>-20.822299999999998</c:v>
                </c:pt>
                <c:pt idx="6">
                  <c:v>-24.849</c:v>
                </c:pt>
                <c:pt idx="7">
                  <c:v>-14.975199999999999</c:v>
                </c:pt>
                <c:pt idx="8">
                  <c:v>-8.1107999999999993</c:v>
                </c:pt>
                <c:pt idx="9">
                  <c:v>-1.9029</c:v>
                </c:pt>
                <c:pt idx="10">
                  <c:v>-8.9055999999999997</c:v>
                </c:pt>
                <c:pt idx="11">
                  <c:v>-0.10630000000000001</c:v>
                </c:pt>
                <c:pt idx="12">
                  <c:v>41.4495</c:v>
                </c:pt>
                <c:pt idx="13">
                  <c:v>81.658799999999999</c:v>
                </c:pt>
                <c:pt idx="14">
                  <c:v>-133.73769999999999</c:v>
                </c:pt>
                <c:pt idx="15">
                  <c:v>-56.105200000000004</c:v>
                </c:pt>
                <c:pt idx="16">
                  <c:v>-34.440600000000003</c:v>
                </c:pt>
                <c:pt idx="17">
                  <c:v>-80.503900000000002</c:v>
                </c:pt>
                <c:pt idx="18">
                  <c:v>-54.1</c:v>
                </c:pt>
                <c:pt idx="19">
                  <c:v>-62.7</c:v>
                </c:pt>
                <c:pt idx="20">
                  <c:v>-153</c:v>
                </c:pt>
                <c:pt idx="21">
                  <c:v>-85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47CE-4948-B770-6559A271D2BF}"/>
            </c:ext>
          </c:extLst>
        </c:ser>
        <c:ser>
          <c:idx val="2"/>
          <c:order val="2"/>
          <c:tx>
            <c:strRef>
              <c:f>Инвестиции!$A$39</c:f>
              <c:strCache>
                <c:ptCount val="1"/>
                <c:pt idx="0">
                  <c:v>Средний объемв ывоз капитала (2008-2015)</c:v>
                </c:pt>
              </c:strCache>
            </c:strRef>
          </c:tx>
          <c:spPr>
            <a:ln w="22225">
              <a:solidFill>
                <a:srgbClr val="FF0000"/>
              </a:solidFill>
              <a:prstDash val="dash"/>
            </a:ln>
          </c:spPr>
          <c:marker>
            <c:symbol val="none"/>
          </c:marker>
          <c:dLbls>
            <c:dLbl>
              <c:idx val="2"/>
              <c:layout>
                <c:manualLayout>
                  <c:x val="-0.22375057313159102"/>
                  <c:y val="-3.7196409876911501E-7"/>
                </c:manualLayout>
              </c:layout>
              <c:numFmt formatCode="#,##0.0" sourceLinked="0"/>
              <c:spPr>
                <a:ln w="19050">
                  <a:solidFill>
                    <a:srgbClr val="FF0000"/>
                  </a:solidFill>
                </a:ln>
              </c:spPr>
              <c:txPr>
                <a:bodyPr/>
                <a:lstStyle/>
                <a:p>
                  <a:pPr>
                    <a:defRPr sz="1400"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7CE-4948-B770-6559A271D2BF}"/>
                </c:ext>
              </c:extLst>
            </c:dLbl>
            <c:dLbl>
              <c:idx val="10"/>
              <c:layout>
                <c:manualLayout>
                  <c:x val="-0.66722568207172173"/>
                  <c:y val="-4.7239440543677602E-3"/>
                </c:manualLayout>
              </c:layout>
              <c:spPr>
                <a:noFill/>
                <a:ln w="19050">
                  <a:solidFill>
                    <a:srgbClr val="FF0000"/>
                  </a:solidFill>
                </a:ln>
              </c:spPr>
              <c:txPr>
                <a:bodyPr/>
                <a:lstStyle/>
                <a:p>
                  <a:pPr>
                    <a:defRPr sz="1400"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7CE-4948-B770-6559A271D2BF}"/>
                </c:ext>
              </c:extLst>
            </c:dLbl>
            <c:dLbl>
              <c:idx val="17"/>
              <c:layout>
                <c:manualLayout>
                  <c:x val="-2.3414037049071561E-2"/>
                  <c:y val="6.2965314502072794E-2"/>
                </c:manualLayout>
              </c:layout>
              <c:numFmt formatCode="#,##0.0" sourceLinked="0"/>
              <c:spPr>
                <a:noFill/>
                <a:ln>
                  <a:solidFill>
                    <a:srgbClr val="FF0000"/>
                  </a:solidFill>
                </a:ln>
                <a:effectLst/>
              </c:spPr>
              <c:txPr>
                <a:bodyPr/>
                <a:lstStyle/>
                <a:p>
                  <a:pPr>
                    <a:defRPr sz="1400"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7CE-4948-B770-6559A271D2BF}"/>
                </c:ext>
              </c:extLst>
            </c:dLbl>
            <c:spPr>
              <a:noFill/>
              <a:ln>
                <a:solidFill>
                  <a:srgbClr val="FF0000"/>
                </a:solidFill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Инвестиции!$B$37:$W$37</c:f>
              <c:strCach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 (оценка)</c:v>
                </c:pt>
              </c:strCache>
            </c:strRef>
          </c:cat>
          <c:val>
            <c:numRef>
              <c:f>Инвестиции!$B$39:$W$39</c:f>
              <c:numCache>
                <c:formatCode>General</c:formatCode>
                <c:ptCount val="22"/>
                <c:pt idx="14" formatCode="0.00">
                  <c:v>-82.448425</c:v>
                </c:pt>
                <c:pt idx="15" formatCode="0.00">
                  <c:v>-82.448425</c:v>
                </c:pt>
                <c:pt idx="16" formatCode="0.00">
                  <c:v>-82.448425</c:v>
                </c:pt>
                <c:pt idx="17" formatCode="0.00">
                  <c:v>-82.448425</c:v>
                </c:pt>
                <c:pt idx="18" formatCode="0.00">
                  <c:v>-82.448425</c:v>
                </c:pt>
                <c:pt idx="19" formatCode="0.00">
                  <c:v>-82.448425</c:v>
                </c:pt>
                <c:pt idx="20" formatCode="0.00">
                  <c:v>-82.448425</c:v>
                </c:pt>
                <c:pt idx="21" formatCode="0.00">
                  <c:v>-82.448425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47CE-4948-B770-6559A271D2BF}"/>
            </c:ext>
          </c:extLst>
        </c:ser>
        <c:ser>
          <c:idx val="3"/>
          <c:order val="3"/>
          <c:tx>
            <c:strRef>
              <c:f>Инвестиции!$A$40</c:f>
              <c:strCache>
                <c:ptCount val="1"/>
                <c:pt idx="0">
                  <c:v>Средний объемв ывоз капитала (1994-2005)</c:v>
                </c:pt>
              </c:strCache>
            </c:strRef>
          </c:tx>
          <c:spPr>
            <a:ln w="25400">
              <a:solidFill>
                <a:srgbClr val="FF0000"/>
              </a:solidFill>
              <a:prstDash val="dash"/>
            </a:ln>
          </c:spPr>
          <c:marker>
            <c:symbol val="none"/>
          </c:marker>
          <c:dLbls>
            <c:dLbl>
              <c:idx val="4"/>
              <c:layout>
                <c:manualLayout>
                  <c:x val="7.3573702367859583E-3"/>
                  <c:y val="9.1879475669373434E-2"/>
                </c:manualLayout>
              </c:layout>
              <c:spPr>
                <a:ln>
                  <a:solidFill>
                    <a:srgbClr val="FF0000"/>
                  </a:solidFill>
                </a:ln>
              </c:spPr>
              <c:txPr>
                <a:bodyPr/>
                <a:lstStyle/>
                <a:p>
                  <a:pPr>
                    <a:defRPr sz="1400"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47CE-4948-B770-6559A271D2BF}"/>
                </c:ext>
              </c:extLst>
            </c:dLbl>
            <c:spPr>
              <a:ln>
                <a:solidFill>
                  <a:srgbClr val="FF0000"/>
                </a:solidFill>
              </a:ln>
            </c:sp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Инвестиции!$B$37:$W$37</c:f>
              <c:strCach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 (оценка)</c:v>
                </c:pt>
              </c:strCache>
            </c:strRef>
          </c:cat>
          <c:val>
            <c:numRef>
              <c:f>Инвестиции!$B$40:$W$40</c:f>
              <c:numCache>
                <c:formatCode>0.0</c:formatCode>
                <c:ptCount val="22"/>
                <c:pt idx="0">
                  <c:v>-13.475741666666666</c:v>
                </c:pt>
                <c:pt idx="1">
                  <c:v>-13.475741666666666</c:v>
                </c:pt>
                <c:pt idx="2">
                  <c:v>-13.475741666666666</c:v>
                </c:pt>
                <c:pt idx="3">
                  <c:v>-13.475741666666666</c:v>
                </c:pt>
                <c:pt idx="4">
                  <c:v>-13.475741666666666</c:v>
                </c:pt>
                <c:pt idx="5">
                  <c:v>-13.475741666666666</c:v>
                </c:pt>
                <c:pt idx="6">
                  <c:v>-13.475741666666666</c:v>
                </c:pt>
                <c:pt idx="7">
                  <c:v>-13.475741666666666</c:v>
                </c:pt>
                <c:pt idx="8">
                  <c:v>-13.475741666666666</c:v>
                </c:pt>
                <c:pt idx="9">
                  <c:v>-13.475741666666666</c:v>
                </c:pt>
                <c:pt idx="10">
                  <c:v>-13.475741666666666</c:v>
                </c:pt>
                <c:pt idx="11">
                  <c:v>-13.475741666666666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47CE-4948-B770-6559A271D2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6419712"/>
        <c:axId val="236429696"/>
      </c:lineChart>
      <c:lineChart>
        <c:grouping val="standard"/>
        <c:varyColors val="0"/>
        <c:ser>
          <c:idx val="4"/>
          <c:order val="4"/>
          <c:tx>
            <c:strRef>
              <c:f>Инвестиции!$A$42</c:f>
              <c:strCache>
                <c:ptCount val="1"/>
                <c:pt idx="0">
                  <c:v>Цена на нефть марки Brent 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circle"/>
            <c:size val="5"/>
            <c:spPr>
              <a:solidFill>
                <a:schemeClr val="tx1"/>
              </a:solidFill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Инвестиции!$B$37:$W$37</c:f>
              <c:strCach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 (оценка)</c:v>
                </c:pt>
              </c:strCache>
            </c:strRef>
          </c:cat>
          <c:val>
            <c:numRef>
              <c:f>Инвестиции!$B$42:$W$42</c:f>
              <c:numCache>
                <c:formatCode>General</c:formatCode>
                <c:ptCount val="22"/>
                <c:pt idx="0">
                  <c:v>15.86</c:v>
                </c:pt>
                <c:pt idx="1">
                  <c:v>17.02</c:v>
                </c:pt>
                <c:pt idx="2">
                  <c:v>20.64</c:v>
                </c:pt>
                <c:pt idx="3">
                  <c:v>19.11</c:v>
                </c:pt>
                <c:pt idx="4">
                  <c:v>12.76</c:v>
                </c:pt>
                <c:pt idx="5">
                  <c:v>17.899999999999999</c:v>
                </c:pt>
                <c:pt idx="6">
                  <c:v>28.66</c:v>
                </c:pt>
                <c:pt idx="7">
                  <c:v>24.46</c:v>
                </c:pt>
                <c:pt idx="8">
                  <c:v>24.99</c:v>
                </c:pt>
                <c:pt idx="9">
                  <c:v>28.85</c:v>
                </c:pt>
                <c:pt idx="10">
                  <c:v>38.26</c:v>
                </c:pt>
                <c:pt idx="11">
                  <c:v>54.57</c:v>
                </c:pt>
                <c:pt idx="12">
                  <c:v>65.16</c:v>
                </c:pt>
                <c:pt idx="13">
                  <c:v>72.44</c:v>
                </c:pt>
                <c:pt idx="14">
                  <c:v>96.94</c:v>
                </c:pt>
                <c:pt idx="15">
                  <c:v>61.74</c:v>
                </c:pt>
                <c:pt idx="16">
                  <c:v>79.61</c:v>
                </c:pt>
                <c:pt idx="17">
                  <c:v>111.26</c:v>
                </c:pt>
                <c:pt idx="18">
                  <c:v>111.63</c:v>
                </c:pt>
                <c:pt idx="19">
                  <c:v>108.56</c:v>
                </c:pt>
                <c:pt idx="20" formatCode="0.00">
                  <c:v>98.946007905138302</c:v>
                </c:pt>
                <c:pt idx="21">
                  <c:v>60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47CE-4948-B770-6559A271D2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6433408"/>
        <c:axId val="236431616"/>
      </c:lineChart>
      <c:catAx>
        <c:axId val="236419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236429696"/>
        <c:crosses val="autoZero"/>
        <c:auto val="1"/>
        <c:lblAlgn val="ctr"/>
        <c:lblOffset val="100"/>
        <c:tickLblSkip val="2"/>
        <c:noMultiLvlLbl val="0"/>
      </c:catAx>
      <c:valAx>
        <c:axId val="236429696"/>
        <c:scaling>
          <c:orientation val="minMax"/>
          <c:max val="150"/>
          <c:min val="-2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 b="0" dirty="0"/>
                  <a:t>Млрд. долл. США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36419712"/>
        <c:crosses val="autoZero"/>
        <c:crossBetween val="between"/>
      </c:valAx>
      <c:valAx>
        <c:axId val="236431616"/>
        <c:scaling>
          <c:orientation val="minMax"/>
          <c:max val="120"/>
          <c:min val="-160"/>
        </c:scaling>
        <c:delete val="0"/>
        <c:axPos val="r"/>
        <c:numFmt formatCode="General" sourceLinked="1"/>
        <c:majorTickMark val="out"/>
        <c:minorTickMark val="none"/>
        <c:tickLblPos val="nextTo"/>
        <c:crossAx val="236433408"/>
        <c:crosses val="max"/>
        <c:crossBetween val="between"/>
        <c:majorUnit val="10"/>
        <c:minorUnit val="10"/>
      </c:valAx>
      <c:catAx>
        <c:axId val="2364334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36431616"/>
        <c:crosses val="autoZero"/>
        <c:auto val="1"/>
        <c:lblAlgn val="ctr"/>
        <c:lblOffset val="100"/>
        <c:noMultiLvlLbl val="0"/>
      </c:catAx>
    </c:plotArea>
    <c:legend>
      <c:legendPos val="b"/>
      <c:legendEntry>
        <c:idx val="0"/>
        <c:delete val="1"/>
      </c:legendEntry>
      <c:layout>
        <c:manualLayout>
          <c:xMode val="edge"/>
          <c:yMode val="edge"/>
          <c:x val="6.7255958425712289E-2"/>
          <c:y val="0.89932896124693151"/>
          <c:w val="0.85956591267276961"/>
          <c:h val="0.10067103875306847"/>
        </c:manualLayout>
      </c:layout>
      <c:overlay val="0"/>
      <c:txPr>
        <a:bodyPr/>
        <a:lstStyle/>
        <a:p>
          <a:pPr>
            <a:defRPr sz="1200" b="1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1234692100833839E-2"/>
          <c:y val="5.1400552618549464E-2"/>
          <c:w val="0.88668106286045345"/>
          <c:h val="0.84416931606109746"/>
        </c:manualLayout>
      </c:layout>
      <c:lineChart>
        <c:grouping val="standard"/>
        <c:varyColors val="0"/>
        <c:ser>
          <c:idx val="0"/>
          <c:order val="0"/>
          <c:tx>
            <c:strRef>
              <c:f>'Основные показатели'!$B$37</c:f>
              <c:strCache>
                <c:ptCount val="1"/>
                <c:pt idx="0">
                  <c:v>Кввп с лок. осредн.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7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dPt>
            <c:idx val="21"/>
            <c:marker>
              <c:spPr>
                <a:solidFill>
                  <a:srgbClr val="000000"/>
                </a:solidFill>
                <a:ln>
                  <a:solidFill>
                    <a:srgbClr val="000000"/>
                  </a:solidFill>
                </a:ln>
              </c:spPr>
            </c:marker>
            <c:bubble3D val="0"/>
            <c:spPr>
              <a:ln>
                <a:solidFill>
                  <a:srgbClr val="FF00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411-4D59-A9B0-337E2BEAF46B}"/>
              </c:ext>
            </c:extLst>
          </c:dPt>
          <c:dPt>
            <c:idx val="22"/>
            <c:marker>
              <c:spPr>
                <a:solidFill>
                  <a:srgbClr val="000000"/>
                </a:solidFill>
                <a:ln>
                  <a:solidFill>
                    <a:srgbClr val="000000"/>
                  </a:solidFill>
                </a:ln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B411-4D59-A9B0-337E2BEAF46B}"/>
              </c:ext>
            </c:extLst>
          </c:dPt>
          <c:dPt>
            <c:idx val="23"/>
            <c:marker>
              <c:spPr>
                <a:solidFill>
                  <a:srgbClr val="000000"/>
                </a:solidFill>
                <a:ln>
                  <a:solidFill>
                    <a:srgbClr val="000000"/>
                  </a:solidFill>
                </a:ln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B411-4D59-A9B0-337E2BEAF46B}"/>
              </c:ext>
            </c:extLst>
          </c:dPt>
          <c:dPt>
            <c:idx val="24"/>
            <c:marker>
              <c:spPr>
                <a:solidFill>
                  <a:srgbClr val="000000"/>
                </a:solidFill>
                <a:ln>
                  <a:solidFill>
                    <a:srgbClr val="000000"/>
                  </a:solidFill>
                </a:ln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B411-4D59-A9B0-337E2BEAF46B}"/>
              </c:ext>
            </c:extLst>
          </c:dPt>
          <c:dPt>
            <c:idx val="25"/>
            <c:marker>
              <c:spPr>
                <a:solidFill>
                  <a:srgbClr val="000000"/>
                </a:solidFill>
                <a:ln>
                  <a:solidFill>
                    <a:srgbClr val="000000"/>
                  </a:solidFill>
                </a:ln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5-B411-4D59-A9B0-337E2BEAF46B}"/>
              </c:ext>
            </c:extLst>
          </c:dPt>
          <c:dPt>
            <c:idx val="26"/>
            <c:marker>
              <c:spPr>
                <a:solidFill>
                  <a:srgbClr val="000000"/>
                </a:solidFill>
                <a:ln>
                  <a:solidFill>
                    <a:srgbClr val="000000"/>
                  </a:solidFill>
                </a:ln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6-B411-4D59-A9B0-337E2BEAF46B}"/>
              </c:ext>
            </c:extLst>
          </c:dPt>
          <c:dPt>
            <c:idx val="27"/>
            <c:marker>
              <c:spPr>
                <a:solidFill>
                  <a:srgbClr val="000000"/>
                </a:solidFill>
                <a:ln>
                  <a:solidFill>
                    <a:srgbClr val="000000"/>
                  </a:solidFill>
                </a:ln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7-B411-4D59-A9B0-337E2BEAF46B}"/>
              </c:ext>
            </c:extLst>
          </c:dPt>
          <c:dPt>
            <c:idx val="28"/>
            <c:marker>
              <c:spPr>
                <a:solidFill>
                  <a:srgbClr val="000000"/>
                </a:solidFill>
                <a:ln>
                  <a:solidFill>
                    <a:srgbClr val="000000"/>
                  </a:solidFill>
                </a:ln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8-B411-4D59-A9B0-337E2BEAF46B}"/>
              </c:ext>
            </c:extLst>
          </c:dPt>
          <c:dPt>
            <c:idx val="39"/>
            <c:marker>
              <c:spPr>
                <a:solidFill>
                  <a:srgbClr val="000000"/>
                </a:solidFill>
                <a:ln>
                  <a:solidFill>
                    <a:srgbClr val="000000"/>
                  </a:solidFill>
                </a:ln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9-B411-4D59-A9B0-337E2BEAF46B}"/>
              </c:ext>
            </c:extLst>
          </c:dPt>
          <c:dPt>
            <c:idx val="43"/>
            <c:marker>
              <c:spPr>
                <a:solidFill>
                  <a:srgbClr val="000000"/>
                </a:solidFill>
                <a:ln>
                  <a:solidFill>
                    <a:srgbClr val="000000"/>
                  </a:solidFill>
                </a:ln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A-B411-4D59-A9B0-337E2BEAF46B}"/>
              </c:ext>
            </c:extLst>
          </c:dPt>
          <c:dPt>
            <c:idx val="44"/>
            <c:marker>
              <c:spPr>
                <a:solidFill>
                  <a:srgbClr val="000000"/>
                </a:solidFill>
                <a:ln>
                  <a:solidFill>
                    <a:srgbClr val="000000"/>
                  </a:solidFill>
                </a:ln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B-B411-4D59-A9B0-337E2BEAF46B}"/>
              </c:ext>
            </c:extLst>
          </c:dPt>
          <c:dPt>
            <c:idx val="45"/>
            <c:marker>
              <c:spPr>
                <a:solidFill>
                  <a:srgbClr val="000000"/>
                </a:solidFill>
                <a:ln>
                  <a:solidFill>
                    <a:srgbClr val="000000"/>
                  </a:solidFill>
                </a:ln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C-B411-4D59-A9B0-337E2BEAF46B}"/>
              </c:ext>
            </c:extLst>
          </c:dPt>
          <c:cat>
            <c:numRef>
              <c:f>'Основные показатели'!$C$2:$AU$2</c:f>
              <c:numCache>
                <c:formatCode>General</c:formatCode>
                <c:ptCount val="45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</c:numCache>
            </c:numRef>
          </c:cat>
          <c:val>
            <c:numRef>
              <c:f>'Основные показатели'!$C$37:$AV$37</c:f>
              <c:numCache>
                <c:formatCode>_(* #,##0.00_);_(* \(#,##0.00\);_(* "-"??_);_(@_)</c:formatCode>
                <c:ptCount val="46"/>
                <c:pt idx="1">
                  <c:v>0.67901234567901314</c:v>
                </c:pt>
                <c:pt idx="2">
                  <c:v>0.52054794520547942</c:v>
                </c:pt>
                <c:pt idx="3">
                  <c:v>2.1739130434782656</c:v>
                </c:pt>
                <c:pt idx="4">
                  <c:v>0.77333333333333343</c:v>
                </c:pt>
                <c:pt idx="5">
                  <c:v>0.53921568627450989</c:v>
                </c:pt>
                <c:pt idx="6">
                  <c:v>0.98</c:v>
                </c:pt>
                <c:pt idx="7">
                  <c:v>1.3823529411764666</c:v>
                </c:pt>
                <c:pt idx="8">
                  <c:v>0.83606557377049306</c:v>
                </c:pt>
                <c:pt idx="9">
                  <c:v>2.8</c:v>
                </c:pt>
                <c:pt idx="10">
                  <c:v>1.5172413793103396</c:v>
                </c:pt>
                <c:pt idx="11">
                  <c:v>0.77500000000000002</c:v>
                </c:pt>
                <c:pt idx="12">
                  <c:v>0.83783783783783783</c:v>
                </c:pt>
                <c:pt idx="13">
                  <c:v>0.73809523809523803</c:v>
                </c:pt>
                <c:pt idx="14">
                  <c:v>1.5833333333333333</c:v>
                </c:pt>
                <c:pt idx="15">
                  <c:v>1.0294117647058794</c:v>
                </c:pt>
                <c:pt idx="16">
                  <c:v>0.47826086956521735</c:v>
                </c:pt>
                <c:pt idx="17">
                  <c:v>0.28333333333333338</c:v>
                </c:pt>
                <c:pt idx="18">
                  <c:v>0.54545454545454553</c:v>
                </c:pt>
                <c:pt idx="19">
                  <c:v>0.6341463414634162</c:v>
                </c:pt>
                <c:pt idx="21">
                  <c:v>0.33557046979865773</c:v>
                </c:pt>
                <c:pt idx="22">
                  <c:v>0.3652392947103274</c:v>
                </c:pt>
                <c:pt idx="23">
                  <c:v>0.73504273504273498</c:v>
                </c:pt>
                <c:pt idx="24">
                  <c:v>0.52674897119341568</c:v>
                </c:pt>
                <c:pt idx="25">
                  <c:v>0.396039603960396</c:v>
                </c:pt>
                <c:pt idx="26">
                  <c:v>0.22099447513812157</c:v>
                </c:pt>
                <c:pt idx="27">
                  <c:v>0.39999999999999997</c:v>
                </c:pt>
                <c:pt idx="28">
                  <c:v>0.625</c:v>
                </c:pt>
                <c:pt idx="29">
                  <c:v>0.65749235474006129</c:v>
                </c:pt>
                <c:pt idx="30">
                  <c:v>0.65749235474006129</c:v>
                </c:pt>
                <c:pt idx="31">
                  <c:v>0.65749235474006129</c:v>
                </c:pt>
                <c:pt idx="32">
                  <c:v>0.65862068965517229</c:v>
                </c:pt>
                <c:pt idx="33">
                  <c:v>0.65862068965517229</c:v>
                </c:pt>
                <c:pt idx="34">
                  <c:v>0.65862068965517229</c:v>
                </c:pt>
                <c:pt idx="35">
                  <c:v>0.58715596330275233</c:v>
                </c:pt>
                <c:pt idx="36">
                  <c:v>0.44311377245508976</c:v>
                </c:pt>
                <c:pt idx="37">
                  <c:v>0.35682819383259912</c:v>
                </c:pt>
                <c:pt idx="38">
                  <c:v>0.56565656565656508</c:v>
                </c:pt>
                <c:pt idx="39">
                  <c:v>0.49681528662420382</c:v>
                </c:pt>
                <c:pt idx="40">
                  <c:v>0.75</c:v>
                </c:pt>
                <c:pt idx="41">
                  <c:v>0.5180722891566264</c:v>
                </c:pt>
                <c:pt idx="42">
                  <c:v>0.51515151515151514</c:v>
                </c:pt>
                <c:pt idx="43">
                  <c:v>-1</c:v>
                </c:pt>
                <c:pt idx="44">
                  <c:v>-0.22222222222222224</c:v>
                </c:pt>
                <c:pt idx="45">
                  <c:v>0.64814814814814825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D-B411-4D59-A9B0-337E2BEAF46B}"/>
            </c:ext>
          </c:extLst>
        </c:ser>
        <c:ser>
          <c:idx val="1"/>
          <c:order val="1"/>
          <c:tx>
            <c:strRef>
              <c:f>'Основные показатели'!$B$38</c:f>
              <c:strCache>
                <c:ptCount val="1"/>
                <c:pt idx="0">
                  <c:v>Кввп, средние</c:v>
                </c:pt>
              </c:strCache>
            </c:strRef>
          </c:tx>
          <c:spPr>
            <a:ln w="25400">
              <a:solidFill>
                <a:srgbClr val="FF0000"/>
              </a:solidFill>
              <a:prstDash val="dash"/>
            </a:ln>
          </c:spPr>
          <c:marker>
            <c:symbol val="none"/>
          </c:marker>
          <c:dPt>
            <c:idx val="0"/>
            <c:bubble3D val="0"/>
            <c:spPr>
              <a:ln w="25400">
                <a:noFill/>
                <a:prstDash val="dash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B411-4D59-A9B0-337E2BEAF46B}"/>
              </c:ext>
            </c:extLst>
          </c:dPt>
          <c:dPt>
            <c:idx val="9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10-B411-4D59-A9B0-337E2BEAF46B}"/>
              </c:ext>
            </c:extLst>
          </c:dPt>
          <c:dPt>
            <c:idx val="16"/>
            <c:bubble3D val="0"/>
            <c:spPr>
              <a:ln w="25400">
                <a:noFill/>
                <a:prstDash val="dash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2-B411-4D59-A9B0-337E2BEAF46B}"/>
              </c:ext>
            </c:extLst>
          </c:dPt>
          <c:dPt>
            <c:idx val="23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13-B411-4D59-A9B0-337E2BEAF46B}"/>
              </c:ext>
            </c:extLst>
          </c:dPt>
          <c:dPt>
            <c:idx val="29"/>
            <c:bubble3D val="0"/>
            <c:spPr>
              <a:ln w="25400">
                <a:noFill/>
                <a:prstDash val="dash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B411-4D59-A9B0-337E2BEAF46B}"/>
              </c:ext>
            </c:extLst>
          </c:dPt>
          <c:dPt>
            <c:idx val="43"/>
            <c:bubble3D val="0"/>
            <c:spPr>
              <a:ln w="25400">
                <a:noFill/>
                <a:prstDash val="dash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B411-4D59-A9B0-337E2BEAF46B}"/>
              </c:ext>
            </c:extLst>
          </c:dPt>
          <c:dLbls>
            <c:dLbl>
              <c:idx val="3"/>
              <c:layout>
                <c:manualLayout>
                  <c:x val="2.7846027846027847E-2"/>
                  <c:y val="-0.1298174442190669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8-B411-4D59-A9B0-337E2BEAF46B}"/>
                </c:ext>
              </c:extLst>
            </c:dLbl>
            <c:dLbl>
              <c:idx val="17"/>
              <c:layout>
                <c:manualLayout>
                  <c:x val="-1.7900547757617254E-3"/>
                  <c:y val="0.210275115062163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9-B411-4D59-A9B0-337E2BEAF46B}"/>
                </c:ext>
              </c:extLst>
            </c:dLbl>
            <c:dLbl>
              <c:idx val="20"/>
              <c:layout>
                <c:manualLayout>
                  <c:x val="3.2544944371812297E-3"/>
                  <c:y val="-0.129824636222514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B411-4D59-A9B0-337E2BEAF46B}"/>
                </c:ext>
              </c:extLst>
            </c:dLbl>
            <c:dLbl>
              <c:idx val="23"/>
              <c:layout>
                <c:manualLayout>
                  <c:x val="6.5631104951795709E-17"/>
                  <c:y val="-0.232657018990879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B411-4D59-A9B0-337E2BEAF46B}"/>
                </c:ext>
              </c:extLst>
            </c:dLbl>
            <c:dLbl>
              <c:idx val="37"/>
              <c:layout>
                <c:manualLayout>
                  <c:x val="-9.7371726292365623E-2"/>
                  <c:y val="-0.2110144165824154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B-B411-4D59-A9B0-337E2BEAF46B}"/>
                </c:ext>
              </c:extLst>
            </c:dLbl>
            <c:dLbl>
              <c:idx val="41"/>
              <c:layout>
                <c:manualLayout>
                  <c:x val="-3.2608695652174009E-2"/>
                  <c:y val="-0.213740464206735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C-B411-4D59-A9B0-337E2BEAF46B}"/>
                </c:ext>
              </c:extLst>
            </c:dLbl>
            <c:spPr>
              <a:ln w="19050">
                <a:solidFill>
                  <a:srgbClr val="FF0000"/>
                </a:solidFill>
              </a:ln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'Основные показатели'!$C$2:$AU$2</c:f>
              <c:numCache>
                <c:formatCode>General</c:formatCode>
                <c:ptCount val="45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</c:numCache>
            </c:numRef>
          </c:cat>
          <c:val>
            <c:numRef>
              <c:f>'Основные показатели'!$C$38:$AU$38</c:f>
              <c:numCache>
                <c:formatCode>_-* #,##0.0_р_._-;\-* #,##0.0_р_._-;_-* "-"??_р_._-;_-@_-</c:formatCode>
                <c:ptCount val="45"/>
                <c:pt idx="1">
                  <c:v>1.1443573614800127</c:v>
                </c:pt>
                <c:pt idx="2" formatCode="0.0">
                  <c:v>1.1443573614800127</c:v>
                </c:pt>
                <c:pt idx="3" formatCode="0.0">
                  <c:v>1.1443573614800127</c:v>
                </c:pt>
                <c:pt idx="4" formatCode="0.0">
                  <c:v>1.1443573614800127</c:v>
                </c:pt>
                <c:pt idx="5" formatCode="0.0">
                  <c:v>1.1443573614800127</c:v>
                </c:pt>
                <c:pt idx="6" formatCode="0.0">
                  <c:v>1.1443573614800127</c:v>
                </c:pt>
                <c:pt idx="7" formatCode="0.0">
                  <c:v>1.1443573614800127</c:v>
                </c:pt>
                <c:pt idx="8" formatCode="0.0">
                  <c:v>1.1443573614800127</c:v>
                </c:pt>
                <c:pt idx="9" formatCode="0.0">
                  <c:v>1.1443573614800127</c:v>
                </c:pt>
                <c:pt idx="10" formatCode="0.0">
                  <c:v>1.1443573614800127</c:v>
                </c:pt>
                <c:pt idx="11" formatCode="0.0">
                  <c:v>1.1443573614800127</c:v>
                </c:pt>
                <c:pt idx="12" formatCode="0.0">
                  <c:v>1.1443573614800127</c:v>
                </c:pt>
                <c:pt idx="13" formatCode="0.0">
                  <c:v>1.1443573614800127</c:v>
                </c:pt>
                <c:pt idx="14" formatCode="0.0">
                  <c:v>1.1443573614800127</c:v>
                </c:pt>
                <c:pt idx="15" formatCode="0.0">
                  <c:v>1.1443573614800127</c:v>
                </c:pt>
                <c:pt idx="16" formatCode="0.0">
                  <c:v>0.48529877245412811</c:v>
                </c:pt>
                <c:pt idx="17" formatCode="0.0">
                  <c:v>0.48529877245412811</c:v>
                </c:pt>
                <c:pt idx="18" formatCode="0.0">
                  <c:v>0.48529877245412811</c:v>
                </c:pt>
                <c:pt idx="19" formatCode="0.0">
                  <c:v>0.48529877245412811</c:v>
                </c:pt>
                <c:pt idx="21" formatCode="_(* #,##0.00_);_(* \(#,##0.00\);_(* &quot;-&quot;??_);_(@_)">
                  <c:v>0.45057944373045666</c:v>
                </c:pt>
                <c:pt idx="22" formatCode="_(* #,##0.00_);_(* \(#,##0.00\);_(* &quot;-&quot;??_);_(@_)">
                  <c:v>0.45057944373045666</c:v>
                </c:pt>
                <c:pt idx="23" formatCode="_(* #,##0.00_);_(* \(#,##0.00\);_(* &quot;-&quot;??_);_(@_)">
                  <c:v>0.45057944373045666</c:v>
                </c:pt>
                <c:pt idx="24" formatCode="_(* #,##0.00_);_(* \(#,##0.00\);_(* &quot;-&quot;??_);_(@_)">
                  <c:v>0.45057944373045666</c:v>
                </c:pt>
                <c:pt idx="25" formatCode="_(* #,##0.00_);_(* \(#,##0.00\);_(* &quot;-&quot;??_);_(@_)">
                  <c:v>0.45057944373045666</c:v>
                </c:pt>
                <c:pt idx="26" formatCode="_(* #,##0.00_);_(* \(#,##0.00\);_(* &quot;-&quot;??_);_(@_)">
                  <c:v>0.45057944373045666</c:v>
                </c:pt>
                <c:pt idx="27" formatCode="_(* #,##0.00_);_(* \(#,##0.00\);_(* &quot;-&quot;??_);_(@_)">
                  <c:v>0.45057944373045666</c:v>
                </c:pt>
                <c:pt idx="28" formatCode="_(* #,##0.00_);_(* \(#,##0.00\);_(* &quot;-&quot;??_);_(@_)">
                  <c:v>0.45057944373045666</c:v>
                </c:pt>
                <c:pt idx="29" formatCode="_(* #,##0.00_);_(* \(#,##0.00\);_(* &quot;-&quot;??_);_(@_)">
                  <c:v>0.59010936284327065</c:v>
                </c:pt>
                <c:pt idx="30" formatCode="_(* #,##0.00_);_(* \(#,##0.00\);_(* &quot;-&quot;??_);_(@_)">
                  <c:v>0.59010936284327065</c:v>
                </c:pt>
                <c:pt idx="31" formatCode="_(* #,##0.00_);_(* \(#,##0.00\);_(* &quot;-&quot;??_);_(@_)">
                  <c:v>0.59010936284327065</c:v>
                </c:pt>
                <c:pt idx="32" formatCode="_(* #,##0.00_);_(* \(#,##0.00\);_(* &quot;-&quot;??_);_(@_)">
                  <c:v>0.59010936284327065</c:v>
                </c:pt>
                <c:pt idx="33" formatCode="_(* #,##0.00_);_(* \(#,##0.00\);_(* &quot;-&quot;??_);_(@_)">
                  <c:v>0.59010936284327065</c:v>
                </c:pt>
                <c:pt idx="34" formatCode="_(* #,##0.00_);_(* \(#,##0.00\);_(* &quot;-&quot;??_);_(@_)">
                  <c:v>0.59010936284327065</c:v>
                </c:pt>
                <c:pt idx="35" formatCode="_(* #,##0.00_);_(* \(#,##0.00\);_(* &quot;-&quot;??_);_(@_)">
                  <c:v>0.59010936284327065</c:v>
                </c:pt>
                <c:pt idx="36" formatCode="_(* #,##0.00_);_(* \(#,##0.00\);_(* &quot;-&quot;??_);_(@_)">
                  <c:v>0.59010936284327065</c:v>
                </c:pt>
                <c:pt idx="37" formatCode="_(* #,##0.00_);_(* \(#,##0.00\);_(* &quot;-&quot;??_);_(@_)">
                  <c:v>0.59010936284327065</c:v>
                </c:pt>
                <c:pt idx="38" formatCode="_(* #,##0.00_);_(* \(#,##0.00\);_(* &quot;-&quot;??_);_(@_)">
                  <c:v>0.59010936284327065</c:v>
                </c:pt>
                <c:pt idx="40" formatCode="_(* #,##0.00_);_(* \(#,##0.00\);_(* &quot;-&quot;??_);_(@_)">
                  <c:v>0.59440793476938047</c:v>
                </c:pt>
                <c:pt idx="41" formatCode="_(* #,##0.00_);_(* \(#,##0.00\);_(* &quot;-&quot;??_);_(@_)">
                  <c:v>0.59440793476938047</c:v>
                </c:pt>
                <c:pt idx="42" formatCode="_(* #,##0.00_);_(* \(#,##0.00\);_(* &quot;-&quot;??_);_(@_)">
                  <c:v>0.59440793476938047</c:v>
                </c:pt>
                <c:pt idx="43" formatCode="_(* #,##0.00_);_(* \(#,##0.00\);_(* &quot;-&quot;??_);_(@_)">
                  <c:v>-0.61111111111111116</c:v>
                </c:pt>
                <c:pt idx="44" formatCode="_(* #,##0.00_);_(* \(#,##0.00\);_(* &quot;-&quot;??_);_(@_)">
                  <c:v>-0.61111111111111116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D-B411-4D59-A9B0-337E2BEAF4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8544896"/>
        <c:axId val="321721088"/>
      </c:lineChart>
      <c:catAx>
        <c:axId val="318544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21721088"/>
        <c:crosses val="autoZero"/>
        <c:auto val="1"/>
        <c:lblAlgn val="ctr"/>
        <c:lblOffset val="100"/>
        <c:tickLblSkip val="4"/>
        <c:noMultiLvlLbl val="0"/>
      </c:catAx>
      <c:valAx>
        <c:axId val="321721088"/>
        <c:scaling>
          <c:orientation val="minMax"/>
        </c:scaling>
        <c:delete val="0"/>
        <c:axPos val="l"/>
        <c:majorGridlines/>
        <c:numFmt formatCode="#,##0.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31854489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400" b="1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2973260077050159E-2"/>
          <c:y val="2.705978182747441E-2"/>
          <c:w val="0.90945813113702456"/>
          <c:h val="0.83605564517417064"/>
        </c:manualLayout>
      </c:layout>
      <c:lineChart>
        <c:grouping val="standard"/>
        <c:varyColors val="0"/>
        <c:ser>
          <c:idx val="0"/>
          <c:order val="0"/>
          <c:tx>
            <c:strRef>
              <c:f>'Основные показатели'!$B$48</c:f>
              <c:strCache>
                <c:ptCount val="1"/>
                <c:pt idx="0">
                  <c:v>Кмул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8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</c:marker>
          <c:cat>
            <c:numRef>
              <c:f>'Основные показатели'!$C$2:$AU$2</c:f>
              <c:numCache>
                <c:formatCode>General</c:formatCode>
                <c:ptCount val="45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</c:numCache>
            </c:numRef>
          </c:cat>
          <c:val>
            <c:numRef>
              <c:f>'Основные показатели'!$C$48:$AU$48</c:f>
              <c:numCache>
                <c:formatCode>_-* #,##0.000_р_._-;\-* #,##0.000_р_._-;_-* "-"???_р_._-;_-@_-</c:formatCode>
                <c:ptCount val="45"/>
                <c:pt idx="1">
                  <c:v>3.3484922976073439</c:v>
                </c:pt>
                <c:pt idx="2">
                  <c:v>4.8627617011367743</c:v>
                </c:pt>
                <c:pt idx="3">
                  <c:v>4.5257348714214558</c:v>
                </c:pt>
                <c:pt idx="4">
                  <c:v>4.6193097265800098</c:v>
                </c:pt>
                <c:pt idx="5">
                  <c:v>2.3813209494324044</c:v>
                </c:pt>
                <c:pt idx="6">
                  <c:v>4.0195422031473536</c:v>
                </c:pt>
                <c:pt idx="7">
                  <c:v>5.6960515713134479</c:v>
                </c:pt>
                <c:pt idx="8">
                  <c:v>5.3078078484438427</c:v>
                </c:pt>
                <c:pt idx="9">
                  <c:v>4.9746995192307697</c:v>
                </c:pt>
                <c:pt idx="10">
                  <c:v>4.8557775255391622</c:v>
                </c:pt>
                <c:pt idx="11">
                  <c:v>3.1437707641196018</c:v>
                </c:pt>
                <c:pt idx="12">
                  <c:v>3.3654031389880443</c:v>
                </c:pt>
                <c:pt idx="13">
                  <c:v>2.9868445432647772</c:v>
                </c:pt>
                <c:pt idx="14">
                  <c:v>6.2113176186158956</c:v>
                </c:pt>
                <c:pt idx="15">
                  <c:v>3.9697128851540553</c:v>
                </c:pt>
                <c:pt idx="16">
                  <c:v>1.8312103028388955</c:v>
                </c:pt>
                <c:pt idx="17">
                  <c:v>1.0647849462365591</c:v>
                </c:pt>
                <c:pt idx="18">
                  <c:v>1.9758011772400259</c:v>
                </c:pt>
                <c:pt idx="19">
                  <c:v>2.2306782270480543</c:v>
                </c:pt>
                <c:pt idx="21">
                  <c:v>1.2117377584853679</c:v>
                </c:pt>
                <c:pt idx="22">
                  <c:v>1.4106032100006851</c:v>
                </c:pt>
                <c:pt idx="23">
                  <c:v>3.0510442222957845</c:v>
                </c:pt>
                <c:pt idx="24">
                  <c:v>2.3630982447868849</c:v>
                </c:pt>
                <c:pt idx="25">
                  <c:v>1.9328713965820479</c:v>
                </c:pt>
                <c:pt idx="26">
                  <c:v>1.182497039829808</c:v>
                </c:pt>
                <c:pt idx="27">
                  <c:v>2.1362222013570129</c:v>
                </c:pt>
                <c:pt idx="28">
                  <c:v>3.5814112519823396</c:v>
                </c:pt>
                <c:pt idx="29">
                  <c:v>4.2471510791412639</c:v>
                </c:pt>
                <c:pt idx="30">
                  <c:v>4.7300949040779674</c:v>
                </c:pt>
                <c:pt idx="31">
                  <c:v>4.1222670847500158</c:v>
                </c:pt>
                <c:pt idx="32">
                  <c:v>3.9146547756716115</c:v>
                </c:pt>
                <c:pt idx="33">
                  <c:v>4.0474267589005972</c:v>
                </c:pt>
                <c:pt idx="34">
                  <c:v>3.9788485660478607</c:v>
                </c:pt>
                <c:pt idx="35">
                  <c:v>3.4895525818990407</c:v>
                </c:pt>
                <c:pt idx="36">
                  <c:v>2.6517019308598782</c:v>
                </c:pt>
                <c:pt idx="37">
                  <c:v>2.0306067333638458</c:v>
                </c:pt>
                <c:pt idx="38">
                  <c:v>2.800186329392059</c:v>
                </c:pt>
                <c:pt idx="39">
                  <c:v>2.3352158333628066</c:v>
                </c:pt>
                <c:pt idx="40">
                  <c:v>3.6491182575668799</c:v>
                </c:pt>
                <c:pt idx="41">
                  <c:v>2.6213855210614945</c:v>
                </c:pt>
                <c:pt idx="42">
                  <c:v>2.6125870646770575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E020-49D9-9BD6-20CD496D0597}"/>
            </c:ext>
          </c:extLst>
        </c:ser>
        <c:ser>
          <c:idx val="1"/>
          <c:order val="1"/>
          <c:tx>
            <c:strRef>
              <c:f>'Основные показатели'!$B$49</c:f>
              <c:strCache>
                <c:ptCount val="1"/>
                <c:pt idx="0">
                  <c:v>Кмул, средние</c:v>
                </c:pt>
              </c:strCache>
            </c:strRef>
          </c:tx>
          <c:spPr>
            <a:ln w="25400">
              <a:solidFill>
                <a:srgbClr val="7030A0"/>
              </a:solidFill>
              <a:prstDash val="dash"/>
            </a:ln>
          </c:spPr>
          <c:marker>
            <c:symbol val="none"/>
          </c:marker>
          <c:dPt>
            <c:idx val="9"/>
            <c:bubble3D val="0"/>
            <c:spPr>
              <a:ln w="25400">
                <a:noFill/>
                <a:prstDash val="dash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E020-49D9-9BD6-20CD496D0597}"/>
              </c:ext>
            </c:extLst>
          </c:dPt>
          <c:dPt>
            <c:idx val="16"/>
            <c:bubble3D val="0"/>
            <c:spPr>
              <a:ln w="25400">
                <a:noFill/>
                <a:prstDash val="dash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E020-49D9-9BD6-20CD496D0597}"/>
              </c:ext>
            </c:extLst>
          </c:dPt>
          <c:dPt>
            <c:idx val="23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5-E020-49D9-9BD6-20CD496D0597}"/>
              </c:ext>
            </c:extLst>
          </c:dPt>
          <c:dPt>
            <c:idx val="29"/>
            <c:bubble3D val="0"/>
            <c:spPr>
              <a:ln w="25400">
                <a:noFill/>
                <a:prstDash val="dash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E020-49D9-9BD6-20CD496D0597}"/>
              </c:ext>
            </c:extLst>
          </c:dPt>
          <c:dPt>
            <c:idx val="36"/>
            <c:bubble3D val="0"/>
            <c:spPr>
              <a:ln w="25400">
                <a:noFill/>
                <a:prstDash val="dash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E020-49D9-9BD6-20CD496D0597}"/>
              </c:ext>
            </c:extLst>
          </c:dPt>
          <c:dLbls>
            <c:dLbl>
              <c:idx val="3"/>
              <c:layout>
                <c:manualLayout>
                  <c:x val="0.11985017055054353"/>
                  <c:y val="-0.1519409207951714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E020-49D9-9BD6-20CD496D0597}"/>
                </c:ext>
              </c:extLst>
            </c:dLbl>
            <c:dLbl>
              <c:idx val="18"/>
              <c:layout>
                <c:manualLayout>
                  <c:x val="-3.8793335654824283E-2"/>
                  <c:y val="0.1447317576889010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E020-49D9-9BD6-20CD496D0597}"/>
                </c:ext>
              </c:extLst>
            </c:dLbl>
            <c:dLbl>
              <c:idx val="20"/>
              <c:layout>
                <c:manualLayout>
                  <c:x val="-8.1900081900081901E-3"/>
                  <c:y val="-0.2596348884381338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020-49D9-9BD6-20CD496D0597}"/>
                </c:ext>
              </c:extLst>
            </c:dLbl>
            <c:dLbl>
              <c:idx val="22"/>
              <c:layout>
                <c:manualLayout>
                  <c:x val="0"/>
                  <c:y val="-0.3939920070420083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E020-49D9-9BD6-20CD496D0597}"/>
                </c:ext>
              </c:extLst>
            </c:dLbl>
            <c:dLbl>
              <c:idx val="30"/>
              <c:layout>
                <c:manualLayout>
                  <c:x val="-2.8537622068496499E-2"/>
                  <c:y val="-0.1742141921097893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E020-49D9-9BD6-20CD496D0597}"/>
                </c:ext>
              </c:extLst>
            </c:dLbl>
            <c:dLbl>
              <c:idx val="40"/>
              <c:layout>
                <c:manualLayout>
                  <c:x val="-0.11681245815932928"/>
                  <c:y val="-0.3377117405403330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E020-49D9-9BD6-20CD496D0597}"/>
                </c:ext>
              </c:extLst>
            </c:dLbl>
            <c:numFmt formatCode="#,##0.00" sourceLinked="0"/>
            <c:spPr>
              <a:ln w="19050">
                <a:solidFill>
                  <a:srgbClr val="7030A0"/>
                </a:solidFill>
              </a:ln>
            </c:spPr>
            <c:txPr>
              <a:bodyPr/>
              <a:lstStyle/>
              <a:p>
                <a:pPr>
                  <a:defRPr sz="2400" b="1">
                    <a:solidFill>
                      <a:srgbClr val="7030A0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'Основные показатели'!$C$2:$AU$2</c:f>
              <c:numCache>
                <c:formatCode>General</c:formatCode>
                <c:ptCount val="45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</c:numCache>
            </c:numRef>
          </c:cat>
          <c:val>
            <c:numRef>
              <c:f>'Основные показатели'!$C$49:$AU$49</c:f>
              <c:numCache>
                <c:formatCode>_-* #,##0.0_р_._-;\-* #,##0.0_р_._-;_-* "-"??_р_._-;_-@_-</c:formatCode>
                <c:ptCount val="45"/>
                <c:pt idx="1">
                  <c:v>4.2845698109329948</c:v>
                </c:pt>
                <c:pt idx="2" formatCode="0.0">
                  <c:v>4.2845698109329948</c:v>
                </c:pt>
                <c:pt idx="3" formatCode="0.0">
                  <c:v>4.2845698109329948</c:v>
                </c:pt>
                <c:pt idx="4" formatCode="0.0">
                  <c:v>4.2845698109329948</c:v>
                </c:pt>
                <c:pt idx="5" formatCode="0.0">
                  <c:v>4.2845698109329948</c:v>
                </c:pt>
                <c:pt idx="6" formatCode="0.0">
                  <c:v>4.2845698109329948</c:v>
                </c:pt>
                <c:pt idx="7" formatCode="0.0">
                  <c:v>4.2845698109329948</c:v>
                </c:pt>
                <c:pt idx="8" formatCode="0.0">
                  <c:v>4.2845698109329948</c:v>
                </c:pt>
                <c:pt idx="9" formatCode="0.0">
                  <c:v>4.2845698109329948</c:v>
                </c:pt>
                <c:pt idx="10" formatCode="0.0">
                  <c:v>4.2845698109329948</c:v>
                </c:pt>
                <c:pt idx="11" formatCode="0.0">
                  <c:v>4.2845698109329948</c:v>
                </c:pt>
                <c:pt idx="12" formatCode="0.0">
                  <c:v>4.2845698109329948</c:v>
                </c:pt>
                <c:pt idx="13" formatCode="0.0">
                  <c:v>4.2845698109329948</c:v>
                </c:pt>
                <c:pt idx="14" formatCode="0.0">
                  <c:v>4.2845698109329904</c:v>
                </c:pt>
                <c:pt idx="15" formatCode="0.0">
                  <c:v>4.2845698109329904</c:v>
                </c:pt>
                <c:pt idx="16" formatCode="0.0">
                  <c:v>1.7756186633408837</c:v>
                </c:pt>
                <c:pt idx="17" formatCode="0.0">
                  <c:v>1.7756186633408837</c:v>
                </c:pt>
                <c:pt idx="18" formatCode="0.0">
                  <c:v>1.7756186633408837</c:v>
                </c:pt>
                <c:pt idx="19" formatCode="0.0">
                  <c:v>1.7756186633408837</c:v>
                </c:pt>
                <c:pt idx="21" formatCode="_-* #,##0.000_р_._-;\-* #,##0.000_р_._-;_-* &quot;-&quot;???_р_._-;_-@_-">
                  <c:v>2.1086856656649915</c:v>
                </c:pt>
                <c:pt idx="22" formatCode="_-* #,##0.000_р_._-;\-* #,##0.000_р_._-;_-* &quot;-&quot;???_р_._-;_-@_-">
                  <c:v>2.1086856656649915</c:v>
                </c:pt>
                <c:pt idx="23" formatCode="_-* #,##0.000_р_._-;\-* #,##0.000_р_._-;_-* &quot;-&quot;???_р_._-;_-@_-">
                  <c:v>2.1086856656649915</c:v>
                </c:pt>
                <c:pt idx="24" formatCode="_-* #,##0.000_р_._-;\-* #,##0.000_р_._-;_-* &quot;-&quot;???_р_._-;_-@_-">
                  <c:v>2.1086856656649915</c:v>
                </c:pt>
                <c:pt idx="25" formatCode="_-* #,##0.000_р_._-;\-* #,##0.000_р_._-;_-* &quot;-&quot;???_р_._-;_-@_-">
                  <c:v>2.1086856656649915</c:v>
                </c:pt>
                <c:pt idx="26" formatCode="_-* #,##0.000_р_._-;\-* #,##0.000_р_._-;_-* &quot;-&quot;???_р_._-;_-@_-">
                  <c:v>2.1086856656649915</c:v>
                </c:pt>
                <c:pt idx="27" formatCode="_-* #,##0.000_р_._-;\-* #,##0.000_р_._-;_-* &quot;-&quot;???_р_._-;_-@_-">
                  <c:v>2.1086856656649915</c:v>
                </c:pt>
                <c:pt idx="28" formatCode="_-* #,##0.000_р_._-;\-* #,##0.000_р_._-;_-* &quot;-&quot;???_р_._-;_-@_-">
                  <c:v>2.1086856656649915</c:v>
                </c:pt>
                <c:pt idx="29" formatCode="_-* #,##0.000_р_._-;\-* #,##0.000_р_._-;_-* &quot;-&quot;???_р_._-;_-@_-">
                  <c:v>4.0757136786411943</c:v>
                </c:pt>
                <c:pt idx="30" formatCode="_-* #,##0.000_р_._-;\-* #,##0.000_р_._-;_-* &quot;-&quot;???_р_._-;_-@_-">
                  <c:v>4.0757136786411943</c:v>
                </c:pt>
                <c:pt idx="31" formatCode="_-* #,##0.000_р_._-;\-* #,##0.000_р_._-;_-* &quot;-&quot;???_р_._-;_-@_-">
                  <c:v>4.0757136786411943</c:v>
                </c:pt>
                <c:pt idx="32" formatCode="_-* #,##0.000_р_._-;\-* #,##0.000_р_._-;_-* &quot;-&quot;???_р_._-;_-@_-">
                  <c:v>4.0757136786411943</c:v>
                </c:pt>
                <c:pt idx="33" formatCode="_-* #,##0.000_р_._-;\-* #,##0.000_р_._-;_-* &quot;-&quot;???_р_._-;_-@_-">
                  <c:v>4.0757136786411943</c:v>
                </c:pt>
                <c:pt idx="34" formatCode="_-* #,##0.000_р_._-;\-* #,##0.000_р_._-;_-* &quot;-&quot;???_р_._-;_-@_-">
                  <c:v>4.0757136786411943</c:v>
                </c:pt>
                <c:pt idx="35" formatCode="_-* #,##0.000_р_._-;\-* #,##0.000_р_._-;_-* &quot;-&quot;???_р_._-;_-@_-">
                  <c:v>4.0757136786411943</c:v>
                </c:pt>
                <c:pt idx="36" formatCode="_-* #,##0.000_р_._-;\-* #,##0.000_р_._-;_-* &quot;-&quot;???_р_._-;_-@_-">
                  <c:v>2.7275976394868686</c:v>
                </c:pt>
                <c:pt idx="37" formatCode="_-* #,##0.000_р_._-;\-* #,##0.000_р_._-;_-* &quot;-&quot;???_р_._-;_-@_-">
                  <c:v>2.7275976394868686</c:v>
                </c:pt>
                <c:pt idx="38" formatCode="_-* #,##0.000_р_._-;\-* #,##0.000_р_._-;_-* &quot;-&quot;???_р_._-;_-@_-">
                  <c:v>2.7275976394868686</c:v>
                </c:pt>
                <c:pt idx="40" formatCode="_-* #,##0.000_р_._-;\-* #,##0.000_р_._-;_-* &quot;-&quot;???_р_._-;_-@_-">
                  <c:v>2.7275976394868686</c:v>
                </c:pt>
                <c:pt idx="41" formatCode="_-* #,##0.000_р_._-;\-* #,##0.000_р_._-;_-* &quot;-&quot;???_р_._-;_-@_-">
                  <c:v>2.7275976394868686</c:v>
                </c:pt>
                <c:pt idx="42" formatCode="_-* #,##0.000_р_._-;\-* #,##0.000_р_._-;_-* &quot;-&quot;???_р_._-;_-@_-">
                  <c:v>2.7275976394868686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0-E020-49D9-9BD6-20CD496D05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1883136"/>
        <c:axId val="322048768"/>
      </c:lineChart>
      <c:catAx>
        <c:axId val="321883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22048768"/>
        <c:crosses val="autoZero"/>
        <c:auto val="1"/>
        <c:lblAlgn val="ctr"/>
        <c:lblOffset val="100"/>
        <c:tickLblSkip val="3"/>
        <c:noMultiLvlLbl val="0"/>
      </c:catAx>
      <c:valAx>
        <c:axId val="322048768"/>
        <c:scaling>
          <c:orientation val="minMax"/>
        </c:scaling>
        <c:delete val="0"/>
        <c:axPos val="l"/>
        <c:majorGridlines/>
        <c:numFmt formatCode="_-* #,##0.000_р_._-;\-* #,##0.000_р_._-;_-* &quot;-&quot;???_р_._-;_-@_-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3218831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9157745865607887"/>
          <c:y val="0.91601632695786217"/>
          <c:w val="0.42389827759811216"/>
          <c:h val="6.7902366632259986E-2"/>
        </c:manualLayout>
      </c:layout>
      <c:overlay val="0"/>
      <c:txPr>
        <a:bodyPr/>
        <a:lstStyle/>
        <a:p>
          <a:pPr>
            <a:defRPr sz="1400" b="1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5.1969234755932653E-2"/>
          <c:y val="2.585739427547417E-2"/>
          <c:w val="0.9286799190161984"/>
          <c:h val="0.81203151329812251"/>
        </c:manualLayout>
      </c:layout>
      <c:lineChart>
        <c:grouping val="standard"/>
        <c:varyColors val="0"/>
        <c:ser>
          <c:idx val="0"/>
          <c:order val="0"/>
          <c:tx>
            <c:strRef>
              <c:f>'[Диаграмма в Microsoft PowerPoint]Основные показатели'!$B$24</c:f>
              <c:strCache>
                <c:ptCount val="1"/>
                <c:pt idx="0">
                  <c:v>Электропотребление, %</c:v>
                </c:pt>
              </c:strCache>
            </c:strRef>
          </c:tx>
          <c:spPr>
            <a:ln w="25400">
              <a:solidFill>
                <a:srgbClr val="0070C0"/>
              </a:solidFill>
            </a:ln>
          </c:spPr>
          <c:marker>
            <c:symbol val="circle"/>
            <c:size val="5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</c:marker>
          <c:dLbls>
            <c:dLbl>
              <c:idx val="2"/>
              <c:layout>
                <c:manualLayout>
                  <c:x val="-3.6251104205194687E-2"/>
                  <c:y val="2.99278520746961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FDA-4906-A7F1-808A4607A85E}"/>
                </c:ext>
              </c:extLst>
            </c:dLbl>
            <c:dLbl>
              <c:idx val="4"/>
              <c:layout>
                <c:manualLayout>
                  <c:x val="-3.3022694197123663E-2"/>
                  <c:y val="2.71815427252211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FDA-4906-A7F1-808A4607A85E}"/>
                </c:ext>
              </c:extLst>
            </c:dLbl>
            <c:dLbl>
              <c:idx val="6"/>
              <c:layout>
                <c:manualLayout>
                  <c:x val="-3.3022694197123663E-2"/>
                  <c:y val="4.64057081715461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FDA-4906-A7F1-808A4607A85E}"/>
                </c:ext>
              </c:extLst>
            </c:dLbl>
            <c:dLbl>
              <c:idx val="8"/>
              <c:layout>
                <c:manualLayout>
                  <c:x val="-3.1408489193088154E-2"/>
                  <c:y val="2.71815427252211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FDA-4906-A7F1-808A4607A85E}"/>
                </c:ext>
              </c:extLst>
            </c:dLbl>
            <c:dLbl>
              <c:idx val="9"/>
              <c:layout>
                <c:manualLayout>
                  <c:x val="-1.031883726398607E-2"/>
                  <c:y val="3.26741614241711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FDA-4906-A7F1-808A4607A85E}"/>
                </c:ext>
              </c:extLst>
            </c:dLbl>
            <c:dLbl>
              <c:idx val="12"/>
              <c:layout>
                <c:manualLayout>
                  <c:x val="-2.4846682300305682E-2"/>
                  <c:y val="1.8942614676796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FDA-4906-A7F1-808A4607A85E}"/>
                </c:ext>
              </c:extLst>
            </c:dLbl>
            <c:dLbl>
              <c:idx val="19"/>
              <c:layout>
                <c:manualLayout>
                  <c:x val="-3.1408489193088154E-2"/>
                  <c:y val="3.81667801231211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FFDA-4906-A7F1-808A4607A85E}"/>
                </c:ext>
              </c:extLst>
            </c:dLbl>
            <c:dLbl>
              <c:idx val="23"/>
              <c:layout>
                <c:manualLayout>
                  <c:x val="-4.1268299773553091E-2"/>
                  <c:y val="2.77739318251044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FFDA-4906-A7F1-808A4607A85E}"/>
                </c:ext>
              </c:extLst>
            </c:dLbl>
            <c:dLbl>
              <c:idx val="24"/>
              <c:layout>
                <c:manualLayout>
                  <c:x val="-2.4029877974776688E-2"/>
                  <c:y val="3.26739451793404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FFDA-4906-A7F1-808A4607A85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0070C0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'[Диаграмма в Microsoft PowerPoint]Основные показатели'!$W$2:$BP$2</c:f>
              <c:numCache>
                <c:formatCode>General</c:formatCode>
                <c:ptCount val="46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</c:numCache>
            </c:numRef>
          </c:cat>
          <c:val>
            <c:numRef>
              <c:f>'[Диаграмма в Microsoft PowerPoint]Основные показатели'!$W$24:$AW$24</c:f>
              <c:numCache>
                <c:formatCode>0.0%</c:formatCode>
                <c:ptCount val="27"/>
                <c:pt idx="1">
                  <c:v>-1.6517466771089607E-2</c:v>
                </c:pt>
                <c:pt idx="2">
                  <c:v>-6.0499370373256492E-2</c:v>
                </c:pt>
                <c:pt idx="3">
                  <c:v>-5.4780326391108962E-2</c:v>
                </c:pt>
                <c:pt idx="4">
                  <c:v>-8.6881883327580817E-2</c:v>
                </c:pt>
                <c:pt idx="5">
                  <c:v>-1.8625660825320949E-2</c:v>
                </c:pt>
                <c:pt idx="6">
                  <c:v>-1.5146322953545524E-2</c:v>
                </c:pt>
                <c:pt idx="7">
                  <c:v>-1.6009085499747763E-2</c:v>
                </c:pt>
                <c:pt idx="8">
                  <c:v>-6.5040858040334975E-3</c:v>
                </c:pt>
                <c:pt idx="9">
                  <c:v>2.833040864013572E-2</c:v>
                </c:pt>
                <c:pt idx="10">
                  <c:v>3.8026574988273283E-2</c:v>
                </c:pt>
                <c:pt idx="11">
                  <c:v>1.3563251873779627E-2</c:v>
                </c:pt>
                <c:pt idx="12">
                  <c:v>3.1509320917247749E-3</c:v>
                </c:pt>
                <c:pt idx="13">
                  <c:v>2.8156125741147651E-2</c:v>
                </c:pt>
                <c:pt idx="14">
                  <c:v>2.3630976397265656E-2</c:v>
                </c:pt>
                <c:pt idx="15">
                  <c:v>1.7806972547421696E-2</c:v>
                </c:pt>
                <c:pt idx="16">
                  <c:v>4.175591289362731E-2</c:v>
                </c:pt>
                <c:pt idx="17">
                  <c:v>2.3012857575226406E-2</c:v>
                </c:pt>
                <c:pt idx="18">
                  <c:v>2.0160297677447113E-2</c:v>
                </c:pt>
                <c:pt idx="19">
                  <c:v>-4.460911221180771E-2</c:v>
                </c:pt>
                <c:pt idx="20">
                  <c:v>4.4528812357592026E-2</c:v>
                </c:pt>
                <c:pt idx="21">
                  <c:v>2.0075394424535743E-2</c:v>
                </c:pt>
                <c:pt idx="22">
                  <c:v>2.1320650094739151E-2</c:v>
                </c:pt>
                <c:pt idx="23">
                  <c:v>-7.9909190041186177E-3</c:v>
                </c:pt>
                <c:pt idx="24">
                  <c:v>7.4679856119881259E-3</c:v>
                </c:pt>
                <c:pt idx="25">
                  <c:v>-5.2201847142284699E-3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9-FFDA-4906-A7F1-808A4607A85E}"/>
            </c:ext>
          </c:extLst>
        </c:ser>
        <c:ser>
          <c:idx val="2"/>
          <c:order val="1"/>
          <c:tx>
            <c:strRef>
              <c:f>'[Диаграмма в Microsoft PowerPoint]Основные показатели'!$B$25</c:f>
              <c:strCache>
                <c:ptCount val="1"/>
                <c:pt idx="0">
                  <c:v>Электропотребление %, средние</c:v>
                </c:pt>
              </c:strCache>
            </c:strRef>
          </c:tx>
          <c:spPr>
            <a:ln w="19050">
              <a:solidFill>
                <a:srgbClr val="0070C0"/>
              </a:solidFill>
              <a:prstDash val="dash"/>
            </a:ln>
          </c:spPr>
          <c:marker>
            <c:symbol val="none"/>
          </c:marker>
          <c:dPt>
            <c:idx val="9"/>
            <c:bubble3D val="0"/>
            <c:spPr>
              <a:ln w="19050">
                <a:noFill/>
                <a:prstDash val="dash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FFDA-4906-A7F1-808A4607A85E}"/>
              </c:ext>
            </c:extLst>
          </c:dPt>
          <c:dPt>
            <c:idx val="23"/>
            <c:bubble3D val="0"/>
            <c:spPr>
              <a:ln w="19050">
                <a:noFill/>
                <a:prstDash val="dash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FFDA-4906-A7F1-808A4607A85E}"/>
              </c:ext>
            </c:extLst>
          </c:dPt>
          <c:dLbls>
            <c:dLbl>
              <c:idx val="0"/>
              <c:layout>
                <c:manualLayout>
                  <c:x val="8.8781275221953185E-2"/>
                  <c:y val="0.208719510560100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FDA-4906-A7F1-808A4607A85E}"/>
                </c:ext>
              </c:extLst>
            </c:dLbl>
            <c:dLbl>
              <c:idx val="4"/>
              <c:layout>
                <c:manualLayout>
                  <c:x val="-3.5512510088781278E-2"/>
                  <c:y val="-0.230689985355900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FFDA-4906-A7F1-808A4607A85E}"/>
                </c:ext>
              </c:extLst>
            </c:dLbl>
            <c:dLbl>
              <c:idx val="12"/>
              <c:layout>
                <c:manualLayout>
                  <c:x val="2.7261084395693205E-2"/>
                  <c:y val="0.1379855368497348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FFDA-4906-A7F1-808A4607A85E}"/>
                </c:ext>
              </c:extLst>
            </c:dLbl>
            <c:dLbl>
              <c:idx val="21"/>
              <c:layout>
                <c:manualLayout>
                  <c:x val="-2.4490606075841033E-2"/>
                  <c:y val="0.1186156228379402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FFDA-4906-A7F1-808A4607A85E}"/>
                </c:ext>
              </c:extLst>
            </c:dLbl>
            <c:spPr>
              <a:ln w="19050">
                <a:solidFill>
                  <a:srgbClr val="0070C0"/>
                </a:solidFill>
              </a:ln>
            </c:spPr>
            <c:txPr>
              <a:bodyPr/>
              <a:lstStyle/>
              <a:p>
                <a:pPr>
                  <a:defRPr sz="1400" b="1">
                    <a:solidFill>
                      <a:srgbClr val="0070C0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'[Диаграмма в Microsoft PowerPoint]Основные показатели'!$W$2:$BP$2</c:f>
              <c:numCache>
                <c:formatCode>General</c:formatCode>
                <c:ptCount val="46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</c:numCache>
            </c:numRef>
          </c:cat>
          <c:val>
            <c:numRef>
              <c:f>'[Диаграмма в Microsoft PowerPoint]Основные показатели'!$W$25:$AW$25</c:f>
              <c:numCache>
                <c:formatCode>0.0%</c:formatCode>
                <c:ptCount val="27"/>
                <c:pt idx="1">
                  <c:v>-3.4370525243210451E-2</c:v>
                </c:pt>
                <c:pt idx="2">
                  <c:v>-3.4370525243210451E-2</c:v>
                </c:pt>
                <c:pt idx="3">
                  <c:v>-3.4370525243210451E-2</c:v>
                </c:pt>
                <c:pt idx="4">
                  <c:v>-3.4370525243210451E-2</c:v>
                </c:pt>
                <c:pt idx="5">
                  <c:v>-3.4370525243210451E-2</c:v>
                </c:pt>
                <c:pt idx="6">
                  <c:v>-3.4370525243210451E-2</c:v>
                </c:pt>
                <c:pt idx="7">
                  <c:v>-3.4370525243210451E-2</c:v>
                </c:pt>
                <c:pt idx="8">
                  <c:v>-3.4370525243210451E-2</c:v>
                </c:pt>
                <c:pt idx="9">
                  <c:v>2.3759431042604924E-2</c:v>
                </c:pt>
                <c:pt idx="10">
                  <c:v>2.3759431042604924E-2</c:v>
                </c:pt>
                <c:pt idx="11">
                  <c:v>2.3759431042604924E-2</c:v>
                </c:pt>
                <c:pt idx="12">
                  <c:v>2.3759431042604924E-2</c:v>
                </c:pt>
                <c:pt idx="13">
                  <c:v>2.3759431042604924E-2</c:v>
                </c:pt>
                <c:pt idx="14">
                  <c:v>2.3759431042604924E-2</c:v>
                </c:pt>
                <c:pt idx="15">
                  <c:v>2.3759431042604924E-2</c:v>
                </c:pt>
                <c:pt idx="16">
                  <c:v>2.3759431042604924E-2</c:v>
                </c:pt>
                <c:pt idx="17">
                  <c:v>2.3759431042604924E-2</c:v>
                </c:pt>
                <c:pt idx="18">
                  <c:v>2.3759431042604924E-2</c:v>
                </c:pt>
                <c:pt idx="20">
                  <c:v>1.3363623128417995E-2</c:v>
                </c:pt>
                <c:pt idx="21">
                  <c:v>1.5103684699827485E-2</c:v>
                </c:pt>
                <c:pt idx="22">
                  <c:v>1.5103684699827485E-2</c:v>
                </c:pt>
                <c:pt idx="23">
                  <c:v>1.5103684699827485E-2</c:v>
                </c:pt>
                <c:pt idx="24">
                  <c:v>1.5103684699827485E-2</c:v>
                </c:pt>
                <c:pt idx="25">
                  <c:v>1.5103684699827485E-2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2-FFDA-4906-A7F1-808A4607A85E}"/>
            </c:ext>
          </c:extLst>
        </c:ser>
        <c:ser>
          <c:idx val="1"/>
          <c:order val="2"/>
          <c:tx>
            <c:strRef>
              <c:f>'[Диаграмма в Microsoft PowerPoint]Основные показатели'!$B$15</c:f>
              <c:strCache>
                <c:ptCount val="1"/>
                <c:pt idx="0">
                  <c:v>ВВП %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circle"/>
            <c:size val="5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dLbls>
            <c:dLbl>
              <c:idx val="2"/>
              <c:layout>
                <c:manualLayout>
                  <c:x val="-3.1589991928974978E-2"/>
                  <c:y val="2.99278520746961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FFDA-4906-A7F1-808A4607A85E}"/>
                </c:ext>
              </c:extLst>
            </c:dLbl>
            <c:dLbl>
              <c:idx val="4"/>
              <c:layout>
                <c:manualLayout>
                  <c:x val="-3.6432606941081518E-2"/>
                  <c:y val="2.71815427252211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FFDA-4906-A7F1-808A4607A85E}"/>
                </c:ext>
              </c:extLst>
            </c:dLbl>
            <c:dLbl>
              <c:idx val="9"/>
              <c:layout>
                <c:manualLayout>
                  <c:x val="-2.6642517142984247E-2"/>
                  <c:y val="-7.4431903205353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FFDA-4906-A7F1-808A4607A85E}"/>
                </c:ext>
              </c:extLst>
            </c:dLbl>
            <c:dLbl>
              <c:idx val="15"/>
              <c:layout>
                <c:manualLayout>
                  <c:x val="-2.5028312138948731E-2"/>
                  <c:y val="2.99278520746961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FFDA-4906-A7F1-808A4607A85E}"/>
                </c:ext>
              </c:extLst>
            </c:dLbl>
            <c:dLbl>
              <c:idx val="19"/>
              <c:layout>
                <c:manualLayout>
                  <c:x val="-3.2340660807229603E-2"/>
                  <c:y val="2.71815427252211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7-FFDA-4906-A7F1-808A4607A85E}"/>
                </c:ext>
              </c:extLst>
            </c:dLbl>
            <c:dLbl>
              <c:idx val="20"/>
              <c:layout>
                <c:manualLayout>
                  <c:x val="-4.4398772187374883E-2"/>
                  <c:y val="1.6196305327321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8-FFDA-4906-A7F1-808A4607A85E}"/>
                </c:ext>
              </c:extLst>
            </c:dLbl>
            <c:dLbl>
              <c:idx val="21"/>
              <c:layout>
                <c:manualLayout>
                  <c:x val="-2.502843924170484E-2"/>
                  <c:y val="-4.14761910116538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9-FFDA-4906-A7F1-808A4607A85E}"/>
                </c:ext>
              </c:extLst>
            </c:dLbl>
            <c:dLbl>
              <c:idx val="22"/>
              <c:layout>
                <c:manualLayout>
                  <c:x val="-1.3728877110700146E-2"/>
                  <c:y val="-3.32372629632288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A-FFDA-4906-A7F1-808A4607A85E}"/>
                </c:ext>
              </c:extLst>
            </c:dLbl>
            <c:dLbl>
              <c:idx val="25"/>
              <c:layout>
                <c:manualLayout>
                  <c:x val="-1.7515171584401558E-2"/>
                  <c:y val="4.00112743975266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B-FFDA-4906-A7F1-808A4607A85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'[Диаграмма в Microsoft PowerPoint]Основные показатели'!$W$2:$BP$2</c:f>
              <c:numCache>
                <c:formatCode>General</c:formatCode>
                <c:ptCount val="46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</c:numCache>
            </c:numRef>
          </c:cat>
          <c:val>
            <c:numRef>
              <c:f>'[Диаграмма в Microsoft PowerPoint]Основные показатели'!$W$15:$AW$15</c:f>
              <c:numCache>
                <c:formatCode>0.0%</c:formatCode>
                <c:ptCount val="27"/>
                <c:pt idx="0">
                  <c:v>-4.9000000000000002E-2</c:v>
                </c:pt>
                <c:pt idx="1">
                  <c:v>-0.05</c:v>
                </c:pt>
                <c:pt idx="2">
                  <c:v>-0.14499999999999999</c:v>
                </c:pt>
                <c:pt idx="3">
                  <c:v>-8.5999999999999993E-2</c:v>
                </c:pt>
                <c:pt idx="4">
                  <c:v>-0.128</c:v>
                </c:pt>
                <c:pt idx="5">
                  <c:v>-0.04</c:v>
                </c:pt>
                <c:pt idx="6">
                  <c:v>-0.04</c:v>
                </c:pt>
                <c:pt idx="7">
                  <c:v>-0.02</c:v>
                </c:pt>
                <c:pt idx="8">
                  <c:v>-7.4999999999999997E-2</c:v>
                </c:pt>
                <c:pt idx="9">
                  <c:v>6.4000000000000001E-2</c:v>
                </c:pt>
                <c:pt idx="10">
                  <c:v>0.1</c:v>
                </c:pt>
                <c:pt idx="11">
                  <c:v>5.0999999999999997E-2</c:v>
                </c:pt>
                <c:pt idx="12">
                  <c:v>4.5999999999999999E-2</c:v>
                </c:pt>
                <c:pt idx="13">
                  <c:v>7.2999999999999995E-2</c:v>
                </c:pt>
                <c:pt idx="14">
                  <c:v>7.1999999999999995E-2</c:v>
                </c:pt>
                <c:pt idx="15">
                  <c:v>6.4000000000000001E-2</c:v>
                </c:pt>
                <c:pt idx="16">
                  <c:v>7.3999999999999996E-2</c:v>
                </c:pt>
                <c:pt idx="17">
                  <c:v>8.1000000000000003E-2</c:v>
                </c:pt>
                <c:pt idx="18">
                  <c:v>5.6000000000000001E-2</c:v>
                </c:pt>
                <c:pt idx="19">
                  <c:v>-7.8E-2</c:v>
                </c:pt>
                <c:pt idx="20">
                  <c:v>4.4999999999999998E-2</c:v>
                </c:pt>
                <c:pt idx="21">
                  <c:v>4.2999999999999997E-2</c:v>
                </c:pt>
                <c:pt idx="22">
                  <c:v>3.4000000000000002E-2</c:v>
                </c:pt>
                <c:pt idx="23">
                  <c:v>1.2999999999999999E-2</c:v>
                </c:pt>
                <c:pt idx="24">
                  <c:v>6.0000000000000001E-3</c:v>
                </c:pt>
                <c:pt idx="25" formatCode="0.00%">
                  <c:v>-3.5000000000000003E-2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C-FFDA-4906-A7F1-808A4607A85E}"/>
            </c:ext>
          </c:extLst>
        </c:ser>
        <c:ser>
          <c:idx val="3"/>
          <c:order val="3"/>
          <c:tx>
            <c:strRef>
              <c:f>'[Диаграмма в Microsoft PowerPoint]Основные показатели'!$B$16</c:f>
              <c:strCache>
                <c:ptCount val="1"/>
                <c:pt idx="0">
                  <c:v>ВВП %, средние</c:v>
                </c:pt>
              </c:strCache>
            </c:strRef>
          </c:tx>
          <c:spPr>
            <a:ln w="19050">
              <a:solidFill>
                <a:srgbClr val="FF0000"/>
              </a:solidFill>
              <a:prstDash val="dash"/>
            </a:ln>
          </c:spPr>
          <c:marker>
            <c:symbol val="none"/>
          </c:marker>
          <c:dPt>
            <c:idx val="9"/>
            <c:bubble3D val="0"/>
            <c:spPr>
              <a:ln w="19050">
                <a:noFill/>
                <a:prstDash val="dash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E-FFDA-4906-A7F1-808A4607A85E}"/>
              </c:ext>
            </c:extLst>
          </c:dPt>
          <c:dLbls>
            <c:dLbl>
              <c:idx val="1"/>
              <c:layout>
                <c:manualLayout>
                  <c:x val="8.969810475999887E-2"/>
                  <c:y val="9.94595147717898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F-FFDA-4906-A7F1-808A4607A85E}"/>
                </c:ext>
              </c:extLst>
            </c:dLbl>
            <c:dLbl>
              <c:idx val="10"/>
              <c:layout>
                <c:manualLayout>
                  <c:x val="5.353132758180662E-2"/>
                  <c:y val="-0.1400618331385498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0-FFDA-4906-A7F1-808A4607A85E}"/>
                </c:ext>
              </c:extLst>
            </c:dLbl>
            <c:dLbl>
              <c:idx val="21"/>
              <c:layout>
                <c:manualLayout>
                  <c:x val="-2.4213054724090501E-2"/>
                  <c:y val="-0.196549352171430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1-FFDA-4906-A7F1-808A4607A85E}"/>
                </c:ext>
              </c:extLst>
            </c:dLbl>
            <c:spPr>
              <a:ln w="19050">
                <a:solidFill>
                  <a:srgbClr val="FF0000"/>
                </a:solidFill>
              </a:ln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'[Диаграмма в Microsoft PowerPoint]Основные показатели'!$W$2:$BP$2</c:f>
              <c:numCache>
                <c:formatCode>General</c:formatCode>
                <c:ptCount val="46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</c:numCache>
            </c:numRef>
          </c:cat>
          <c:val>
            <c:numRef>
              <c:f>'[Диаграмма в Microsoft PowerPoint]Основные показатели'!$W$16:$AV$16</c:f>
              <c:numCache>
                <c:formatCode>0.0%</c:formatCode>
                <c:ptCount val="26"/>
                <c:pt idx="0">
                  <c:v>-7.0333333333333317E-2</c:v>
                </c:pt>
                <c:pt idx="1">
                  <c:v>-7.0333333333333317E-2</c:v>
                </c:pt>
                <c:pt idx="2">
                  <c:v>-7.0333333333333317E-2</c:v>
                </c:pt>
                <c:pt idx="3">
                  <c:v>-7.0333333333333317E-2</c:v>
                </c:pt>
                <c:pt idx="4">
                  <c:v>-7.0333333333333317E-2</c:v>
                </c:pt>
                <c:pt idx="5">
                  <c:v>-7.0333333333333317E-2</c:v>
                </c:pt>
                <c:pt idx="6">
                  <c:v>-7.0333333333333317E-2</c:v>
                </c:pt>
                <c:pt idx="7">
                  <c:v>-7.0333333333333317E-2</c:v>
                </c:pt>
                <c:pt idx="8">
                  <c:v>-7.0333333333333317E-2</c:v>
                </c:pt>
                <c:pt idx="9">
                  <c:v>6.8100000000000008E-2</c:v>
                </c:pt>
                <c:pt idx="10">
                  <c:v>6.8100000000000008E-2</c:v>
                </c:pt>
                <c:pt idx="11">
                  <c:v>6.8100000000000008E-2</c:v>
                </c:pt>
                <c:pt idx="12">
                  <c:v>6.8100000000000008E-2</c:v>
                </c:pt>
                <c:pt idx="13">
                  <c:v>6.8100000000000008E-2</c:v>
                </c:pt>
                <c:pt idx="14">
                  <c:v>6.8100000000000008E-2</c:v>
                </c:pt>
                <c:pt idx="15">
                  <c:v>6.8100000000000008E-2</c:v>
                </c:pt>
                <c:pt idx="16">
                  <c:v>6.8100000000000008E-2</c:v>
                </c:pt>
                <c:pt idx="17">
                  <c:v>6.8100000000000008E-2</c:v>
                </c:pt>
                <c:pt idx="18">
                  <c:v>6.8100000000000008E-2</c:v>
                </c:pt>
                <c:pt idx="20">
                  <c:v>4.0666666666666663E-2</c:v>
                </c:pt>
                <c:pt idx="21">
                  <c:v>4.0666666666666663E-2</c:v>
                </c:pt>
                <c:pt idx="22">
                  <c:v>4.0666666666666663E-2</c:v>
                </c:pt>
                <c:pt idx="23">
                  <c:v>9.4999999999999998E-3</c:v>
                </c:pt>
                <c:pt idx="24">
                  <c:v>9.4999999999999998E-3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2-FFDA-4906-A7F1-808A4607A8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2145792"/>
        <c:axId val="332147328"/>
      </c:lineChart>
      <c:catAx>
        <c:axId val="332145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32147328"/>
        <c:crosses val="autoZero"/>
        <c:auto val="1"/>
        <c:lblAlgn val="ctr"/>
        <c:lblOffset val="100"/>
        <c:tickLblSkip val="2"/>
        <c:noMultiLvlLbl val="0"/>
      </c:catAx>
      <c:valAx>
        <c:axId val="332147328"/>
        <c:scaling>
          <c:orientation val="minMax"/>
          <c:max val="0.2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33214579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egendEntry>
        <c:idx val="1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"/>
          <c:y val="0.84423859032184068"/>
          <c:w val="0.97455238919377674"/>
          <c:h val="0.13484120185813592"/>
        </c:manualLayout>
      </c:layout>
      <c:overlay val="0"/>
      <c:txPr>
        <a:bodyPr/>
        <a:lstStyle/>
        <a:p>
          <a:pPr>
            <a:defRPr sz="1400" b="1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4510695376837114E-2"/>
          <c:y val="5.1400552618549464E-2"/>
          <c:w val="0.88668106286045345"/>
          <c:h val="0.84416931606109746"/>
        </c:manualLayout>
      </c:layout>
      <c:lineChart>
        <c:grouping val="standard"/>
        <c:varyColors val="0"/>
        <c:ser>
          <c:idx val="0"/>
          <c:order val="0"/>
          <c:tx>
            <c:strRef>
              <c:f>'Основные показатели'!$B$30</c:f>
              <c:strCache>
                <c:ptCount val="1"/>
                <c:pt idx="0">
                  <c:v>Кэл с лок. осредн.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8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</c:marker>
          <c:dLbls>
            <c:dLbl>
              <c:idx val="9"/>
              <c:layout>
                <c:manualLayout>
                  <c:x val="-2.2973037461226437E-2"/>
                  <c:y val="-5.03110741988894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874-4D97-9A56-3EE3F81E8BFC}"/>
                </c:ext>
              </c:extLst>
            </c:dLbl>
            <c:dLbl>
              <c:idx val="24"/>
              <c:layout>
                <c:manualLayout>
                  <c:x val="-2.4551709906040615E-2"/>
                  <c:y val="4.70520089654107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874-4D97-9A56-3EE3F81E8BF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0070C0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'Основные показатели'!$W$2:$AW$2</c:f>
              <c:numCache>
                <c:formatCode>General</c:formatCode>
                <c:ptCount val="27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</c:numCache>
            </c:numRef>
          </c:cat>
          <c:val>
            <c:numRef>
              <c:f>'Основные показатели'!$W$30:$AW$30</c:f>
              <c:numCache>
                <c:formatCode>_(* #,##0.00_);_(* \(#,##0.00\);_(* "-"??_);_(@_)</c:formatCode>
                <c:ptCount val="27"/>
                <c:pt idx="1">
                  <c:v>0.33034933542179212</c:v>
                </c:pt>
                <c:pt idx="2">
                  <c:v>0.41723703705694137</c:v>
                </c:pt>
                <c:pt idx="3">
                  <c:v>0.63698053943149957</c:v>
                </c:pt>
                <c:pt idx="4">
                  <c:v>0.67876471349672507</c:v>
                </c:pt>
                <c:pt idx="5">
                  <c:v>0.46564152063302372</c:v>
                </c:pt>
                <c:pt idx="6">
                  <c:v>0.37865807383863809</c:v>
                </c:pt>
                <c:pt idx="7">
                  <c:v>0.80045427498738819</c:v>
                </c:pt>
                <c:pt idx="8">
                  <c:v>8.6721144053779967E-2</c:v>
                </c:pt>
                <c:pt idx="9">
                  <c:v>0.44266263500212061</c:v>
                </c:pt>
                <c:pt idx="10">
                  <c:v>0.38026574988273282</c:v>
                </c:pt>
                <c:pt idx="11">
                  <c:v>0.26394299827442386</c:v>
                </c:pt>
                <c:pt idx="12">
                  <c:v>0.26394299827442386</c:v>
                </c:pt>
                <c:pt idx="13">
                  <c:v>0.26394299827442386</c:v>
                </c:pt>
                <c:pt idx="14">
                  <c:v>0.32820800551757856</c:v>
                </c:pt>
                <c:pt idx="15">
                  <c:v>0.37705818728892876</c:v>
                </c:pt>
                <c:pt idx="16">
                  <c:v>0.37705818728892876</c:v>
                </c:pt>
                <c:pt idx="17">
                  <c:v>0.37705818728892876</c:v>
                </c:pt>
                <c:pt idx="18">
                  <c:v>0.36000531566869842</c:v>
                </c:pt>
                <c:pt idx="19">
                  <c:v>0.57191169502317574</c:v>
                </c:pt>
                <c:pt idx="20">
                  <c:v>0.42576157424108746</c:v>
                </c:pt>
                <c:pt idx="21">
                  <c:v>0.42576157424108746</c:v>
                </c:pt>
                <c:pt idx="22">
                  <c:v>0.42576157424108746</c:v>
                </c:pt>
                <c:pt idx="23">
                  <c:v>0.42576157424108746</c:v>
                </c:pt>
                <c:pt idx="24">
                  <c:v>0.42576157424108746</c:v>
                </c:pt>
                <c:pt idx="25">
                  <c:v>0.42576157424108746</c:v>
                </c:pt>
                <c:pt idx="26">
                  <c:v>0.42576157424108746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5874-4D97-9A56-3EE3F81E8BFC}"/>
            </c:ext>
          </c:extLst>
        </c:ser>
        <c:ser>
          <c:idx val="1"/>
          <c:order val="1"/>
          <c:tx>
            <c:strRef>
              <c:f>'Основные показатели'!$B$31</c:f>
              <c:strCache>
                <c:ptCount val="1"/>
                <c:pt idx="0">
                  <c:v>Кэл с лок. осредн., средние</c:v>
                </c:pt>
              </c:strCache>
            </c:strRef>
          </c:tx>
          <c:spPr>
            <a:ln w="25400">
              <a:solidFill>
                <a:srgbClr val="0070C0"/>
              </a:solidFill>
              <a:prstDash val="dash"/>
            </a:ln>
          </c:spPr>
          <c:marker>
            <c:symbol val="none"/>
          </c:marker>
          <c:dPt>
            <c:idx val="9"/>
            <c:bubble3D val="0"/>
            <c:spPr>
              <a:ln w="25400">
                <a:noFill/>
                <a:prstDash val="dash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5874-4D97-9A56-3EE3F81E8BFC}"/>
              </c:ext>
            </c:extLst>
          </c:dPt>
          <c:dPt>
            <c:idx val="23"/>
            <c:bubble3D val="0"/>
            <c:spPr>
              <a:ln w="25400">
                <a:noFill/>
                <a:prstDash val="dash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5874-4D97-9A56-3EE3F81E8BFC}"/>
              </c:ext>
            </c:extLst>
          </c:dPt>
          <c:dLbls>
            <c:dLbl>
              <c:idx val="3"/>
              <c:layout>
                <c:manualLayout>
                  <c:x val="2.7846027846027847E-2"/>
                  <c:y val="-0.12981744421906696"/>
                </c:manualLayout>
              </c:layout>
              <c:spPr>
                <a:ln w="19050">
                  <a:solidFill>
                    <a:srgbClr val="0070C0"/>
                  </a:solidFill>
                </a:ln>
              </c:spPr>
              <c:txPr>
                <a:bodyPr/>
                <a:lstStyle/>
                <a:p>
                  <a:pPr>
                    <a:defRPr sz="1400" b="1">
                      <a:solidFill>
                        <a:srgbClr val="0070C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5874-4D97-9A56-3EE3F81E8BFC}"/>
                </c:ext>
              </c:extLst>
            </c:dLbl>
            <c:dLbl>
              <c:idx val="15"/>
              <c:layout>
                <c:manualLayout>
                  <c:x val="-0.10483223380861176"/>
                  <c:y val="-0.17038539553752535"/>
                </c:manualLayout>
              </c:layout>
              <c:spPr>
                <a:ln w="19050">
                  <a:solidFill>
                    <a:srgbClr val="0070C0"/>
                  </a:solidFill>
                </a:ln>
              </c:spPr>
              <c:txPr>
                <a:bodyPr/>
                <a:lstStyle/>
                <a:p>
                  <a:pPr>
                    <a:defRPr sz="1400" b="1">
                      <a:solidFill>
                        <a:srgbClr val="0070C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5874-4D97-9A56-3EE3F81E8BFC}"/>
                </c:ext>
              </c:extLst>
            </c:dLbl>
            <c:dLbl>
              <c:idx val="20"/>
              <c:layout>
                <c:manualLayout>
                  <c:x val="4.1456346275960093E-2"/>
                  <c:y val="-0.10462778393872493"/>
                </c:manualLayout>
              </c:layout>
              <c:spPr>
                <a:ln w="19050">
                  <a:solidFill>
                    <a:srgbClr val="0070C0"/>
                  </a:solidFill>
                </a:ln>
              </c:spPr>
              <c:txPr>
                <a:bodyPr/>
                <a:lstStyle/>
                <a:p>
                  <a:pPr>
                    <a:defRPr sz="1800" b="1">
                      <a:solidFill>
                        <a:srgbClr val="0070C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5874-4D97-9A56-3EE3F81E8BF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'Основные показатели'!$W$2:$AW$2</c:f>
              <c:numCache>
                <c:formatCode>General</c:formatCode>
                <c:ptCount val="27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</c:numCache>
            </c:numRef>
          </c:cat>
          <c:val>
            <c:numRef>
              <c:f>'Основные показатели'!$W$31:$AW$31</c:f>
              <c:numCache>
                <c:formatCode>_(* #,##0.00_);_(* \(#,##0.00\);_(* "-"??_);_(@_)</c:formatCode>
                <c:ptCount val="27"/>
                <c:pt idx="1">
                  <c:v>0.47435082986497346</c:v>
                </c:pt>
                <c:pt idx="2">
                  <c:v>0.47435082986497346</c:v>
                </c:pt>
                <c:pt idx="3">
                  <c:v>0.47435082986497346</c:v>
                </c:pt>
                <c:pt idx="4">
                  <c:v>0.47435082986497346</c:v>
                </c:pt>
                <c:pt idx="5">
                  <c:v>0.47435082986497346</c:v>
                </c:pt>
                <c:pt idx="6">
                  <c:v>0.47435082986497346</c:v>
                </c:pt>
                <c:pt idx="7">
                  <c:v>0.47435082986497346</c:v>
                </c:pt>
                <c:pt idx="8">
                  <c:v>0.47435082986497346</c:v>
                </c:pt>
                <c:pt idx="9">
                  <c:v>0.34341452627611885</c:v>
                </c:pt>
                <c:pt idx="10">
                  <c:v>0.34341452627611885</c:v>
                </c:pt>
                <c:pt idx="11">
                  <c:v>0.34341452627611885</c:v>
                </c:pt>
                <c:pt idx="12">
                  <c:v>0.34341452627611885</c:v>
                </c:pt>
                <c:pt idx="13">
                  <c:v>0.34341452627611885</c:v>
                </c:pt>
                <c:pt idx="14">
                  <c:v>0.34341452627611885</c:v>
                </c:pt>
                <c:pt idx="15">
                  <c:v>0.34341452627611885</c:v>
                </c:pt>
                <c:pt idx="16">
                  <c:v>0.34341452627611885</c:v>
                </c:pt>
                <c:pt idx="17">
                  <c:v>0.34341452627611885</c:v>
                </c:pt>
                <c:pt idx="18">
                  <c:v>0.34341452627611885</c:v>
                </c:pt>
                <c:pt idx="20">
                  <c:v>0.42576157424108746</c:v>
                </c:pt>
                <c:pt idx="21">
                  <c:v>0.42576157424108746</c:v>
                </c:pt>
                <c:pt idx="22">
                  <c:v>0.42576157424108746</c:v>
                </c:pt>
                <c:pt idx="23">
                  <c:v>0.42576157424108746</c:v>
                </c:pt>
                <c:pt idx="24">
                  <c:v>0.42576157424108746</c:v>
                </c:pt>
                <c:pt idx="25">
                  <c:v>0.42576157424108746</c:v>
                </c:pt>
                <c:pt idx="26">
                  <c:v>0.42576157424108746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A-5874-4D97-9A56-3EE3F81E8BFC}"/>
            </c:ext>
          </c:extLst>
        </c:ser>
        <c:ser>
          <c:idx val="2"/>
          <c:order val="2"/>
          <c:tx>
            <c:strRef>
              <c:f>'Основные показатели'!$B$32</c:f>
              <c:strCache>
                <c:ptCount val="1"/>
              </c:strCache>
            </c:strRef>
          </c:tx>
          <c:spPr>
            <a:ln w="28575">
              <a:solidFill>
                <a:srgbClr val="002060"/>
              </a:solidFill>
              <a:prstDash val="dashDot"/>
            </a:ln>
          </c:spPr>
          <c:marker>
            <c:symbol val="none"/>
          </c:marker>
          <c:dLbls>
            <c:dLbl>
              <c:idx val="21"/>
              <c:layout>
                <c:manualLayout>
                  <c:x val="-0.27593785769234114"/>
                  <c:y val="-0.26463120223208814"/>
                </c:manualLayout>
              </c:layout>
              <c:spPr>
                <a:ln w="19050">
                  <a:solidFill>
                    <a:srgbClr val="002060"/>
                  </a:solidFill>
                </a:ln>
              </c:spPr>
              <c:txPr>
                <a:bodyPr/>
                <a:lstStyle/>
                <a:p>
                  <a:pPr>
                    <a:defRPr sz="2000" b="1">
                      <a:solidFill>
                        <a:srgbClr val="00206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5874-4D97-9A56-3EE3F81E8BF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'Основные показатели'!$W$2:$AW$2</c:f>
              <c:numCache>
                <c:formatCode>General</c:formatCode>
                <c:ptCount val="27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</c:numCache>
            </c:numRef>
          </c:cat>
          <c:val>
            <c:numRef>
              <c:f>'Основные показатели'!$W$32:$AW$32</c:f>
              <c:numCache>
                <c:formatCode>General</c:formatCode>
                <c:ptCount val="27"/>
                <c:pt idx="9" formatCode="_(* #,##0.00_);_(* \(#,##0.00\);_(* &quot;-&quot;??_);_(@_)">
                  <c:v>0.37086354226444163</c:v>
                </c:pt>
                <c:pt idx="10" formatCode="_(* #,##0.00_);_(* \(#,##0.00\);_(* &quot;-&quot;??_);_(@_)">
                  <c:v>0.37086354226444163</c:v>
                </c:pt>
                <c:pt idx="11" formatCode="_(* #,##0.00_);_(* \(#,##0.00\);_(* &quot;-&quot;??_);_(@_)">
                  <c:v>0.37086354226444163</c:v>
                </c:pt>
                <c:pt idx="12" formatCode="_(* #,##0.00_);_(* \(#,##0.00\);_(* &quot;-&quot;??_);_(@_)">
                  <c:v>0.37086354226444163</c:v>
                </c:pt>
                <c:pt idx="13" formatCode="_(* #,##0.00_);_(* \(#,##0.00\);_(* &quot;-&quot;??_);_(@_)">
                  <c:v>0.37086354226444163</c:v>
                </c:pt>
                <c:pt idx="14" formatCode="_(* #,##0.00_);_(* \(#,##0.00\);_(* &quot;-&quot;??_);_(@_)">
                  <c:v>0.37086354226444163</c:v>
                </c:pt>
                <c:pt idx="15" formatCode="_(* #,##0.00_);_(* \(#,##0.00\);_(* &quot;-&quot;??_);_(@_)">
                  <c:v>0.37086354226444163</c:v>
                </c:pt>
                <c:pt idx="16" formatCode="_(* #,##0.00_);_(* \(#,##0.00\);_(* &quot;-&quot;??_);_(@_)">
                  <c:v>0.37086354226444163</c:v>
                </c:pt>
                <c:pt idx="17" formatCode="_(* #,##0.00_);_(* \(#,##0.00\);_(* &quot;-&quot;??_);_(@_)">
                  <c:v>0.37086354226444163</c:v>
                </c:pt>
                <c:pt idx="18" formatCode="_(* #,##0.00_);_(* \(#,##0.00\);_(* &quot;-&quot;??_);_(@_)">
                  <c:v>0.37086354226444163</c:v>
                </c:pt>
                <c:pt idx="20" formatCode="_(* #,##0.00_);_(* \(#,##0.00\);_(* &quot;-&quot;??_);_(@_)">
                  <c:v>0.37086354226444163</c:v>
                </c:pt>
                <c:pt idx="21" formatCode="_(* #,##0.00_);_(* \(#,##0.00\);_(* &quot;-&quot;??_);_(@_)">
                  <c:v>0.37086354226444163</c:v>
                </c:pt>
                <c:pt idx="22" formatCode="_(* #,##0.00_);_(* \(#,##0.00\);_(* &quot;-&quot;??_);_(@_)">
                  <c:v>0.37086354226444163</c:v>
                </c:pt>
                <c:pt idx="23" formatCode="_(* #,##0.00_);_(* \(#,##0.00\);_(* &quot;-&quot;??_);_(@_)">
                  <c:v>0.37086354226444163</c:v>
                </c:pt>
                <c:pt idx="24" formatCode="_(* #,##0.00_);_(* \(#,##0.00\);_(* &quot;-&quot;??_);_(@_)">
                  <c:v>0.37086354226444163</c:v>
                </c:pt>
                <c:pt idx="25" formatCode="_(* #,##0.00_);_(* \(#,##0.00\);_(* &quot;-&quot;??_);_(@_)">
                  <c:v>0.37086354226444163</c:v>
                </c:pt>
                <c:pt idx="26" formatCode="_(* #,##0.00_);_(* \(#,##0.00\);_(* &quot;-&quot;??_);_(@_)">
                  <c:v>0.37086354226444163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C-5874-4D97-9A56-3EE3F81E8B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3139328"/>
        <c:axId val="333141120"/>
      </c:lineChart>
      <c:catAx>
        <c:axId val="333139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33141120"/>
        <c:crosses val="autoZero"/>
        <c:auto val="1"/>
        <c:lblAlgn val="ctr"/>
        <c:lblOffset val="100"/>
        <c:tickLblSkip val="2"/>
        <c:noMultiLvlLbl val="0"/>
      </c:catAx>
      <c:valAx>
        <c:axId val="333141120"/>
        <c:scaling>
          <c:orientation val="minMax"/>
        </c:scaling>
        <c:delete val="0"/>
        <c:axPos val="l"/>
        <c:majorGridlines/>
        <c:numFmt formatCode="_(* #,##0.00_);_(* \(#,##0.00\);_(* &quot;-&quot;??_);_(@_)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3331393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6926280493011067"/>
          <c:y val="0.93685731988268084"/>
          <c:w val="0.6644614486110455"/>
          <c:h val="5.5834210925106417E-2"/>
        </c:manualLayout>
      </c:layout>
      <c:overlay val="0"/>
      <c:txPr>
        <a:bodyPr/>
        <a:lstStyle/>
        <a:p>
          <a:pPr>
            <a:defRPr sz="1400" b="1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0.45954</cdr:x>
      <cdr:y>0.07549</cdr:y>
    </cdr:from>
    <cdr:to>
      <cdr:x>0.51215</cdr:x>
      <cdr:y>0.13426</cdr:y>
    </cdr:to>
    <cdr:sp macro="" textlink="">
      <cdr:nvSpPr>
        <cdr:cNvPr id="12" name="Овал 11"/>
        <cdr:cNvSpPr/>
      </cdr:nvSpPr>
      <cdr:spPr>
        <a:xfrm xmlns:a="http://schemas.openxmlformats.org/drawingml/2006/main">
          <a:off x="3902931" y="379415"/>
          <a:ext cx="446819" cy="295379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>
          <a:solidFill>
            <a:schemeClr val="tx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0.49235</cdr:x>
      <cdr:y>0.17397</cdr:y>
    </cdr:from>
    <cdr:to>
      <cdr:x>0.54243</cdr:x>
      <cdr:y>0.22762</cdr:y>
    </cdr:to>
    <cdr:sp macro="" textlink="">
      <cdr:nvSpPr>
        <cdr:cNvPr id="13" name="Овал 12"/>
        <cdr:cNvSpPr/>
      </cdr:nvSpPr>
      <cdr:spPr>
        <a:xfrm xmlns:a="http://schemas.openxmlformats.org/drawingml/2006/main">
          <a:off x="4181590" y="874378"/>
          <a:ext cx="425335" cy="269646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 cap="flat" cmpd="sng" algn="ctr">
          <a:solidFill>
            <a:srgbClr val="0070C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0.42424</cdr:x>
      <cdr:y>0.29412</cdr:y>
    </cdr:from>
    <cdr:to>
      <cdr:x>0.48075</cdr:x>
      <cdr:y>0.34355</cdr:y>
    </cdr:to>
    <cdr:sp macro="" textlink="">
      <cdr:nvSpPr>
        <cdr:cNvPr id="14" name="Овал 13"/>
        <cdr:cNvSpPr/>
      </cdr:nvSpPr>
      <cdr:spPr>
        <a:xfrm xmlns:a="http://schemas.openxmlformats.org/drawingml/2006/main">
          <a:off x="3603123" y="1478254"/>
          <a:ext cx="479927" cy="248437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0.62698</cdr:x>
      <cdr:y>0.68869</cdr:y>
    </cdr:from>
    <cdr:to>
      <cdr:x>0.6815</cdr:x>
      <cdr:y>0.7391</cdr:y>
    </cdr:to>
    <cdr:sp macro="" textlink="">
      <cdr:nvSpPr>
        <cdr:cNvPr id="17" name="Овал 16"/>
        <cdr:cNvSpPr/>
      </cdr:nvSpPr>
      <cdr:spPr>
        <a:xfrm xmlns:a="http://schemas.openxmlformats.org/drawingml/2006/main">
          <a:off x="5325021" y="3461374"/>
          <a:ext cx="463004" cy="253378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>
          <a:solidFill>
            <a:schemeClr val="tx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0.92268</cdr:x>
      <cdr:y>0.16835</cdr:y>
    </cdr:from>
    <cdr:to>
      <cdr:x>0.97869</cdr:x>
      <cdr:y>0.22792</cdr:y>
    </cdr:to>
    <cdr:sp macro="" textlink="">
      <cdr:nvSpPr>
        <cdr:cNvPr id="19" name="Овал 18"/>
        <cdr:cNvSpPr/>
      </cdr:nvSpPr>
      <cdr:spPr>
        <a:xfrm xmlns:a="http://schemas.openxmlformats.org/drawingml/2006/main">
          <a:off x="7836475" y="846131"/>
          <a:ext cx="475675" cy="299401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0.95163</cdr:x>
      <cdr:y>0.34921</cdr:y>
    </cdr:from>
    <cdr:to>
      <cdr:x>1</cdr:x>
      <cdr:y>0.401</cdr:y>
    </cdr:to>
    <cdr:sp macro="" textlink="">
      <cdr:nvSpPr>
        <cdr:cNvPr id="20" name="Овал 19"/>
        <cdr:cNvSpPr/>
      </cdr:nvSpPr>
      <cdr:spPr>
        <a:xfrm xmlns:a="http://schemas.openxmlformats.org/drawingml/2006/main">
          <a:off x="7469222" y="1584176"/>
          <a:ext cx="379650" cy="234945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>
          <a:solidFill>
            <a:schemeClr val="tx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0.33729</cdr:x>
      <cdr:y>0.22957</cdr:y>
    </cdr:from>
    <cdr:to>
      <cdr:x>0.46926</cdr:x>
      <cdr:y>0.41985</cdr:y>
    </cdr:to>
    <cdr:sp macro="" textlink="">
      <cdr:nvSpPr>
        <cdr:cNvPr id="23" name="Прямая со стрелкой 22"/>
        <cdr:cNvSpPr/>
      </cdr:nvSpPr>
      <cdr:spPr>
        <a:xfrm xmlns:a="http://schemas.openxmlformats.org/drawingml/2006/main" flipH="1">
          <a:off x="2216565" y="1012169"/>
          <a:ext cx="867293" cy="838917"/>
        </a:xfrm>
        <a:prstGeom xmlns:a="http://schemas.openxmlformats.org/drawingml/2006/main" prst="straightConnector1">
          <a:avLst/>
        </a:prstGeom>
        <a:ln xmlns:a="http://schemas.openxmlformats.org/drawingml/2006/main" w="15875">
          <a:solidFill>
            <a:srgbClr val="0070C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2" name="Line 2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V="1">
          <a:off x="-1101700" y="-716890"/>
          <a:ext cx="0" cy="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>
          <a:solidFill>
            <a:srgbClr val="000000"/>
          </a:solidFill>
          <a:round/>
          <a:headEnd type="triangle" w="med" len="med"/>
          <a:tailEnd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3" name="Line 3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>
          <a:off x="-1208584" y="-1052736"/>
          <a:ext cx="0" cy="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chemeClr val="tx1"/>
          </a:solidFill>
          <a:round/>
          <a:headEnd/>
          <a:tailEnd type="triangle" w="med" len="med"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0.47033</cdr:x>
      <cdr:y>0.13267</cdr:y>
    </cdr:from>
    <cdr:to>
      <cdr:x>0.47246</cdr:x>
      <cdr:y>0.83638</cdr:y>
    </cdr:to>
    <cdr:sp macro="" textlink="">
      <cdr:nvSpPr>
        <cdr:cNvPr id="4" name="Line 5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 flipV="1">
          <a:off x="3090862" y="584946"/>
          <a:ext cx="14007" cy="3102628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2700">
          <a:solidFill>
            <a:schemeClr val="tx1"/>
          </a:solidFill>
          <a:round/>
          <a:headEnd type="triangle" w="med" len="med"/>
          <a:tailEnd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0.60772</cdr:x>
      <cdr:y>0.28699</cdr:y>
    </cdr:from>
    <cdr:to>
      <cdr:x>0.65682</cdr:x>
      <cdr:y>0.35348</cdr:y>
    </cdr:to>
    <cdr:sp macro="" textlink="">
      <cdr:nvSpPr>
        <cdr:cNvPr id="31" name="Овал 14"/>
        <cdr:cNvSpPr/>
      </cdr:nvSpPr>
      <cdr:spPr>
        <a:xfrm xmlns:a="http://schemas.openxmlformats.org/drawingml/2006/main">
          <a:off x="5161442" y="1442419"/>
          <a:ext cx="417033" cy="33418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>
          <a:solidFill>
            <a:srgbClr val="0070C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0.64148</cdr:x>
      <cdr:y>0.5326</cdr:y>
    </cdr:from>
    <cdr:to>
      <cdr:x>0.69495</cdr:x>
      <cdr:y>0.58024</cdr:y>
    </cdr:to>
    <cdr:sp macro="" textlink="">
      <cdr:nvSpPr>
        <cdr:cNvPr id="110592" name="Овал 15"/>
        <cdr:cNvSpPr/>
      </cdr:nvSpPr>
      <cdr:spPr>
        <a:xfrm xmlns:a="http://schemas.openxmlformats.org/drawingml/2006/main">
          <a:off x="5448170" y="2676861"/>
          <a:ext cx="454155" cy="23944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0.24771</cdr:x>
      <cdr:y>0.77778</cdr:y>
    </cdr:from>
    <cdr:to>
      <cdr:x>0.31971</cdr:x>
      <cdr:y>0.8219</cdr:y>
    </cdr:to>
    <cdr:sp macro="" textlink="">
      <cdr:nvSpPr>
        <cdr:cNvPr id="110602" name="TextBox 20"/>
        <cdr:cNvSpPr txBox="1"/>
      </cdr:nvSpPr>
      <cdr:spPr>
        <a:xfrm xmlns:a="http://schemas.openxmlformats.org/drawingml/2006/main">
          <a:off x="1944216" y="3528392"/>
          <a:ext cx="565118" cy="2001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1978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0.36682</cdr:x>
      <cdr:y>0.37571</cdr:y>
    </cdr:from>
    <cdr:to>
      <cdr:x>0.62912</cdr:x>
      <cdr:y>0.42442</cdr:y>
    </cdr:to>
    <cdr:sp macro="" textlink="">
      <cdr:nvSpPr>
        <cdr:cNvPr id="110607" name="Прямая со стрелкой 23"/>
        <cdr:cNvSpPr/>
      </cdr:nvSpPr>
      <cdr:spPr>
        <a:xfrm xmlns:a="http://schemas.openxmlformats.org/drawingml/2006/main" flipH="1">
          <a:off x="2410627" y="1656509"/>
          <a:ext cx="1723784" cy="214740"/>
        </a:xfrm>
        <a:prstGeom xmlns:a="http://schemas.openxmlformats.org/drawingml/2006/main" prst="straightConnector1">
          <a:avLst/>
        </a:prstGeom>
        <a:ln xmlns:a="http://schemas.openxmlformats.org/drawingml/2006/main" w="15875">
          <a:solidFill>
            <a:srgbClr val="0070C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0.31028</cdr:x>
      <cdr:y>0.42005</cdr:y>
    </cdr:from>
    <cdr:to>
      <cdr:x>0.42337</cdr:x>
      <cdr:y>0.48355</cdr:y>
    </cdr:to>
    <cdr:sp macro="" textlink="">
      <cdr:nvSpPr>
        <cdr:cNvPr id="110608" name="TextBox 24"/>
        <cdr:cNvSpPr txBox="1"/>
      </cdr:nvSpPr>
      <cdr:spPr>
        <a:xfrm xmlns:a="http://schemas.openxmlformats.org/drawingml/2006/main">
          <a:off x="1846325" y="1753886"/>
          <a:ext cx="672998" cy="2651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b="1">
              <a:solidFill>
                <a:srgbClr val="0070C0"/>
              </a:solidFill>
            </a:rPr>
            <a:t>На</a:t>
          </a:r>
          <a:r>
            <a:rPr lang="ru-RU" sz="1400" b="1" baseline="0">
              <a:solidFill>
                <a:srgbClr val="0070C0"/>
              </a:solidFill>
            </a:rPr>
            <a:t> 25%</a:t>
          </a:r>
          <a:endParaRPr lang="ru-RU" sz="1400" b="1">
            <a:solidFill>
              <a:srgbClr val="0070C0"/>
            </a:solidFill>
          </a:endParaRPr>
        </a:p>
      </cdr:txBody>
    </cdr:sp>
  </cdr:relSizeAnchor>
  <cdr:relSizeAnchor xmlns:cdr="http://schemas.openxmlformats.org/drawingml/2006/chartDrawing">
    <cdr:from>
      <cdr:x>0.30693</cdr:x>
      <cdr:y>0.41995</cdr:y>
    </cdr:from>
    <cdr:to>
      <cdr:x>0.4246</cdr:x>
      <cdr:y>0.49108</cdr:y>
    </cdr:to>
    <cdr:sp macro="" textlink="">
      <cdr:nvSpPr>
        <cdr:cNvPr id="49" name="Овал 48"/>
        <cdr:cNvSpPr/>
      </cdr:nvSpPr>
      <cdr:spPr>
        <a:xfrm xmlns:a="http://schemas.openxmlformats.org/drawingml/2006/main">
          <a:off x="1826433" y="1753459"/>
          <a:ext cx="700206" cy="296996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 cap="flat" cmpd="sng" algn="ctr">
          <a:solidFill>
            <a:srgbClr val="0070C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0.35207</cdr:x>
      <cdr:y>0.53118</cdr:y>
    </cdr:from>
    <cdr:to>
      <cdr:x>0.47132</cdr:x>
      <cdr:y>0.59567</cdr:y>
    </cdr:to>
    <cdr:sp macro="" textlink="">
      <cdr:nvSpPr>
        <cdr:cNvPr id="53" name="TextBox 24"/>
        <cdr:cNvSpPr txBox="1"/>
      </cdr:nvSpPr>
      <cdr:spPr>
        <a:xfrm xmlns:a="http://schemas.openxmlformats.org/drawingml/2006/main">
          <a:off x="2095042" y="2217889"/>
          <a:ext cx="709575" cy="2692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>
              <a:solidFill>
                <a:srgbClr val="FF0000"/>
              </a:solidFill>
            </a:rPr>
            <a:t>В 2 раза</a:t>
          </a:r>
        </a:p>
      </cdr:txBody>
    </cdr:sp>
  </cdr:relSizeAnchor>
  <cdr:relSizeAnchor xmlns:cdr="http://schemas.openxmlformats.org/drawingml/2006/chartDrawing">
    <cdr:from>
      <cdr:x>0.3317</cdr:x>
      <cdr:y>0.5352</cdr:y>
    </cdr:from>
    <cdr:to>
      <cdr:x>0.47378</cdr:x>
      <cdr:y>0.59921</cdr:y>
    </cdr:to>
    <cdr:sp macro="" textlink="">
      <cdr:nvSpPr>
        <cdr:cNvPr id="55" name="Овал 54"/>
        <cdr:cNvSpPr/>
      </cdr:nvSpPr>
      <cdr:spPr>
        <a:xfrm xmlns:a="http://schemas.openxmlformats.org/drawingml/2006/main">
          <a:off x="1973843" y="2234674"/>
          <a:ext cx="845403" cy="267267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0.40862</cdr:x>
      <cdr:y>0.68466</cdr:y>
    </cdr:from>
    <cdr:to>
      <cdr:x>0.51557</cdr:x>
      <cdr:y>0.76036</cdr:y>
    </cdr:to>
    <cdr:sp macro="" textlink="">
      <cdr:nvSpPr>
        <cdr:cNvPr id="59" name="TextBox 24"/>
        <cdr:cNvSpPr txBox="1"/>
      </cdr:nvSpPr>
      <cdr:spPr>
        <a:xfrm xmlns:a="http://schemas.openxmlformats.org/drawingml/2006/main">
          <a:off x="2431542" y="2858738"/>
          <a:ext cx="636423" cy="3160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>
              <a:solidFill>
                <a:schemeClr val="tx1"/>
              </a:solidFill>
            </a:rPr>
            <a:t>В 5 раз</a:t>
          </a:r>
        </a:p>
      </cdr:txBody>
    </cdr:sp>
  </cdr:relSizeAnchor>
  <cdr:relSizeAnchor xmlns:cdr="http://schemas.openxmlformats.org/drawingml/2006/chartDrawing">
    <cdr:from>
      <cdr:x>0.40921</cdr:x>
      <cdr:y>0.68156</cdr:y>
    </cdr:from>
    <cdr:to>
      <cdr:x>0.53032</cdr:x>
      <cdr:y>0.75861</cdr:y>
    </cdr:to>
    <cdr:sp macro="" textlink="">
      <cdr:nvSpPr>
        <cdr:cNvPr id="60" name="Овал 59"/>
        <cdr:cNvSpPr/>
      </cdr:nvSpPr>
      <cdr:spPr>
        <a:xfrm xmlns:a="http://schemas.openxmlformats.org/drawingml/2006/main">
          <a:off x="2435070" y="2845793"/>
          <a:ext cx="720676" cy="321688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>
          <a:solidFill>
            <a:schemeClr val="tx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0.41231</cdr:x>
      <cdr:y>0.32587</cdr:y>
    </cdr:from>
    <cdr:to>
      <cdr:x>0.4873</cdr:x>
      <cdr:y>0.53786</cdr:y>
    </cdr:to>
    <cdr:sp macro="" textlink="">
      <cdr:nvSpPr>
        <cdr:cNvPr id="63" name="Прямая со стрелкой 62"/>
        <cdr:cNvSpPr/>
      </cdr:nvSpPr>
      <cdr:spPr>
        <a:xfrm xmlns:a="http://schemas.openxmlformats.org/drawingml/2006/main" flipH="1">
          <a:off x="2453486" y="1360627"/>
          <a:ext cx="446227" cy="885139"/>
        </a:xfrm>
        <a:prstGeom xmlns:a="http://schemas.openxmlformats.org/drawingml/2006/main" prst="straightConnector1">
          <a:avLst/>
        </a:prstGeom>
        <a:ln xmlns:a="http://schemas.openxmlformats.org/drawingml/2006/main" w="15875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0.41354</cdr:x>
      <cdr:y>0.53085</cdr:y>
    </cdr:from>
    <cdr:to>
      <cdr:x>0.64342</cdr:x>
      <cdr:y>0.55713</cdr:y>
    </cdr:to>
    <cdr:sp macro="" textlink="">
      <cdr:nvSpPr>
        <cdr:cNvPr id="65" name="Прямая со стрелкой 64"/>
        <cdr:cNvSpPr/>
      </cdr:nvSpPr>
      <cdr:spPr>
        <a:xfrm xmlns:a="http://schemas.openxmlformats.org/drawingml/2006/main" flipH="1" flipV="1">
          <a:off x="2460802" y="2216505"/>
          <a:ext cx="1367943" cy="109728"/>
        </a:xfrm>
        <a:prstGeom xmlns:a="http://schemas.openxmlformats.org/drawingml/2006/main" prst="straightConnector1">
          <a:avLst/>
        </a:prstGeom>
        <a:ln xmlns:a="http://schemas.openxmlformats.org/drawingml/2006/main" w="15875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0.47377</cdr:x>
      <cdr:y>0.68327</cdr:y>
    </cdr:from>
    <cdr:to>
      <cdr:x>0.63973</cdr:x>
      <cdr:y>0.71831</cdr:y>
    </cdr:to>
    <cdr:sp macro="" textlink="">
      <cdr:nvSpPr>
        <cdr:cNvPr id="69" name="Прямая со стрелкой 68"/>
        <cdr:cNvSpPr/>
      </cdr:nvSpPr>
      <cdr:spPr>
        <a:xfrm xmlns:a="http://schemas.openxmlformats.org/drawingml/2006/main" flipH="1" flipV="1">
          <a:off x="2819245" y="2852928"/>
          <a:ext cx="987553" cy="146304"/>
        </a:xfrm>
        <a:prstGeom xmlns:a="http://schemas.openxmlformats.org/drawingml/2006/main" prst="straightConnector1">
          <a:avLst/>
        </a:prstGeom>
        <a:ln xmlns:a="http://schemas.openxmlformats.org/drawingml/2006/main" w="15875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70" name="Line 8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V="1">
          <a:off x="-1208584" y="-1052736"/>
          <a:ext cx="0" cy="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5875">
          <a:solidFill>
            <a:schemeClr val="tx1"/>
          </a:solidFill>
          <a:round/>
          <a:headEnd type="triangle" w="med" len="med"/>
          <a:tailEnd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0.88889</cdr:x>
      <cdr:y>0.78325</cdr:y>
    </cdr:from>
    <cdr:to>
      <cdr:x>1</cdr:x>
      <cdr:y>0.84099</cdr:y>
    </cdr:to>
    <cdr:sp macro="" textlink="">
      <cdr:nvSpPr>
        <cdr:cNvPr id="39" name="TextBox 8"/>
        <cdr:cNvSpPr txBox="1"/>
      </cdr:nvSpPr>
      <cdr:spPr>
        <a:xfrm xmlns:a="http://schemas.openxmlformats.org/drawingml/2006/main">
          <a:off x="7549454" y="4032375"/>
          <a:ext cx="943671" cy="29726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r>
            <a:rPr lang="ru-RU" sz="1100" b="1" dirty="0" smtClean="0"/>
            <a:t>2014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40" name="Line 5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V="1">
          <a:off x="-1208584" y="-1052736"/>
          <a:ext cx="0" cy="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2700">
          <a:solidFill>
            <a:srgbClr val="000000"/>
          </a:solidFill>
          <a:round/>
          <a:headEnd type="triangle" w="med" len="med"/>
          <a:tailEnd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0.9633</cdr:x>
      <cdr:y>0.2381</cdr:y>
    </cdr:from>
    <cdr:to>
      <cdr:x>0.9639</cdr:x>
      <cdr:y>0.84049</cdr:y>
    </cdr:to>
    <cdr:sp macro="" textlink="">
      <cdr:nvSpPr>
        <cdr:cNvPr id="48" name="Line 5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V="1">
          <a:off x="7560840" y="1080120"/>
          <a:ext cx="4710" cy="2732745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2700">
          <a:solidFill>
            <a:srgbClr val="000000"/>
          </a:solidFill>
          <a:round/>
          <a:headEnd type="triangle" w="med" len="med"/>
          <a:tailEnd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0.47521</cdr:x>
      <cdr:y>0.78418</cdr:y>
    </cdr:from>
    <cdr:to>
      <cdr:x>0.54721</cdr:x>
      <cdr:y>0.8283</cdr:y>
    </cdr:to>
    <cdr:sp macro="" textlink="">
      <cdr:nvSpPr>
        <cdr:cNvPr id="51" name="TextBox 20"/>
        <cdr:cNvSpPr txBox="1"/>
      </cdr:nvSpPr>
      <cdr:spPr>
        <a:xfrm xmlns:a="http://schemas.openxmlformats.org/drawingml/2006/main">
          <a:off x="3122929" y="3457394"/>
          <a:ext cx="473162" cy="1945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r>
            <a:rPr lang="ru-RU" sz="1200" b="1" dirty="0" smtClean="0"/>
            <a:t>1990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0.24771</cdr:x>
      <cdr:y>0.39683</cdr:y>
    </cdr:from>
    <cdr:to>
      <cdr:x>0.96687</cdr:x>
      <cdr:y>0.3975</cdr:y>
    </cdr:to>
    <cdr:cxnSp macro="">
      <cdr:nvCxnSpPr>
        <cdr:cNvPr id="38" name="Прямая соединительная линия 37"/>
        <cdr:cNvCxnSpPr/>
      </cdr:nvCxnSpPr>
      <cdr:spPr bwMode="auto">
        <a:xfrm xmlns:a="http://schemas.openxmlformats.org/drawingml/2006/main" flipH="1" flipV="1">
          <a:off x="1944216" y="1800200"/>
          <a:ext cx="5644621" cy="3051"/>
        </a:xfrm>
        <a:prstGeom xmlns:a="http://schemas.openxmlformats.org/drawingml/2006/main" prst="line">
          <a:avLst/>
        </a:prstGeom>
        <a:solidFill xmlns:a="http://schemas.openxmlformats.org/drawingml/2006/main">
          <a:schemeClr val="accent1"/>
        </a:solidFill>
        <a:ln xmlns:a="http://schemas.openxmlformats.org/drawingml/2006/main"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0.63232</cdr:x>
      <cdr:y>0.36301</cdr:y>
    </cdr:from>
    <cdr:to>
      <cdr:x>0.63312</cdr:x>
      <cdr:y>0.83266</cdr:y>
    </cdr:to>
    <cdr:sp macro="" textlink="">
      <cdr:nvSpPr>
        <cdr:cNvPr id="41" name="Line 5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 flipV="1">
          <a:off x="4155421" y="1600479"/>
          <a:ext cx="5217" cy="2070666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2700">
          <a:solidFill>
            <a:schemeClr val="tx1"/>
          </a:solidFill>
          <a:round/>
          <a:headEnd type="triangle" w="med" len="med"/>
          <a:tailEnd/>
        </a:ln>
      </cdr:spPr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0.63865</cdr:x>
      <cdr:y>0.78354</cdr:y>
    </cdr:from>
    <cdr:to>
      <cdr:x>0.71065</cdr:x>
      <cdr:y>0.82766</cdr:y>
    </cdr:to>
    <cdr:sp macro="" textlink="">
      <cdr:nvSpPr>
        <cdr:cNvPr id="42" name="TextBox 20"/>
        <cdr:cNvSpPr txBox="1"/>
      </cdr:nvSpPr>
      <cdr:spPr>
        <a:xfrm xmlns:a="http://schemas.openxmlformats.org/drawingml/2006/main">
          <a:off x="4196978" y="3454586"/>
          <a:ext cx="473162" cy="1945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>
              <a:latin typeface="Arial" panose="020B0604020202020204" pitchFamily="34" charset="0"/>
              <a:cs typeface="Arial" panose="020B0604020202020204" pitchFamily="34" charset="0"/>
            </a:rPr>
            <a:t>1998</a:t>
          </a:r>
          <a:endParaRPr lang="ru-RU" sz="1200" b="1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0.93047</cdr:x>
      <cdr:y>0.25658</cdr:y>
    </cdr:from>
    <cdr:to>
      <cdr:x>0.98934</cdr:x>
      <cdr:y>0.31152</cdr:y>
    </cdr:to>
    <cdr:sp macro="" textlink="">
      <cdr:nvSpPr>
        <cdr:cNvPr id="43" name="Овал 42"/>
        <cdr:cNvSpPr/>
      </cdr:nvSpPr>
      <cdr:spPr>
        <a:xfrm xmlns:a="http://schemas.openxmlformats.org/drawingml/2006/main">
          <a:off x="7902575" y="1289577"/>
          <a:ext cx="500013" cy="27613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5875">
          <a:solidFill>
            <a:srgbClr val="0070C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0.24761</cdr:x>
      <cdr:y>0.39683</cdr:y>
    </cdr:from>
    <cdr:to>
      <cdr:x>0.24771</cdr:x>
      <cdr:y>0.84128</cdr:y>
    </cdr:to>
    <cdr:sp macro="" textlink="">
      <cdr:nvSpPr>
        <cdr:cNvPr id="44" name="Line 5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V="1">
          <a:off x="1943422" y="1800199"/>
          <a:ext cx="794" cy="2016249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2700">
          <a:solidFill>
            <a:schemeClr val="tx1"/>
          </a:solidFill>
          <a:round/>
          <a:headEnd type="triangle" w="med" len="med"/>
          <a:tailEnd/>
        </a:ln>
      </cdr:spPr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0.47099</cdr:x>
      <cdr:y>0.03077</cdr:y>
    </cdr:from>
    <cdr:to>
      <cdr:x>0.63706</cdr:x>
      <cdr:y>0.9769</cdr:y>
    </cdr:to>
    <cdr:sp macro="" textlink="">
      <cdr:nvSpPr>
        <cdr:cNvPr id="2" name="Прямоугольник 1"/>
        <cdr:cNvSpPr/>
      </cdr:nvSpPr>
      <cdr:spPr>
        <a:xfrm xmlns:a="http://schemas.openxmlformats.org/drawingml/2006/main" flipH="1">
          <a:off x="3866356" y="144016"/>
          <a:ext cx="1363253" cy="4428404"/>
        </a:xfrm>
        <a:prstGeom xmlns:a="http://schemas.openxmlformats.org/drawingml/2006/main" prst="rect">
          <a:avLst/>
        </a:prstGeom>
        <a:solidFill xmlns:a="http://schemas.openxmlformats.org/drawingml/2006/main">
          <a:srgbClr val="4F81BD">
            <a:alpha val="29000"/>
          </a:srgbClr>
        </a:solidFill>
        <a:ln xmlns:a="http://schemas.openxmlformats.org/drawingml/2006/main" w="254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0.81541</cdr:x>
      <cdr:y>0.0303</cdr:y>
    </cdr:from>
    <cdr:to>
      <cdr:x>0.8582</cdr:x>
      <cdr:y>0.98182</cdr:y>
    </cdr:to>
    <cdr:sp macro="" textlink="">
      <cdr:nvSpPr>
        <cdr:cNvPr id="3" name="Прямоугольник 2"/>
        <cdr:cNvSpPr/>
      </cdr:nvSpPr>
      <cdr:spPr>
        <a:xfrm xmlns:a="http://schemas.openxmlformats.org/drawingml/2006/main" flipH="1">
          <a:off x="6282617" y="120005"/>
          <a:ext cx="329690" cy="3768427"/>
        </a:xfrm>
        <a:prstGeom xmlns:a="http://schemas.openxmlformats.org/drawingml/2006/main" prst="rect">
          <a:avLst/>
        </a:prstGeom>
        <a:solidFill xmlns:a="http://schemas.openxmlformats.org/drawingml/2006/main">
          <a:srgbClr val="4F81BD">
            <a:alpha val="29000"/>
          </a:srgbClr>
        </a:solidFill>
        <a:ln xmlns:a="http://schemas.openxmlformats.org/drawingml/2006/main" w="254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t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>
              <a:solidFill>
                <a:sysClr val="windowText" lastClr="000000"/>
              </a:solidFill>
              <a:effectLst/>
              <a:latin typeface="+mn-lt"/>
              <a:ea typeface="+mn-ea"/>
              <a:cs typeface="+mn-cs"/>
            </a:rPr>
            <a:t>И</a:t>
          </a:r>
          <a:endParaRPr lang="ru-RU" dirty="0">
            <a:solidFill>
              <a:sysClr val="windowText" lastClr="000000"/>
            </a:solidFill>
            <a:effectLst/>
          </a:endParaRPr>
        </a:p>
        <a:p xmlns:a="http://schemas.openxmlformats.org/drawingml/2006/main">
          <a:r>
            <a:rPr lang="ru-RU" sz="1100" b="1" dirty="0">
              <a:solidFill>
                <a:sysClr val="windowText" lastClr="000000"/>
              </a:solidFill>
              <a:effectLst/>
              <a:latin typeface="+mn-lt"/>
              <a:ea typeface="+mn-ea"/>
              <a:cs typeface="+mn-cs"/>
            </a:rPr>
            <a:t>О</a:t>
          </a:r>
          <a:endParaRPr lang="ru-RU" dirty="0">
            <a:solidFill>
              <a:sysClr val="windowText" lastClr="000000"/>
            </a:solidFill>
            <a:effectLst/>
          </a:endParaRPr>
        </a:p>
        <a:p xmlns:a="http://schemas.openxmlformats.org/drawingml/2006/main">
          <a:r>
            <a:rPr lang="ru-RU" sz="1100" b="1" dirty="0">
              <a:solidFill>
                <a:sysClr val="windowText" lastClr="000000"/>
              </a:solidFill>
              <a:effectLst/>
              <a:latin typeface="+mn-lt"/>
              <a:ea typeface="+mn-ea"/>
              <a:cs typeface="+mn-cs"/>
            </a:rPr>
            <a:t>К</a:t>
          </a:r>
          <a:endParaRPr lang="ru-RU" dirty="0">
            <a:solidFill>
              <a:sysClr val="windowText" lastClr="000000"/>
            </a:solidFill>
            <a:effectLst/>
          </a:endParaRPr>
        </a:p>
        <a:p xmlns:a="http://schemas.openxmlformats.org/drawingml/2006/main">
          <a:r>
            <a:rPr lang="ru-RU" sz="1100" b="1" dirty="0">
              <a:solidFill>
                <a:sysClr val="windowText" lastClr="000000"/>
              </a:solidFill>
              <a:effectLst/>
              <a:latin typeface="+mn-lt"/>
              <a:ea typeface="+mn-ea"/>
              <a:cs typeface="+mn-cs"/>
            </a:rPr>
            <a:t>↓</a:t>
          </a:r>
          <a:endParaRPr lang="ru-RU" dirty="0">
            <a:solidFill>
              <a:sysClr val="windowText" lastClr="000000"/>
            </a:solidFill>
            <a:effectLst/>
          </a:endParaRPr>
        </a:p>
        <a:p xmlns:a="http://schemas.openxmlformats.org/drawingml/2006/main">
          <a:endParaRPr lang="ru-RU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0.63462</cdr:x>
      <cdr:y>0.03981</cdr:y>
    </cdr:from>
    <cdr:to>
      <cdr:x>0.76958</cdr:x>
      <cdr:y>0.11675</cdr:y>
    </cdr:to>
    <cdr:sp macro="" textlink="">
      <cdr:nvSpPr>
        <cdr:cNvPr id="6" name="TextBox 2"/>
        <cdr:cNvSpPr txBox="1"/>
      </cdr:nvSpPr>
      <cdr:spPr>
        <a:xfrm xmlns:a="http://schemas.openxmlformats.org/drawingml/2006/main">
          <a:off x="3911590" y="180394"/>
          <a:ext cx="831860" cy="348645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>
            <a:alpha val="0"/>
          </a:schemeClr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600" b="1" dirty="0"/>
            <a:t>РФ</a:t>
          </a:r>
        </a:p>
      </cdr:txBody>
    </cdr:sp>
  </cdr:relSizeAnchor>
  <cdr:relSizeAnchor xmlns:cdr="http://schemas.openxmlformats.org/drawingml/2006/chartDrawing">
    <cdr:from>
      <cdr:x>0.50424</cdr:x>
      <cdr:y>0.04332</cdr:y>
    </cdr:from>
    <cdr:to>
      <cdr:x>0.59746</cdr:x>
      <cdr:y>0.11954</cdr:y>
    </cdr:to>
    <cdr:sp macro="" textlink="">
      <cdr:nvSpPr>
        <cdr:cNvPr id="7" name="TextBox 2"/>
        <cdr:cNvSpPr txBox="1"/>
      </cdr:nvSpPr>
      <cdr:spPr>
        <a:xfrm xmlns:a="http://schemas.openxmlformats.org/drawingml/2006/main">
          <a:off x="3507116" y="201165"/>
          <a:ext cx="648368" cy="353856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>
            <a:alpha val="0"/>
          </a:schemeClr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/>
            <a:t>ИОК↓</a:t>
          </a:r>
        </a:p>
      </cdr:txBody>
    </cdr:sp>
  </cdr:relSizeAnchor>
  <cdr:relSizeAnchor xmlns:cdr="http://schemas.openxmlformats.org/drawingml/2006/chartDrawing">
    <cdr:from>
      <cdr:x>0.14372</cdr:x>
      <cdr:y>0.03536</cdr:y>
    </cdr:from>
    <cdr:to>
      <cdr:x>0.29556</cdr:x>
      <cdr:y>0.12408</cdr:y>
    </cdr:to>
    <cdr:sp macro="" textlink="">
      <cdr:nvSpPr>
        <cdr:cNvPr id="8" name="TextBox 2"/>
        <cdr:cNvSpPr txBox="1"/>
      </cdr:nvSpPr>
      <cdr:spPr>
        <a:xfrm xmlns:a="http://schemas.openxmlformats.org/drawingml/2006/main">
          <a:off x="885825" y="160230"/>
          <a:ext cx="935910" cy="402024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>
            <a:alpha val="0"/>
          </a:schemeClr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600" b="1" dirty="0"/>
            <a:t>РСФСР</a:t>
          </a:r>
        </a:p>
      </cdr:txBody>
    </cdr:sp>
  </cdr:relSizeAnchor>
  <cdr:relSizeAnchor xmlns:cdr="http://schemas.openxmlformats.org/drawingml/2006/chartDrawing">
    <cdr:from>
      <cdr:x>0.90344</cdr:x>
      <cdr:y>0.03155</cdr:y>
    </cdr:from>
    <cdr:to>
      <cdr:x>0.96051</cdr:x>
      <cdr:y>0.97415</cdr:y>
    </cdr:to>
    <cdr:sp macro="" textlink="">
      <cdr:nvSpPr>
        <cdr:cNvPr id="9" name="Прямоугольник 8"/>
        <cdr:cNvSpPr/>
      </cdr:nvSpPr>
      <cdr:spPr>
        <a:xfrm xmlns:a="http://schemas.openxmlformats.org/drawingml/2006/main" flipH="1">
          <a:off x="6960840" y="124966"/>
          <a:ext cx="439716" cy="3733091"/>
        </a:xfrm>
        <a:prstGeom xmlns:a="http://schemas.openxmlformats.org/drawingml/2006/main" prst="rect">
          <a:avLst/>
        </a:prstGeom>
        <a:solidFill xmlns:a="http://schemas.openxmlformats.org/drawingml/2006/main">
          <a:srgbClr val="4F81BD">
            <a:alpha val="29000"/>
          </a:srgbClr>
        </a:solidFill>
        <a:ln xmlns:a="http://schemas.openxmlformats.org/drawingml/2006/main" w="254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t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100" b="1">
              <a:solidFill>
                <a:sysClr val="windowText" lastClr="000000"/>
              </a:solidFill>
              <a:effectLst/>
              <a:latin typeface="+mn-lt"/>
              <a:ea typeface="+mn-ea"/>
              <a:cs typeface="+mn-cs"/>
            </a:rPr>
            <a:t>И</a:t>
          </a:r>
          <a:endParaRPr lang="ru-RU">
            <a:solidFill>
              <a:sysClr val="windowText" lastClr="000000"/>
            </a:solidFill>
            <a:effectLst/>
          </a:endParaRPr>
        </a:p>
        <a:p xmlns:a="http://schemas.openxmlformats.org/drawingml/2006/main">
          <a:pPr algn="ctr"/>
          <a:r>
            <a:rPr lang="ru-RU" sz="1100" b="1">
              <a:solidFill>
                <a:sysClr val="windowText" lastClr="000000"/>
              </a:solidFill>
              <a:effectLst/>
              <a:latin typeface="+mn-lt"/>
              <a:ea typeface="+mn-ea"/>
              <a:cs typeface="+mn-cs"/>
            </a:rPr>
            <a:t>О</a:t>
          </a:r>
          <a:endParaRPr lang="ru-RU">
            <a:solidFill>
              <a:sysClr val="windowText" lastClr="000000"/>
            </a:solidFill>
            <a:effectLst/>
          </a:endParaRPr>
        </a:p>
        <a:p xmlns:a="http://schemas.openxmlformats.org/drawingml/2006/main">
          <a:pPr algn="ctr"/>
          <a:r>
            <a:rPr lang="ru-RU" sz="1100" b="1">
              <a:solidFill>
                <a:sysClr val="windowText" lastClr="000000"/>
              </a:solidFill>
              <a:effectLst/>
              <a:latin typeface="+mn-lt"/>
              <a:ea typeface="+mn-ea"/>
              <a:cs typeface="+mn-cs"/>
            </a:rPr>
            <a:t>К</a:t>
          </a:r>
          <a:endParaRPr lang="ru-RU">
            <a:solidFill>
              <a:sysClr val="windowText" lastClr="000000"/>
            </a:solidFill>
            <a:effectLst/>
          </a:endParaRPr>
        </a:p>
        <a:p xmlns:a="http://schemas.openxmlformats.org/drawingml/2006/main">
          <a:pPr algn="ctr"/>
          <a:r>
            <a:rPr lang="ru-RU" sz="1100" b="1">
              <a:solidFill>
                <a:sysClr val="windowText" lastClr="000000"/>
              </a:solidFill>
              <a:effectLst/>
              <a:latin typeface="+mn-lt"/>
              <a:ea typeface="+mn-ea"/>
              <a:cs typeface="+mn-cs"/>
            </a:rPr>
            <a:t>↓</a:t>
          </a:r>
          <a:endParaRPr lang="ru-RU">
            <a:solidFill>
              <a:sysClr val="windowText" lastClr="000000"/>
            </a:solidFill>
            <a:effectLst/>
          </a:endParaRPr>
        </a:p>
        <a:p xmlns:a="http://schemas.openxmlformats.org/drawingml/2006/main">
          <a:pPr algn="ctr"/>
          <a:endParaRPr lang="ru-RU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0.3886</cdr:x>
      <cdr:y>0.03101</cdr:y>
    </cdr:from>
    <cdr:to>
      <cdr:x>0.46857</cdr:x>
      <cdr:y>0.97474</cdr:y>
    </cdr:to>
    <cdr:sp macro="" textlink="">
      <cdr:nvSpPr>
        <cdr:cNvPr id="10" name="Прямоугольник 9"/>
        <cdr:cNvSpPr/>
      </cdr:nvSpPr>
      <cdr:spPr>
        <a:xfrm xmlns:a="http://schemas.openxmlformats.org/drawingml/2006/main" flipH="1">
          <a:off x="3189981" y="145143"/>
          <a:ext cx="656466" cy="4417147"/>
        </a:xfrm>
        <a:prstGeom xmlns:a="http://schemas.openxmlformats.org/drawingml/2006/main" prst="rect">
          <a:avLst/>
        </a:prstGeom>
        <a:solidFill xmlns:a="http://schemas.openxmlformats.org/drawingml/2006/main">
          <a:srgbClr val="4F81BD">
            <a:alpha val="5000"/>
          </a:srgbClr>
        </a:solidFill>
        <a:ln xmlns:a="http://schemas.openxmlformats.org/drawingml/2006/main" w="254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t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>
              <a:solidFill>
                <a:sysClr val="windowText" lastClr="000000"/>
              </a:solidFill>
            </a:rPr>
            <a:t>П</a:t>
          </a:r>
        </a:p>
        <a:p xmlns:a="http://schemas.openxmlformats.org/drawingml/2006/main">
          <a:pPr algn="ctr"/>
          <a:r>
            <a:rPr lang="ru-RU" sz="1400" b="1" dirty="0">
              <a:solidFill>
                <a:sysClr val="windowText" lastClr="000000"/>
              </a:solidFill>
            </a:rPr>
            <a:t>Е</a:t>
          </a:r>
        </a:p>
        <a:p xmlns:a="http://schemas.openxmlformats.org/drawingml/2006/main">
          <a:pPr algn="ctr"/>
          <a:r>
            <a:rPr lang="ru-RU" sz="1400" b="1" dirty="0">
              <a:solidFill>
                <a:sysClr val="windowText" lastClr="000000"/>
              </a:solidFill>
            </a:rPr>
            <a:t>Р</a:t>
          </a:r>
        </a:p>
        <a:p xmlns:a="http://schemas.openxmlformats.org/drawingml/2006/main">
          <a:pPr algn="ctr"/>
          <a:r>
            <a:rPr lang="ru-RU" sz="1400" b="1" dirty="0">
              <a:solidFill>
                <a:sysClr val="windowText" lastClr="000000"/>
              </a:solidFill>
            </a:rPr>
            <a:t>Е</a:t>
          </a:r>
        </a:p>
        <a:p xmlns:a="http://schemas.openxmlformats.org/drawingml/2006/main">
          <a:pPr algn="ctr"/>
          <a:r>
            <a:rPr lang="ru-RU" sz="1400" b="1" dirty="0">
              <a:solidFill>
                <a:sysClr val="windowText" lastClr="000000"/>
              </a:solidFill>
            </a:rPr>
            <a:t>С</a:t>
          </a:r>
        </a:p>
        <a:p xmlns:a="http://schemas.openxmlformats.org/drawingml/2006/main">
          <a:pPr algn="ctr"/>
          <a:r>
            <a:rPr lang="ru-RU" sz="1400" b="1" dirty="0">
              <a:solidFill>
                <a:sysClr val="windowText" lastClr="000000"/>
              </a:solidFill>
            </a:rPr>
            <a:t>Т</a:t>
          </a:r>
        </a:p>
        <a:p xmlns:a="http://schemas.openxmlformats.org/drawingml/2006/main">
          <a:pPr algn="ctr"/>
          <a:r>
            <a:rPr lang="ru-RU" sz="1400" b="1" dirty="0">
              <a:solidFill>
                <a:sysClr val="windowText" lastClr="000000"/>
              </a:solidFill>
            </a:rPr>
            <a:t>Р</a:t>
          </a:r>
        </a:p>
        <a:p xmlns:a="http://schemas.openxmlformats.org/drawingml/2006/main">
          <a:pPr algn="ctr"/>
          <a:r>
            <a:rPr lang="ru-RU" sz="1400" b="1" dirty="0">
              <a:solidFill>
                <a:sysClr val="windowText" lastClr="000000"/>
              </a:solidFill>
            </a:rPr>
            <a:t>О</a:t>
          </a:r>
        </a:p>
        <a:p xmlns:a="http://schemas.openxmlformats.org/drawingml/2006/main">
          <a:pPr algn="ctr"/>
          <a:r>
            <a:rPr lang="ru-RU" sz="1400" b="1" dirty="0">
              <a:solidFill>
                <a:sysClr val="windowText" lastClr="000000"/>
              </a:solidFill>
            </a:rPr>
            <a:t>Й</a:t>
          </a:r>
        </a:p>
        <a:p xmlns:a="http://schemas.openxmlformats.org/drawingml/2006/main">
          <a:pPr algn="ctr"/>
          <a:r>
            <a:rPr lang="ru-RU" sz="1400" b="1" dirty="0">
              <a:solidFill>
                <a:sysClr val="windowText" lastClr="000000"/>
              </a:solidFill>
            </a:rPr>
            <a:t>К</a:t>
          </a:r>
        </a:p>
        <a:p xmlns:a="http://schemas.openxmlformats.org/drawingml/2006/main">
          <a:pPr algn="ctr"/>
          <a:r>
            <a:rPr lang="ru-RU" sz="1400" b="1" dirty="0">
              <a:solidFill>
                <a:sysClr val="windowText" lastClr="000000"/>
              </a:solidFill>
            </a:rPr>
            <a:t>А</a:t>
          </a:r>
        </a:p>
        <a:p xmlns:a="http://schemas.openxmlformats.org/drawingml/2006/main">
          <a:pPr algn="ctr"/>
          <a:endParaRPr lang="ru-RU" sz="1400" b="1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0.07695</cdr:x>
      <cdr:y>0.31257</cdr:y>
    </cdr:from>
    <cdr:to>
      <cdr:x>0.92189</cdr:x>
      <cdr:y>0.31257</cdr:y>
    </cdr:to>
    <cdr:cxnSp macro="">
      <cdr:nvCxnSpPr>
        <cdr:cNvPr id="6" name="Прямая соединительная линия 5"/>
        <cdr:cNvCxnSpPr/>
      </cdr:nvCxnSpPr>
      <cdr:spPr>
        <a:xfrm xmlns:a="http://schemas.openxmlformats.org/drawingml/2006/main" flipH="1">
          <a:off x="537819" y="1565756"/>
          <a:ext cx="5905461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0.06968</cdr:x>
      <cdr:y>0.61935</cdr:y>
    </cdr:from>
    <cdr:to>
      <cdr:x>0.91463</cdr:x>
      <cdr:y>0.61935</cdr:y>
    </cdr:to>
    <cdr:cxnSp macro="">
      <cdr:nvCxnSpPr>
        <cdr:cNvPr id="7" name="Прямая соединительная линия 6"/>
        <cdr:cNvCxnSpPr/>
      </cdr:nvCxnSpPr>
      <cdr:spPr>
        <a:xfrm xmlns:a="http://schemas.openxmlformats.org/drawingml/2006/main" flipH="1">
          <a:off x="487010" y="3102462"/>
          <a:ext cx="5905502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0.25684</cdr:x>
      <cdr:y>0.32272</cdr:y>
    </cdr:from>
    <cdr:to>
      <cdr:x>0.25684</cdr:x>
      <cdr:y>0.88302</cdr:y>
    </cdr:to>
    <cdr:cxnSp macro="">
      <cdr:nvCxnSpPr>
        <cdr:cNvPr id="9" name="Прямая соединительная линия 8"/>
        <cdr:cNvCxnSpPr/>
      </cdr:nvCxnSpPr>
      <cdr:spPr>
        <a:xfrm xmlns:a="http://schemas.openxmlformats.org/drawingml/2006/main">
          <a:off x="1795110" y="1616562"/>
          <a:ext cx="0" cy="280670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0.19869</cdr:x>
      <cdr:y>0.32272</cdr:y>
    </cdr:from>
    <cdr:to>
      <cdr:x>0.19869</cdr:x>
      <cdr:y>0.88302</cdr:y>
    </cdr:to>
    <cdr:cxnSp macro="">
      <cdr:nvCxnSpPr>
        <cdr:cNvPr id="10" name="Прямая соединительная линия 9"/>
        <cdr:cNvCxnSpPr/>
      </cdr:nvCxnSpPr>
      <cdr:spPr>
        <a:xfrm xmlns:a="http://schemas.openxmlformats.org/drawingml/2006/main">
          <a:off x="1388710" y="1616562"/>
          <a:ext cx="0" cy="280670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0.45354</cdr:x>
      <cdr:y>0.61585</cdr:y>
    </cdr:from>
    <cdr:to>
      <cdr:x>0.45354</cdr:x>
      <cdr:y>0.88459</cdr:y>
    </cdr:to>
    <cdr:cxnSp macro="">
      <cdr:nvCxnSpPr>
        <cdr:cNvPr id="11" name="Прямая соединительная линия 10"/>
        <cdr:cNvCxnSpPr/>
      </cdr:nvCxnSpPr>
      <cdr:spPr>
        <a:xfrm xmlns:a="http://schemas.openxmlformats.org/drawingml/2006/main">
          <a:off x="3169856" y="3084917"/>
          <a:ext cx="0" cy="1346181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0.59118</cdr:x>
      <cdr:y>0.62188</cdr:y>
    </cdr:from>
    <cdr:to>
      <cdr:x>0.59118</cdr:x>
      <cdr:y>0.89063</cdr:y>
    </cdr:to>
    <cdr:cxnSp macro="">
      <cdr:nvCxnSpPr>
        <cdr:cNvPr id="16" name="Прямая соединительная линия 15"/>
        <cdr:cNvCxnSpPr/>
      </cdr:nvCxnSpPr>
      <cdr:spPr>
        <a:xfrm xmlns:a="http://schemas.openxmlformats.org/drawingml/2006/main">
          <a:off x="4131910" y="3115162"/>
          <a:ext cx="0" cy="134620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0.24651</cdr:x>
      <cdr:y>0.83921</cdr:y>
    </cdr:from>
    <cdr:to>
      <cdr:x>0.33237</cdr:x>
      <cdr:y>0.88485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722940" y="4203808"/>
          <a:ext cx="600093" cy="2286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1" dirty="0" smtClean="0"/>
            <a:t>1982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0.14203</cdr:x>
      <cdr:y>0.84099</cdr:y>
    </cdr:from>
    <cdr:to>
      <cdr:x>0.22789</cdr:x>
      <cdr:y>0.88662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992675" y="4212706"/>
          <a:ext cx="600093" cy="2285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/>
            <a:t>1978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0.39209</cdr:x>
      <cdr:y>0.83528</cdr:y>
    </cdr:from>
    <cdr:to>
      <cdr:x>0.47795</cdr:x>
      <cdr:y>0.88091</cdr:y>
    </cdr:to>
    <cdr:sp macro="" textlink="">
      <cdr:nvSpPr>
        <cdr:cNvPr id="15" name="TextBox 1"/>
        <cdr:cNvSpPr txBox="1"/>
      </cdr:nvSpPr>
      <cdr:spPr>
        <a:xfrm xmlns:a="http://schemas.openxmlformats.org/drawingml/2006/main">
          <a:off x="2740400" y="4184103"/>
          <a:ext cx="600094" cy="2285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/>
            <a:t>1996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0.58245</cdr:x>
      <cdr:y>0.83857</cdr:y>
    </cdr:from>
    <cdr:to>
      <cdr:x>0.66831</cdr:x>
      <cdr:y>0.88421</cdr:y>
    </cdr:to>
    <cdr:sp macro="" textlink="">
      <cdr:nvSpPr>
        <cdr:cNvPr id="17" name="TextBox 1"/>
        <cdr:cNvSpPr txBox="1"/>
      </cdr:nvSpPr>
      <cdr:spPr>
        <a:xfrm xmlns:a="http://schemas.openxmlformats.org/drawingml/2006/main">
          <a:off x="4070844" y="4200597"/>
          <a:ext cx="600093" cy="2286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/>
            <a:t>2006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0.77938</cdr:x>
      <cdr:y>0.17343</cdr:y>
    </cdr:from>
    <cdr:to>
      <cdr:x>1</cdr:x>
      <cdr:y>0.27611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447229" y="868748"/>
          <a:ext cx="1541978" cy="5143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solidFill>
                <a:srgbClr val="00B050"/>
              </a:solidFill>
            </a:rPr>
            <a:t>Оптимистичный сценарий </a:t>
          </a:r>
          <a:endParaRPr lang="ru-RU" sz="1100" b="1" dirty="0">
            <a:solidFill>
              <a:srgbClr val="00B050"/>
            </a:solidFill>
          </a:endParaRPr>
        </a:p>
      </cdr:txBody>
    </cdr:sp>
  </cdr:relSizeAnchor>
  <cdr:relSizeAnchor xmlns:cdr="http://schemas.openxmlformats.org/drawingml/2006/chartDrawing">
    <cdr:from>
      <cdr:x>0.77938</cdr:x>
      <cdr:y>0.69507</cdr:y>
    </cdr:from>
    <cdr:to>
      <cdr:x>1</cdr:x>
      <cdr:y>0.79775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5447229" y="3481773"/>
          <a:ext cx="1541978" cy="5143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rgbClr val="FF0000"/>
              </a:solidFill>
            </a:rPr>
            <a:t>Пессимистичный  сценарий </a:t>
          </a:r>
          <a:endParaRPr lang="ru-RU" sz="1100" b="1" dirty="0">
            <a:solidFill>
              <a:srgbClr val="FF0000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0.62939</cdr:x>
      <cdr:y>0.39014</cdr:y>
    </cdr:from>
    <cdr:to>
      <cdr:x>0.63045</cdr:x>
      <cdr:y>0.87398</cdr:y>
    </cdr:to>
    <cdr:cxnSp macro="">
      <cdr:nvCxnSpPr>
        <cdr:cNvPr id="2" name="Прямая соединительная линия 2"/>
        <cdr:cNvCxnSpPr/>
      </cdr:nvCxnSpPr>
      <cdr:spPr>
        <a:xfrm xmlns:a="http://schemas.openxmlformats.org/drawingml/2006/main">
          <a:off x="5921339" y="2049864"/>
          <a:ext cx="10048" cy="2542233"/>
        </a:xfrm>
        <a:prstGeom xmlns:a="http://schemas.openxmlformats.org/drawingml/2006/main" prst="line">
          <a:avLst/>
        </a:prstGeom>
        <a:ln xmlns:a="http://schemas.openxmlformats.org/drawingml/2006/main"/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0.8996</cdr:x>
      <cdr:y>0.39014</cdr:y>
    </cdr:from>
    <cdr:to>
      <cdr:x>0.90174</cdr:x>
      <cdr:y>0.87398</cdr:y>
    </cdr:to>
    <cdr:cxnSp macro="">
      <cdr:nvCxnSpPr>
        <cdr:cNvPr id="8" name="Прямая соединительная линия 5"/>
        <cdr:cNvCxnSpPr/>
      </cdr:nvCxnSpPr>
      <cdr:spPr>
        <a:xfrm xmlns:a="http://schemas.openxmlformats.org/drawingml/2006/main">
          <a:off x="8463571" y="2049864"/>
          <a:ext cx="20097" cy="2542233"/>
        </a:xfrm>
        <a:prstGeom xmlns:a="http://schemas.openxmlformats.org/drawingml/2006/main" prst="line">
          <a:avLst/>
        </a:prstGeom>
        <a:ln xmlns:a="http://schemas.openxmlformats.org/drawingml/2006/main"/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0.95968</cdr:x>
      <cdr:y>0.26194</cdr:y>
    </cdr:from>
    <cdr:to>
      <cdr:x>0.99244</cdr:x>
      <cdr:y>0.59451</cdr:y>
    </cdr:to>
    <cdr:sp macro="" textlink="">
      <cdr:nvSpPr>
        <cdr:cNvPr id="13" name="TextBox 12"/>
        <cdr:cNvSpPr txBox="1"/>
      </cdr:nvSpPr>
      <cdr:spPr>
        <a:xfrm xmlns:a="http://schemas.openxmlformats.org/drawingml/2006/main" rot="16200000">
          <a:off x="9535540" y="2220218"/>
          <a:ext cx="1860669" cy="3512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dirty="0"/>
            <a:t>Долл.</a:t>
          </a:r>
          <a:r>
            <a:rPr lang="ru-RU" sz="1100" baseline="0" dirty="0"/>
            <a:t> США за </a:t>
          </a:r>
          <a:r>
            <a:rPr lang="ru-RU" sz="1100" baseline="0" dirty="0" err="1"/>
            <a:t>барель</a:t>
          </a:r>
          <a:r>
            <a:rPr lang="ru-RU" sz="1100" baseline="0" dirty="0"/>
            <a:t> </a:t>
          </a:r>
          <a:r>
            <a:rPr lang="en-US" sz="1100" baseline="0" dirty="0"/>
            <a:t>Brent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0.0782</cdr:x>
      <cdr:y>0.65903</cdr:y>
    </cdr:from>
    <cdr:to>
      <cdr:x>0.31332</cdr:x>
      <cdr:y>0.76581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735675" y="3462696"/>
          <a:ext cx="2212036" cy="561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b="1" dirty="0"/>
            <a:t>Вывоз капитала на прямую</a:t>
          </a:r>
        </a:p>
        <a:p xmlns:a="http://schemas.openxmlformats.org/drawingml/2006/main">
          <a:r>
            <a:rPr lang="ru-RU" sz="1400" b="1" dirty="0"/>
            <a:t>связан </a:t>
          </a:r>
          <a:r>
            <a:rPr lang="ru-RU" sz="1400" b="1" baseline="0" dirty="0"/>
            <a:t>нефтяными доходами</a:t>
          </a:r>
          <a:endParaRPr lang="ru-RU" sz="1400" b="1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0.90988</cdr:x>
      <cdr:y>0.05614</cdr:y>
    </cdr:from>
    <cdr:to>
      <cdr:x>0.97049</cdr:x>
      <cdr:y>0.89602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 flipH="1">
          <a:off x="8504832" y="282675"/>
          <a:ext cx="566534" cy="4229099"/>
        </a:xfrm>
        <a:prstGeom xmlns:a="http://schemas.openxmlformats.org/drawingml/2006/main" prst="rect">
          <a:avLst/>
        </a:prstGeom>
        <a:solidFill xmlns:a="http://schemas.openxmlformats.org/drawingml/2006/main">
          <a:srgbClr val="4F81BD">
            <a:alpha val="29000"/>
          </a:srgbClr>
        </a:solidFill>
        <a:ln xmlns:a="http://schemas.openxmlformats.org/drawingml/2006/main" w="254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0.48141</cdr:x>
      <cdr:y>0.05235</cdr:y>
    </cdr:from>
    <cdr:to>
      <cdr:x>0.64062</cdr:x>
      <cdr:y>0.89224</cdr:y>
    </cdr:to>
    <cdr:sp macro="" textlink="">
      <cdr:nvSpPr>
        <cdr:cNvPr id="4" name="Прямоугольник 3"/>
        <cdr:cNvSpPr/>
      </cdr:nvSpPr>
      <cdr:spPr>
        <a:xfrm xmlns:a="http://schemas.openxmlformats.org/drawingml/2006/main" flipH="1">
          <a:off x="4499793" y="263624"/>
          <a:ext cx="1488168" cy="4229100"/>
        </a:xfrm>
        <a:prstGeom xmlns:a="http://schemas.openxmlformats.org/drawingml/2006/main" prst="rect">
          <a:avLst/>
        </a:prstGeom>
        <a:solidFill xmlns:a="http://schemas.openxmlformats.org/drawingml/2006/main">
          <a:srgbClr val="4F81BD">
            <a:alpha val="29000"/>
          </a:srgbClr>
        </a:solidFill>
        <a:ln xmlns:a="http://schemas.openxmlformats.org/drawingml/2006/main" w="254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0.53417</cdr:x>
      <cdr:y>0.05784</cdr:y>
    </cdr:from>
    <cdr:to>
      <cdr:x>0.60088</cdr:x>
      <cdr:y>0.13289</cdr:y>
    </cdr:to>
    <cdr:sp macro="" textlink="">
      <cdr:nvSpPr>
        <cdr:cNvPr id="5" name="TextBox 2"/>
        <cdr:cNvSpPr txBox="1"/>
      </cdr:nvSpPr>
      <cdr:spPr>
        <a:xfrm xmlns:a="http://schemas.openxmlformats.org/drawingml/2006/main">
          <a:off x="4993014" y="285269"/>
          <a:ext cx="623561" cy="370123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>
            <a:alpha val="0"/>
          </a:schemeClr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/>
            <a:t>ИОК↓</a:t>
          </a:r>
        </a:p>
      </cdr:txBody>
    </cdr:sp>
  </cdr:relSizeAnchor>
  <cdr:relSizeAnchor xmlns:cdr="http://schemas.openxmlformats.org/drawingml/2006/chartDrawing">
    <cdr:from>
      <cdr:x>0.91165</cdr:x>
      <cdr:y>0.06338</cdr:y>
    </cdr:from>
    <cdr:to>
      <cdr:x>0.97996</cdr:x>
      <cdr:y>0.13844</cdr:y>
    </cdr:to>
    <cdr:sp macro="" textlink="">
      <cdr:nvSpPr>
        <cdr:cNvPr id="6" name="TextBox 2"/>
        <cdr:cNvSpPr txBox="1"/>
      </cdr:nvSpPr>
      <cdr:spPr>
        <a:xfrm xmlns:a="http://schemas.openxmlformats.org/drawingml/2006/main">
          <a:off x="8521377" y="312577"/>
          <a:ext cx="638498" cy="370172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>
            <a:alpha val="0"/>
          </a:schemeClr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/>
            <a:t>ИОК↓</a:t>
          </a:r>
        </a:p>
      </cdr:txBody>
    </cdr:sp>
  </cdr:relSizeAnchor>
  <cdr:relSizeAnchor xmlns:cdr="http://schemas.openxmlformats.org/drawingml/2006/chartDrawing">
    <cdr:from>
      <cdr:x>0.40816</cdr:x>
      <cdr:y>0.05235</cdr:y>
    </cdr:from>
    <cdr:to>
      <cdr:x>0.48277</cdr:x>
      <cdr:y>0.89035</cdr:y>
    </cdr:to>
    <cdr:sp macro="" textlink="">
      <cdr:nvSpPr>
        <cdr:cNvPr id="7" name="Прямоугольник 6"/>
        <cdr:cNvSpPr/>
      </cdr:nvSpPr>
      <cdr:spPr>
        <a:xfrm xmlns:a="http://schemas.openxmlformats.org/drawingml/2006/main" flipH="1">
          <a:off x="3815133" y="263624"/>
          <a:ext cx="697400" cy="4219575"/>
        </a:xfrm>
        <a:prstGeom xmlns:a="http://schemas.openxmlformats.org/drawingml/2006/main" prst="rect">
          <a:avLst/>
        </a:prstGeom>
        <a:solidFill xmlns:a="http://schemas.openxmlformats.org/drawingml/2006/main">
          <a:srgbClr val="4F81BD">
            <a:alpha val="5000"/>
          </a:srgbClr>
        </a:solidFill>
        <a:ln xmlns:a="http://schemas.openxmlformats.org/drawingml/2006/main" w="254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t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>
              <a:solidFill>
                <a:sysClr val="windowText" lastClr="000000"/>
              </a:solidFill>
            </a:rPr>
            <a:t>П</a:t>
          </a:r>
        </a:p>
        <a:p xmlns:a="http://schemas.openxmlformats.org/drawingml/2006/main">
          <a:pPr algn="ctr"/>
          <a:r>
            <a:rPr lang="ru-RU" sz="1400" b="1">
              <a:solidFill>
                <a:sysClr val="windowText" lastClr="000000"/>
              </a:solidFill>
            </a:rPr>
            <a:t>Е</a:t>
          </a:r>
        </a:p>
        <a:p xmlns:a="http://schemas.openxmlformats.org/drawingml/2006/main">
          <a:pPr algn="ctr"/>
          <a:r>
            <a:rPr lang="ru-RU" sz="1400" b="1">
              <a:solidFill>
                <a:sysClr val="windowText" lastClr="000000"/>
              </a:solidFill>
            </a:rPr>
            <a:t>Р</a:t>
          </a:r>
        </a:p>
        <a:p xmlns:a="http://schemas.openxmlformats.org/drawingml/2006/main">
          <a:pPr algn="ctr"/>
          <a:r>
            <a:rPr lang="ru-RU" sz="1400" b="1">
              <a:solidFill>
                <a:sysClr val="windowText" lastClr="000000"/>
              </a:solidFill>
            </a:rPr>
            <a:t>Е</a:t>
          </a:r>
        </a:p>
        <a:p xmlns:a="http://schemas.openxmlformats.org/drawingml/2006/main">
          <a:pPr algn="ctr"/>
          <a:r>
            <a:rPr lang="ru-RU" sz="1400" b="1">
              <a:solidFill>
                <a:sysClr val="windowText" lastClr="000000"/>
              </a:solidFill>
            </a:rPr>
            <a:t>С</a:t>
          </a:r>
        </a:p>
        <a:p xmlns:a="http://schemas.openxmlformats.org/drawingml/2006/main">
          <a:pPr algn="ctr"/>
          <a:r>
            <a:rPr lang="ru-RU" sz="1400" b="1">
              <a:solidFill>
                <a:sysClr val="windowText" lastClr="000000"/>
              </a:solidFill>
            </a:rPr>
            <a:t>Т</a:t>
          </a:r>
        </a:p>
        <a:p xmlns:a="http://schemas.openxmlformats.org/drawingml/2006/main">
          <a:pPr algn="ctr"/>
          <a:r>
            <a:rPr lang="ru-RU" sz="1400" b="1">
              <a:solidFill>
                <a:sysClr val="windowText" lastClr="000000"/>
              </a:solidFill>
            </a:rPr>
            <a:t>Р</a:t>
          </a:r>
        </a:p>
        <a:p xmlns:a="http://schemas.openxmlformats.org/drawingml/2006/main">
          <a:pPr algn="ctr"/>
          <a:r>
            <a:rPr lang="ru-RU" sz="1400" b="1">
              <a:solidFill>
                <a:sysClr val="windowText" lastClr="000000"/>
              </a:solidFill>
            </a:rPr>
            <a:t>О</a:t>
          </a:r>
        </a:p>
        <a:p xmlns:a="http://schemas.openxmlformats.org/drawingml/2006/main">
          <a:pPr algn="ctr"/>
          <a:r>
            <a:rPr lang="ru-RU" sz="1400" b="1">
              <a:solidFill>
                <a:sysClr val="windowText" lastClr="000000"/>
              </a:solidFill>
            </a:rPr>
            <a:t>Й</a:t>
          </a:r>
        </a:p>
        <a:p xmlns:a="http://schemas.openxmlformats.org/drawingml/2006/main">
          <a:pPr algn="ctr"/>
          <a:r>
            <a:rPr lang="ru-RU" sz="1400" b="1">
              <a:solidFill>
                <a:sysClr val="windowText" lastClr="000000"/>
              </a:solidFill>
            </a:rPr>
            <a:t>К</a:t>
          </a:r>
        </a:p>
        <a:p xmlns:a="http://schemas.openxmlformats.org/drawingml/2006/main">
          <a:pPr algn="ctr"/>
          <a:r>
            <a:rPr lang="ru-RU" sz="1400" b="1">
              <a:solidFill>
                <a:sysClr val="windowText" lastClr="000000"/>
              </a:solidFill>
            </a:rPr>
            <a:t>А</a:t>
          </a:r>
        </a:p>
        <a:p xmlns:a="http://schemas.openxmlformats.org/drawingml/2006/main">
          <a:pPr algn="ctr"/>
          <a:endParaRPr lang="ru-RU" sz="1400" b="1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0.83003</cdr:x>
      <cdr:y>0.05236</cdr:y>
    </cdr:from>
    <cdr:to>
      <cdr:x>0.85291</cdr:x>
      <cdr:y>0.89682</cdr:y>
    </cdr:to>
    <cdr:sp macro="" textlink="">
      <cdr:nvSpPr>
        <cdr:cNvPr id="8" name="Прямоугольник 7"/>
        <cdr:cNvSpPr/>
      </cdr:nvSpPr>
      <cdr:spPr>
        <a:xfrm xmlns:a="http://schemas.openxmlformats.org/drawingml/2006/main" flipH="1">
          <a:off x="7758484" y="263625"/>
          <a:ext cx="213836" cy="4252178"/>
        </a:xfrm>
        <a:prstGeom xmlns:a="http://schemas.openxmlformats.org/drawingml/2006/main" prst="rect">
          <a:avLst/>
        </a:prstGeom>
        <a:solidFill xmlns:a="http://schemas.openxmlformats.org/drawingml/2006/main">
          <a:srgbClr val="4F81BD">
            <a:alpha val="29000"/>
          </a:srgbClr>
        </a:solidFill>
        <a:ln xmlns:a="http://schemas.openxmlformats.org/drawingml/2006/main" w="254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0.82945</cdr:x>
      <cdr:y>0.05046</cdr:y>
    </cdr:from>
    <cdr:to>
      <cdr:x>0.85041</cdr:x>
      <cdr:y>0.24933</cdr:y>
    </cdr:to>
    <cdr:sp macro="" textlink="">
      <cdr:nvSpPr>
        <cdr:cNvPr id="9" name="TextBox 2"/>
        <cdr:cNvSpPr txBox="1"/>
      </cdr:nvSpPr>
      <cdr:spPr>
        <a:xfrm xmlns:a="http://schemas.openxmlformats.org/drawingml/2006/main">
          <a:off x="7753034" y="254100"/>
          <a:ext cx="195949" cy="1001360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>
            <a:alpha val="0"/>
          </a:schemeClr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100" b="1" dirty="0" smtClean="0"/>
            <a:t>И</a:t>
          </a:r>
        </a:p>
        <a:p xmlns:a="http://schemas.openxmlformats.org/drawingml/2006/main">
          <a:pPr algn="ctr"/>
          <a:r>
            <a:rPr lang="ru-RU" sz="1100" b="1" dirty="0" smtClean="0"/>
            <a:t>О</a:t>
          </a:r>
        </a:p>
        <a:p xmlns:a="http://schemas.openxmlformats.org/drawingml/2006/main">
          <a:pPr algn="ctr"/>
          <a:r>
            <a:rPr lang="ru-RU" sz="1100" b="1" dirty="0" smtClean="0"/>
            <a:t>К</a:t>
          </a:r>
        </a:p>
        <a:p xmlns:a="http://schemas.openxmlformats.org/drawingml/2006/main">
          <a:pPr algn="ctr"/>
          <a:r>
            <a:rPr lang="ru-RU" sz="1100" b="1" dirty="0" smtClean="0"/>
            <a:t>↓</a:t>
          </a:r>
          <a:endParaRPr lang="ru-RU" sz="1100" b="1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0.88925</cdr:x>
      <cdr:y>0.02631</cdr:y>
    </cdr:from>
    <cdr:to>
      <cdr:x>0.95763</cdr:x>
      <cdr:y>0.8641</cdr:y>
    </cdr:to>
    <cdr:sp macro="" textlink="">
      <cdr:nvSpPr>
        <cdr:cNvPr id="2" name="Прямоугольник 1"/>
        <cdr:cNvSpPr/>
      </cdr:nvSpPr>
      <cdr:spPr>
        <a:xfrm xmlns:a="http://schemas.openxmlformats.org/drawingml/2006/main" flipH="1">
          <a:off x="6445762" y="123537"/>
          <a:ext cx="495654" cy="3934114"/>
        </a:xfrm>
        <a:prstGeom xmlns:a="http://schemas.openxmlformats.org/drawingml/2006/main" prst="rect">
          <a:avLst/>
        </a:prstGeom>
        <a:solidFill xmlns:a="http://schemas.openxmlformats.org/drawingml/2006/main">
          <a:srgbClr val="4F81BD">
            <a:alpha val="29000"/>
          </a:srgbClr>
        </a:solidFill>
        <a:ln xmlns:a="http://schemas.openxmlformats.org/drawingml/2006/main" w="254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0.47862</cdr:x>
      <cdr:y>0.02876</cdr:y>
    </cdr:from>
    <cdr:to>
      <cdr:x>0.63763</cdr:x>
      <cdr:y>0.86649</cdr:y>
    </cdr:to>
    <cdr:sp macro="" textlink="">
      <cdr:nvSpPr>
        <cdr:cNvPr id="3" name="Прямоугольник 2"/>
        <cdr:cNvSpPr/>
      </cdr:nvSpPr>
      <cdr:spPr>
        <a:xfrm xmlns:a="http://schemas.openxmlformats.org/drawingml/2006/main" flipH="1">
          <a:off x="3447143" y="136289"/>
          <a:ext cx="1145269" cy="3969518"/>
        </a:xfrm>
        <a:prstGeom xmlns:a="http://schemas.openxmlformats.org/drawingml/2006/main" prst="rect">
          <a:avLst/>
        </a:prstGeom>
        <a:solidFill xmlns:a="http://schemas.openxmlformats.org/drawingml/2006/main">
          <a:srgbClr val="4F81BD">
            <a:alpha val="29000"/>
          </a:srgbClr>
        </a:solidFill>
        <a:ln xmlns:a="http://schemas.openxmlformats.org/drawingml/2006/main" w="254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0.84231</cdr:x>
      <cdr:y>0.02704</cdr:y>
    </cdr:from>
    <cdr:to>
      <cdr:x>0.85963</cdr:x>
      <cdr:y>0.86004</cdr:y>
    </cdr:to>
    <cdr:sp macro="" textlink="">
      <cdr:nvSpPr>
        <cdr:cNvPr id="4" name="Прямоугольник 3"/>
        <cdr:cNvSpPr/>
      </cdr:nvSpPr>
      <cdr:spPr>
        <a:xfrm xmlns:a="http://schemas.openxmlformats.org/drawingml/2006/main" flipH="1">
          <a:off x="6066517" y="128127"/>
          <a:ext cx="124733" cy="3947105"/>
        </a:xfrm>
        <a:prstGeom xmlns:a="http://schemas.openxmlformats.org/drawingml/2006/main" prst="rect">
          <a:avLst/>
        </a:prstGeom>
        <a:solidFill xmlns:a="http://schemas.openxmlformats.org/drawingml/2006/main">
          <a:srgbClr val="4F81BD">
            <a:alpha val="29000"/>
          </a:srgbClr>
        </a:solidFill>
        <a:ln xmlns:a="http://schemas.openxmlformats.org/drawingml/2006/main" w="254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0.51296</cdr:x>
      <cdr:y>0.04072</cdr:y>
    </cdr:from>
    <cdr:to>
      <cdr:x>0.60755</cdr:x>
      <cdr:y>0.11577</cdr:y>
    </cdr:to>
    <cdr:sp macro="" textlink="">
      <cdr:nvSpPr>
        <cdr:cNvPr id="5" name="TextBox 2"/>
        <cdr:cNvSpPr txBox="1"/>
      </cdr:nvSpPr>
      <cdr:spPr>
        <a:xfrm xmlns:a="http://schemas.openxmlformats.org/drawingml/2006/main">
          <a:off x="3694442" y="192943"/>
          <a:ext cx="681263" cy="355619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>
            <a:alpha val="0"/>
          </a:schemeClr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600" b="1"/>
            <a:t>ИОК↓</a:t>
          </a:r>
        </a:p>
      </cdr:txBody>
    </cdr:sp>
  </cdr:relSizeAnchor>
  <cdr:relSizeAnchor xmlns:cdr="http://schemas.openxmlformats.org/drawingml/2006/chartDrawing">
    <cdr:from>
      <cdr:x>0.88408</cdr:x>
      <cdr:y>0.04253</cdr:y>
    </cdr:from>
    <cdr:to>
      <cdr:x>0.97867</cdr:x>
      <cdr:y>0.11759</cdr:y>
    </cdr:to>
    <cdr:sp macro="" textlink="">
      <cdr:nvSpPr>
        <cdr:cNvPr id="6" name="TextBox 2"/>
        <cdr:cNvSpPr txBox="1"/>
      </cdr:nvSpPr>
      <cdr:spPr>
        <a:xfrm xmlns:a="http://schemas.openxmlformats.org/drawingml/2006/main">
          <a:off x="6367407" y="201543"/>
          <a:ext cx="681262" cy="355666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>
            <a:alpha val="0"/>
          </a:schemeClr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/>
            <a:t>ИОК↓</a:t>
          </a:r>
        </a:p>
      </cdr:txBody>
    </cdr:sp>
  </cdr:relSizeAnchor>
  <cdr:relSizeAnchor xmlns:cdr="http://schemas.openxmlformats.org/drawingml/2006/chartDrawing">
    <cdr:from>
      <cdr:x>0.76905</cdr:x>
      <cdr:y>0.03696</cdr:y>
    </cdr:from>
    <cdr:to>
      <cdr:x>0.76905</cdr:x>
      <cdr:y>0.87874</cdr:y>
    </cdr:to>
    <cdr:sp macro="" textlink="">
      <cdr:nvSpPr>
        <cdr:cNvPr id="7" name="Прямая соединительная линия 6"/>
        <cdr:cNvSpPr/>
      </cdr:nvSpPr>
      <cdr:spPr>
        <a:xfrm xmlns:a="http://schemas.openxmlformats.org/drawingml/2006/main" flipH="1">
          <a:off x="7237313" y="184836"/>
          <a:ext cx="0" cy="4209982"/>
        </a:xfrm>
        <a:prstGeom xmlns:a="http://schemas.openxmlformats.org/drawingml/2006/main" prst="line">
          <a:avLst/>
        </a:prstGeom>
        <a:ln xmlns:a="http://schemas.openxmlformats.org/drawingml/2006/main" w="22225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0.39278</cdr:x>
      <cdr:y>0.03111</cdr:y>
    </cdr:from>
    <cdr:to>
      <cdr:x>0.47704</cdr:x>
      <cdr:y>0.864</cdr:y>
    </cdr:to>
    <cdr:sp macro="" textlink="">
      <cdr:nvSpPr>
        <cdr:cNvPr id="10" name="Прямоугольник 9"/>
        <cdr:cNvSpPr/>
      </cdr:nvSpPr>
      <cdr:spPr>
        <a:xfrm xmlns:a="http://schemas.openxmlformats.org/drawingml/2006/main" flipH="1">
          <a:off x="2828923" y="147411"/>
          <a:ext cx="606879" cy="3946598"/>
        </a:xfrm>
        <a:prstGeom xmlns:a="http://schemas.openxmlformats.org/drawingml/2006/main" prst="rect">
          <a:avLst/>
        </a:prstGeom>
        <a:solidFill xmlns:a="http://schemas.openxmlformats.org/drawingml/2006/main">
          <a:srgbClr val="4F81BD">
            <a:alpha val="5000"/>
          </a:srgbClr>
        </a:solidFill>
        <a:ln xmlns:a="http://schemas.openxmlformats.org/drawingml/2006/main" w="254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t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>
              <a:solidFill>
                <a:sysClr val="windowText" lastClr="000000"/>
              </a:solidFill>
            </a:rPr>
            <a:t>П</a:t>
          </a:r>
        </a:p>
        <a:p xmlns:a="http://schemas.openxmlformats.org/drawingml/2006/main">
          <a:pPr algn="ctr"/>
          <a:r>
            <a:rPr lang="ru-RU" sz="1400" b="1">
              <a:solidFill>
                <a:sysClr val="windowText" lastClr="000000"/>
              </a:solidFill>
            </a:rPr>
            <a:t>Е</a:t>
          </a:r>
        </a:p>
        <a:p xmlns:a="http://schemas.openxmlformats.org/drawingml/2006/main">
          <a:pPr algn="ctr"/>
          <a:r>
            <a:rPr lang="ru-RU" sz="1400" b="1">
              <a:solidFill>
                <a:sysClr val="windowText" lastClr="000000"/>
              </a:solidFill>
            </a:rPr>
            <a:t>Р</a:t>
          </a:r>
        </a:p>
        <a:p xmlns:a="http://schemas.openxmlformats.org/drawingml/2006/main">
          <a:pPr algn="ctr"/>
          <a:r>
            <a:rPr lang="ru-RU" sz="1400" b="1">
              <a:solidFill>
                <a:sysClr val="windowText" lastClr="000000"/>
              </a:solidFill>
            </a:rPr>
            <a:t>Е</a:t>
          </a:r>
        </a:p>
        <a:p xmlns:a="http://schemas.openxmlformats.org/drawingml/2006/main">
          <a:pPr algn="ctr"/>
          <a:r>
            <a:rPr lang="ru-RU" sz="1400" b="1">
              <a:solidFill>
                <a:sysClr val="windowText" lastClr="000000"/>
              </a:solidFill>
            </a:rPr>
            <a:t>С</a:t>
          </a:r>
        </a:p>
        <a:p xmlns:a="http://schemas.openxmlformats.org/drawingml/2006/main">
          <a:pPr algn="ctr"/>
          <a:r>
            <a:rPr lang="ru-RU" sz="1400" b="1">
              <a:solidFill>
                <a:sysClr val="windowText" lastClr="000000"/>
              </a:solidFill>
            </a:rPr>
            <a:t>Т</a:t>
          </a:r>
        </a:p>
        <a:p xmlns:a="http://schemas.openxmlformats.org/drawingml/2006/main">
          <a:pPr algn="ctr"/>
          <a:r>
            <a:rPr lang="ru-RU" sz="1400" b="1">
              <a:solidFill>
                <a:sysClr val="windowText" lastClr="000000"/>
              </a:solidFill>
            </a:rPr>
            <a:t>Р</a:t>
          </a:r>
        </a:p>
        <a:p xmlns:a="http://schemas.openxmlformats.org/drawingml/2006/main">
          <a:pPr algn="ctr"/>
          <a:r>
            <a:rPr lang="ru-RU" sz="1400" b="1">
              <a:solidFill>
                <a:sysClr val="windowText" lastClr="000000"/>
              </a:solidFill>
            </a:rPr>
            <a:t>О</a:t>
          </a:r>
        </a:p>
        <a:p xmlns:a="http://schemas.openxmlformats.org/drawingml/2006/main">
          <a:pPr algn="ctr"/>
          <a:r>
            <a:rPr lang="ru-RU" sz="1400" b="1">
              <a:solidFill>
                <a:sysClr val="windowText" lastClr="000000"/>
              </a:solidFill>
            </a:rPr>
            <a:t>Й</a:t>
          </a:r>
        </a:p>
        <a:p xmlns:a="http://schemas.openxmlformats.org/drawingml/2006/main">
          <a:pPr algn="ctr"/>
          <a:r>
            <a:rPr lang="ru-RU" sz="1400" b="1">
              <a:solidFill>
                <a:sysClr val="windowText" lastClr="000000"/>
              </a:solidFill>
            </a:rPr>
            <a:t>К</a:t>
          </a:r>
        </a:p>
        <a:p xmlns:a="http://schemas.openxmlformats.org/drawingml/2006/main">
          <a:pPr algn="ctr"/>
          <a:r>
            <a:rPr lang="ru-RU" sz="1400" b="1">
              <a:solidFill>
                <a:sysClr val="windowText" lastClr="000000"/>
              </a:solidFill>
            </a:rPr>
            <a:t>А</a:t>
          </a:r>
        </a:p>
        <a:p xmlns:a="http://schemas.openxmlformats.org/drawingml/2006/main">
          <a:pPr algn="ctr"/>
          <a:endParaRPr lang="ru-RU" sz="1400" b="1">
            <a:solidFill>
              <a:sysClr val="windowText" lastClr="000000"/>
            </a:solidFill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0.05067</cdr:x>
      <cdr:y>0.0262</cdr:y>
    </cdr:from>
    <cdr:to>
      <cdr:x>0.36418</cdr:x>
      <cdr:y>0.83624</cdr:y>
    </cdr:to>
    <cdr:sp macro="" textlink="">
      <cdr:nvSpPr>
        <cdr:cNvPr id="2" name="Прямоугольник 1"/>
        <cdr:cNvSpPr/>
      </cdr:nvSpPr>
      <cdr:spPr>
        <a:xfrm xmlns:a="http://schemas.openxmlformats.org/drawingml/2006/main" flipH="1">
          <a:off x="462347" y="159050"/>
          <a:ext cx="2860706" cy="4917429"/>
        </a:xfrm>
        <a:prstGeom xmlns:a="http://schemas.openxmlformats.org/drawingml/2006/main" prst="rect">
          <a:avLst/>
        </a:prstGeom>
        <a:solidFill xmlns:a="http://schemas.openxmlformats.org/drawingml/2006/main">
          <a:srgbClr val="4F81BD">
            <a:alpha val="29000"/>
          </a:srgbClr>
        </a:solidFill>
        <a:ln xmlns:a="http://schemas.openxmlformats.org/drawingml/2006/main" w="127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0.70443</cdr:x>
      <cdr:y>0.0266</cdr:y>
    </cdr:from>
    <cdr:to>
      <cdr:x>0.73998</cdr:x>
      <cdr:y>0.8373</cdr:y>
    </cdr:to>
    <cdr:sp macro="" textlink="">
      <cdr:nvSpPr>
        <cdr:cNvPr id="4" name="Прямоугольник 3"/>
        <cdr:cNvSpPr/>
      </cdr:nvSpPr>
      <cdr:spPr>
        <a:xfrm xmlns:a="http://schemas.openxmlformats.org/drawingml/2006/main" flipH="1">
          <a:off x="6739447" y="161478"/>
          <a:ext cx="340164" cy="4921435"/>
        </a:xfrm>
        <a:prstGeom xmlns:a="http://schemas.openxmlformats.org/drawingml/2006/main" prst="rect">
          <a:avLst/>
        </a:prstGeom>
        <a:solidFill xmlns:a="http://schemas.openxmlformats.org/drawingml/2006/main">
          <a:srgbClr val="4F81BD">
            <a:alpha val="29000"/>
          </a:srgbClr>
        </a:solidFill>
        <a:ln xmlns:a="http://schemas.openxmlformats.org/drawingml/2006/main" w="127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0.5347</cdr:x>
      <cdr:y>0.02881</cdr:y>
    </cdr:from>
    <cdr:to>
      <cdr:x>0.60805</cdr:x>
      <cdr:y>0.10502</cdr:y>
    </cdr:to>
    <cdr:sp macro="" textlink="">
      <cdr:nvSpPr>
        <cdr:cNvPr id="5" name="TextBox 2"/>
        <cdr:cNvSpPr txBox="1"/>
      </cdr:nvSpPr>
      <cdr:spPr>
        <a:xfrm xmlns:a="http://schemas.openxmlformats.org/drawingml/2006/main">
          <a:off x="5907849" y="226084"/>
          <a:ext cx="810451" cy="598142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>
            <a:alpha val="0"/>
          </a:schemeClr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/>
            <a:t>ИОК↓</a:t>
          </a:r>
        </a:p>
      </cdr:txBody>
    </cdr:sp>
  </cdr:relSizeAnchor>
  <cdr:relSizeAnchor xmlns:cdr="http://schemas.openxmlformats.org/drawingml/2006/chartDrawing">
    <cdr:from>
      <cdr:x>0.11497</cdr:x>
      <cdr:y>0.0392</cdr:y>
    </cdr:from>
    <cdr:to>
      <cdr:x>0.20819</cdr:x>
      <cdr:y>0.11541</cdr:y>
    </cdr:to>
    <cdr:sp macro="" textlink="">
      <cdr:nvSpPr>
        <cdr:cNvPr id="7" name="TextBox 2"/>
        <cdr:cNvSpPr txBox="1"/>
      </cdr:nvSpPr>
      <cdr:spPr>
        <a:xfrm xmlns:a="http://schemas.openxmlformats.org/drawingml/2006/main">
          <a:off x="1026616" y="213777"/>
          <a:ext cx="832426" cy="415577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>
            <a:alpha val="0"/>
          </a:schemeClr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/>
            <a:t>ИОК↓</a:t>
          </a:r>
        </a:p>
      </cdr:txBody>
    </cdr:sp>
  </cdr:relSizeAnchor>
  <cdr:relSizeAnchor xmlns:cdr="http://schemas.openxmlformats.org/drawingml/2006/chartDrawing">
    <cdr:from>
      <cdr:x>0.84461</cdr:x>
      <cdr:y>0.02678</cdr:y>
    </cdr:from>
    <cdr:to>
      <cdr:x>0.91191</cdr:x>
      <cdr:y>0.83749</cdr:y>
    </cdr:to>
    <cdr:sp macro="" textlink="">
      <cdr:nvSpPr>
        <cdr:cNvPr id="8" name="Прямоугольник 7"/>
        <cdr:cNvSpPr/>
      </cdr:nvSpPr>
      <cdr:spPr>
        <a:xfrm xmlns:a="http://schemas.openxmlformats.org/drawingml/2006/main" flipH="1">
          <a:off x="7706783" y="162571"/>
          <a:ext cx="614093" cy="4921496"/>
        </a:xfrm>
        <a:prstGeom xmlns:a="http://schemas.openxmlformats.org/drawingml/2006/main" prst="rect">
          <a:avLst/>
        </a:prstGeom>
        <a:solidFill xmlns:a="http://schemas.openxmlformats.org/drawingml/2006/main">
          <a:srgbClr val="4F81BD">
            <a:alpha val="29000"/>
          </a:srgbClr>
        </a:solidFill>
        <a:ln xmlns:a="http://schemas.openxmlformats.org/drawingml/2006/main" w="127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0.97326</cdr:x>
      <cdr:y>0.01899</cdr:y>
    </cdr:from>
    <cdr:to>
      <cdr:x>0.97326</cdr:x>
      <cdr:y>0.8351</cdr:y>
    </cdr:to>
    <cdr:cxnSp macro="">
      <cdr:nvCxnSpPr>
        <cdr:cNvPr id="9" name="Прямая соединительная линия 8"/>
        <cdr:cNvCxnSpPr/>
      </cdr:nvCxnSpPr>
      <cdr:spPr>
        <a:xfrm xmlns:a="http://schemas.openxmlformats.org/drawingml/2006/main">
          <a:off x="8388144" y="99090"/>
          <a:ext cx="0" cy="4257829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0.46101</cdr:x>
      <cdr:y>0.60901</cdr:y>
    </cdr:from>
    <cdr:to>
      <cdr:x>0.67533</cdr:x>
      <cdr:y>0.70196</cdr:y>
    </cdr:to>
    <cdr:sp macro="" textlink="">
      <cdr:nvSpPr>
        <cdr:cNvPr id="11" name="TextBox 6"/>
        <cdr:cNvSpPr txBox="1"/>
      </cdr:nvSpPr>
      <cdr:spPr>
        <a:xfrm xmlns:a="http://schemas.openxmlformats.org/drawingml/2006/main">
          <a:off x="4410630" y="3697067"/>
          <a:ext cx="2050498" cy="564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9050">
          <a:solidFill>
            <a:schemeClr val="tx1"/>
          </a:solidFill>
        </a:ln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600" dirty="0" smtClean="0"/>
            <a:t>Чубайс (</a:t>
          </a:r>
          <a:r>
            <a:rPr lang="ru-RU" sz="1600" dirty="0" err="1" smtClean="0"/>
            <a:t>Вайзингер</a:t>
          </a:r>
          <a:r>
            <a:rPr lang="ru-RU" sz="1600" dirty="0" smtClean="0"/>
            <a:t>)</a:t>
          </a:r>
        </a:p>
        <a:p xmlns:a="http://schemas.openxmlformats.org/drawingml/2006/main">
          <a:pPr algn="ctr"/>
          <a:r>
            <a:rPr lang="ru-RU" sz="1600" dirty="0" smtClean="0"/>
            <a:t>Ген. схема</a:t>
          </a:r>
          <a:endParaRPr lang="ru-RU" sz="1600" dirty="0"/>
        </a:p>
      </cdr:txBody>
    </cdr:sp>
  </cdr:relSizeAnchor>
  <cdr:relSizeAnchor xmlns:cdr="http://schemas.openxmlformats.org/drawingml/2006/chartDrawing">
    <cdr:from>
      <cdr:x>0.57971</cdr:x>
      <cdr:y>0.34805</cdr:y>
    </cdr:from>
    <cdr:to>
      <cdr:x>0.61734</cdr:x>
      <cdr:y>0.60901</cdr:y>
    </cdr:to>
    <cdr:cxnSp macro="">
      <cdr:nvCxnSpPr>
        <cdr:cNvPr id="12" name="Прямая со стрелкой 11"/>
        <cdr:cNvCxnSpPr/>
      </cdr:nvCxnSpPr>
      <cdr:spPr bwMode="auto">
        <a:xfrm xmlns:a="http://schemas.openxmlformats.org/drawingml/2006/main" flipV="1">
          <a:off x="5546246" y="2112891"/>
          <a:ext cx="360040" cy="1584176"/>
        </a:xfrm>
        <a:prstGeom xmlns:a="http://schemas.openxmlformats.org/drawingml/2006/main" prst="straightConnector1">
          <a:avLst/>
        </a:prstGeom>
        <a:solidFill xmlns:a="http://schemas.openxmlformats.org/drawingml/2006/main">
          <a:schemeClr val="accent1"/>
        </a:solidFill>
        <a:ln xmlns:a="http://schemas.openxmlformats.org/drawingml/2006/main" w="25400" cap="flat" cmpd="sng" algn="ctr">
          <a:solidFill>
            <a:schemeClr val="tx1"/>
          </a:solidFill>
          <a:prstDash val="dash"/>
          <a:round/>
          <a:headEnd type="none" w="med" len="med"/>
          <a:tailEnd type="arrow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0.5347</cdr:x>
      <cdr:y>0.02881</cdr:y>
    </cdr:from>
    <cdr:to>
      <cdr:x>0.60805</cdr:x>
      <cdr:y>0.10502</cdr:y>
    </cdr:to>
    <cdr:sp macro="" textlink="">
      <cdr:nvSpPr>
        <cdr:cNvPr id="14" name="TextBox 2"/>
        <cdr:cNvSpPr txBox="1"/>
      </cdr:nvSpPr>
      <cdr:spPr>
        <a:xfrm xmlns:a="http://schemas.openxmlformats.org/drawingml/2006/main">
          <a:off x="5907849" y="226084"/>
          <a:ext cx="810451" cy="598142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>
            <a:alpha val="0"/>
          </a:schemeClr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/>
            <a:t>ИОК↓</a:t>
          </a:r>
        </a:p>
      </cdr:txBody>
    </cdr:sp>
  </cdr:relSizeAnchor>
  <cdr:relSizeAnchor xmlns:cdr="http://schemas.openxmlformats.org/drawingml/2006/chartDrawing">
    <cdr:from>
      <cdr:x>0.11497</cdr:x>
      <cdr:y>0.0392</cdr:y>
    </cdr:from>
    <cdr:to>
      <cdr:x>0.20819</cdr:x>
      <cdr:y>0.11541</cdr:y>
    </cdr:to>
    <cdr:sp macro="" textlink="">
      <cdr:nvSpPr>
        <cdr:cNvPr id="15" name="TextBox 2"/>
        <cdr:cNvSpPr txBox="1"/>
      </cdr:nvSpPr>
      <cdr:spPr>
        <a:xfrm xmlns:a="http://schemas.openxmlformats.org/drawingml/2006/main">
          <a:off x="1026616" y="213777"/>
          <a:ext cx="832426" cy="415577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>
            <a:alpha val="0"/>
          </a:schemeClr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/>
            <a:t>ИОК↓</a:t>
          </a:r>
        </a:p>
      </cdr:txBody>
    </cdr:sp>
  </cdr:relSizeAnchor>
  <cdr:relSizeAnchor xmlns:cdr="http://schemas.openxmlformats.org/drawingml/2006/chartDrawing">
    <cdr:from>
      <cdr:x>0.97405</cdr:x>
      <cdr:y>0.02436</cdr:y>
    </cdr:from>
    <cdr:to>
      <cdr:x>0.97405</cdr:x>
      <cdr:y>0.84047</cdr:y>
    </cdr:to>
    <cdr:cxnSp macro="">
      <cdr:nvCxnSpPr>
        <cdr:cNvPr id="17" name="Прямая соединительная линия 8"/>
        <cdr:cNvCxnSpPr/>
      </cdr:nvCxnSpPr>
      <cdr:spPr>
        <a:xfrm xmlns:a="http://schemas.openxmlformats.org/drawingml/2006/main">
          <a:off x="9318982" y="147854"/>
          <a:ext cx="0" cy="4954278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chemeClr val="tx1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0.36396</cdr:x>
      <cdr:y>0.02665</cdr:y>
    </cdr:from>
    <cdr:to>
      <cdr:x>0.36396</cdr:x>
      <cdr:y>0.84276</cdr:y>
    </cdr:to>
    <cdr:cxnSp macro="">
      <cdr:nvCxnSpPr>
        <cdr:cNvPr id="20" name="Прямая соединительная линия 10"/>
        <cdr:cNvCxnSpPr/>
      </cdr:nvCxnSpPr>
      <cdr:spPr>
        <a:xfrm xmlns:a="http://schemas.openxmlformats.org/drawingml/2006/main">
          <a:off x="3168352" y="144016"/>
          <a:ext cx="0" cy="4410946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chemeClr val="tx1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0.70571</cdr:x>
      <cdr:y>0.01657</cdr:y>
    </cdr:from>
    <cdr:to>
      <cdr:x>0.70571</cdr:x>
      <cdr:y>0.83268</cdr:y>
    </cdr:to>
    <cdr:cxnSp macro="">
      <cdr:nvCxnSpPr>
        <cdr:cNvPr id="21" name="Прямая соединительная линия 11"/>
        <cdr:cNvCxnSpPr/>
      </cdr:nvCxnSpPr>
      <cdr:spPr>
        <a:xfrm xmlns:a="http://schemas.openxmlformats.org/drawingml/2006/main">
          <a:off x="6751739" y="100599"/>
          <a:ext cx="0" cy="4954278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chemeClr val="tx1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0.37224</cdr:x>
      <cdr:y>0.26646</cdr:y>
    </cdr:from>
    <cdr:to>
      <cdr:x>0.38878</cdr:x>
      <cdr:y>0.45298</cdr:y>
    </cdr:to>
    <cdr:sp macro="" textlink="">
      <cdr:nvSpPr>
        <cdr:cNvPr id="22" name="Овал 5"/>
        <cdr:cNvSpPr/>
      </cdr:nvSpPr>
      <cdr:spPr bwMode="auto">
        <a:xfrm xmlns:a="http://schemas.openxmlformats.org/drawingml/2006/main">
          <a:off x="3240360" y="1440160"/>
          <a:ext cx="144016" cy="1008112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  <a:spAutoFit/>
        </a:bodyPr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0.40532</cdr:x>
      <cdr:y>0.21317</cdr:y>
    </cdr:from>
    <cdr:to>
      <cdr:x>0.42187</cdr:x>
      <cdr:y>0.39969</cdr:y>
    </cdr:to>
    <cdr:sp macro="" textlink="">
      <cdr:nvSpPr>
        <cdr:cNvPr id="23" name="Овал 12"/>
        <cdr:cNvSpPr/>
      </cdr:nvSpPr>
      <cdr:spPr bwMode="auto">
        <a:xfrm xmlns:a="http://schemas.openxmlformats.org/drawingml/2006/main">
          <a:off x="3528392" y="1152128"/>
          <a:ext cx="144016" cy="1008112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="horz" wrap="square" lIns="91440" tIns="45720" rIns="91440" bIns="45720" numCol="1" anchor="t" anchorCtr="0" compatLnSpc="1">
          <a:prstTxWarp prst="textNoShape">
            <a:avLst/>
          </a:prstTxWarp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0.3615</cdr:x>
      <cdr:y>0.14105</cdr:y>
    </cdr:from>
    <cdr:to>
      <cdr:x>0.47906</cdr:x>
      <cdr:y>0.19115</cdr:y>
    </cdr:to>
    <cdr:sp macro="" textlink="">
      <cdr:nvSpPr>
        <cdr:cNvPr id="24" name="TextBox 9"/>
        <cdr:cNvSpPr txBox="1"/>
      </cdr:nvSpPr>
      <cdr:spPr>
        <a:xfrm xmlns:a="http://schemas.openxmlformats.org/drawingml/2006/main">
          <a:off x="3149738" y="779797"/>
          <a:ext cx="1024255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/>
            <a:t>Вклад АЭС</a:t>
          </a:r>
          <a:endParaRPr lang="ru-RU" sz="1200" b="1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0.83899</cdr:x>
      <cdr:y>0.04679</cdr:y>
    </cdr:from>
    <cdr:to>
      <cdr:x>0.9041</cdr:x>
      <cdr:y>0.89472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 flipH="1">
          <a:off x="7133938" y="243937"/>
          <a:ext cx="553631" cy="4420370"/>
        </a:xfrm>
        <a:prstGeom xmlns:a="http://schemas.openxmlformats.org/drawingml/2006/main" prst="rect">
          <a:avLst/>
        </a:prstGeom>
        <a:solidFill xmlns:a="http://schemas.openxmlformats.org/drawingml/2006/main">
          <a:srgbClr val="4F81BD">
            <a:alpha val="29000"/>
          </a:srgbClr>
        </a:solidFill>
        <a:ln xmlns:a="http://schemas.openxmlformats.org/drawingml/2006/main" w="127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0.08469</cdr:x>
      <cdr:y>0.05274</cdr:y>
    </cdr:from>
    <cdr:to>
      <cdr:x>0.38108</cdr:x>
      <cdr:y>0.89783</cdr:y>
    </cdr:to>
    <cdr:sp macro="" textlink="">
      <cdr:nvSpPr>
        <cdr:cNvPr id="3" name="Прямоугольник 2"/>
        <cdr:cNvSpPr/>
      </cdr:nvSpPr>
      <cdr:spPr>
        <a:xfrm xmlns:a="http://schemas.openxmlformats.org/drawingml/2006/main" flipH="1">
          <a:off x="720078" y="274940"/>
          <a:ext cx="2520281" cy="4405580"/>
        </a:xfrm>
        <a:prstGeom xmlns:a="http://schemas.openxmlformats.org/drawingml/2006/main" prst="rect">
          <a:avLst/>
        </a:prstGeom>
        <a:solidFill xmlns:a="http://schemas.openxmlformats.org/drawingml/2006/main">
          <a:srgbClr val="4F81BD">
            <a:alpha val="29000"/>
          </a:srgbClr>
        </a:solidFill>
        <a:ln xmlns:a="http://schemas.openxmlformats.org/drawingml/2006/main" w="127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0.70985</cdr:x>
      <cdr:y>0.05138</cdr:y>
    </cdr:from>
    <cdr:to>
      <cdr:x>0.74014</cdr:x>
      <cdr:y>0.89452</cdr:y>
    </cdr:to>
    <cdr:sp macro="" textlink="">
      <cdr:nvSpPr>
        <cdr:cNvPr id="4" name="Прямоугольник 3"/>
        <cdr:cNvSpPr/>
      </cdr:nvSpPr>
      <cdr:spPr>
        <a:xfrm xmlns:a="http://schemas.openxmlformats.org/drawingml/2006/main" flipH="1">
          <a:off x="6457645" y="286188"/>
          <a:ext cx="275562" cy="4696316"/>
        </a:xfrm>
        <a:prstGeom xmlns:a="http://schemas.openxmlformats.org/drawingml/2006/main" prst="rect">
          <a:avLst/>
        </a:prstGeom>
        <a:solidFill xmlns:a="http://schemas.openxmlformats.org/drawingml/2006/main">
          <a:srgbClr val="4F81BD">
            <a:alpha val="29000"/>
          </a:srgbClr>
        </a:solidFill>
        <a:ln xmlns:a="http://schemas.openxmlformats.org/drawingml/2006/main" w="127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0.10361</cdr:x>
      <cdr:y>0.05747</cdr:y>
    </cdr:from>
    <cdr:to>
      <cdr:x>0.1982</cdr:x>
      <cdr:y>0.13252</cdr:y>
    </cdr:to>
    <cdr:sp macro="" textlink="">
      <cdr:nvSpPr>
        <cdr:cNvPr id="5" name="TextBox 2"/>
        <cdr:cNvSpPr txBox="1"/>
      </cdr:nvSpPr>
      <cdr:spPr>
        <a:xfrm xmlns:a="http://schemas.openxmlformats.org/drawingml/2006/main">
          <a:off x="803289" y="269867"/>
          <a:ext cx="733389" cy="352422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>
            <a:alpha val="0"/>
          </a:schemeClr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/>
            <a:t>ИОК↓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4"/>
            <a:ext cx="2946576" cy="49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3" tIns="46690" rIns="93383" bIns="46690" numCol="1" anchor="t" anchorCtr="0" compatLnSpc="1">
            <a:prstTxWarp prst="textNoShape">
              <a:avLst/>
            </a:prstTxWarp>
          </a:bodyPr>
          <a:lstStyle>
            <a:lvl1pPr defTabSz="935699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489" y="4"/>
            <a:ext cx="2946575" cy="49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3" tIns="46690" rIns="93383" bIns="46690" numCol="1" anchor="t" anchorCtr="0" compatLnSpc="1">
            <a:prstTxWarp prst="textNoShape">
              <a:avLst/>
            </a:prstTxWarp>
          </a:bodyPr>
          <a:lstStyle>
            <a:lvl1pPr algn="r" defTabSz="935699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ru-RU"/>
              <a:t>12</a:t>
            </a:r>
          </a:p>
        </p:txBody>
      </p:sp>
      <p:sp>
        <p:nvSpPr>
          <p:cNvPr id="200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833"/>
            <a:ext cx="2946576" cy="49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3" tIns="46690" rIns="93383" bIns="46690" numCol="1" anchor="b" anchorCtr="0" compatLnSpc="1">
            <a:prstTxWarp prst="textNoShape">
              <a:avLst/>
            </a:prstTxWarp>
          </a:bodyPr>
          <a:lstStyle>
            <a:lvl1pPr defTabSz="935699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0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489" y="9429833"/>
            <a:ext cx="2946575" cy="49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3" tIns="46690" rIns="93383" bIns="46690" numCol="1" anchor="b" anchorCtr="0" compatLnSpc="1">
            <a:prstTxWarp prst="textNoShape">
              <a:avLst/>
            </a:prstTxWarp>
          </a:bodyPr>
          <a:lstStyle>
            <a:lvl1pPr algn="r" defTabSz="935699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fld id="{8A8F7CDE-6227-4B2E-9B2C-B355C07AEE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4628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4"/>
            <a:ext cx="2946576" cy="49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3" tIns="46690" rIns="93383" bIns="46690" numCol="1" anchor="t" anchorCtr="0" compatLnSpc="1">
            <a:prstTxWarp prst="textNoShape">
              <a:avLst/>
            </a:prstTxWarp>
          </a:bodyPr>
          <a:lstStyle>
            <a:lvl1pPr defTabSz="935699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489" y="4"/>
            <a:ext cx="2946575" cy="49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3" tIns="46690" rIns="93383" bIns="46690" numCol="1" anchor="t" anchorCtr="0" compatLnSpc="1">
            <a:prstTxWarp prst="textNoShape">
              <a:avLst/>
            </a:prstTxWarp>
          </a:bodyPr>
          <a:lstStyle>
            <a:lvl1pPr algn="r" defTabSz="935699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ru-RU"/>
              <a:t>12</a:t>
            </a:r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7550" y="746125"/>
            <a:ext cx="5373688" cy="3719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86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224" y="4715714"/>
            <a:ext cx="5435227" cy="4464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3" tIns="46690" rIns="93383" bIns="466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986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833"/>
            <a:ext cx="2946576" cy="49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3" tIns="46690" rIns="93383" bIns="46690" numCol="1" anchor="b" anchorCtr="0" compatLnSpc="1">
            <a:prstTxWarp prst="textNoShape">
              <a:avLst/>
            </a:prstTxWarp>
          </a:bodyPr>
          <a:lstStyle>
            <a:lvl1pPr defTabSz="935699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86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489" y="9429833"/>
            <a:ext cx="2946575" cy="49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3" tIns="46690" rIns="93383" bIns="46690" numCol="1" anchor="b" anchorCtr="0" compatLnSpc="1">
            <a:prstTxWarp prst="textNoShape">
              <a:avLst/>
            </a:prstTxWarp>
          </a:bodyPr>
          <a:lstStyle>
            <a:lvl1pPr algn="r" defTabSz="935699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fld id="{84D82B1D-460D-430D-B693-215FAAB187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120980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pPr defTabSz="933683"/>
            <a:r>
              <a:rPr lang="ru-RU" dirty="0" smtClean="0"/>
              <a:t>12</a:t>
            </a:r>
          </a:p>
        </p:txBody>
      </p:sp>
      <p:sp>
        <p:nvSpPr>
          <p:cNvPr id="4403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683"/>
            <a:fld id="{8FD3A474-C59D-45F2-9135-2911DA835487}" type="slidenum">
              <a:rPr lang="ru-RU" smtClean="0"/>
              <a:pPr defTabSz="933683"/>
              <a:t>1</a:t>
            </a:fld>
            <a:endParaRPr lang="ru-RU" dirty="0" smtClean="0"/>
          </a:p>
        </p:txBody>
      </p:sp>
      <p:sp>
        <p:nvSpPr>
          <p:cNvPr id="440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906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fr-FR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6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fr-FR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6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fr-FR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fr-FR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fr-FR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fr-FR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fr-FR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fr-FR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6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fr-FR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6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fr-FR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fr-FR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8857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219450" y="1828800"/>
            <a:ext cx="6521450" cy="2209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857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219450" y="4267201"/>
            <a:ext cx="652145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8400"/>
            <a:ext cx="2311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</a:t>
            </a: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56561-4D96-4347-BB0C-E352BC9D40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0C972-B257-460B-87E6-2AC3D4D0A4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457200"/>
            <a:ext cx="222885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457200"/>
            <a:ext cx="653415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2362E-C7C3-46E8-B72C-E91A25CAAA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95300" y="457200"/>
            <a:ext cx="8915400" cy="5410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BCFBF-B204-47F6-BBAD-84D09E1301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457200"/>
            <a:ext cx="89154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95300" y="1981200"/>
            <a:ext cx="8915400" cy="38862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F2CCC-427E-4B3B-B9F5-9EC9634C65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457200"/>
            <a:ext cx="89154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981200"/>
            <a:ext cx="43815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3815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EE10EF-7338-4D83-8568-C343CEFCA8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B0C424-937E-4C22-908E-7663FD2B29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638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638" y="2906714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8F437-B303-4A7C-99C9-BA7142DD2E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981200"/>
            <a:ext cx="43815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3815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9A9C0E-DFC8-4150-A4E8-1650A40C83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73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73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B67D6C-908F-4A03-AF48-801C3B0A33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1424C-99CD-4FC4-9881-8FCD7E4322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BD25FB-6919-4236-8128-B89F527882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3500" y="273051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59B89-C0AF-4641-A33F-BD46ECAD69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512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512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512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80850-C0C4-4003-8986-CA934DC195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7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ru-RU"/>
              <a:t>2</a:t>
            </a:r>
          </a:p>
        </p:txBody>
      </p:sp>
      <p:sp>
        <p:nvSpPr>
          <p:cNvPr id="8847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31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F68A6162-7458-42C0-B2FF-C530046F5C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4100" name="Group 4"/>
          <p:cNvGrpSpPr>
            <a:grpSpLocks/>
          </p:cNvGrpSpPr>
          <p:nvPr/>
        </p:nvGrpSpPr>
        <p:grpSpPr bwMode="auto">
          <a:xfrm>
            <a:off x="0" y="0"/>
            <a:ext cx="9906000" cy="546100"/>
            <a:chOff x="0" y="0"/>
            <a:chExt cx="5760" cy="344"/>
          </a:xfrm>
        </p:grpSpPr>
        <p:sp>
          <p:nvSpPr>
            <p:cNvPr id="8847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fr-FR" sz="2400">
                <a:latin typeface="Times New Roman" pitchFamily="18" charset="0"/>
              </a:endParaRPr>
            </a:p>
          </p:txBody>
        </p:sp>
        <p:sp>
          <p:nvSpPr>
            <p:cNvPr id="8847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2400">
                <a:latin typeface="Times New Roman" pitchFamily="18" charset="0"/>
              </a:endParaRPr>
            </a:p>
          </p:txBody>
        </p:sp>
        <p:sp>
          <p:nvSpPr>
            <p:cNvPr id="8847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>
                <a:solidFill>
                  <a:schemeClr val="hlink"/>
                </a:solidFill>
              </a:endParaRPr>
            </a:p>
          </p:txBody>
        </p:sp>
        <p:sp>
          <p:nvSpPr>
            <p:cNvPr id="8847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>
                <a:solidFill>
                  <a:schemeClr val="hlink"/>
                </a:solidFill>
              </a:endParaRPr>
            </a:p>
          </p:txBody>
        </p:sp>
        <p:sp>
          <p:nvSpPr>
            <p:cNvPr id="8847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>
                <a:solidFill>
                  <a:schemeClr val="accent2"/>
                </a:solidFill>
              </a:endParaRPr>
            </a:p>
          </p:txBody>
        </p:sp>
        <p:sp>
          <p:nvSpPr>
            <p:cNvPr id="8847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90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>
                <a:solidFill>
                  <a:schemeClr val="hlink"/>
                </a:solidFill>
              </a:endParaRPr>
            </a:p>
          </p:txBody>
        </p:sp>
        <p:sp>
          <p:nvSpPr>
            <p:cNvPr id="8847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2400">
                <a:latin typeface="Times New Roman" pitchFamily="18" charset="0"/>
              </a:endParaRPr>
            </a:p>
          </p:txBody>
        </p:sp>
        <p:sp>
          <p:nvSpPr>
            <p:cNvPr id="8847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>
                <a:solidFill>
                  <a:schemeClr val="accent2"/>
                </a:solidFill>
              </a:endParaRPr>
            </a:p>
          </p:txBody>
        </p:sp>
        <p:sp>
          <p:nvSpPr>
            <p:cNvPr id="8847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90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>
                <a:solidFill>
                  <a:schemeClr val="accent2"/>
                </a:solidFill>
              </a:endParaRPr>
            </a:p>
          </p:txBody>
        </p:sp>
      </p:grpSp>
      <p:sp>
        <p:nvSpPr>
          <p:cNvPr id="4101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457200"/>
            <a:ext cx="8915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02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981200"/>
            <a:ext cx="89154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847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  <p:sldLayoutId id="2147483986" r:id="rId12"/>
    <p:sldLayoutId id="2147483987" r:id="rId13"/>
    <p:sldLayoutId id="2147483988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776536" y="5161359"/>
            <a:ext cx="6107112" cy="1081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ru-RU" sz="1700" b="1" i="1" dirty="0"/>
              <a:t>Проф. Б.И. Нигматулин</a:t>
            </a:r>
            <a:r>
              <a:rPr lang="ru-RU" sz="1700" i="1" dirty="0"/>
              <a:t/>
            </a:r>
            <a:br>
              <a:rPr lang="ru-RU" sz="1700" i="1" dirty="0"/>
            </a:br>
            <a:r>
              <a:rPr lang="ru-RU" sz="1700" i="1" dirty="0"/>
              <a:t>Институт проблем </a:t>
            </a:r>
            <a:r>
              <a:rPr lang="ru-RU" sz="1700" i="1" dirty="0" smtClean="0"/>
              <a:t> энергетики.</a:t>
            </a:r>
            <a:r>
              <a:rPr lang="ru-RU" sz="1700" i="1" dirty="0"/>
              <a:t/>
            </a:r>
            <a:br>
              <a:rPr lang="ru-RU" sz="1700" i="1" dirty="0"/>
            </a:br>
            <a:r>
              <a:rPr lang="ru-RU" sz="1700" i="1" dirty="0"/>
              <a:t>Председатель Экспертного совета Сообщества потребителей </a:t>
            </a:r>
            <a:r>
              <a:rPr lang="ru-RU" sz="1700" i="1" dirty="0" smtClean="0"/>
              <a:t>электроэнергии.</a:t>
            </a:r>
            <a:endParaRPr lang="ru-RU" sz="1700" i="1" dirty="0"/>
          </a:p>
        </p:txBody>
      </p:sp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273050" y="260350"/>
            <a:ext cx="927258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 dirty="0"/>
              <a:t/>
            </a:r>
            <a:br>
              <a:rPr lang="ru-RU" sz="2000" b="1" dirty="0"/>
            </a:br>
            <a:endParaRPr lang="ru-RU" sz="2000" b="1" dirty="0"/>
          </a:p>
        </p:txBody>
      </p:sp>
      <p:sp>
        <p:nvSpPr>
          <p:cNvPr id="6148" name="TextBox 7"/>
          <p:cNvSpPr txBox="1">
            <a:spLocks noChangeArrowheads="1"/>
          </p:cNvSpPr>
          <p:nvPr/>
        </p:nvSpPr>
        <p:spPr bwMode="auto">
          <a:xfrm>
            <a:off x="2504728" y="2348880"/>
            <a:ext cx="72728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ru-RU" sz="2800" dirty="0" smtClean="0">
                <a:solidFill>
                  <a:schemeClr val="accent3"/>
                </a:solidFill>
              </a:rPr>
              <a:t>Реформы. Российская электроэнергетика</a:t>
            </a:r>
            <a:endParaRPr lang="ru-RU" sz="28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DBD25FB-6919-4236-8128-B89F5278825D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44488" y="548680"/>
            <a:ext cx="94174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Коэффициент эластичности электропотребления в России в период 1990-2016гг.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endParaRPr lang="ru-RU" b="1" dirty="0"/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9370149"/>
              </p:ext>
            </p:extLst>
          </p:nvPr>
        </p:nvGraphicFramePr>
        <p:xfrm>
          <a:off x="776536" y="1052736"/>
          <a:ext cx="8503014" cy="5213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2"/>
          <p:cNvSpPr txBox="1"/>
          <p:nvPr/>
        </p:nvSpPr>
        <p:spPr>
          <a:xfrm>
            <a:off x="4953000" y="1484784"/>
            <a:ext cx="639096" cy="421328"/>
          </a:xfrm>
          <a:prstGeom prst="rect">
            <a:avLst/>
          </a:prstGeom>
          <a:solidFill>
            <a:schemeClr val="lt1">
              <a:alpha val="0"/>
            </a:schemeClr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b="1" dirty="0"/>
              <a:t>ИОК↓</a:t>
            </a:r>
          </a:p>
        </p:txBody>
      </p:sp>
      <p:sp>
        <p:nvSpPr>
          <p:cNvPr id="6" name="TextBox 2"/>
          <p:cNvSpPr txBox="1"/>
          <p:nvPr/>
        </p:nvSpPr>
        <p:spPr>
          <a:xfrm>
            <a:off x="7185248" y="1484784"/>
            <a:ext cx="639096" cy="421328"/>
          </a:xfrm>
          <a:prstGeom prst="rect">
            <a:avLst/>
          </a:prstGeom>
          <a:solidFill>
            <a:schemeClr val="lt1">
              <a:alpha val="0"/>
            </a:schemeClr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b="1" dirty="0"/>
              <a:t>ИОК↓</a:t>
            </a:r>
          </a:p>
        </p:txBody>
      </p:sp>
    </p:spTree>
    <p:extLst>
      <p:ext uri="{BB962C8B-B14F-4D97-AF65-F5344CB8AC3E}">
        <p14:creationId xmlns:p14="http://schemas.microsoft.com/office/powerpoint/2010/main" val="310726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Группа 20"/>
          <p:cNvGrpSpPr>
            <a:grpSpLocks/>
          </p:cNvGrpSpPr>
          <p:nvPr/>
        </p:nvGrpSpPr>
        <p:grpSpPr bwMode="auto">
          <a:xfrm>
            <a:off x="507340" y="847724"/>
            <a:ext cx="8910156" cy="5376863"/>
            <a:chOff x="1043608" y="260648"/>
            <a:chExt cx="7845472" cy="5963171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 flipV="1">
              <a:off x="1907388" y="5012773"/>
              <a:ext cx="504930" cy="28887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2412318" y="5012773"/>
              <a:ext cx="358850" cy="7301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Полилиния 4"/>
            <p:cNvSpPr/>
            <p:nvPr/>
          </p:nvSpPr>
          <p:spPr>
            <a:xfrm>
              <a:off x="2726709" y="4887383"/>
              <a:ext cx="531923" cy="199989"/>
            </a:xfrm>
            <a:custGeom>
              <a:avLst/>
              <a:gdLst>
                <a:gd name="connsiteX0" fmla="*/ 0 w 532014"/>
                <a:gd name="connsiteY0" fmla="*/ 199505 h 199505"/>
                <a:gd name="connsiteX1" fmla="*/ 157941 w 532014"/>
                <a:gd name="connsiteY1" fmla="*/ 91440 h 199505"/>
                <a:gd name="connsiteX2" fmla="*/ 315883 w 532014"/>
                <a:gd name="connsiteY2" fmla="*/ 49876 h 199505"/>
                <a:gd name="connsiteX3" fmla="*/ 423949 w 532014"/>
                <a:gd name="connsiteY3" fmla="*/ 33251 h 199505"/>
                <a:gd name="connsiteX4" fmla="*/ 532014 w 532014"/>
                <a:gd name="connsiteY4" fmla="*/ 0 h 199505"/>
                <a:gd name="connsiteX5" fmla="*/ 532014 w 532014"/>
                <a:gd name="connsiteY5" fmla="*/ 0 h 199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2014" h="199505">
                  <a:moveTo>
                    <a:pt x="0" y="199505"/>
                  </a:moveTo>
                  <a:cubicBezTo>
                    <a:pt x="52647" y="157941"/>
                    <a:pt x="105294" y="116378"/>
                    <a:pt x="157941" y="91440"/>
                  </a:cubicBezTo>
                  <a:cubicBezTo>
                    <a:pt x="210588" y="66502"/>
                    <a:pt x="271548" y="59574"/>
                    <a:pt x="315883" y="49876"/>
                  </a:cubicBezTo>
                  <a:cubicBezTo>
                    <a:pt x="360218" y="40178"/>
                    <a:pt x="387927" y="41564"/>
                    <a:pt x="423949" y="33251"/>
                  </a:cubicBezTo>
                  <a:cubicBezTo>
                    <a:pt x="459971" y="24938"/>
                    <a:pt x="532014" y="0"/>
                    <a:pt x="532014" y="0"/>
                  </a:cubicBezTo>
                  <a:lnTo>
                    <a:pt x="532014" y="0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cxnSp>
          <p:nvCxnSpPr>
            <p:cNvPr id="6" name="Прямая соединительная линия 5"/>
            <p:cNvCxnSpPr/>
            <p:nvPr/>
          </p:nvCxnSpPr>
          <p:spPr>
            <a:xfrm flipV="1">
              <a:off x="1818469" y="405085"/>
              <a:ext cx="0" cy="503941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1835935" y="5444495"/>
              <a:ext cx="43204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47" name="TextBox 7"/>
            <p:cNvSpPr txBox="1">
              <a:spLocks noChangeArrowheads="1"/>
            </p:cNvSpPr>
            <p:nvPr/>
          </p:nvSpPr>
          <p:spPr bwMode="auto">
            <a:xfrm>
              <a:off x="1547664" y="5470163"/>
              <a:ext cx="5040560" cy="3693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ru-RU" sz="1800" b="1"/>
                <a:t>2005     2010         2015      2020       2025        2030</a:t>
              </a:r>
              <a:endParaRPr lang="ru-RU" altLang="ru-RU" sz="1800" b="1"/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2633026" y="5373071"/>
              <a:ext cx="0" cy="14443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>
              <a:off x="3484104" y="5401641"/>
              <a:ext cx="0" cy="14284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4292310" y="5401641"/>
              <a:ext cx="0" cy="14284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5140212" y="5387356"/>
              <a:ext cx="0" cy="14443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5978586" y="5379420"/>
              <a:ext cx="0" cy="14284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1818469" y="405085"/>
              <a:ext cx="4337954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1804179" y="1124094"/>
              <a:ext cx="43363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1835935" y="1844690"/>
              <a:ext cx="43363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1804179" y="3284295"/>
              <a:ext cx="43363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1804179" y="4004891"/>
              <a:ext cx="43363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1861340" y="4725487"/>
              <a:ext cx="43363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59" name="TextBox 19"/>
            <p:cNvSpPr txBox="1">
              <a:spLocks noChangeArrowheads="1"/>
            </p:cNvSpPr>
            <p:nvPr/>
          </p:nvSpPr>
          <p:spPr bwMode="auto">
            <a:xfrm>
              <a:off x="1043608" y="260648"/>
              <a:ext cx="720080" cy="59631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ru-RU" sz="1600" b="1" dirty="0">
                  <a:solidFill>
                    <a:srgbClr val="0000FF"/>
                  </a:solidFill>
                </a:rPr>
                <a:t>2030</a:t>
              </a:r>
            </a:p>
            <a:p>
              <a:pPr eaLnBrk="1" hangingPunct="1">
                <a:lnSpc>
                  <a:spcPct val="50000"/>
                </a:lnSpc>
                <a:spcBef>
                  <a:spcPct val="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50000"/>
                </a:lnSpc>
                <a:spcBef>
                  <a:spcPct val="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50000"/>
                </a:lnSpc>
                <a:spcBef>
                  <a:spcPct val="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50000"/>
                </a:lnSpc>
                <a:spcBef>
                  <a:spcPct val="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50000"/>
                </a:lnSpc>
                <a:spcBef>
                  <a:spcPct val="0"/>
                </a:spcBef>
                <a:buFontTx/>
                <a:buNone/>
              </a:pPr>
              <a:r>
                <a:rPr lang="en-US" altLang="ru-RU" sz="1600" b="1" dirty="0">
                  <a:solidFill>
                    <a:srgbClr val="0000FF"/>
                  </a:solidFill>
                </a:rPr>
                <a:t>2100</a:t>
              </a:r>
            </a:p>
            <a:p>
              <a:pPr eaLnBrk="1" hangingPunct="1">
                <a:lnSpc>
                  <a:spcPct val="50000"/>
                </a:lnSpc>
                <a:spcBef>
                  <a:spcPct val="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50000"/>
                </a:lnSpc>
                <a:spcBef>
                  <a:spcPct val="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50000"/>
                </a:lnSpc>
                <a:spcBef>
                  <a:spcPct val="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50000"/>
                </a:lnSpc>
                <a:spcBef>
                  <a:spcPct val="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50000"/>
                </a:lnSpc>
                <a:spcBef>
                  <a:spcPct val="0"/>
                </a:spcBef>
                <a:buFontTx/>
                <a:buNone/>
              </a:pPr>
              <a:r>
                <a:rPr lang="en-US" altLang="ru-RU" sz="1600" b="1" dirty="0">
                  <a:solidFill>
                    <a:srgbClr val="0000FF"/>
                  </a:solidFill>
                </a:rPr>
                <a:t>1900</a:t>
              </a:r>
            </a:p>
            <a:p>
              <a:pPr eaLnBrk="1" hangingPunct="1">
                <a:lnSpc>
                  <a:spcPct val="50000"/>
                </a:lnSpc>
                <a:spcBef>
                  <a:spcPct val="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50000"/>
                </a:lnSpc>
                <a:spcBef>
                  <a:spcPct val="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50000"/>
                </a:lnSpc>
                <a:spcBef>
                  <a:spcPct val="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ru-RU" sz="1600" b="1" dirty="0">
                  <a:solidFill>
                    <a:srgbClr val="0000FF"/>
                  </a:solidFill>
                </a:rPr>
                <a:t>1700</a:t>
              </a:r>
            </a:p>
            <a:p>
              <a:pPr eaLnBrk="1" hangingPunct="1"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50000"/>
                </a:lnSpc>
                <a:spcBef>
                  <a:spcPct val="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50000"/>
                </a:lnSpc>
                <a:spcBef>
                  <a:spcPct val="0"/>
                </a:spcBef>
                <a:buFontTx/>
                <a:buNone/>
              </a:pPr>
              <a:r>
                <a:rPr lang="en-US" altLang="ru-RU" sz="1600" b="1" dirty="0">
                  <a:solidFill>
                    <a:srgbClr val="0000FF"/>
                  </a:solidFill>
                </a:rPr>
                <a:t>1500</a:t>
              </a:r>
            </a:p>
            <a:p>
              <a:pPr eaLnBrk="1" hangingPunct="1">
                <a:lnSpc>
                  <a:spcPct val="50000"/>
                </a:lnSpc>
                <a:spcBef>
                  <a:spcPct val="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50000"/>
                </a:lnSpc>
                <a:spcBef>
                  <a:spcPct val="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50000"/>
                </a:lnSpc>
                <a:spcBef>
                  <a:spcPct val="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50000"/>
                </a:lnSpc>
                <a:spcBef>
                  <a:spcPct val="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50000"/>
                </a:lnSpc>
                <a:spcBef>
                  <a:spcPct val="0"/>
                </a:spcBef>
                <a:buFontTx/>
                <a:buNone/>
              </a:pPr>
              <a:r>
                <a:rPr lang="en-US" altLang="ru-RU" sz="1600" b="1" dirty="0">
                  <a:solidFill>
                    <a:srgbClr val="0000FF"/>
                  </a:solidFill>
                </a:rPr>
                <a:t>1300</a:t>
              </a:r>
            </a:p>
            <a:p>
              <a:pPr eaLnBrk="1" hangingPunct="1">
                <a:lnSpc>
                  <a:spcPct val="50000"/>
                </a:lnSpc>
                <a:spcBef>
                  <a:spcPct val="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50000"/>
                </a:lnSpc>
                <a:spcBef>
                  <a:spcPct val="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50000"/>
                </a:lnSpc>
                <a:spcBef>
                  <a:spcPct val="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50000"/>
                </a:lnSpc>
                <a:spcBef>
                  <a:spcPct val="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50000"/>
                </a:lnSpc>
                <a:spcBef>
                  <a:spcPts val="300"/>
                </a:spcBef>
                <a:buFontTx/>
                <a:buNone/>
              </a:pPr>
              <a:r>
                <a:rPr lang="en-US" altLang="ru-RU" sz="1600" b="1" dirty="0">
                  <a:solidFill>
                    <a:srgbClr val="0000FF"/>
                  </a:solidFill>
                </a:rPr>
                <a:t>1100</a:t>
              </a:r>
            </a:p>
            <a:p>
              <a:pPr eaLnBrk="1" hangingPunct="1">
                <a:lnSpc>
                  <a:spcPct val="50000"/>
                </a:lnSpc>
                <a:spcBef>
                  <a:spcPts val="30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50000"/>
                </a:lnSpc>
                <a:spcBef>
                  <a:spcPts val="30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50000"/>
                </a:lnSpc>
                <a:spcBef>
                  <a:spcPts val="300"/>
                </a:spcBef>
                <a:buFontTx/>
                <a:buNone/>
              </a:pPr>
              <a:endParaRPr lang="en-US" altLang="ru-RU" sz="1600" b="1" dirty="0">
                <a:solidFill>
                  <a:srgbClr val="0000FF"/>
                </a:solidFill>
              </a:endParaRPr>
            </a:p>
            <a:p>
              <a:pPr eaLnBrk="1" hangingPunct="1">
                <a:lnSpc>
                  <a:spcPct val="50000"/>
                </a:lnSpc>
                <a:spcBef>
                  <a:spcPts val="300"/>
                </a:spcBef>
                <a:buFontTx/>
                <a:buNone/>
              </a:pPr>
              <a:r>
                <a:rPr lang="en-US" altLang="ru-RU" sz="1600" b="1" dirty="0">
                  <a:solidFill>
                    <a:srgbClr val="0000FF"/>
                  </a:solidFill>
                </a:rPr>
                <a:t>900</a:t>
              </a:r>
            </a:p>
            <a:p>
              <a:pPr eaLnBrk="1" hangingPunct="1">
                <a:lnSpc>
                  <a:spcPct val="50000"/>
                </a:lnSpc>
                <a:spcBef>
                  <a:spcPct val="0"/>
                </a:spcBef>
                <a:buFontTx/>
                <a:buNone/>
              </a:pPr>
              <a:endParaRPr lang="en-US" altLang="ru-RU" sz="1600" dirty="0"/>
            </a:p>
            <a:p>
              <a:pPr eaLnBrk="1" hangingPunct="1">
                <a:lnSpc>
                  <a:spcPct val="70000"/>
                </a:lnSpc>
                <a:spcBef>
                  <a:spcPct val="0"/>
                </a:spcBef>
                <a:buFontTx/>
                <a:buNone/>
              </a:pPr>
              <a:endParaRPr lang="en-US" altLang="ru-RU" sz="1600" dirty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1600" dirty="0"/>
            </a:p>
          </p:txBody>
        </p:sp>
        <p:sp>
          <p:nvSpPr>
            <p:cNvPr id="24" name="Полилиния 23"/>
            <p:cNvSpPr/>
            <p:nvPr/>
          </p:nvSpPr>
          <p:spPr>
            <a:xfrm>
              <a:off x="2358332" y="1846277"/>
              <a:ext cx="2056241" cy="3191891"/>
            </a:xfrm>
            <a:custGeom>
              <a:avLst/>
              <a:gdLst>
                <a:gd name="connsiteX0" fmla="*/ 31553 w 2056328"/>
                <a:gd name="connsiteY0" fmla="*/ 3140970 h 3192624"/>
                <a:gd name="connsiteX1" fmla="*/ 988625 w 2056328"/>
                <a:gd name="connsiteY1" fmla="*/ 1903482 h 3192624"/>
                <a:gd name="connsiteX2" fmla="*/ 1805489 w 2056328"/>
                <a:gd name="connsiteY2" fmla="*/ 507498 h 3192624"/>
                <a:gd name="connsiteX3" fmla="*/ 1988369 w 2056328"/>
                <a:gd name="connsiteY3" fmla="*/ 99066 h 3192624"/>
                <a:gd name="connsiteX4" fmla="*/ 2018849 w 2056328"/>
                <a:gd name="connsiteY4" fmla="*/ 62490 h 3192624"/>
                <a:gd name="connsiteX5" fmla="*/ 2018849 w 2056328"/>
                <a:gd name="connsiteY5" fmla="*/ 842778 h 3192624"/>
                <a:gd name="connsiteX6" fmla="*/ 2018849 w 2056328"/>
                <a:gd name="connsiteY6" fmla="*/ 836682 h 3192624"/>
                <a:gd name="connsiteX7" fmla="*/ 1512881 w 2056328"/>
                <a:gd name="connsiteY7" fmla="*/ 1598682 h 3192624"/>
                <a:gd name="connsiteX8" fmla="*/ 1128833 w 2056328"/>
                <a:gd name="connsiteY8" fmla="*/ 2049786 h 3192624"/>
                <a:gd name="connsiteX9" fmla="*/ 653345 w 2056328"/>
                <a:gd name="connsiteY9" fmla="*/ 2580138 h 3192624"/>
                <a:gd name="connsiteX10" fmla="*/ 269297 w 2056328"/>
                <a:gd name="connsiteY10" fmla="*/ 2921514 h 3192624"/>
                <a:gd name="connsiteX11" fmla="*/ 31553 w 2056328"/>
                <a:gd name="connsiteY11" fmla="*/ 3140970 h 3192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056328" h="3192624">
                  <a:moveTo>
                    <a:pt x="31553" y="3140970"/>
                  </a:moveTo>
                  <a:cubicBezTo>
                    <a:pt x="151441" y="2971298"/>
                    <a:pt x="692969" y="2342394"/>
                    <a:pt x="988625" y="1903482"/>
                  </a:cubicBezTo>
                  <a:cubicBezTo>
                    <a:pt x="1284281" y="1464570"/>
                    <a:pt x="1638865" y="808234"/>
                    <a:pt x="1805489" y="507498"/>
                  </a:cubicBezTo>
                  <a:cubicBezTo>
                    <a:pt x="1972113" y="206762"/>
                    <a:pt x="1952809" y="173234"/>
                    <a:pt x="1988369" y="99066"/>
                  </a:cubicBezTo>
                  <a:cubicBezTo>
                    <a:pt x="2023929" y="24898"/>
                    <a:pt x="2013769" y="-61462"/>
                    <a:pt x="2018849" y="62490"/>
                  </a:cubicBezTo>
                  <a:cubicBezTo>
                    <a:pt x="2023929" y="186442"/>
                    <a:pt x="2018849" y="842778"/>
                    <a:pt x="2018849" y="842778"/>
                  </a:cubicBezTo>
                  <a:cubicBezTo>
                    <a:pt x="2018849" y="971810"/>
                    <a:pt x="2103177" y="710698"/>
                    <a:pt x="2018849" y="836682"/>
                  </a:cubicBezTo>
                  <a:cubicBezTo>
                    <a:pt x="1934521" y="962666"/>
                    <a:pt x="1661217" y="1396498"/>
                    <a:pt x="1512881" y="1598682"/>
                  </a:cubicBezTo>
                  <a:cubicBezTo>
                    <a:pt x="1364545" y="1800866"/>
                    <a:pt x="1272089" y="1886210"/>
                    <a:pt x="1128833" y="2049786"/>
                  </a:cubicBezTo>
                  <a:cubicBezTo>
                    <a:pt x="985577" y="2213362"/>
                    <a:pt x="796601" y="2434850"/>
                    <a:pt x="653345" y="2580138"/>
                  </a:cubicBezTo>
                  <a:cubicBezTo>
                    <a:pt x="510089" y="2725426"/>
                    <a:pt x="373945" y="2827026"/>
                    <a:pt x="269297" y="2921514"/>
                  </a:cubicBezTo>
                  <a:cubicBezTo>
                    <a:pt x="164649" y="3016002"/>
                    <a:pt x="-88335" y="3310642"/>
                    <a:pt x="31553" y="3140970"/>
                  </a:cubicBezTo>
                  <a:close/>
                </a:path>
              </a:pathLst>
            </a:custGeom>
            <a:solidFill>
              <a:srgbClr val="FFFF00"/>
            </a:solidFill>
            <a:ln>
              <a:solidFill>
                <a:schemeClr val="accent6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25" name="Полилиния 24"/>
            <p:cNvSpPr/>
            <p:nvPr/>
          </p:nvSpPr>
          <p:spPr>
            <a:xfrm>
              <a:off x="2804512" y="847918"/>
              <a:ext cx="3307452" cy="4156919"/>
            </a:xfrm>
            <a:custGeom>
              <a:avLst/>
              <a:gdLst>
                <a:gd name="connsiteX0" fmla="*/ 0 w 3308344"/>
                <a:gd name="connsiteY0" fmla="*/ 4157094 h 4157094"/>
                <a:gd name="connsiteX1" fmla="*/ 743712 w 3308344"/>
                <a:gd name="connsiteY1" fmla="*/ 3443862 h 4157094"/>
                <a:gd name="connsiteX2" fmla="*/ 1773936 w 3308344"/>
                <a:gd name="connsiteY2" fmla="*/ 2078358 h 4157094"/>
                <a:gd name="connsiteX3" fmla="*/ 2962656 w 3308344"/>
                <a:gd name="connsiteY3" fmla="*/ 462918 h 4157094"/>
                <a:gd name="connsiteX4" fmla="*/ 3230880 w 3308344"/>
                <a:gd name="connsiteY4" fmla="*/ 30102 h 4157094"/>
                <a:gd name="connsiteX5" fmla="*/ 3230880 w 3308344"/>
                <a:gd name="connsiteY5" fmla="*/ 36198 h 4157094"/>
                <a:gd name="connsiteX6" fmla="*/ 3230880 w 3308344"/>
                <a:gd name="connsiteY6" fmla="*/ 1438278 h 4157094"/>
                <a:gd name="connsiteX7" fmla="*/ 3224784 w 3308344"/>
                <a:gd name="connsiteY7" fmla="*/ 1572390 h 4157094"/>
                <a:gd name="connsiteX8" fmla="*/ 2121408 w 3308344"/>
                <a:gd name="connsiteY8" fmla="*/ 2645286 h 4157094"/>
                <a:gd name="connsiteX9" fmla="*/ 1420368 w 3308344"/>
                <a:gd name="connsiteY9" fmla="*/ 3291462 h 4157094"/>
                <a:gd name="connsiteX10" fmla="*/ 1103376 w 3308344"/>
                <a:gd name="connsiteY10" fmla="*/ 3510918 h 4157094"/>
                <a:gd name="connsiteX11" fmla="*/ 536448 w 3308344"/>
                <a:gd name="connsiteY11" fmla="*/ 3882774 h 4157094"/>
                <a:gd name="connsiteX12" fmla="*/ 67056 w 3308344"/>
                <a:gd name="connsiteY12" fmla="*/ 4096134 h 4157094"/>
                <a:gd name="connsiteX13" fmla="*/ 60960 w 3308344"/>
                <a:gd name="connsiteY13" fmla="*/ 4083942 h 4157094"/>
                <a:gd name="connsiteX14" fmla="*/ 60960 w 3308344"/>
                <a:gd name="connsiteY14" fmla="*/ 4071750 h 4157094"/>
                <a:gd name="connsiteX15" fmla="*/ 67056 w 3308344"/>
                <a:gd name="connsiteY15" fmla="*/ 4053462 h 41570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308344" h="4157094">
                  <a:moveTo>
                    <a:pt x="0" y="4157094"/>
                  </a:moveTo>
                  <a:cubicBezTo>
                    <a:pt x="224028" y="3973706"/>
                    <a:pt x="448056" y="3790318"/>
                    <a:pt x="743712" y="3443862"/>
                  </a:cubicBezTo>
                  <a:cubicBezTo>
                    <a:pt x="1039368" y="3097406"/>
                    <a:pt x="1404112" y="2575182"/>
                    <a:pt x="1773936" y="2078358"/>
                  </a:cubicBezTo>
                  <a:cubicBezTo>
                    <a:pt x="2143760" y="1581534"/>
                    <a:pt x="2719832" y="804294"/>
                    <a:pt x="2962656" y="462918"/>
                  </a:cubicBezTo>
                  <a:cubicBezTo>
                    <a:pt x="3205480" y="121542"/>
                    <a:pt x="3186176" y="101222"/>
                    <a:pt x="3230880" y="30102"/>
                  </a:cubicBezTo>
                  <a:cubicBezTo>
                    <a:pt x="3275584" y="-41018"/>
                    <a:pt x="3230880" y="36198"/>
                    <a:pt x="3230880" y="36198"/>
                  </a:cubicBezTo>
                  <a:cubicBezTo>
                    <a:pt x="3230880" y="270894"/>
                    <a:pt x="3231896" y="1182246"/>
                    <a:pt x="3230880" y="1438278"/>
                  </a:cubicBezTo>
                  <a:cubicBezTo>
                    <a:pt x="3229864" y="1694310"/>
                    <a:pt x="3409696" y="1371222"/>
                    <a:pt x="3224784" y="1572390"/>
                  </a:cubicBezTo>
                  <a:cubicBezTo>
                    <a:pt x="3039872" y="1773558"/>
                    <a:pt x="2422144" y="2358774"/>
                    <a:pt x="2121408" y="2645286"/>
                  </a:cubicBezTo>
                  <a:cubicBezTo>
                    <a:pt x="1820672" y="2931798"/>
                    <a:pt x="1590040" y="3147190"/>
                    <a:pt x="1420368" y="3291462"/>
                  </a:cubicBezTo>
                  <a:cubicBezTo>
                    <a:pt x="1250696" y="3435734"/>
                    <a:pt x="1250696" y="3412366"/>
                    <a:pt x="1103376" y="3510918"/>
                  </a:cubicBezTo>
                  <a:cubicBezTo>
                    <a:pt x="956056" y="3609470"/>
                    <a:pt x="709168" y="3785238"/>
                    <a:pt x="536448" y="3882774"/>
                  </a:cubicBezTo>
                  <a:cubicBezTo>
                    <a:pt x="363728" y="3980310"/>
                    <a:pt x="146304" y="4062606"/>
                    <a:pt x="67056" y="4096134"/>
                  </a:cubicBezTo>
                  <a:cubicBezTo>
                    <a:pt x="-12192" y="4129662"/>
                    <a:pt x="61976" y="4088006"/>
                    <a:pt x="60960" y="4083942"/>
                  </a:cubicBezTo>
                  <a:cubicBezTo>
                    <a:pt x="59944" y="4079878"/>
                    <a:pt x="59944" y="4076830"/>
                    <a:pt x="60960" y="4071750"/>
                  </a:cubicBezTo>
                  <a:cubicBezTo>
                    <a:pt x="61976" y="4066670"/>
                    <a:pt x="67056" y="4053462"/>
                    <a:pt x="67056" y="4053462"/>
                  </a:cubicBezTo>
                </a:path>
              </a:pathLst>
            </a:cu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28" name="TextBox 27"/>
            <p:cNvSpPr txBox="1"/>
            <p:nvPr/>
          </p:nvSpPr>
          <p:spPr>
            <a:xfrm rot="18484842">
              <a:off x="4210119" y="2437388"/>
              <a:ext cx="1944339" cy="53990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1600" b="1" dirty="0" err="1">
                  <a:solidFill>
                    <a:schemeClr val="bg2">
                      <a:lumMod val="25000"/>
                    </a:schemeClr>
                  </a:solidFill>
                </a:rPr>
                <a:t>Энергостратегия</a:t>
              </a:r>
              <a:endParaRPr lang="ru-RU" sz="1600" b="1" dirty="0">
                <a:solidFill>
                  <a:schemeClr val="bg2">
                    <a:lumMod val="25000"/>
                  </a:schemeClr>
                </a:solidFill>
              </a:endParaRPr>
            </a:p>
            <a:p>
              <a:pPr algn="ctr">
                <a:defRPr/>
              </a:pPr>
              <a:r>
                <a:rPr lang="ru-RU" sz="1600" b="1" dirty="0">
                  <a:solidFill>
                    <a:schemeClr val="bg2">
                      <a:lumMod val="25000"/>
                    </a:schemeClr>
                  </a:solidFill>
                </a:rPr>
                <a:t>2009</a:t>
              </a:r>
            </a:p>
          </p:txBody>
        </p:sp>
        <p:cxnSp>
          <p:nvCxnSpPr>
            <p:cNvPr id="31" name="Прямая соединительная линия 30"/>
            <p:cNvCxnSpPr/>
            <p:nvPr/>
          </p:nvCxnSpPr>
          <p:spPr>
            <a:xfrm flipV="1">
              <a:off x="1907388" y="5012773"/>
              <a:ext cx="504930" cy="28887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>
              <a:off x="2412318" y="5012773"/>
              <a:ext cx="358850" cy="7301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Полилиния 32"/>
            <p:cNvSpPr/>
            <p:nvPr/>
          </p:nvSpPr>
          <p:spPr>
            <a:xfrm>
              <a:off x="2726709" y="4887383"/>
              <a:ext cx="531923" cy="199989"/>
            </a:xfrm>
            <a:custGeom>
              <a:avLst/>
              <a:gdLst>
                <a:gd name="connsiteX0" fmla="*/ 0 w 532014"/>
                <a:gd name="connsiteY0" fmla="*/ 199505 h 199505"/>
                <a:gd name="connsiteX1" fmla="*/ 157941 w 532014"/>
                <a:gd name="connsiteY1" fmla="*/ 91440 h 199505"/>
                <a:gd name="connsiteX2" fmla="*/ 315883 w 532014"/>
                <a:gd name="connsiteY2" fmla="*/ 49876 h 199505"/>
                <a:gd name="connsiteX3" fmla="*/ 423949 w 532014"/>
                <a:gd name="connsiteY3" fmla="*/ 33251 h 199505"/>
                <a:gd name="connsiteX4" fmla="*/ 532014 w 532014"/>
                <a:gd name="connsiteY4" fmla="*/ 0 h 199505"/>
                <a:gd name="connsiteX5" fmla="*/ 532014 w 532014"/>
                <a:gd name="connsiteY5" fmla="*/ 0 h 199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2014" h="199505">
                  <a:moveTo>
                    <a:pt x="0" y="199505"/>
                  </a:moveTo>
                  <a:cubicBezTo>
                    <a:pt x="52647" y="157941"/>
                    <a:pt x="105294" y="116378"/>
                    <a:pt x="157941" y="91440"/>
                  </a:cubicBezTo>
                  <a:cubicBezTo>
                    <a:pt x="210588" y="66502"/>
                    <a:pt x="271548" y="59574"/>
                    <a:pt x="315883" y="49876"/>
                  </a:cubicBezTo>
                  <a:cubicBezTo>
                    <a:pt x="360218" y="40178"/>
                    <a:pt x="387927" y="41564"/>
                    <a:pt x="423949" y="33251"/>
                  </a:cubicBezTo>
                  <a:cubicBezTo>
                    <a:pt x="459971" y="24938"/>
                    <a:pt x="532014" y="0"/>
                    <a:pt x="532014" y="0"/>
                  </a:cubicBezTo>
                  <a:lnTo>
                    <a:pt x="532014" y="0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34" name="Прямая соединительная линия 33"/>
            <p:cNvCxnSpPr/>
            <p:nvPr/>
          </p:nvCxnSpPr>
          <p:spPr>
            <a:xfrm flipV="1">
              <a:off x="1818469" y="405085"/>
              <a:ext cx="0" cy="503941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>
              <a:off x="1835935" y="5444495"/>
              <a:ext cx="43204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68" name="TextBox 35"/>
            <p:cNvSpPr txBox="1">
              <a:spLocks noChangeArrowheads="1"/>
            </p:cNvSpPr>
            <p:nvPr/>
          </p:nvSpPr>
          <p:spPr bwMode="auto">
            <a:xfrm>
              <a:off x="1547664" y="5470162"/>
              <a:ext cx="5040560" cy="3693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ru-RU" sz="1800" b="1"/>
                <a:t>2005     2010         2015      2020       2025        2030</a:t>
              </a:r>
              <a:endParaRPr lang="ru-RU" altLang="ru-RU" sz="1800" b="1"/>
            </a:p>
          </p:txBody>
        </p:sp>
        <p:cxnSp>
          <p:nvCxnSpPr>
            <p:cNvPr id="37" name="Прямая соединительная линия 36"/>
            <p:cNvCxnSpPr/>
            <p:nvPr/>
          </p:nvCxnSpPr>
          <p:spPr>
            <a:xfrm>
              <a:off x="2633026" y="5373071"/>
              <a:ext cx="0" cy="14443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>
              <a:off x="3484104" y="5401641"/>
              <a:ext cx="0" cy="14284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>
              <a:off x="4292310" y="5401641"/>
              <a:ext cx="0" cy="14284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>
              <a:off x="5140212" y="5387356"/>
              <a:ext cx="0" cy="14443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>
              <a:off x="5978586" y="5379420"/>
              <a:ext cx="0" cy="14284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>
              <a:off x="1818469" y="405085"/>
              <a:ext cx="4337954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>
              <a:off x="1804179" y="1124094"/>
              <a:ext cx="43363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>
              <a:off x="1835935" y="1844690"/>
              <a:ext cx="43363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>
              <a:off x="1804179" y="3284295"/>
              <a:ext cx="43363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>
              <a:off x="1861340" y="4725487"/>
              <a:ext cx="43363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Полилиния 48"/>
            <p:cNvSpPr/>
            <p:nvPr/>
          </p:nvSpPr>
          <p:spPr>
            <a:xfrm>
              <a:off x="3242753" y="4328683"/>
              <a:ext cx="2900968" cy="576159"/>
            </a:xfrm>
            <a:custGeom>
              <a:avLst/>
              <a:gdLst>
                <a:gd name="connsiteX0" fmla="*/ 0 w 2901142"/>
                <a:gd name="connsiteY0" fmla="*/ 790415 h 790415"/>
                <a:gd name="connsiteX1" fmla="*/ 1878676 w 2901142"/>
                <a:gd name="connsiteY1" fmla="*/ 283338 h 790415"/>
                <a:gd name="connsiteX2" fmla="*/ 2427316 w 2901142"/>
                <a:gd name="connsiteY2" fmla="*/ 133709 h 790415"/>
                <a:gd name="connsiteX3" fmla="*/ 2818015 w 2901142"/>
                <a:gd name="connsiteY3" fmla="*/ 9018 h 790415"/>
                <a:gd name="connsiteX4" fmla="*/ 2884516 w 2901142"/>
                <a:gd name="connsiteY4" fmla="*/ 391404 h 790415"/>
                <a:gd name="connsiteX5" fmla="*/ 2901142 w 2901142"/>
                <a:gd name="connsiteY5" fmla="*/ 391404 h 790415"/>
                <a:gd name="connsiteX6" fmla="*/ 0 w 2901142"/>
                <a:gd name="connsiteY6" fmla="*/ 790415 h 7904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01142" h="790415">
                  <a:moveTo>
                    <a:pt x="0" y="790415"/>
                  </a:moveTo>
                  <a:lnTo>
                    <a:pt x="1878676" y="283338"/>
                  </a:lnTo>
                  <a:lnTo>
                    <a:pt x="2427316" y="133709"/>
                  </a:lnTo>
                  <a:cubicBezTo>
                    <a:pt x="2583872" y="87989"/>
                    <a:pt x="2741815" y="-33931"/>
                    <a:pt x="2818015" y="9018"/>
                  </a:cubicBezTo>
                  <a:cubicBezTo>
                    <a:pt x="2894215" y="51967"/>
                    <a:pt x="2870662" y="327673"/>
                    <a:pt x="2884516" y="391404"/>
                  </a:cubicBezTo>
                  <a:cubicBezTo>
                    <a:pt x="2898371" y="455135"/>
                    <a:pt x="2901142" y="391404"/>
                    <a:pt x="2901142" y="391404"/>
                  </a:cubicBezTo>
                  <a:lnTo>
                    <a:pt x="0" y="790415"/>
                  </a:lnTo>
                  <a:close/>
                </a:path>
              </a:pathLst>
            </a:custGeom>
            <a:solidFill>
              <a:srgbClr val="B9FFB9"/>
            </a:solidFill>
            <a:ln>
              <a:solidFill>
                <a:srgbClr val="008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0" name="Полилиния 49"/>
            <p:cNvSpPr/>
            <p:nvPr/>
          </p:nvSpPr>
          <p:spPr>
            <a:xfrm rot="21118135">
              <a:off x="2383737" y="4154089"/>
              <a:ext cx="3564680" cy="612665"/>
            </a:xfrm>
            <a:custGeom>
              <a:avLst/>
              <a:gdLst>
                <a:gd name="connsiteX0" fmla="*/ 0 w 2901142"/>
                <a:gd name="connsiteY0" fmla="*/ 790415 h 790415"/>
                <a:gd name="connsiteX1" fmla="*/ 1878676 w 2901142"/>
                <a:gd name="connsiteY1" fmla="*/ 283338 h 790415"/>
                <a:gd name="connsiteX2" fmla="*/ 2427316 w 2901142"/>
                <a:gd name="connsiteY2" fmla="*/ 133709 h 790415"/>
                <a:gd name="connsiteX3" fmla="*/ 2818015 w 2901142"/>
                <a:gd name="connsiteY3" fmla="*/ 9018 h 790415"/>
                <a:gd name="connsiteX4" fmla="*/ 2884516 w 2901142"/>
                <a:gd name="connsiteY4" fmla="*/ 391404 h 790415"/>
                <a:gd name="connsiteX5" fmla="*/ 2901142 w 2901142"/>
                <a:gd name="connsiteY5" fmla="*/ 391404 h 790415"/>
                <a:gd name="connsiteX6" fmla="*/ 0 w 2901142"/>
                <a:gd name="connsiteY6" fmla="*/ 790415 h 7904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01142" h="790415">
                  <a:moveTo>
                    <a:pt x="0" y="790415"/>
                  </a:moveTo>
                  <a:lnTo>
                    <a:pt x="1878676" y="283338"/>
                  </a:lnTo>
                  <a:lnTo>
                    <a:pt x="2427316" y="133709"/>
                  </a:lnTo>
                  <a:cubicBezTo>
                    <a:pt x="2583872" y="87989"/>
                    <a:pt x="2741815" y="-33931"/>
                    <a:pt x="2818015" y="9018"/>
                  </a:cubicBezTo>
                  <a:cubicBezTo>
                    <a:pt x="2894215" y="51967"/>
                    <a:pt x="2870662" y="327673"/>
                    <a:pt x="2884516" y="391404"/>
                  </a:cubicBezTo>
                  <a:cubicBezTo>
                    <a:pt x="2898371" y="455135"/>
                    <a:pt x="2901142" y="391404"/>
                    <a:pt x="2901142" y="391404"/>
                  </a:cubicBezTo>
                  <a:lnTo>
                    <a:pt x="0" y="790415"/>
                  </a:lnTo>
                  <a:close/>
                </a:path>
              </a:pathLst>
            </a:custGeom>
            <a:solidFill>
              <a:srgbClr val="B9FFB9"/>
            </a:solidFill>
            <a:ln>
              <a:solidFill>
                <a:srgbClr val="008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1" name="Полилиния 50"/>
            <p:cNvSpPr/>
            <p:nvPr/>
          </p:nvSpPr>
          <p:spPr>
            <a:xfrm>
              <a:off x="2358332" y="1846277"/>
              <a:ext cx="2056241" cy="3191891"/>
            </a:xfrm>
            <a:custGeom>
              <a:avLst/>
              <a:gdLst>
                <a:gd name="connsiteX0" fmla="*/ 31553 w 2056328"/>
                <a:gd name="connsiteY0" fmla="*/ 3140970 h 3192624"/>
                <a:gd name="connsiteX1" fmla="*/ 988625 w 2056328"/>
                <a:gd name="connsiteY1" fmla="*/ 1903482 h 3192624"/>
                <a:gd name="connsiteX2" fmla="*/ 1805489 w 2056328"/>
                <a:gd name="connsiteY2" fmla="*/ 507498 h 3192624"/>
                <a:gd name="connsiteX3" fmla="*/ 1988369 w 2056328"/>
                <a:gd name="connsiteY3" fmla="*/ 99066 h 3192624"/>
                <a:gd name="connsiteX4" fmla="*/ 2018849 w 2056328"/>
                <a:gd name="connsiteY4" fmla="*/ 62490 h 3192624"/>
                <a:gd name="connsiteX5" fmla="*/ 2018849 w 2056328"/>
                <a:gd name="connsiteY5" fmla="*/ 842778 h 3192624"/>
                <a:gd name="connsiteX6" fmla="*/ 2018849 w 2056328"/>
                <a:gd name="connsiteY6" fmla="*/ 836682 h 3192624"/>
                <a:gd name="connsiteX7" fmla="*/ 1512881 w 2056328"/>
                <a:gd name="connsiteY7" fmla="*/ 1598682 h 3192624"/>
                <a:gd name="connsiteX8" fmla="*/ 1128833 w 2056328"/>
                <a:gd name="connsiteY8" fmla="*/ 2049786 h 3192624"/>
                <a:gd name="connsiteX9" fmla="*/ 653345 w 2056328"/>
                <a:gd name="connsiteY9" fmla="*/ 2580138 h 3192624"/>
                <a:gd name="connsiteX10" fmla="*/ 269297 w 2056328"/>
                <a:gd name="connsiteY10" fmla="*/ 2921514 h 3192624"/>
                <a:gd name="connsiteX11" fmla="*/ 31553 w 2056328"/>
                <a:gd name="connsiteY11" fmla="*/ 3140970 h 3192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056328" h="3192624">
                  <a:moveTo>
                    <a:pt x="31553" y="3140970"/>
                  </a:moveTo>
                  <a:cubicBezTo>
                    <a:pt x="151441" y="2971298"/>
                    <a:pt x="692969" y="2342394"/>
                    <a:pt x="988625" y="1903482"/>
                  </a:cubicBezTo>
                  <a:cubicBezTo>
                    <a:pt x="1284281" y="1464570"/>
                    <a:pt x="1638865" y="808234"/>
                    <a:pt x="1805489" y="507498"/>
                  </a:cubicBezTo>
                  <a:cubicBezTo>
                    <a:pt x="1972113" y="206762"/>
                    <a:pt x="1952809" y="173234"/>
                    <a:pt x="1988369" y="99066"/>
                  </a:cubicBezTo>
                  <a:cubicBezTo>
                    <a:pt x="2023929" y="24898"/>
                    <a:pt x="2013769" y="-61462"/>
                    <a:pt x="2018849" y="62490"/>
                  </a:cubicBezTo>
                  <a:cubicBezTo>
                    <a:pt x="2023929" y="186442"/>
                    <a:pt x="2018849" y="842778"/>
                    <a:pt x="2018849" y="842778"/>
                  </a:cubicBezTo>
                  <a:cubicBezTo>
                    <a:pt x="2018849" y="971810"/>
                    <a:pt x="2103177" y="710698"/>
                    <a:pt x="2018849" y="836682"/>
                  </a:cubicBezTo>
                  <a:cubicBezTo>
                    <a:pt x="1934521" y="962666"/>
                    <a:pt x="1661217" y="1396498"/>
                    <a:pt x="1512881" y="1598682"/>
                  </a:cubicBezTo>
                  <a:cubicBezTo>
                    <a:pt x="1364545" y="1800866"/>
                    <a:pt x="1272089" y="1886210"/>
                    <a:pt x="1128833" y="2049786"/>
                  </a:cubicBezTo>
                  <a:cubicBezTo>
                    <a:pt x="985577" y="2213362"/>
                    <a:pt x="796601" y="2434850"/>
                    <a:pt x="653345" y="2580138"/>
                  </a:cubicBezTo>
                  <a:cubicBezTo>
                    <a:pt x="510089" y="2725426"/>
                    <a:pt x="373945" y="2827026"/>
                    <a:pt x="269297" y="2921514"/>
                  </a:cubicBezTo>
                  <a:cubicBezTo>
                    <a:pt x="164649" y="3016002"/>
                    <a:pt x="-88335" y="3310642"/>
                    <a:pt x="31553" y="3140970"/>
                  </a:cubicBezTo>
                  <a:close/>
                </a:path>
              </a:pathLst>
            </a:custGeom>
            <a:solidFill>
              <a:srgbClr val="E3DE00"/>
            </a:solidFill>
            <a:ln>
              <a:solidFill>
                <a:schemeClr val="accent6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2" name="Полилиния 51"/>
            <p:cNvSpPr/>
            <p:nvPr/>
          </p:nvSpPr>
          <p:spPr>
            <a:xfrm>
              <a:off x="2804512" y="847918"/>
              <a:ext cx="3307452" cy="4156919"/>
            </a:xfrm>
            <a:custGeom>
              <a:avLst/>
              <a:gdLst>
                <a:gd name="connsiteX0" fmla="*/ 0 w 3308344"/>
                <a:gd name="connsiteY0" fmla="*/ 4157094 h 4157094"/>
                <a:gd name="connsiteX1" fmla="*/ 743712 w 3308344"/>
                <a:gd name="connsiteY1" fmla="*/ 3443862 h 4157094"/>
                <a:gd name="connsiteX2" fmla="*/ 1773936 w 3308344"/>
                <a:gd name="connsiteY2" fmla="*/ 2078358 h 4157094"/>
                <a:gd name="connsiteX3" fmla="*/ 2962656 w 3308344"/>
                <a:gd name="connsiteY3" fmla="*/ 462918 h 4157094"/>
                <a:gd name="connsiteX4" fmla="*/ 3230880 w 3308344"/>
                <a:gd name="connsiteY4" fmla="*/ 30102 h 4157094"/>
                <a:gd name="connsiteX5" fmla="*/ 3230880 w 3308344"/>
                <a:gd name="connsiteY5" fmla="*/ 36198 h 4157094"/>
                <a:gd name="connsiteX6" fmla="*/ 3230880 w 3308344"/>
                <a:gd name="connsiteY6" fmla="*/ 1438278 h 4157094"/>
                <a:gd name="connsiteX7" fmla="*/ 3224784 w 3308344"/>
                <a:gd name="connsiteY7" fmla="*/ 1572390 h 4157094"/>
                <a:gd name="connsiteX8" fmla="*/ 2121408 w 3308344"/>
                <a:gd name="connsiteY8" fmla="*/ 2645286 h 4157094"/>
                <a:gd name="connsiteX9" fmla="*/ 1420368 w 3308344"/>
                <a:gd name="connsiteY9" fmla="*/ 3291462 h 4157094"/>
                <a:gd name="connsiteX10" fmla="*/ 1103376 w 3308344"/>
                <a:gd name="connsiteY10" fmla="*/ 3510918 h 4157094"/>
                <a:gd name="connsiteX11" fmla="*/ 536448 w 3308344"/>
                <a:gd name="connsiteY11" fmla="*/ 3882774 h 4157094"/>
                <a:gd name="connsiteX12" fmla="*/ 67056 w 3308344"/>
                <a:gd name="connsiteY12" fmla="*/ 4096134 h 4157094"/>
                <a:gd name="connsiteX13" fmla="*/ 60960 w 3308344"/>
                <a:gd name="connsiteY13" fmla="*/ 4083942 h 4157094"/>
                <a:gd name="connsiteX14" fmla="*/ 60960 w 3308344"/>
                <a:gd name="connsiteY14" fmla="*/ 4071750 h 4157094"/>
                <a:gd name="connsiteX15" fmla="*/ 67056 w 3308344"/>
                <a:gd name="connsiteY15" fmla="*/ 4053462 h 41570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308344" h="4157094">
                  <a:moveTo>
                    <a:pt x="0" y="4157094"/>
                  </a:moveTo>
                  <a:cubicBezTo>
                    <a:pt x="224028" y="3973706"/>
                    <a:pt x="448056" y="3790318"/>
                    <a:pt x="743712" y="3443862"/>
                  </a:cubicBezTo>
                  <a:cubicBezTo>
                    <a:pt x="1039368" y="3097406"/>
                    <a:pt x="1404112" y="2575182"/>
                    <a:pt x="1773936" y="2078358"/>
                  </a:cubicBezTo>
                  <a:cubicBezTo>
                    <a:pt x="2143760" y="1581534"/>
                    <a:pt x="2719832" y="804294"/>
                    <a:pt x="2962656" y="462918"/>
                  </a:cubicBezTo>
                  <a:cubicBezTo>
                    <a:pt x="3205480" y="121542"/>
                    <a:pt x="3186176" y="101222"/>
                    <a:pt x="3230880" y="30102"/>
                  </a:cubicBezTo>
                  <a:cubicBezTo>
                    <a:pt x="3275584" y="-41018"/>
                    <a:pt x="3230880" y="36198"/>
                    <a:pt x="3230880" y="36198"/>
                  </a:cubicBezTo>
                  <a:cubicBezTo>
                    <a:pt x="3230880" y="270894"/>
                    <a:pt x="3231896" y="1182246"/>
                    <a:pt x="3230880" y="1438278"/>
                  </a:cubicBezTo>
                  <a:cubicBezTo>
                    <a:pt x="3229864" y="1694310"/>
                    <a:pt x="3409696" y="1371222"/>
                    <a:pt x="3224784" y="1572390"/>
                  </a:cubicBezTo>
                  <a:cubicBezTo>
                    <a:pt x="3039872" y="1773558"/>
                    <a:pt x="2422144" y="2358774"/>
                    <a:pt x="2121408" y="2645286"/>
                  </a:cubicBezTo>
                  <a:cubicBezTo>
                    <a:pt x="1820672" y="2931798"/>
                    <a:pt x="1590040" y="3147190"/>
                    <a:pt x="1420368" y="3291462"/>
                  </a:cubicBezTo>
                  <a:cubicBezTo>
                    <a:pt x="1250696" y="3435734"/>
                    <a:pt x="1250696" y="3412366"/>
                    <a:pt x="1103376" y="3510918"/>
                  </a:cubicBezTo>
                  <a:cubicBezTo>
                    <a:pt x="956056" y="3609470"/>
                    <a:pt x="709168" y="3785238"/>
                    <a:pt x="536448" y="3882774"/>
                  </a:cubicBezTo>
                  <a:cubicBezTo>
                    <a:pt x="363728" y="3980310"/>
                    <a:pt x="146304" y="4062606"/>
                    <a:pt x="67056" y="4096134"/>
                  </a:cubicBezTo>
                  <a:cubicBezTo>
                    <a:pt x="-12192" y="4129662"/>
                    <a:pt x="61976" y="4088006"/>
                    <a:pt x="60960" y="4083942"/>
                  </a:cubicBezTo>
                  <a:cubicBezTo>
                    <a:pt x="59944" y="4079878"/>
                    <a:pt x="59944" y="4076830"/>
                    <a:pt x="60960" y="4071750"/>
                  </a:cubicBezTo>
                  <a:cubicBezTo>
                    <a:pt x="61976" y="4066670"/>
                    <a:pt x="67056" y="4053462"/>
                    <a:pt x="67056" y="4053462"/>
                  </a:cubicBezTo>
                </a:path>
              </a:pathLst>
            </a:cu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2159853" y="1979603"/>
              <a:ext cx="2035599" cy="120011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b="1" dirty="0" err="1">
                  <a:solidFill>
                    <a:schemeClr val="accent6">
                      <a:lumMod val="50000"/>
                    </a:schemeClr>
                  </a:solidFill>
                </a:rPr>
                <a:t>Chubise-Kirienko</a:t>
              </a:r>
              <a:r>
                <a:rPr lang="en-US" sz="2400" b="1" dirty="0">
                  <a:solidFill>
                    <a:schemeClr val="accent6">
                      <a:lumMod val="50000"/>
                    </a:schemeClr>
                  </a:solidFill>
                </a:rPr>
                <a:t>, </a:t>
              </a:r>
              <a:r>
                <a:rPr lang="ru-RU" sz="2400" b="1" dirty="0">
                  <a:solidFill>
                    <a:schemeClr val="accent6">
                      <a:lumMod val="50000"/>
                    </a:schemeClr>
                  </a:solidFill>
                </a:rPr>
                <a:t>2008</a:t>
              </a:r>
            </a:p>
          </p:txBody>
        </p:sp>
        <p:cxnSp>
          <p:nvCxnSpPr>
            <p:cNvPr id="54" name="Прямая со стрелкой 53"/>
            <p:cNvCxnSpPr/>
            <p:nvPr/>
          </p:nvCxnSpPr>
          <p:spPr>
            <a:xfrm>
              <a:off x="3484104" y="2420849"/>
              <a:ext cx="727227" cy="28728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 rot="18484842">
              <a:off x="3976151" y="1842798"/>
              <a:ext cx="3166495" cy="76723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b="1" dirty="0">
                  <a:solidFill>
                    <a:schemeClr val="bg2">
                      <a:lumMod val="25000"/>
                    </a:schemeClr>
                  </a:solidFill>
                </a:rPr>
                <a:t>Strategy of RF Government, </a:t>
              </a:r>
              <a:r>
                <a:rPr lang="ru-RU" sz="2400" b="1" dirty="0">
                  <a:solidFill>
                    <a:schemeClr val="bg2">
                      <a:lumMod val="25000"/>
                    </a:schemeClr>
                  </a:solidFill>
                </a:rPr>
                <a:t>2009</a:t>
              </a:r>
            </a:p>
          </p:txBody>
        </p:sp>
        <p:sp>
          <p:nvSpPr>
            <p:cNvPr id="14386" name="TextBox 55"/>
            <p:cNvSpPr txBox="1">
              <a:spLocks noChangeArrowheads="1"/>
            </p:cNvSpPr>
            <p:nvPr/>
          </p:nvSpPr>
          <p:spPr bwMode="auto">
            <a:xfrm>
              <a:off x="5724232" y="3906802"/>
              <a:ext cx="2850923" cy="313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ct val="60000"/>
                </a:lnSpc>
                <a:spcBef>
                  <a:spcPct val="0"/>
                </a:spcBef>
                <a:buFontTx/>
                <a:buNone/>
              </a:pPr>
              <a:r>
                <a:rPr lang="en-US" altLang="ru-RU" sz="2400" b="1" dirty="0">
                  <a:solidFill>
                    <a:srgbClr val="009900"/>
                  </a:solidFill>
                </a:rPr>
                <a:t>B. </a:t>
              </a:r>
              <a:r>
                <a:rPr lang="en-US" altLang="ru-RU" sz="2400" b="1" dirty="0" err="1">
                  <a:solidFill>
                    <a:srgbClr val="009900"/>
                  </a:solidFill>
                </a:rPr>
                <a:t>Nigmatulin</a:t>
              </a:r>
              <a:r>
                <a:rPr lang="ru-RU" altLang="ru-RU" sz="2400" b="1" dirty="0">
                  <a:solidFill>
                    <a:srgbClr val="009900"/>
                  </a:solidFill>
                </a:rPr>
                <a:t>-2009</a:t>
              </a:r>
            </a:p>
          </p:txBody>
        </p:sp>
        <p:sp>
          <p:nvSpPr>
            <p:cNvPr id="14387" name="TextBox 56"/>
            <p:cNvSpPr txBox="1">
              <a:spLocks noChangeArrowheads="1"/>
            </p:cNvSpPr>
            <p:nvPr/>
          </p:nvSpPr>
          <p:spPr bwMode="auto">
            <a:xfrm>
              <a:off x="5940295" y="4365741"/>
              <a:ext cx="2948785" cy="313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ct val="60000"/>
                </a:lnSpc>
                <a:spcBef>
                  <a:spcPct val="0"/>
                </a:spcBef>
                <a:buFontTx/>
                <a:buNone/>
              </a:pPr>
              <a:r>
                <a:rPr lang="en-US" altLang="ru-RU" sz="2400" b="1" dirty="0">
                  <a:solidFill>
                    <a:srgbClr val="009900"/>
                  </a:solidFill>
                </a:rPr>
                <a:t>B</a:t>
              </a:r>
              <a:r>
                <a:rPr lang="ru-RU" altLang="ru-RU" sz="2400" b="1" dirty="0">
                  <a:solidFill>
                    <a:srgbClr val="009900"/>
                  </a:solidFill>
                </a:rPr>
                <a:t>. </a:t>
              </a:r>
              <a:r>
                <a:rPr lang="en-US" altLang="ru-RU" sz="2400" b="1" dirty="0" err="1">
                  <a:solidFill>
                    <a:srgbClr val="009900"/>
                  </a:solidFill>
                </a:rPr>
                <a:t>Nigmatulin</a:t>
              </a:r>
              <a:r>
                <a:rPr lang="ru-RU" altLang="ru-RU" sz="2400" b="1" dirty="0">
                  <a:solidFill>
                    <a:srgbClr val="009900"/>
                  </a:solidFill>
                </a:rPr>
                <a:t>-2013</a:t>
              </a:r>
            </a:p>
          </p:txBody>
        </p:sp>
        <p:sp>
          <p:nvSpPr>
            <p:cNvPr id="14388" name="TextBox 57"/>
            <p:cNvSpPr txBox="1">
              <a:spLocks noChangeArrowheads="1"/>
            </p:cNvSpPr>
            <p:nvPr/>
          </p:nvSpPr>
          <p:spPr bwMode="auto">
            <a:xfrm>
              <a:off x="1907703" y="432800"/>
              <a:ext cx="2952293" cy="7077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ru-RU" sz="2000" b="1" dirty="0">
                  <a:solidFill>
                    <a:srgbClr val="0000FF"/>
                  </a:solidFill>
                </a:rPr>
                <a:t>Electric Energy Consumption</a:t>
              </a:r>
              <a:r>
                <a:rPr lang="ru-RU" altLang="ru-RU" sz="2000" b="1" dirty="0">
                  <a:solidFill>
                    <a:srgbClr val="0000FF"/>
                  </a:solidFill>
                </a:rPr>
                <a:t>, </a:t>
              </a:r>
              <a:r>
                <a:rPr lang="en-US" altLang="ru-RU" sz="2000" b="1" dirty="0" err="1">
                  <a:solidFill>
                    <a:srgbClr val="0000FF"/>
                  </a:solidFill>
                </a:rPr>
                <a:t>TWt</a:t>
              </a:r>
              <a:r>
                <a:rPr lang="ru-RU" altLang="ru-RU" sz="2000" b="1" dirty="0">
                  <a:solidFill>
                    <a:srgbClr val="0000FF"/>
                  </a:solidFill>
                  <a:sym typeface="Symbol" pitchFamily="18" charset="2"/>
                </a:rPr>
                <a:t></a:t>
              </a:r>
              <a:r>
                <a:rPr lang="en-US" altLang="ru-RU" sz="2000" b="1" dirty="0">
                  <a:solidFill>
                    <a:srgbClr val="0000FF"/>
                  </a:solidFill>
                  <a:sym typeface="Symbol" pitchFamily="18" charset="2"/>
                </a:rPr>
                <a:t>hour</a:t>
              </a:r>
              <a:endParaRPr lang="ru-RU" altLang="ru-RU" sz="2000" b="1" dirty="0">
                <a:solidFill>
                  <a:srgbClr val="0000FF"/>
                </a:solidFill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609184" y="1002950"/>
            <a:ext cx="3053520" cy="26499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70000"/>
              </a:lnSpc>
              <a:defRPr/>
            </a:pPr>
            <a:r>
              <a:rPr lang="en-US" sz="2400" b="1" u="sng" dirty="0"/>
              <a:t>Worth for incompetence</a:t>
            </a:r>
            <a:r>
              <a:rPr lang="ru-RU" sz="2400" b="1" u="sng" dirty="0"/>
              <a:t>:</a:t>
            </a:r>
          </a:p>
          <a:p>
            <a:pPr marL="266700" indent="-266700">
              <a:lnSpc>
                <a:spcPct val="7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ru-RU" sz="2400" b="1" dirty="0">
                <a:solidFill>
                  <a:srgbClr val="C00000"/>
                </a:solidFill>
              </a:rPr>
              <a:t>15 </a:t>
            </a:r>
            <a:r>
              <a:rPr lang="en-US" sz="2400" b="1" dirty="0" err="1">
                <a:solidFill>
                  <a:srgbClr val="C00000"/>
                </a:solidFill>
              </a:rPr>
              <a:t>GWt</a:t>
            </a:r>
            <a:r>
              <a:rPr lang="ru-RU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Nonoperating</a:t>
            </a:r>
            <a:r>
              <a:rPr lang="en-US" sz="2400" b="1" dirty="0">
                <a:solidFill>
                  <a:srgbClr val="C00000"/>
                </a:solidFill>
              </a:rPr>
              <a:t> Electric Power Generators </a:t>
            </a:r>
            <a:endParaRPr lang="ru-RU" sz="2400" b="1" dirty="0">
              <a:solidFill>
                <a:srgbClr val="C00000"/>
              </a:solidFill>
            </a:endParaRPr>
          </a:p>
          <a:p>
            <a:pPr marL="266700" indent="-266700">
              <a:lnSpc>
                <a:spcPct val="70000"/>
              </a:lnSpc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ru-RU" sz="2400" b="1" dirty="0">
                <a:solidFill>
                  <a:srgbClr val="C00000"/>
                </a:solidFill>
              </a:rPr>
              <a:t>2,5 Т</a:t>
            </a:r>
            <a:r>
              <a:rPr lang="en-US" sz="2400" b="1" dirty="0">
                <a:solidFill>
                  <a:srgbClr val="C00000"/>
                </a:solidFill>
              </a:rPr>
              <a:t>rub</a:t>
            </a:r>
            <a:r>
              <a:rPr lang="ru-RU" sz="2400" b="1" dirty="0">
                <a:solidFill>
                  <a:srgbClr val="C00000"/>
                </a:solidFill>
              </a:rPr>
              <a:t> =</a:t>
            </a:r>
            <a:endParaRPr lang="en-US" sz="2400" b="1" dirty="0">
              <a:solidFill>
                <a:srgbClr val="C00000"/>
              </a:solidFill>
            </a:endParaRPr>
          </a:p>
          <a:p>
            <a:pPr>
              <a:lnSpc>
                <a:spcPct val="70000"/>
              </a:lnSpc>
              <a:defRPr/>
            </a:pPr>
            <a:r>
              <a:rPr lang="ru-RU" sz="2400" b="1" dirty="0">
                <a:solidFill>
                  <a:srgbClr val="C00000"/>
                </a:solidFill>
              </a:rPr>
              <a:t>   = 25 </a:t>
            </a:r>
            <a:r>
              <a:rPr lang="en-US" sz="2400" b="1" dirty="0">
                <a:solidFill>
                  <a:srgbClr val="C00000"/>
                </a:solidFill>
              </a:rPr>
              <a:t>Annual </a:t>
            </a:r>
            <a:r>
              <a:rPr lang="ru-RU" sz="2400" b="1" dirty="0" smtClean="0">
                <a:solidFill>
                  <a:srgbClr val="C00000"/>
                </a:solidFill>
              </a:rPr>
              <a:t>  </a:t>
            </a:r>
            <a:r>
              <a:rPr lang="en-US" sz="2400" b="1" dirty="0" smtClean="0">
                <a:solidFill>
                  <a:srgbClr val="C00000"/>
                </a:solidFill>
              </a:rPr>
              <a:t>Budget </a:t>
            </a:r>
            <a:r>
              <a:rPr lang="en-US" sz="2400" b="1" dirty="0">
                <a:solidFill>
                  <a:srgbClr val="C00000"/>
                </a:solidFill>
              </a:rPr>
              <a:t>for RAS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14340" name="Прямоугольник 1"/>
          <p:cNvSpPr>
            <a:spLocks noChangeArrowheads="1"/>
          </p:cNvSpPr>
          <p:nvPr/>
        </p:nvSpPr>
        <p:spPr bwMode="auto">
          <a:xfrm>
            <a:off x="77391" y="6021388"/>
            <a:ext cx="9828609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2400" b="1"/>
              <a:t>Electric Energy Consumption in Russia with Prognosis to</a:t>
            </a:r>
            <a:r>
              <a:rPr lang="ru-RU" altLang="ru-RU" sz="2400" b="1"/>
              <a:t> 2030</a:t>
            </a:r>
            <a:endParaRPr lang="ru-RU" altLang="ru-RU" sz="240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4128250" y="3808798"/>
            <a:ext cx="514218" cy="609600"/>
          </a:xfrm>
          <a:prstGeom prst="straightConnector1">
            <a:avLst/>
          </a:prstGeom>
          <a:ln w="3810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1387355" y="5019551"/>
            <a:ext cx="4908613" cy="1"/>
          </a:xfrm>
          <a:prstGeom prst="straightConnector1">
            <a:avLst/>
          </a:prstGeom>
          <a:ln w="50800">
            <a:solidFill>
              <a:srgbClr val="FF0000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559020" y="4885929"/>
            <a:ext cx="27282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1070 </a:t>
            </a:r>
            <a:r>
              <a:rPr lang="en-US" sz="2000" b="1" dirty="0" err="1" smtClean="0">
                <a:solidFill>
                  <a:srgbClr val="FF0000"/>
                </a:solidFill>
              </a:rPr>
              <a:t>TWt</a:t>
            </a:r>
            <a:r>
              <a:rPr lang="ru-RU" altLang="ru-RU" sz="2000" b="1" dirty="0" smtClean="0">
                <a:solidFill>
                  <a:srgbClr val="FF0000"/>
                </a:solidFill>
                <a:sym typeface="Symbol" pitchFamily="18" charset="2"/>
              </a:rPr>
              <a:t></a:t>
            </a:r>
            <a:r>
              <a:rPr lang="en-US" altLang="ru-RU" sz="2000" b="1" dirty="0" smtClean="0">
                <a:solidFill>
                  <a:srgbClr val="FF0000"/>
                </a:solidFill>
                <a:sym typeface="Symbol" pitchFamily="18" charset="2"/>
              </a:rPr>
              <a:t>hour</a:t>
            </a:r>
            <a:r>
              <a:rPr lang="ru-RU" altLang="ru-RU" sz="2000" b="1" dirty="0" smtClean="0">
                <a:solidFill>
                  <a:srgbClr val="0000FF"/>
                </a:solidFill>
                <a:sym typeface="Symbol" pitchFamily="18" charset="2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=1990 year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666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DBD25FB-6919-4236-8128-B89F5278825D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72480" y="620688"/>
            <a:ext cx="94174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Динамика тарифов на электроэнергию и индексов потребительских цен к уровню </a:t>
            </a:r>
            <a:r>
              <a:rPr lang="ru-RU" b="1" dirty="0"/>
              <a:t>2000г. в период </a:t>
            </a:r>
            <a:r>
              <a:rPr lang="ru-RU" b="1" dirty="0" smtClean="0"/>
              <a:t>с 2000-2015гг.</a:t>
            </a:r>
            <a:endParaRPr lang="ru-RU" b="1" dirty="0"/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1811216"/>
              </p:ext>
            </p:extLst>
          </p:nvPr>
        </p:nvGraphicFramePr>
        <p:xfrm>
          <a:off x="643344" y="1326638"/>
          <a:ext cx="8700809" cy="4989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Прямоугольник 13"/>
          <p:cNvSpPr/>
          <p:nvPr/>
        </p:nvSpPr>
        <p:spPr>
          <a:xfrm flipH="1">
            <a:off x="7663141" y="1457326"/>
            <a:ext cx="1006868" cy="4152900"/>
          </a:xfrm>
          <a:prstGeom prst="rect">
            <a:avLst/>
          </a:prstGeom>
          <a:solidFill>
            <a:srgbClr val="4F81BD">
              <a:alpha val="29000"/>
            </a:srgbClr>
          </a:solidFill>
          <a:ln w="127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Прямоугольник 14"/>
          <p:cNvSpPr/>
          <p:nvPr/>
        </p:nvSpPr>
        <p:spPr>
          <a:xfrm flipH="1">
            <a:off x="992557" y="1457326"/>
            <a:ext cx="2029355" cy="4171949"/>
          </a:xfrm>
          <a:prstGeom prst="rect">
            <a:avLst/>
          </a:prstGeom>
          <a:solidFill>
            <a:srgbClr val="4F81BD">
              <a:alpha val="29000"/>
            </a:srgbClr>
          </a:solidFill>
          <a:ln w="127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TextBox 2"/>
          <p:cNvSpPr txBox="1"/>
          <p:nvPr/>
        </p:nvSpPr>
        <p:spPr>
          <a:xfrm>
            <a:off x="3944888" y="1628800"/>
            <a:ext cx="956543" cy="415988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9525" cmpd="sng">
            <a:noFill/>
          </a:ln>
          <a:effectLst/>
        </p:spPr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ИОК</a:t>
            </a: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↓</a:t>
            </a:r>
          </a:p>
        </p:txBody>
      </p:sp>
      <p:sp>
        <p:nvSpPr>
          <p:cNvPr id="18" name="Прямоугольник 17"/>
          <p:cNvSpPr/>
          <p:nvPr/>
        </p:nvSpPr>
        <p:spPr>
          <a:xfrm flipH="1">
            <a:off x="5601070" y="1466850"/>
            <a:ext cx="518321" cy="4143375"/>
          </a:xfrm>
          <a:prstGeom prst="rect">
            <a:avLst/>
          </a:prstGeom>
          <a:solidFill>
            <a:srgbClr val="4F81BD">
              <a:alpha val="29000"/>
            </a:srgbClr>
          </a:solidFill>
          <a:ln w="127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TextBox 2"/>
          <p:cNvSpPr txBox="1"/>
          <p:nvPr/>
        </p:nvSpPr>
        <p:spPr>
          <a:xfrm>
            <a:off x="6465168" y="1628800"/>
            <a:ext cx="956543" cy="415988"/>
          </a:xfrm>
          <a:prstGeom prst="rect">
            <a:avLst/>
          </a:prstGeom>
          <a:solidFill>
            <a:sysClr val="window" lastClr="FFFFFF">
              <a:alpha val="0"/>
            </a:sysClr>
          </a:solidFill>
          <a:ln w="9525" cmpd="sng">
            <a:noFill/>
          </a:ln>
          <a:effectLst/>
        </p:spPr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ИОК↓</a:t>
            </a:r>
          </a:p>
        </p:txBody>
      </p:sp>
    </p:spTree>
    <p:extLst>
      <p:ext uri="{BB962C8B-B14F-4D97-AF65-F5344CB8AC3E}">
        <p14:creationId xmlns:p14="http://schemas.microsoft.com/office/powerpoint/2010/main" val="312384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DBD25FB-6919-4236-8128-B89F5278825D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520" y="1127184"/>
            <a:ext cx="8136904" cy="5219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44561" y="476672"/>
            <a:ext cx="94437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>
                <a:latin typeface="+mn-lt"/>
                <a:cs typeface="+mn-cs"/>
              </a:rPr>
              <a:t>Расходы конечных потребителей электроэнергии (с учетом налогов) в долях </a:t>
            </a:r>
            <a:r>
              <a:rPr lang="ru-RU" sz="2000" dirty="0" smtClean="0">
                <a:latin typeface="+mn-lt"/>
                <a:cs typeface="+mn-cs"/>
              </a:rPr>
              <a:t>ВВП</a:t>
            </a:r>
            <a:r>
              <a:rPr lang="en-US" sz="2000" dirty="0" smtClean="0">
                <a:latin typeface="+mn-lt"/>
                <a:cs typeface="+mn-cs"/>
              </a:rPr>
              <a:t> 2014</a:t>
            </a:r>
            <a:r>
              <a:rPr lang="ru-RU" sz="2000" dirty="0" smtClean="0">
                <a:latin typeface="+mn-lt"/>
                <a:cs typeface="+mn-cs"/>
              </a:rPr>
              <a:t>г</a:t>
            </a:r>
            <a:endParaRPr lang="en-US" sz="2000" dirty="0">
              <a:latin typeface="+mn-lt"/>
              <a:cs typeface="+mn-cs"/>
            </a:endParaRPr>
          </a:p>
        </p:txBody>
      </p:sp>
      <p:sp>
        <p:nvSpPr>
          <p:cNvPr id="6" name="Овал 5"/>
          <p:cNvSpPr/>
          <p:nvPr/>
        </p:nvSpPr>
        <p:spPr bwMode="auto">
          <a:xfrm>
            <a:off x="2072680" y="2817815"/>
            <a:ext cx="216024" cy="3528392"/>
          </a:xfrm>
          <a:prstGeom prst="ellipse">
            <a:avLst/>
          </a:prstGeom>
          <a:solidFill>
            <a:schemeClr val="accent1">
              <a:alpha val="0"/>
            </a:schemeClr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Овал 6"/>
          <p:cNvSpPr/>
          <p:nvPr/>
        </p:nvSpPr>
        <p:spPr bwMode="auto">
          <a:xfrm>
            <a:off x="7473280" y="2924944"/>
            <a:ext cx="216024" cy="3528392"/>
          </a:xfrm>
          <a:prstGeom prst="ellipse">
            <a:avLst/>
          </a:prstGeom>
          <a:solidFill>
            <a:schemeClr val="accent1">
              <a:alpha val="0"/>
            </a:schemeClr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871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DBD25FB-6919-4236-8128-B89F5278825D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496616" y="2708920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СПАСИБО ЗА ВНИМАНИЕ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365950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2B0C424-937E-4C22-908E-7663FD2B29D6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graphicFrame>
        <p:nvGraphicFramePr>
          <p:cNvPr id="6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4783593"/>
              </p:ext>
            </p:extLst>
          </p:nvPr>
        </p:nvGraphicFramePr>
        <p:xfrm>
          <a:off x="1053394" y="1412776"/>
          <a:ext cx="784887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72480" y="548680"/>
            <a:ext cx="94107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376238" eaLnBrk="0" hangingPunct="0">
              <a:defRPr sz="1000" b="1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1000" b="1"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 sz="1000" b="1">
                <a:solidFill>
                  <a:schemeClr val="tx1"/>
                </a:solidFill>
                <a:latin typeface="Arial" charset="0"/>
              </a:defRPr>
            </a:lvl3pPr>
            <a:lvl4pPr eaLnBrk="0" hangingPunct="0">
              <a:defRPr sz="1000" b="1">
                <a:solidFill>
                  <a:schemeClr val="tx1"/>
                </a:solidFill>
                <a:latin typeface="Arial" charset="0"/>
              </a:defRPr>
            </a:lvl4pPr>
            <a:lvl5pPr eaLnBrk="0" hangingPunct="0">
              <a:defRPr sz="1000" b="1">
                <a:solidFill>
                  <a:schemeClr val="tx1"/>
                </a:solidFill>
                <a:latin typeface="Arial" charset="0"/>
              </a:defRPr>
            </a:lvl5pPr>
            <a:lvl6pPr marL="2014538" indent="2714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charset="0"/>
              </a:defRPr>
            </a:lvl6pPr>
            <a:lvl7pPr marL="2471738" indent="2714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charset="0"/>
              </a:defRPr>
            </a:lvl7pPr>
            <a:lvl8pPr marL="2928938" indent="2714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charset="0"/>
              </a:defRPr>
            </a:lvl8pPr>
            <a:lvl9pPr marL="3386138" indent="271463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ru-RU" altLang="ru-RU" sz="1800" dirty="0" smtClean="0"/>
              <a:t> Динамика </a:t>
            </a:r>
            <a:r>
              <a:rPr lang="ru-RU" altLang="ru-RU" sz="1800" dirty="0"/>
              <a:t>ИОК, ВВП и электропотребления в период 1970-2014 </a:t>
            </a:r>
            <a:r>
              <a:rPr lang="ru-RU" altLang="ru-RU" sz="1800" dirty="0" err="1"/>
              <a:t>гг</a:t>
            </a:r>
            <a:r>
              <a:rPr lang="ru-RU" altLang="ru-RU" sz="1800" dirty="0"/>
              <a:t>, отнесенные к их значениям в 1970 году</a:t>
            </a:r>
          </a:p>
        </p:txBody>
      </p:sp>
    </p:spTree>
    <p:extLst>
      <p:ext uri="{BB962C8B-B14F-4D97-AF65-F5344CB8AC3E}">
        <p14:creationId xmlns:p14="http://schemas.microsoft.com/office/powerpoint/2010/main" val="361503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2B0C424-937E-4C22-908E-7663FD2B29D6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920552" y="565202"/>
            <a:ext cx="92890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altLang="ru-RU" b="1" dirty="0" smtClean="0"/>
              <a:t>Темпы изменения ВВП и ИОК в России в период 1970-2015 гг.</a:t>
            </a:r>
            <a:endParaRPr lang="ru-RU" altLang="ru-RU" b="1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/>
          </p:nvPr>
        </p:nvGraphicFramePr>
        <p:xfrm>
          <a:off x="632520" y="1268760"/>
          <a:ext cx="8208912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11662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DBD25FB-6919-4236-8128-B89F5278825D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sp>
        <p:nvSpPr>
          <p:cNvPr id="4" name="Прямоугольник 4"/>
          <p:cNvSpPr>
            <a:spLocks noChangeArrowheads="1"/>
          </p:cNvSpPr>
          <p:nvPr/>
        </p:nvSpPr>
        <p:spPr bwMode="auto">
          <a:xfrm>
            <a:off x="776536" y="908720"/>
            <a:ext cx="8375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altLang="ru-RU" sz="1200" dirty="0"/>
              <a:t> Динамика отношения ИОК к ВВП в текущих ценах в России в период 1970-2014гг и эти значения в </a:t>
            </a:r>
            <a:r>
              <a:rPr lang="ru-RU" altLang="ru-RU" sz="1200" b="1" dirty="0"/>
              <a:t>Китае, Саудовской Аравии, Германии </a:t>
            </a:r>
            <a:r>
              <a:rPr lang="ru-RU" altLang="ru-RU" sz="1200" dirty="0"/>
              <a:t>и</a:t>
            </a:r>
            <a:r>
              <a:rPr lang="ru-RU" altLang="ru-RU" sz="1200" b="1" dirty="0"/>
              <a:t> </a:t>
            </a:r>
            <a:r>
              <a:rPr lang="ru-RU" altLang="ru-RU" sz="1200" b="1" dirty="0" smtClean="0"/>
              <a:t>Казахстане</a:t>
            </a:r>
            <a:r>
              <a:rPr lang="ru-RU" altLang="ru-RU" sz="1200" dirty="0" smtClean="0"/>
              <a:t> (2014 год)</a:t>
            </a:r>
            <a:endParaRPr lang="ru-RU" altLang="ru-RU" sz="1200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/>
          </p:nvPr>
        </p:nvGraphicFramePr>
        <p:xfrm>
          <a:off x="628652" y="1441909"/>
          <a:ext cx="8572499" cy="5009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6609184" y="1988840"/>
            <a:ext cx="0" cy="388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8"/>
          <p:cNvSpPr txBox="1">
            <a:spLocks noChangeArrowheads="1"/>
          </p:cNvSpPr>
          <p:nvPr/>
        </p:nvSpPr>
        <p:spPr bwMode="auto">
          <a:xfrm>
            <a:off x="6681192" y="5589240"/>
            <a:ext cx="600075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altLang="ru-RU" sz="1100" dirty="0"/>
              <a:t>2014</a:t>
            </a:r>
          </a:p>
        </p:txBody>
      </p:sp>
      <p:sp>
        <p:nvSpPr>
          <p:cNvPr id="8" name="Прямоугольник 9"/>
          <p:cNvSpPr>
            <a:spLocks noChangeArrowheads="1"/>
          </p:cNvSpPr>
          <p:nvPr/>
        </p:nvSpPr>
        <p:spPr bwMode="auto">
          <a:xfrm>
            <a:off x="344488" y="476672"/>
            <a:ext cx="921702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1600" b="1" dirty="0" smtClean="0"/>
              <a:t> Доля ИОК в ВВП в текущих ценах в России </a:t>
            </a:r>
            <a:r>
              <a:rPr lang="ru-RU" altLang="ru-RU" sz="1600" b="1" dirty="0"/>
              <a:t>в период </a:t>
            </a:r>
            <a:r>
              <a:rPr lang="ru-RU" altLang="ru-RU" sz="1600" b="1" dirty="0" smtClean="0"/>
              <a:t>1970-2015гг</a:t>
            </a:r>
            <a:r>
              <a:rPr lang="ru-RU" altLang="ru-RU" sz="16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175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DBD25FB-6919-4236-8128-B89F5278825D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sp>
        <p:nvSpPr>
          <p:cNvPr id="97281" name="Rectangle 1"/>
          <p:cNvSpPr>
            <a:spLocks noChangeArrowheads="1"/>
          </p:cNvSpPr>
          <p:nvPr/>
        </p:nvSpPr>
        <p:spPr bwMode="auto">
          <a:xfrm>
            <a:off x="344488" y="574521"/>
            <a:ext cx="914501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Динамика ИОК в государственную, суммарно частную и смешанную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частно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-государственную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а также суммарно иностранную и совместно российско-иностранную собственность в период 2008-2013гг.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Содержимое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5120361"/>
              </p:ext>
            </p:extLst>
          </p:nvPr>
        </p:nvGraphicFramePr>
        <p:xfrm>
          <a:off x="747328" y="1484785"/>
          <a:ext cx="823812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31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Номер слайда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E4AFF46-319D-4C3A-8B6B-A2BD7CABDFF0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267267" name="Прямоугольник 4"/>
          <p:cNvSpPr>
            <a:spLocks noChangeArrowheads="1"/>
          </p:cNvSpPr>
          <p:nvPr/>
        </p:nvSpPr>
        <p:spPr bwMode="auto">
          <a:xfrm>
            <a:off x="344488" y="549809"/>
            <a:ext cx="849947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1600" b="1" dirty="0"/>
              <a:t>Макроэкономический анализ России в период 1990-2015гг.</a:t>
            </a:r>
          </a:p>
        </p:txBody>
      </p:sp>
      <p:graphicFrame>
        <p:nvGraphicFramePr>
          <p:cNvPr id="7" name="Диаграмма 6"/>
          <p:cNvGraphicFramePr>
            <a:graphicFrameLocks/>
          </p:cNvGraphicFramePr>
          <p:nvPr/>
        </p:nvGraphicFramePr>
        <p:xfrm>
          <a:off x="208156" y="1085222"/>
          <a:ext cx="9408117" cy="52542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10307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DBD25FB-6919-4236-8128-B89F5278825D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4669175"/>
              </p:ext>
            </p:extLst>
          </p:nvPr>
        </p:nvGraphicFramePr>
        <p:xfrm>
          <a:off x="309191" y="1412776"/>
          <a:ext cx="9347200" cy="5035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72480" y="548680"/>
            <a:ext cx="95050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b="1" dirty="0" smtClean="0"/>
              <a:t>Ежегодные </a:t>
            </a:r>
            <a:r>
              <a:rPr lang="ru-RU" altLang="ru-RU" b="1" dirty="0"/>
              <a:t>значения коэффициента эластичности ВВП к ИОК (Кввп</a:t>
            </a:r>
            <a:r>
              <a:rPr lang="ru-RU" altLang="ru-RU" b="1" dirty="0" smtClean="0"/>
              <a:t>) с локальным осреднением в России в период 1970-2015 гг.</a:t>
            </a:r>
            <a:endParaRPr lang="ru-RU" altLang="ru-RU" b="1" dirty="0"/>
          </a:p>
        </p:txBody>
      </p:sp>
    </p:spTree>
    <p:extLst>
      <p:ext uri="{BB962C8B-B14F-4D97-AF65-F5344CB8AC3E}">
        <p14:creationId xmlns:p14="http://schemas.microsoft.com/office/powerpoint/2010/main" val="291109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DBD25FB-6919-4236-8128-B89F5278825D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9974755"/>
              </p:ext>
            </p:extLst>
          </p:nvPr>
        </p:nvGraphicFramePr>
        <p:xfrm>
          <a:off x="279400" y="1463014"/>
          <a:ext cx="9410700" cy="5001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00472" y="548680"/>
            <a:ext cx="95050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b="1" dirty="0" smtClean="0"/>
              <a:t>Ежегодные </a:t>
            </a:r>
            <a:r>
              <a:rPr lang="ru-RU" altLang="ru-RU" b="1" dirty="0"/>
              <a:t>значения </a:t>
            </a:r>
            <a:r>
              <a:rPr lang="ru-RU" altLang="ru-RU" b="1" dirty="0" smtClean="0"/>
              <a:t>коэффициента мультипликации (Кмул) в России в период 1970-2015 гг.</a:t>
            </a:r>
            <a:endParaRPr lang="ru-RU" altLang="ru-RU" b="1" dirty="0"/>
          </a:p>
        </p:txBody>
      </p:sp>
    </p:spTree>
    <p:extLst>
      <p:ext uri="{BB962C8B-B14F-4D97-AF65-F5344CB8AC3E}">
        <p14:creationId xmlns:p14="http://schemas.microsoft.com/office/powerpoint/2010/main" val="68824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DBD25FB-6919-4236-8128-B89F5278825D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88504" y="548680"/>
            <a:ext cx="92890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Динамика </a:t>
            </a:r>
            <a:r>
              <a:rPr lang="ru-RU" b="1" dirty="0" smtClean="0"/>
              <a:t>ВВП </a:t>
            </a:r>
            <a:r>
              <a:rPr lang="ru-RU" b="1" dirty="0"/>
              <a:t>и </a:t>
            </a:r>
            <a:r>
              <a:rPr lang="ru-RU" b="1" dirty="0" smtClean="0"/>
              <a:t>электропотребления в России в период 1990-2016гг.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endParaRPr lang="ru-RU" b="1" dirty="0"/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9661883"/>
              </p:ext>
            </p:extLst>
          </p:nvPr>
        </p:nvGraphicFramePr>
        <p:xfrm>
          <a:off x="632520" y="908720"/>
          <a:ext cx="8712968" cy="5528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22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lgDashDotDot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lgDashDotDot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Аспект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  <a:fontScheme name="b-default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Аспект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  <a:fontScheme name="b-default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Аспект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  <a:fontScheme name="b-default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Аспект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  <a:fontScheme name="b-default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Аспект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  <a:fontScheme name="b-default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Аспект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  <a:fontScheme name="b-default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28308</TotalTime>
  <Words>610</Words>
  <Application>Microsoft Office PowerPoint</Application>
  <PresentationFormat>Лист A4 (210x297 мм)</PresentationFormat>
  <Paragraphs>264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Пиксел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ddd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Доклад  Нигматулина Б.И.</dc:title>
  <dc:creator>Secretary-NBI</dc:creator>
  <cp:lastModifiedBy>Secretary-Nbi</cp:lastModifiedBy>
  <cp:revision>1379</cp:revision>
  <cp:lastPrinted>2016-03-23T22:50:22Z</cp:lastPrinted>
  <dcterms:created xsi:type="dcterms:W3CDTF">2008-09-30T06:58:29Z</dcterms:created>
  <dcterms:modified xsi:type="dcterms:W3CDTF">2016-03-23T22:51:41Z</dcterms:modified>
</cp:coreProperties>
</file>