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7"/>
  </p:notesMasterIdLst>
  <p:sldIdLst>
    <p:sldId id="256" r:id="rId2"/>
    <p:sldId id="257" r:id="rId3"/>
    <p:sldId id="258" r:id="rId4"/>
    <p:sldId id="268" r:id="rId5"/>
    <p:sldId id="269" r:id="rId6"/>
    <p:sldId id="270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ED64A-15EA-4C5B-84CC-CB450BD96C02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9C6FD-9041-441E-8865-39BE5ADC84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15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9C6FD-9041-441E-8865-39BE5ADC842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8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6E846-8BC0-44FF-ADF4-FF371EFC879C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99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3061-B70F-4627-860D-7AB78EC33D2E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9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DAC2-2B27-489E-93C4-E943303D3ED4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07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5BDA-80A4-493A-9376-FFA5752CBAC4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39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5D7-5FB6-42D7-BEFB-306847FC445E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12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EDB-0437-4F31-BD98-565D677E2646}" type="datetime1">
              <a:rPr lang="ru-RU" smtClean="0"/>
              <a:t>16.03.2016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8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873A-28E0-447F-8E7B-3E44DDDC122F}" type="datetime1">
              <a:rPr lang="ru-RU" smtClean="0"/>
              <a:t>16.03.2016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79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C1FB-DD90-4621-9D41-D9CEF1A40FED}" type="datetime1">
              <a:rPr lang="ru-RU" smtClean="0"/>
              <a:t>16.03.2016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5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469-8833-4EDF-895F-51FEDE063A2C}" type="datetime1">
              <a:rPr lang="ru-RU" smtClean="0"/>
              <a:t>16.03.2016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58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5A0-B7B5-4150-9EC4-E3D89659E079}" type="datetime1">
              <a:rPr lang="ru-RU" smtClean="0"/>
              <a:t>16.03.2016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73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B555-6059-4102-87C0-872132051C8C}" type="datetime1">
              <a:rPr lang="ru-RU" smtClean="0"/>
              <a:t>16.03.2016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9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9FAC7-48DA-400D-8D32-07500E6CC000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4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526" y="1467776"/>
            <a:ext cx="8742947" cy="745494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sz="3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МОСКОВСКИЙ ЭКОНОМИЧЕСКИЙ ФОРУМ	</a:t>
            </a:r>
            <a:endParaRPr lang="ru-RU" sz="3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5032" y="3179222"/>
            <a:ext cx="6858000" cy="42453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Пороховский А.А.</a:t>
            </a:r>
            <a:endParaRPr lang="ru-RU" sz="2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4"/>
            <a:ext cx="2310064" cy="1074821"/>
          </a:xfrm>
          <a:prstGeom prst="rect">
            <a:avLst/>
          </a:prstGeom>
        </p:spPr>
      </p:pic>
      <p:pic>
        <p:nvPicPr>
          <p:cNvPr id="1026" name="Picture 2" descr="Международные научно-практические конференции «Диверсификация российского машиностроения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425" y="13034"/>
            <a:ext cx="1552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00526" y="3714543"/>
            <a:ext cx="8742947" cy="169277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b="0" cap="none" spc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Российская промышленность: </a:t>
            </a:r>
          </a:p>
          <a:p>
            <a:pPr algn="ctr"/>
            <a:r>
              <a:rPr lang="ru-RU" sz="5200" b="0" cap="none" spc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некоторые параметры</a:t>
            </a:r>
            <a:endParaRPr lang="ru-RU" sz="5200" b="0" cap="none" spc="0" dirty="0">
              <a:ln w="0"/>
              <a:solidFill>
                <a:schemeClr val="bg2">
                  <a:lumMod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34310" y="5820008"/>
            <a:ext cx="22770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24 марта 2016 г.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64691" y="6281673"/>
            <a:ext cx="141461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г. Москва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3013" y="1963297"/>
            <a:ext cx="803797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2400" b="1" dirty="0" smtClean="0">
                <a:ln/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400" b="1" dirty="0">
                <a:ln/>
                <a:solidFill>
                  <a:schemeClr val="tx2">
                    <a:lumMod val="50000"/>
                  </a:schemeClr>
                </a:solidFill>
              </a:rPr>
              <a:t>25 лет рыночных реформ в России и </a:t>
            </a:r>
            <a:r>
              <a:rPr lang="ru-RU" sz="2400" b="1" dirty="0" smtClean="0">
                <a:ln/>
                <a:solidFill>
                  <a:schemeClr val="tx2">
                    <a:lumMod val="50000"/>
                  </a:schemeClr>
                </a:solidFill>
              </a:rPr>
              <a:t>мире. Что </a:t>
            </a:r>
            <a:r>
              <a:rPr lang="ru-RU" sz="2400" b="1" dirty="0">
                <a:ln/>
                <a:solidFill>
                  <a:schemeClr val="tx2">
                    <a:lumMod val="50000"/>
                  </a:schemeClr>
                </a:solidFill>
              </a:rPr>
              <a:t>дальше?»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358343"/>
            <a:ext cx="9144000" cy="28847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63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87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740" y="1021867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ТЕМПЫ РОСТА (СНИЖЕНИЯ) ПРОИЗВОДСТВА ЦВЕТНЫХ МЕТАЛЛОВ В 2014 Г.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24405" y="1780619"/>
            <a:ext cx="210025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процентах к предыдущему году)</a:t>
            </a:r>
            <a:endParaRPr lang="ru-RU" sz="2400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879095"/>
              </p:ext>
            </p:extLst>
          </p:nvPr>
        </p:nvGraphicFramePr>
        <p:xfrm>
          <a:off x="753981" y="2026840"/>
          <a:ext cx="7475620" cy="4572000"/>
        </p:xfrm>
        <a:graphic>
          <a:graphicData uri="http://schemas.openxmlformats.org/drawingml/2006/table">
            <a:tbl>
              <a:tblPr firstCol="1" bandCol="1">
                <a:tableStyleId>{BC89EF96-8CEA-46FF-86C4-4CE0E7609802}</a:tableStyleId>
              </a:tblPr>
              <a:tblGrid>
                <a:gridCol w="4691191"/>
                <a:gridCol w="2784429"/>
              </a:tblGrid>
              <a:tr h="960328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Алюминий первичный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972185" algn="r"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62255" algn="l"/>
                        </a:tabLst>
                      </a:pPr>
                      <a:r>
                        <a:rPr lang="ru-RU" sz="1800">
                          <a:effectLst/>
                        </a:rPr>
                        <a:t>94,1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2918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Свинец необработанный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972185" algn="r"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95,8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2918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Цинк необработанный нелегированный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972185" algn="r"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102,8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2918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Медь рафинированная нелегированная </a:t>
                      </a:r>
                      <a:endParaRPr lang="ru-RU" sz="1800" dirty="0" smtClean="0">
                        <a:effectLst/>
                      </a:endParaRPr>
                    </a:p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необработанная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972185" algn="r"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101,9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2918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Никель необработанный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972185" algn="r">
                        <a:lnSpc>
                          <a:spcPts val="7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98,2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6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6" y="875577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ПРОИЗВОДСТВО МАШИН И </a:t>
            </a:r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ОБОРУДОВАНИЯ 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629821"/>
              </p:ext>
            </p:extLst>
          </p:nvPr>
        </p:nvGraphicFramePr>
        <p:xfrm>
          <a:off x="466726" y="1504479"/>
          <a:ext cx="7843085" cy="504940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5595908"/>
                <a:gridCol w="1125283"/>
                <a:gridCol w="1121894"/>
              </a:tblGrid>
              <a:tr h="28192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200" dirty="0">
                          <a:effectLst/>
                        </a:rPr>
                        <a:t>2010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200">
                          <a:effectLst/>
                        </a:rPr>
                        <a:t>2014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Подшипники шариковые или роликовые, млн.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73,1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50,3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Комбайны: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marL="107950"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зерноуборочные, тыс.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4,3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5,5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marL="107950"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силосоуборочные самоходные,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268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240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Станки металлорежущие, тыс.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2,</a:t>
                      </a: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3,3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Станки токарные с числовым программным управлением,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129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227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Прокатное оборудование, тыс. 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2,5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0,5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Комбайны проходческие,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54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28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50834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Установки </a:t>
                      </a:r>
                      <a:r>
                        <a:rPr lang="ru-RU" sz="1200" dirty="0" smtClean="0">
                          <a:effectLst/>
                        </a:rPr>
                        <a:t>буровые для эксплуатационного и глубокого разведочного </a:t>
                      </a:r>
                      <a:br>
                        <a:rPr lang="ru-RU" sz="1200" dirty="0" smtClean="0">
                          <a:effectLst/>
                        </a:rPr>
                      </a:br>
                      <a:r>
                        <a:rPr lang="ru-RU" sz="1200" dirty="0" smtClean="0">
                          <a:effectLst/>
                        </a:rPr>
                        <a:t>бурения, комплектов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756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576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Бульдозеры самоходные и бульдозеры с поворотным отвалом, шт.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911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718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Грейдеры самоходные (автогрейдеры),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943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774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Экскаваторы, тыс.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2,1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1,9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Тракторы гусеничные,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759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497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Станки ткацкие,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79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Холодильники и морозильники бытовые, млн.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3,</a:t>
                      </a: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3,7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Бытовые пылесосы, тыс.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25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55,1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Электрочайники, тыс.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r>
                        <a:rPr lang="ru-RU" sz="1200">
                          <a:effectLst/>
                        </a:rPr>
                        <a:t>30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80,4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>
                          <a:effectLst/>
                        </a:rPr>
                        <a:t>Бытовые микроволновые печи, тыс. шт.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1228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1262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59160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Бытовые </a:t>
                      </a:r>
                      <a:r>
                        <a:rPr lang="ru-RU" sz="1200" dirty="0" smtClean="0">
                          <a:effectLst/>
                        </a:rPr>
                        <a:t>кухонные электроплиты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r>
                        <a:rPr lang="ru-RU" sz="1200">
                          <a:effectLst/>
                        </a:rPr>
                        <a:t>91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335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5416">
                <a:tc>
                  <a:txBody>
                    <a:bodyPr/>
                    <a:lstStyle/>
                    <a:p>
                      <a:pPr algn="l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Плиты газовые бытовые, тыс. шт.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en-US" sz="1200">
                          <a:effectLst/>
                        </a:rPr>
                        <a:t>560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800"/>
                        </a:lnSpc>
                        <a:spcBef>
                          <a:spcPts val="580"/>
                        </a:spcBef>
                        <a:spcAft>
                          <a:spcPts val="0"/>
                        </a:spcAft>
                        <a:tabLst>
                          <a:tab pos="5490210" algn="l"/>
                        </a:tabLst>
                      </a:pPr>
                      <a:r>
                        <a:rPr lang="ru-RU" sz="1200" dirty="0">
                          <a:effectLst/>
                        </a:rPr>
                        <a:t>432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50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6" y="875577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ПРОИЗВОДСТВО </a:t>
            </a:r>
            <a:r>
              <a:rPr lang="ru-RU" sz="2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ЭЛЕКТРОННОГО ОБОРУДОВАНИЯ</a:t>
            </a:r>
            <a:endParaRPr lang="ru-RU" sz="28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298080"/>
              </p:ext>
            </p:extLst>
          </p:nvPr>
        </p:nvGraphicFramePr>
        <p:xfrm>
          <a:off x="770019" y="1845899"/>
          <a:ext cx="7939339" cy="3668709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5542427"/>
                <a:gridCol w="1199618"/>
                <a:gridCol w="1197294"/>
              </a:tblGrid>
              <a:tr h="33582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2010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2014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0098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Серверы сетевые, компьютеры серверного </a:t>
                      </a: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назначения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тыс.шт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72,0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009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Компьютеры персональные настольные, тыс. шт.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296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317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009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Кабели волоконно-оптические, тыс. км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413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1648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17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4" y="1053388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ПРОИЗВОДСТВО ТРАНСПОРТНЫХ СРЕДСТВ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496142"/>
              </p:ext>
            </p:extLst>
          </p:nvPr>
        </p:nvGraphicFramePr>
        <p:xfrm>
          <a:off x="834189" y="1845901"/>
          <a:ext cx="7507705" cy="4506266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5241104"/>
                <a:gridCol w="1134400"/>
                <a:gridCol w="1132201"/>
              </a:tblGrid>
              <a:tr h="48931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2010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2014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902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Автомобили легковые, тыс. шт.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1210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1683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902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Автобусы, тыс. шт.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40,9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44,0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902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Троллейбусы, шт.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406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902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Автомобили грузовые (включая шасси), тыс. шт.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r>
                        <a:rPr lang="ru-RU" sz="1800">
                          <a:effectLst/>
                        </a:rPr>
                        <a:t>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902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Мотоциклы, тыс. шт.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10,4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46,8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2184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Велосипеды </a:t>
                      </a:r>
                      <a:r>
                        <a:rPr lang="ru-RU" sz="1800" dirty="0" smtClean="0">
                          <a:effectLst/>
                        </a:rPr>
                        <a:t>двухколесные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r>
                        <a:rPr lang="ru-RU" sz="1800">
                          <a:effectLst/>
                        </a:rPr>
                        <a:t>288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2173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15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4" y="1053388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ПРОИЗВОДСТВО ЭЛЕКТРОЭНЕРГИИ ПО ВИДАМ ЭЛЕКТРОСТАНЦИЙ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43285" y="1778543"/>
            <a:ext cx="164019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(миллиардов киловатт-часов)</a:t>
            </a: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100831"/>
              </p:ext>
            </p:extLst>
          </p:nvPr>
        </p:nvGraphicFramePr>
        <p:xfrm>
          <a:off x="1090862" y="2230125"/>
          <a:ext cx="7138739" cy="3986329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220379"/>
                <a:gridCol w="978026"/>
                <a:gridCol w="970771"/>
                <a:gridCol w="969563"/>
              </a:tblGrid>
              <a:tr h="53640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400">
                          <a:effectLst/>
                        </a:rPr>
                        <a:t>1990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400">
                          <a:effectLst/>
                        </a:rPr>
                        <a:t>2010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400">
                          <a:effectLst/>
                        </a:rPr>
                        <a:t>2014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8998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Все электростанции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1082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1038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1064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89985">
                <a:tc>
                  <a:txBody>
                    <a:bodyPr/>
                    <a:lstStyle/>
                    <a:p>
                      <a:pPr marL="215900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 том числе: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89985">
                <a:tc>
                  <a:txBody>
                    <a:bodyPr/>
                    <a:lstStyle/>
                    <a:p>
                      <a:pPr marL="71755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тепловые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797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699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707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89985">
                <a:tc>
                  <a:txBody>
                    <a:bodyPr/>
                    <a:lstStyle/>
                    <a:p>
                      <a:pPr marL="71755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гидроэлектростанции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167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168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175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89985">
                <a:tc>
                  <a:txBody>
                    <a:bodyPr/>
                    <a:lstStyle/>
                    <a:p>
                      <a:pPr marL="71755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атомные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118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171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12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181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45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6567" y="2848270"/>
            <a:ext cx="8742947" cy="89255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Спасибо за внимание!</a:t>
            </a:r>
            <a:endParaRPr lang="ru-RU" sz="5200" b="0" cap="none" spc="0" dirty="0">
              <a:ln w="0"/>
              <a:solidFill>
                <a:schemeClr val="bg2">
                  <a:lumMod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3740822"/>
            <a:ext cx="9144000" cy="28847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63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0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37347" cy="9479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070" y="928171"/>
            <a:ext cx="7886700" cy="7251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ЧИСЛО ДЕЙСТВУЮЩИХ </a:t>
            </a:r>
            <a:r>
              <a:rPr lang="ru-RU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ОРГАНИЗАЦИЙ ПО ВИДАМ ЭКОНОМИЧЕСКОЙ ДЕЯТЕЛЬНОСТИ </a:t>
            </a:r>
            <a:endParaRPr lang="ru-RU" sz="36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642225"/>
              </p:ext>
            </p:extLst>
          </p:nvPr>
        </p:nvGraphicFramePr>
        <p:xfrm>
          <a:off x="598070" y="1748974"/>
          <a:ext cx="7729288" cy="4818899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613932"/>
                <a:gridCol w="1557678"/>
                <a:gridCol w="1557678"/>
              </a:tblGrid>
              <a:tr h="37689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2005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2014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381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Добыча полезных ископаемых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7040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12623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381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Обрабатывающие производства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212644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263201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3818">
                <a:tc>
                  <a:txBody>
                    <a:bodyPr/>
                    <a:lstStyle/>
                    <a:p>
                      <a:pPr indent="228600"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637">
                <a:tc>
                  <a:txBody>
                    <a:bodyPr/>
                    <a:lstStyle/>
                    <a:p>
                      <a:pPr marL="114300"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пищевых продуктов, включая 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напитки, и табака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54032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44083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3818">
                <a:tc>
                  <a:txBody>
                    <a:bodyPr/>
                    <a:lstStyle/>
                    <a:p>
                      <a:pPr marL="114300"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машин и оборудования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22842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281</a:t>
                      </a:r>
                      <a:r>
                        <a:rPr lang="en-US" sz="1400">
                          <a:effectLst/>
                        </a:rPr>
                        <a:t>75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07637">
                <a:tc>
                  <a:txBody>
                    <a:bodyPr/>
                    <a:lstStyle/>
                    <a:p>
                      <a:pPr marL="114300"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электрооборудования, электронного и оптического оборудования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14386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r>
                        <a:rPr lang="en-US" sz="1400">
                          <a:effectLst/>
                        </a:rPr>
                        <a:t>502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07637">
                <a:tc>
                  <a:txBody>
                    <a:bodyPr/>
                    <a:lstStyle/>
                    <a:p>
                      <a:pPr marL="114300"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транспортных средств 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и оборудования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4663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64</a:t>
                      </a:r>
                      <a:r>
                        <a:rPr lang="en-US" sz="1400" dirty="0">
                          <a:effectLst/>
                        </a:rPr>
                        <a:t>60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381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и распределение электроэнергии, газа и воды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39076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9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401</a:t>
                      </a:r>
                      <a:r>
                        <a:rPr lang="en-US" sz="1400" dirty="0">
                          <a:effectLst/>
                        </a:rPr>
                        <a:t>72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72716" y="6531220"/>
            <a:ext cx="85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Источник: Российский </a:t>
            </a:r>
            <a:r>
              <a:rPr lang="ru-RU" sz="1200" i="1" dirty="0"/>
              <a:t>статистический ежегодник. 20</a:t>
            </a:r>
            <a:r>
              <a:rPr lang="ru-MD" sz="1200" i="1" dirty="0"/>
              <a:t>1</a:t>
            </a:r>
            <a:r>
              <a:rPr lang="en-US" sz="1200" i="1" dirty="0" smtClean="0"/>
              <a:t>5</a:t>
            </a:r>
            <a:r>
              <a:rPr lang="ru-RU" sz="1200" i="1" dirty="0" smtClean="0"/>
              <a:t>.</a:t>
            </a:r>
            <a:endParaRPr lang="ru-RU" sz="1200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57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1076325"/>
            <a:ext cx="7886700" cy="7251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ЧИСЛО ДЕЙСТВУЮЩИХ ОРГАНИЗАЦИЙ ПО ФОРМАМ СОБСТВЕННОСТИ в 2014 г.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737661"/>
              </p:ext>
            </p:extLst>
          </p:nvPr>
        </p:nvGraphicFramePr>
        <p:xfrm>
          <a:off x="352926" y="1941097"/>
          <a:ext cx="8534399" cy="4474551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3288632"/>
                <a:gridCol w="1507958"/>
                <a:gridCol w="1282095"/>
                <a:gridCol w="1192286"/>
                <a:gridCol w="1263428"/>
              </a:tblGrid>
              <a:tr h="673053">
                <a:tc>
                  <a:txBody>
                    <a:bodyPr/>
                    <a:lstStyle/>
                    <a:p>
                      <a:pPr marL="22479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2000" b="1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Всего</a:t>
                      </a:r>
                      <a:r>
                        <a:rPr lang="ru-RU" sz="1400" dirty="0" smtClean="0">
                          <a:effectLst/>
                        </a:rPr>
                        <a:t>: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государствен-ная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effectLst/>
                        </a:rPr>
                        <a:t>частная</a:t>
                      </a:r>
                      <a:r>
                        <a:rPr lang="ru-RU" sz="1400" baseline="30000" dirty="0">
                          <a:effectLst/>
                        </a:rPr>
                        <a:t>1)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effectLst/>
                        </a:rPr>
                        <a:t>совместная российская и иностранная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188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Добыча полезных ископаемых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12623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1093</a:t>
                      </a:r>
                      <a:r>
                        <a:rPr lang="en-US" sz="14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430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188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Обрабатывающие производства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263</a:t>
                      </a:r>
                      <a:r>
                        <a:rPr lang="en-US" sz="14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0</a:t>
                      </a:r>
                      <a:r>
                        <a:rPr lang="en-US" sz="14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11869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236</a:t>
                      </a:r>
                      <a:r>
                        <a:rPr lang="en-US" sz="14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0</a:t>
                      </a:r>
                      <a:r>
                        <a:rPr lang="en-US" sz="14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3224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188">
                <a:tc>
                  <a:txBody>
                    <a:bodyPr/>
                    <a:lstStyle/>
                    <a:p>
                      <a:pPr indent="228600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50373">
                <a:tc>
                  <a:txBody>
                    <a:bodyPr/>
                    <a:lstStyle/>
                    <a:p>
                      <a:pPr marL="114300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пищевых продуктов, 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включая напитки, и табака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440</a:t>
                      </a:r>
                      <a:r>
                        <a:rPr lang="en-US" sz="1400">
                          <a:effectLst/>
                        </a:rPr>
                        <a:t>83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193</a:t>
                      </a:r>
                      <a:r>
                        <a:rPr lang="en-US" sz="14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</a:t>
                      </a:r>
                      <a:r>
                        <a:rPr lang="en-US" sz="1400" dirty="0">
                          <a:effectLst/>
                        </a:rPr>
                        <a:t>808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80</a:t>
                      </a:r>
                      <a:r>
                        <a:rPr lang="en-US" sz="14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188">
                <a:tc>
                  <a:txBody>
                    <a:bodyPr/>
                    <a:lstStyle/>
                    <a:p>
                      <a:pPr marL="114300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производство машин и оборудования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281</a:t>
                      </a:r>
                      <a:r>
                        <a:rPr lang="en-US" sz="1400">
                          <a:effectLst/>
                        </a:rPr>
                        <a:t>75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r>
                        <a:rPr lang="en-US" sz="1400">
                          <a:effectLst/>
                        </a:rPr>
                        <a:t>8</a:t>
                      </a:r>
                      <a:r>
                        <a:rPr lang="ru-RU" sz="1400">
                          <a:effectLst/>
                        </a:rPr>
                        <a:t>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2602</a:t>
                      </a:r>
                      <a:r>
                        <a:rPr lang="en-US" sz="14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35</a:t>
                      </a:r>
                      <a:r>
                        <a:rPr lang="en-US" sz="14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50373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Производство и распределение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электроэнергии, газа и воды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4017</a:t>
                      </a:r>
                      <a:r>
                        <a:rPr lang="en-US" sz="14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</a:t>
                      </a:r>
                      <a:r>
                        <a:rPr lang="en-US" sz="1400">
                          <a:effectLst/>
                        </a:rPr>
                        <a:t>62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225</a:t>
                      </a:r>
                      <a:r>
                        <a:rPr lang="en-US" sz="1400">
                          <a:effectLst/>
                        </a:rPr>
                        <a:t>69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900"/>
                        </a:lnSpc>
                        <a:spcBef>
                          <a:spcPts val="7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16</a:t>
                      </a:r>
                      <a:r>
                        <a:rPr lang="en-US" sz="1400" dirty="0">
                          <a:effectLst/>
                        </a:rPr>
                        <a:t>55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52926" y="6447543"/>
            <a:ext cx="58326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00"/>
              </a:spcBef>
            </a:pPr>
            <a:r>
              <a:rPr lang="ru-RU" sz="1200" baseline="30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Включая собственность российских граждан, постоянно проживающих за границей.</a:t>
            </a:r>
            <a:endParaRPr lang="ru-RU" sz="1200" dirty="0">
              <a:effectLst/>
              <a:latin typeface="PragmaticaC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8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300388"/>
            <a:ext cx="7886700" cy="7251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СРЕДНЕГОДОВАЯ ЧИСЛЕННОСТЬ ЗАНЯТЫХ В ЭКОНОМИКЕ </a:t>
            </a:r>
            <a:endParaRPr lang="ru-RU" sz="36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488703"/>
              </p:ext>
            </p:extLst>
          </p:nvPr>
        </p:nvGraphicFramePr>
        <p:xfrm>
          <a:off x="619846" y="2507947"/>
          <a:ext cx="7895504" cy="2640845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5125008"/>
                <a:gridCol w="924278"/>
                <a:gridCol w="923109"/>
                <a:gridCol w="923109"/>
              </a:tblGrid>
              <a:tr h="69422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effectLst/>
                        </a:rPr>
                        <a:t>2000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effectLst/>
                        </a:rPr>
                        <a:t>2010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</a:rPr>
                        <a:t>2014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143547"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Тысяч человек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3067">
                <a:tc>
                  <a:txBody>
                    <a:bodyPr/>
                    <a:lstStyle/>
                    <a:p>
                      <a:pPr algn="l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400" b="0" dirty="0">
                          <a:effectLst/>
                        </a:rPr>
                        <a:t>Всего в экономике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MD" sz="1400" dirty="0" smtClean="0">
                          <a:effectLst/>
                        </a:rPr>
                        <a:t>64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MD" sz="1400" dirty="0" smtClean="0">
                          <a:effectLst/>
                        </a:rPr>
                        <a:t>517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67</a:t>
                      </a:r>
                      <a:r>
                        <a:rPr lang="en-US" sz="1400" dirty="0" smtClean="0">
                          <a:effectLst/>
                        </a:rPr>
                        <a:t> 493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67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813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3067">
                <a:tc>
                  <a:txBody>
                    <a:bodyPr/>
                    <a:lstStyle/>
                    <a:p>
                      <a:pPr marL="71755" algn="l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обрабатывающие производства</a:t>
                      </a: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MD" sz="1400" dirty="0" smtClean="0">
                          <a:effectLst/>
                        </a:rPr>
                        <a:t>12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MD" sz="1400" dirty="0" smtClean="0">
                          <a:effectLst/>
                        </a:rPr>
                        <a:t>297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60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872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3067">
                <a:tc>
                  <a:txBody>
                    <a:bodyPr/>
                    <a:lstStyle/>
                    <a:p>
                      <a:pPr marL="71755" algn="l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оптовая и розничная торговля; ремонт </a:t>
                      </a: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MD" sz="1400" dirty="0" smtClean="0">
                          <a:effectLst/>
                        </a:rPr>
                        <a:t>8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MD" sz="1400" dirty="0" smtClean="0">
                          <a:effectLst/>
                        </a:rPr>
                        <a:t>806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12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0</a:t>
                      </a:r>
                      <a:r>
                        <a:rPr lang="en-US" sz="1400" dirty="0">
                          <a:effectLst/>
                        </a:rPr>
                        <a:t>73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12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695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75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11" y="1070043"/>
            <a:ext cx="8180961" cy="105999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СОВОКУПНЫЕ ЗАТРАТЫ ТРУДА В ЭКВИВАЛЕНТЕ ПОЛНОЙ ЗАНЯТОСТИ </a:t>
            </a:r>
            <a:br>
              <a:rPr lang="ru-RU" sz="2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</a:br>
            <a:r>
              <a:rPr lang="ru-RU" sz="2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ПО ВИДАМ ЭКОНОМИЧЕСКОЙ </a:t>
            </a:r>
            <a:r>
              <a:rPr lang="ru-RU" sz="2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ДЕЯТЕЛЬНОСТИ</a:t>
            </a:r>
            <a:endParaRPr lang="ru-RU" sz="24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837591"/>
              </p:ext>
            </p:extLst>
          </p:nvPr>
        </p:nvGraphicFramePr>
        <p:xfrm>
          <a:off x="846307" y="2500009"/>
          <a:ext cx="7315198" cy="2187816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2681516"/>
                <a:gridCol w="759349"/>
                <a:gridCol w="759349"/>
                <a:gridCol w="758313"/>
                <a:gridCol w="785763"/>
                <a:gridCol w="785557"/>
                <a:gridCol w="785351"/>
              </a:tblGrid>
              <a:tr h="311285">
                <a:tc rowSpan="2"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50" dirty="0">
                          <a:effectLst/>
                        </a:rPr>
                        <a:t>Тысяч рабочих мест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50" dirty="0">
                          <a:effectLst/>
                        </a:rPr>
                        <a:t>В процентах к предыдущему году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>
                          <a:effectLst/>
                        </a:rPr>
                        <a:t>2010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b="1" dirty="0">
                          <a:effectLst/>
                        </a:rPr>
                        <a:t>2012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b="1" dirty="0">
                          <a:effectLst/>
                        </a:rPr>
                        <a:t>2014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>
                          <a:effectLst/>
                        </a:rPr>
                        <a:t>2010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b="1" dirty="0">
                          <a:effectLst/>
                        </a:rPr>
                        <a:t>2012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b="1" dirty="0">
                          <a:effectLst/>
                        </a:rPr>
                        <a:t>2014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5840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Всего в экономике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77592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78275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77720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101,3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100,4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99,8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58409">
                <a:tc>
                  <a:txBody>
                    <a:bodyPr/>
                    <a:lstStyle/>
                    <a:p>
                      <a:pPr marL="71755" algn="l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обрабатывающие производства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298450" algn="l"/>
                        </a:tabLst>
                      </a:pPr>
                      <a:r>
                        <a:rPr lang="en-US" sz="1100">
                          <a:effectLst/>
                        </a:rPr>
                        <a:t>10161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10194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9868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103,3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99,7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98,3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988478">
                <a:tc>
                  <a:txBody>
                    <a:bodyPr/>
                    <a:lstStyle/>
                    <a:p>
                      <a:pPr marL="71755" algn="l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оптовая и розничная торговля; </a:t>
                      </a:r>
                      <a:endParaRPr lang="en-US" sz="1100" dirty="0" smtClean="0">
                        <a:effectLst/>
                      </a:endParaRPr>
                    </a:p>
                    <a:p>
                      <a:pPr marL="71755" algn="l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/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 smtClean="0">
                          <a:effectLst/>
                        </a:rPr>
                        <a:t>ремонт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298450" algn="l"/>
                        </a:tabLst>
                      </a:pPr>
                      <a:r>
                        <a:rPr lang="ru-RU" sz="1100">
                          <a:effectLst/>
                        </a:rPr>
                        <a:t>12776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13108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100">
                          <a:effectLst/>
                        </a:rPr>
                        <a:t>13427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102,2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101,3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7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102,0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368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11" y="1070043"/>
            <a:ext cx="8180961" cy="105999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ТЕМПЫ РОСТА (СНИЖЕНИЯ) ПРОИЗВОДИТЕЛЬНОСТИ ТРУДА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98399" y="1832946"/>
            <a:ext cx="205537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300"/>
              </a:spcAft>
            </a:pPr>
            <a:r>
              <a:rPr lang="ru-RU" sz="9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процентах к предыдущему году)</a:t>
            </a:r>
            <a:endParaRPr lang="ru-RU" sz="2000" dirty="0">
              <a:effectLst/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848269"/>
              </p:ext>
            </p:extLst>
          </p:nvPr>
        </p:nvGraphicFramePr>
        <p:xfrm>
          <a:off x="797669" y="2334638"/>
          <a:ext cx="7966951" cy="3200399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744836"/>
                <a:gridCol w="1744822"/>
                <a:gridCol w="1477293"/>
              </a:tblGrid>
              <a:tr h="9092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</a:rPr>
                        <a:t>2010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2014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3702">
                <a:tc>
                  <a:txBody>
                    <a:bodyPr/>
                    <a:lstStyle/>
                    <a:p>
                      <a:pPr algn="l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Всего в экономике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103,2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100,8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3702">
                <a:tc>
                  <a:txBody>
                    <a:bodyPr/>
                    <a:lstStyle/>
                    <a:p>
                      <a:pPr marL="71755" algn="l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Обрабатывающие производства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105,2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104,3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3702">
                <a:tc>
                  <a:txBody>
                    <a:bodyPr/>
                    <a:lstStyle/>
                    <a:p>
                      <a:pPr marL="71755" algn="l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Оптовая и розничная торговля; ремонт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103,6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ctr">
                        <a:lnSpc>
                          <a:spcPts val="7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98,6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746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1076325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УРОВЕНЬ ИСПОЛЬЗОВАНИЯ СРЕДНЕГОДОВОЙ ПРОИЗВОДСТВЕННОЙ МОЩНОСТИ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79632" y="1801480"/>
            <a:ext cx="27847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(без субъектов малого предпринимательства; в процентах)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60383"/>
              </p:ext>
            </p:extLst>
          </p:nvPr>
        </p:nvGraphicFramePr>
        <p:xfrm>
          <a:off x="628651" y="2060669"/>
          <a:ext cx="7681161" cy="4444861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780694"/>
                <a:gridCol w="1480205"/>
                <a:gridCol w="1420262"/>
              </a:tblGrid>
              <a:tr h="25570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2010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2014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Уголь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77,4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80,8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Мясо и субпродукты пищевые убойных животных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46</a:t>
                      </a:r>
                      <a:r>
                        <a:rPr lang="ru-RU" sz="1400" dirty="0">
                          <a:effectLst/>
                        </a:rPr>
                        <a:t>,</a:t>
                      </a:r>
                      <a:r>
                        <a:rPr lang="en-US" sz="14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60,5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Плодоовощные консервы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34,3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59,0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spc="-20">
                          <a:effectLst/>
                        </a:rPr>
                        <a:t>Безалкогольные напитки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31,9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Обувь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tabLst>
                          <a:tab pos="214630" algn="l"/>
                        </a:tabLst>
                      </a:pPr>
                      <a:r>
                        <a:rPr lang="ru-RU" sz="1400">
                          <a:effectLst/>
                        </a:rPr>
                        <a:t>68,8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58,2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Бумага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83,4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Нефть (первичная переработка нефти)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91,8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Трубы, трубки, шланги, рукава и их фитинги полимерные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51,5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62,2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Чугун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89,7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93,4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Сталь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84,0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84,6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Турбины газовые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53,8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42,8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Подшипники шариковые или роликовые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28,6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29,1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Машины кузнечно-прессовые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17,9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Холодильники и морозильники бытовые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67,7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52,6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Автомобили легковые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57,1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58,8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Автомобили грузовые (включая шасси)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38,6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Автобусы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0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076325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УДЕЛЬНЫЙ РАСХОД ЭЛЕКТРОЭНЕРГИИ НА ПРОИЗВОДСТВО ОТДЕЛЬНЫХ ВИДОВ ПРОДУКЦИИ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93376" y="1801480"/>
            <a:ext cx="131318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(киловатт-часов на тонну)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494312"/>
              </p:ext>
            </p:extLst>
          </p:nvPr>
        </p:nvGraphicFramePr>
        <p:xfrm>
          <a:off x="465221" y="2044627"/>
          <a:ext cx="8133347" cy="3851766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414303"/>
                <a:gridCol w="1238802"/>
                <a:gridCol w="1240121"/>
                <a:gridCol w="1240121"/>
              </a:tblGrid>
              <a:tr h="405826">
                <a:tc>
                  <a:txBody>
                    <a:bodyPr/>
                    <a:lstStyle/>
                    <a:p>
                      <a:pPr marL="7175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</a:rPr>
                        <a:t>2000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</a:rPr>
                        <a:t>2010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</a:rPr>
                        <a:t>2014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975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Нефть добытая, включая газовый конденсат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98,6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126,2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140,6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7185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Нефть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(</a:t>
                      </a:r>
                      <a:r>
                        <a:rPr lang="ru-RU" sz="1600" dirty="0">
                          <a:effectLst/>
                        </a:rPr>
                        <a:t>первичная переработка нефти)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49,9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45,7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42,9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975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Уголь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26,8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19,4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975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Электросталь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714,1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543,7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554,9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975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Прокат готовый черных металлов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151,7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126,4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135,5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975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Каучуки синтетические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2971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2576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414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2649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3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741" y="873788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МЕТАЛЛУРГИЧЕСКОЕ ПРОИЗВОДСТВО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29206" y="1544954"/>
            <a:ext cx="116570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(миллионов тонн)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16747"/>
              </p:ext>
            </p:extLst>
          </p:nvPr>
        </p:nvGraphicFramePr>
        <p:xfrm>
          <a:off x="881541" y="1848150"/>
          <a:ext cx="7267072" cy="4645730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446461"/>
                <a:gridCol w="1412624"/>
                <a:gridCol w="1407987"/>
              </a:tblGrid>
              <a:tr h="57659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</a:rPr>
                        <a:t>2010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effectLst/>
                        </a:rPr>
                        <a:t>2014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Чугун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48,0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51,5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Сталь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66,8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70,5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Прокат готовый черных металлов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55,0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61,2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 marL="10795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из него прокат листовой (без покрытий)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28,1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27,6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 marL="21590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 том числе холоднокатаный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10,2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8,6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Прокат плоский с покрытиями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3,6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5,6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9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Трубы стальные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9,2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11,3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2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1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374C81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920</Words>
  <Application>Microsoft Office PowerPoint</Application>
  <PresentationFormat>Экран (4:3)</PresentationFormat>
  <Paragraphs>411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 Unicode MS</vt:lpstr>
      <vt:lpstr>Arial</vt:lpstr>
      <vt:lpstr>Calibri</vt:lpstr>
      <vt:lpstr>Calibri Light</vt:lpstr>
      <vt:lpstr>PragmaticaC</vt:lpstr>
      <vt:lpstr>Times New Roman</vt:lpstr>
      <vt:lpstr>Office Theme</vt:lpstr>
      <vt:lpstr>IV МОСКОВСКИЙ ЭКОНОМИЧЕСКИЙ ФОРУМ </vt:lpstr>
      <vt:lpstr>ЧИСЛО ДЕЙСТВУЮЩИХ ОРГАНИЗАЦИЙ ПО ВИДАМ ЭКОНОМИЧЕСКОЙ ДЕЯТЕЛЬНОСТИ </vt:lpstr>
      <vt:lpstr>ЧИСЛО ДЕЙСТВУЮЩИХ ОРГАНИЗАЦИЙ ПО ФОРМАМ СОБСТВЕННОСТИ в 2014 г.</vt:lpstr>
      <vt:lpstr>СРЕДНЕГОДОВАЯ ЧИСЛЕННОСТЬ ЗАНЯТЫХ В ЭКОНОМИКЕ </vt:lpstr>
      <vt:lpstr>СОВОКУПНЫЕ ЗАТРАТЫ ТРУДА В ЭКВИВАЛЕНТЕ ПОЛНОЙ ЗАНЯТОСТИ  ПО ВИДАМ ЭКОНОМИЧЕСКОЙ ДЕЯТЕЛЬНОСТИ</vt:lpstr>
      <vt:lpstr>ТЕМПЫ РОСТА (СНИЖЕНИЯ) ПРОИЗВОДИТЕЛЬНОСТИ ТРУДА</vt:lpstr>
      <vt:lpstr>УРОВЕНЬ ИСПОЛЬЗОВАНИЯ СРЕДНЕГОДОВОЙ ПРОИЗВОДСТВЕННОЙ МОЩНОСТИ </vt:lpstr>
      <vt:lpstr>УДЕЛЬНЫЙ РАСХОД ЭЛЕКТРОЭНЕРГИИ НА ПРОИЗВОДСТВО ОТДЕЛЬНЫХ ВИДОВ ПРОДУКЦИИ</vt:lpstr>
      <vt:lpstr>МЕТАЛЛУРГИЧЕСКОЕ ПРОИЗВОДСТВО </vt:lpstr>
      <vt:lpstr>ТЕМПЫ РОСТА (СНИЖЕНИЯ) ПРОИЗВОДСТВА ЦВЕТНЫХ МЕТАЛЛОВ В 2014 Г.</vt:lpstr>
      <vt:lpstr>ПРОИЗВОДСТВО МАШИН И ОБОРУДОВАНИЯ </vt:lpstr>
      <vt:lpstr>ПРОИЗВОДСТВО ЭЛЕКТРОННОГО ОБОРУДОВАНИЯ</vt:lpstr>
      <vt:lpstr>ПРОИЗВОДСТВО ТРАНСПОРТНЫХ СРЕДСТВ </vt:lpstr>
      <vt:lpstr>ПРОИЗВОДСТВО ЭЛЕКТРОЭНЕРГИИ ПО ВИДАМ ЭЛЕКТРОСТАНЦИЙ</vt:lpstr>
      <vt:lpstr>Презентация PowerPoint</vt:lpstr>
    </vt:vector>
  </TitlesOfParts>
  <Company>Moscow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 МОСКОВСКИЙ ЭКОНОМИЧЕСКИЙ ФОРУМ</dc:title>
  <dc:creator>politec</dc:creator>
  <cp:lastModifiedBy>politec</cp:lastModifiedBy>
  <cp:revision>13</cp:revision>
  <cp:lastPrinted>2016-03-16T11:24:51Z</cp:lastPrinted>
  <dcterms:created xsi:type="dcterms:W3CDTF">2016-03-14T09:24:58Z</dcterms:created>
  <dcterms:modified xsi:type="dcterms:W3CDTF">2016-03-16T11:27:07Z</dcterms:modified>
</cp:coreProperties>
</file>