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15"/>
  </p:notesMasterIdLst>
  <p:sldIdLst>
    <p:sldId id="256" r:id="rId2"/>
    <p:sldId id="268" r:id="rId3"/>
    <p:sldId id="269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47" autoAdjust="0"/>
  </p:normalViewPr>
  <p:slideViewPr>
    <p:cSldViewPr>
      <p:cViewPr varScale="1">
        <p:scale>
          <a:sx n="53" d="100"/>
          <a:sy n="53" d="100"/>
        </p:scale>
        <p:origin x="-117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/>
            </c:spPr>
          </c:dPt>
          <c:dPt>
            <c:idx val="1"/>
            <c:bubble3D val="0"/>
            <c:explosion val="8"/>
          </c:dPt>
          <c:dLbls>
            <c:dLbl>
              <c:idx val="0"/>
              <c:layout>
                <c:manualLayout>
                  <c:x val="-0.15856915708321107"/>
                  <c:y val="-0.25327826041008994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dirty="0" smtClean="0"/>
                      <a:t>РЕАЛЬНАЯ ЭКОНОМИКА</a:t>
                    </a:r>
                    <a:endParaRPr lang="ru-RU" sz="2000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824195697154258"/>
                  <c:y val="0.18862893960291674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/>
                      <a:t>ВИРТУАЛЬНАЯ ЭКОНОМИКА</a:t>
                    </a:r>
                    <a:endParaRPr lang="ru-RU" sz="1800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2"/>
                <c:pt idx="0">
                  <c:v>Реальная экономика</c:v>
                </c:pt>
                <c:pt idx="1">
                  <c:v>Виртуальная экономика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21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pattFill prst="dkVert">
                <a:fgClr>
                  <a:srgbClr val="C00000"/>
                </a:fgClr>
                <a:bgClr>
                  <a:schemeClr val="bg1">
                    <a:lumMod val="85000"/>
                    <a:lumOff val="15000"/>
                  </a:schemeClr>
                </a:bgClr>
              </a:pattFill>
            </c:spPr>
          </c:dPt>
          <c:dPt>
            <c:idx val="1"/>
            <c:bubble3D val="0"/>
            <c:spPr>
              <a:noFill/>
            </c:spPr>
          </c:dPt>
          <c:dPt>
            <c:idx val="2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delete val="1"/>
            </c:dLbl>
            <c:dLbl>
              <c:idx val="1"/>
              <c:layout>
                <c:manualLayout>
                  <c:x val="8.4723162072900968E-2"/>
                  <c:y val="0.50101152976466667"/>
                </c:manualLayout>
              </c:layout>
              <c:tx>
                <c:rich>
                  <a:bodyPr/>
                  <a:lstStyle/>
                  <a:p>
                    <a:r>
                      <a:rPr lang="ru-RU" sz="1800" b="1" dirty="0" smtClean="0"/>
                      <a:t>ВИРТУАЛЬНАЯ ЭКОНОМИКА</a:t>
                    </a:r>
                    <a:endParaRPr lang="ru-RU" sz="1800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2920004817472389"/>
                  <c:y val="-0.10377292133485889"/>
                </c:manualLayout>
              </c:layout>
              <c:tx>
                <c:rich>
                  <a:bodyPr/>
                  <a:lstStyle/>
                  <a:p>
                    <a:r>
                      <a:rPr lang="ru-RU" sz="2000" b="1" dirty="0" smtClean="0"/>
                      <a:t>РЕАЛЬНАЯ ЭКОНОМИКА</a:t>
                    </a:r>
                    <a:endParaRPr lang="ru-RU" sz="2000" b="1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Лист1!$A$2:$A$5</c:f>
              <c:strCache>
                <c:ptCount val="3"/>
                <c:pt idx="1">
                  <c:v>Виртуальная экономика</c:v>
                </c:pt>
                <c:pt idx="2">
                  <c:v>Реальная экономика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3.2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209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92F43E-3E98-4F76-BF83-E5B1AA0640E5}" type="datetimeFigureOut">
              <a:rPr lang="ru-RU" smtClean="0"/>
              <a:t>24.03.2014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1FDD2-6B17-4B43-98D7-6695BA5478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659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2451D-FD21-41CB-BE81-D271C8E52A7C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37B26-6244-421A-93BD-92B5AAC43C08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F71D-64FF-48FC-B7E3-C8BDE95CFBFD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28F2C-F07F-4634-A32F-361C53250752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DEC3-5C92-489C-A6B7-B72308CC0DEF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BD52D-E9DF-488E-B8F6-A3169035268F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ED04F-0BC6-496C-BBEA-AD3B5A02BBCE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3F3B3-C017-4279-B993-3293F269DB88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7473B-C246-40DB-9E9F-A7799C8013B0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72C50-A2E2-4333-9FD0-F7551F319074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3754-0D1C-45AE-B478-32F5674A1DCB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FDB5A81-A760-498C-8293-EBC4F9A0884F}" type="datetime1">
              <a:rPr lang="ru-RU" smtClean="0"/>
              <a:t>24.03.2014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r>
              <a:rPr lang="en-US" smtClean="0"/>
              <a:t>WWW.DMITRIEVA.ORG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2F508AF4-4C09-4D9E-B716-476E69689D1F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7736" y="1772816"/>
            <a:ext cx="9144000" cy="1584176"/>
          </a:xfrm>
        </p:spPr>
        <p:txBody>
          <a:bodyPr>
            <a:normAutofit/>
          </a:bodyPr>
          <a:lstStyle/>
          <a:p>
            <a:pPr algn="ctr"/>
            <a:r>
              <a:rPr lang="ru-RU" sz="4400" b="1" spc="300" dirty="0" smtClean="0"/>
              <a:t>Виртуальная и реальная экономики</a:t>
            </a:r>
            <a:endParaRPr lang="ru-RU" sz="4400" b="1" spc="3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4005064"/>
            <a:ext cx="6890326" cy="1168151"/>
          </a:xfrm>
        </p:spPr>
        <p:txBody>
          <a:bodyPr>
            <a:normAutofit fontScale="70000" lnSpcReduction="20000"/>
          </a:bodyPr>
          <a:lstStyle/>
          <a:p>
            <a:pPr algn="r">
              <a:lnSpc>
                <a:spcPct val="150000"/>
              </a:lnSpc>
            </a:pPr>
            <a:r>
              <a:rPr lang="ru-RU" sz="3400" b="1" dirty="0">
                <a:solidFill>
                  <a:schemeClr val="tx1"/>
                </a:solidFill>
              </a:rPr>
              <a:t>Депутат Государственной Думы,</a:t>
            </a:r>
          </a:p>
          <a:p>
            <a:pPr algn="r">
              <a:lnSpc>
                <a:spcPct val="150000"/>
              </a:lnSpc>
            </a:pPr>
            <a:r>
              <a:rPr lang="ru-RU" sz="3400" b="1" dirty="0">
                <a:solidFill>
                  <a:schemeClr val="tx1"/>
                </a:solidFill>
              </a:rPr>
              <a:t>д.э.н., профессор Оксана Генриховна Дмитриева</a:t>
            </a:r>
          </a:p>
          <a:p>
            <a:endParaRPr lang="ru-RU" dirty="0"/>
          </a:p>
        </p:txBody>
      </p:sp>
      <p:pic>
        <p:nvPicPr>
          <p:cNvPr id="4" name="Picture 2" descr="C:\Users\user1\AppData\Local\Temp\Logo_MEF_engl_blu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34"/>
            <a:ext cx="3399662" cy="1604066"/>
          </a:xfrm>
          <a:prstGeom prst="rect">
            <a:avLst/>
          </a:prstGeom>
          <a:noFill/>
          <a:effectLst>
            <a:softEdge rad="139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309320"/>
            <a:ext cx="33996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cap="all" spc="110" dirty="0" smtClean="0">
                <a:solidFill>
                  <a:srgbClr val="4D4D4D"/>
                </a:solidFill>
              </a:rPr>
              <a:t>2</a:t>
            </a:r>
            <a:r>
              <a:rPr lang="en-US" b="1" cap="all" spc="110" dirty="0" smtClean="0">
                <a:solidFill>
                  <a:srgbClr val="4D4D4D"/>
                </a:solidFill>
              </a:rPr>
              <a:t>6</a:t>
            </a:r>
            <a:r>
              <a:rPr lang="ru-RU" b="1" cap="all" spc="110" dirty="0" smtClean="0">
                <a:solidFill>
                  <a:srgbClr val="4D4D4D"/>
                </a:solidFill>
              </a:rPr>
              <a:t> </a:t>
            </a:r>
            <a:r>
              <a:rPr lang="ru-RU" b="1" cap="all" spc="110" dirty="0">
                <a:solidFill>
                  <a:srgbClr val="4D4D4D"/>
                </a:solidFill>
              </a:rPr>
              <a:t>марта </a:t>
            </a:r>
            <a:r>
              <a:rPr lang="ru-RU" b="1" cap="all" spc="110" dirty="0" smtClean="0">
                <a:solidFill>
                  <a:srgbClr val="4D4D4D"/>
                </a:solidFill>
              </a:rPr>
              <a:t>201</a:t>
            </a:r>
            <a:r>
              <a:rPr lang="en-US" b="1" cap="all" spc="110" dirty="0" smtClean="0">
                <a:solidFill>
                  <a:srgbClr val="4D4D4D"/>
                </a:solidFill>
              </a:rPr>
              <a:t>4</a:t>
            </a:r>
            <a:r>
              <a:rPr lang="ru-RU" b="1" cap="all" spc="110" dirty="0" smtClean="0">
                <a:solidFill>
                  <a:srgbClr val="4D4D4D"/>
                </a:solidFill>
              </a:rPr>
              <a:t> </a:t>
            </a:r>
            <a:r>
              <a:rPr lang="ru-RU" b="1" cap="all" spc="110" dirty="0">
                <a:solidFill>
                  <a:srgbClr val="4D4D4D"/>
                </a:solidFill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11804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1581944" cy="1111052"/>
          </a:xfr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труд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10</a:t>
            </a:fld>
            <a:endParaRPr lang="ru-RU" dirty="0"/>
          </a:p>
        </p:txBody>
      </p:sp>
      <p:pic>
        <p:nvPicPr>
          <p:cNvPr id="1027" name="Picture 3" descr="MC900252671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3168352" cy="3274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5840876" y="228700"/>
            <a:ext cx="2411152" cy="1143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eaLnBrk="1" hangingPunct="1"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/>
              <a:t>капитал</a:t>
            </a:r>
            <a:endParaRPr lang="ru-RU" dirty="0"/>
          </a:p>
        </p:txBody>
      </p:sp>
      <p:pic>
        <p:nvPicPr>
          <p:cNvPr id="8" name="Picture 5" descr="C:\Users\user1\AppData\Local\Microsoft\Windows\Temporary Internet Files\Content.IE5\I4HIUP8Z\MC900441540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997" y="2420888"/>
            <a:ext cx="3352909" cy="330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870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143000"/>
          </a:xfrm>
        </p:spPr>
        <p:txBody>
          <a:bodyPr>
            <a:normAutofit/>
          </a:bodyPr>
          <a:lstStyle/>
          <a:p>
            <a:pPr algn="ctr"/>
            <a:r>
              <a:rPr lang="ru-RU" spc="300" dirty="0" smtClean="0"/>
              <a:t>Малый бизнес против крупного</a:t>
            </a:r>
            <a:endParaRPr lang="ru-RU" spc="3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840230"/>
            <a:ext cx="4876800" cy="3253740"/>
          </a:xfrm>
          <a:effectLst>
            <a:softEdge rad="63500"/>
          </a:effec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21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786103"/>
            <a:ext cx="3528325" cy="4064631"/>
          </a:xfrm>
          <a:effectLst>
            <a:softEdge rad="317500"/>
          </a:effec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12</a:t>
            </a:fld>
            <a:endParaRPr lang="ru-RU" dirty="0"/>
          </a:p>
        </p:txBody>
      </p:sp>
      <p:pic>
        <p:nvPicPr>
          <p:cNvPr id="4099" name="Picture 3" descr="C:\Users\user1\AppData\Local\Microsoft\Windows\Temporary Internet Files\Content.IE5\2CSM0H5F\MC90024177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779" y="685604"/>
            <a:ext cx="1785823" cy="1765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1\AppData\Local\Microsoft\Windows\Temporary Internet Files\Content.IE5\I4HIUP8Z\MC90044154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163" y="1844824"/>
            <a:ext cx="2704837" cy="266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MC900252671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535" y="3645024"/>
            <a:ext cx="2483553" cy="256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1520" y="223939"/>
            <a:ext cx="8640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ФИНАНСОВЫЕ СПЕКУЛЯНТЫ ПРОТИВ РЕАЛЬНОЙ ЭКОНОМИКИ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1292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2492896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spc="300" dirty="0" smtClean="0"/>
              <a:t>Спасибо за внимание!</a:t>
            </a:r>
            <a:endParaRPr lang="ru-RU" sz="5400" b="1" spc="3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232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spc="600" dirty="0"/>
              <a:t>формирование ВВП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247360"/>
              </p:ext>
            </p:extLst>
          </p:nvPr>
        </p:nvGraphicFramePr>
        <p:xfrm>
          <a:off x="899592" y="1196752"/>
          <a:ext cx="777686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26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spc="600" dirty="0"/>
              <a:t>РАСПРЕДЕЛЕНИЕ ВВП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181562"/>
              </p:ext>
            </p:extLst>
          </p:nvPr>
        </p:nvGraphicFramePr>
        <p:xfrm>
          <a:off x="467544" y="1196752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13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908720"/>
          </a:xfrm>
        </p:spPr>
        <p:txBody>
          <a:bodyPr>
            <a:normAutofit/>
          </a:bodyPr>
          <a:lstStyle/>
          <a:p>
            <a:pPr algn="ctr"/>
            <a:r>
              <a:rPr lang="ru-RU" sz="3200" spc="300" dirty="0" smtClean="0"/>
              <a:t>Гипертрофия виртуальной экономики</a:t>
            </a:r>
            <a:endParaRPr lang="ru-RU" sz="3200" spc="3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4</a:t>
            </a:fld>
            <a:endParaRPr lang="ru-RU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4644008" y="4437112"/>
            <a:ext cx="4392488" cy="1872208"/>
            <a:chOff x="1835696" y="1484784"/>
            <a:chExt cx="4392488" cy="1872208"/>
          </a:xfrm>
        </p:grpSpPr>
        <p:sp>
          <p:nvSpPr>
            <p:cNvPr id="8" name="Выноска со стрелкой вниз 7"/>
            <p:cNvSpPr/>
            <p:nvPr/>
          </p:nvSpPr>
          <p:spPr>
            <a:xfrm>
              <a:off x="1835696" y="1484784"/>
              <a:ext cx="4392488" cy="1872208"/>
            </a:xfrm>
            <a:prstGeom prst="downArrowCallout">
              <a:avLst/>
            </a:prstGeom>
            <a:solidFill>
              <a:schemeClr val="accent5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35696" y="1500292"/>
              <a:ext cx="439248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3200" b="1" spc="300" dirty="0" smtClean="0"/>
                <a:t>ИЗБЫТОЧНЫЙ НАЛОГОВЫЙ ПРЕСС</a:t>
              </a:r>
              <a:endParaRPr lang="ru-RU" sz="3200" b="1" spc="300" dirty="0"/>
            </a:p>
          </p:txBody>
        </p:sp>
      </p:grpSp>
      <p:pic>
        <p:nvPicPr>
          <p:cNvPr id="2055" name="Picture 7" descr="C:\Users\user1\AppData\Local\Microsoft\Windows\Temporary Internet Files\Content.IE5\5VNW81BP\MC900440391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685" y="1985938"/>
            <a:ext cx="2194560" cy="2194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5196745" y="908720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spc="300" dirty="0" smtClean="0"/>
              <a:t>ИЗБЫТОЧНЫЕ ИЗДЕРЖКИ</a:t>
            </a:r>
            <a:endParaRPr lang="ru-RU" sz="3200" b="1" spc="300" dirty="0"/>
          </a:p>
        </p:txBody>
      </p:sp>
      <p:pic>
        <p:nvPicPr>
          <p:cNvPr id="2057" name="Picture 9" descr="C:\Users\user1\AppData\Local\Microsoft\Windows\Temporary Internet Files\Content.IE5\V2H5R6TX\MC90037891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3942087" cy="3672408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149287" y="3380799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spc="300" dirty="0" smtClean="0"/>
              <a:t>ОТТОК КАПИТАЛА</a:t>
            </a:r>
            <a:endParaRPr lang="ru-RU" sz="3600" b="1" spc="300" dirty="0"/>
          </a:p>
        </p:txBody>
      </p:sp>
    </p:spTree>
    <p:extLst>
      <p:ext uri="{BB962C8B-B14F-4D97-AF65-F5344CB8AC3E}">
        <p14:creationId xmlns:p14="http://schemas.microsoft.com/office/powerpoint/2010/main" val="39169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48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ru-RU" sz="2950" spc="300" dirty="0" smtClean="0"/>
              <a:t>ОТРИЦАТЕЛЬНЫЕ СОЦИАЛЬНЫЕ ПОСЛЕДСТВИЯ</a:t>
            </a:r>
            <a:endParaRPr lang="ru-RU" sz="2950" spc="3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062664" cy="37338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3600" dirty="0" smtClean="0"/>
              <a:t>  </a:t>
            </a:r>
            <a:r>
              <a:rPr lang="ru-RU" sz="3200" dirty="0" smtClean="0"/>
              <a:t>неадекватное </a:t>
            </a:r>
            <a:r>
              <a:rPr lang="ru-RU" sz="3200" dirty="0"/>
              <a:t>влияние на </a:t>
            </a:r>
            <a:r>
              <a:rPr lang="ru-RU" sz="3200" dirty="0" smtClean="0"/>
              <a:t>занятость</a:t>
            </a:r>
            <a:endParaRPr lang="ru-RU" sz="32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3200" dirty="0" smtClean="0"/>
              <a:t>  усиливает </a:t>
            </a:r>
            <a:r>
              <a:rPr lang="ru-RU" sz="3200" dirty="0"/>
              <a:t>неравенство в </a:t>
            </a:r>
            <a:r>
              <a:rPr lang="ru-RU" sz="3200" dirty="0" smtClean="0"/>
              <a:t>доходах</a:t>
            </a:r>
            <a:endParaRPr lang="ru-RU" sz="3200" dirty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ru-RU" sz="3200" dirty="0" smtClean="0"/>
              <a:t>  коррупция</a:t>
            </a:r>
            <a:endParaRPr lang="ru-RU" sz="32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349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spc="300" dirty="0" smtClean="0"/>
              <a:t>Разница в оплате труда</a:t>
            </a:r>
            <a:endParaRPr lang="ru-RU" sz="3200" spc="3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818319"/>
              </p:ext>
            </p:extLst>
          </p:nvPr>
        </p:nvGraphicFramePr>
        <p:xfrm>
          <a:off x="142874" y="1708225"/>
          <a:ext cx="8892480" cy="22922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2080"/>
                <a:gridCol w="1482080"/>
                <a:gridCol w="1482080"/>
                <a:gridCol w="1482080"/>
                <a:gridCol w="1482080"/>
                <a:gridCol w="1482080"/>
              </a:tblGrid>
              <a:tr h="18677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Сельское </a:t>
                      </a:r>
                      <a:r>
                        <a:rPr lang="ru-RU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хозяйство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Добыча полезных ископаемых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Обрабатывающее производство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Строительство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Финансовая деятельность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Операции </a:t>
                      </a:r>
                      <a:r>
                        <a:rPr lang="ru-RU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с недвижимос-тью, аренда, услуги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</a:tr>
              <a:tr h="42449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8,7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11,9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10,2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12,3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21,2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20,4</a:t>
                      </a:r>
                      <a:endParaRPr lang="ru-RU" sz="2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49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pc="300" dirty="0"/>
              <a:t>Формы насильственного внедрения  виртуальной экономики</a:t>
            </a: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460851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вложения </a:t>
            </a:r>
            <a:r>
              <a:rPr lang="ru-RU" sz="2400" dirty="0"/>
              <a:t>в стабилизационные </a:t>
            </a:r>
            <a:r>
              <a:rPr lang="ru-RU" sz="2400" dirty="0" smtClean="0"/>
              <a:t>фонды</a:t>
            </a:r>
          </a:p>
          <a:p>
            <a:pPr marL="68580" indent="0">
              <a:buNone/>
            </a:pPr>
            <a:endParaRPr lang="ru-RU" sz="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глобальные </a:t>
            </a:r>
            <a:r>
              <a:rPr lang="ru-RU" sz="2400" dirty="0"/>
              <a:t>обязательные накопительные пенсионные </a:t>
            </a:r>
            <a:r>
              <a:rPr lang="ru-RU" sz="2400" dirty="0" smtClean="0"/>
              <a:t>системы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избыточные </a:t>
            </a:r>
            <a:r>
              <a:rPr lang="ru-RU" sz="2400" dirty="0"/>
              <a:t>обязательные страховые </a:t>
            </a:r>
            <a:r>
              <a:rPr lang="ru-RU" sz="2400" dirty="0" smtClean="0"/>
              <a:t>системы</a:t>
            </a:r>
          </a:p>
          <a:p>
            <a:pPr marL="68580" indent="0">
              <a:buNone/>
            </a:pPr>
            <a:endParaRPr lang="ru-RU" sz="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бюджетные инвестиции </a:t>
            </a:r>
            <a:r>
              <a:rPr lang="ru-RU" sz="2400" dirty="0"/>
              <a:t>через банковские и финансовые </a:t>
            </a:r>
            <a:r>
              <a:rPr lang="ru-RU" sz="2400" dirty="0" smtClean="0"/>
              <a:t>схемы</a:t>
            </a:r>
          </a:p>
          <a:p>
            <a:pPr marL="68580" indent="0">
              <a:buNone/>
            </a:pPr>
            <a:endParaRPr lang="ru-RU" sz="9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хронический профицит </a:t>
            </a:r>
            <a:r>
              <a:rPr lang="ru-RU" sz="2400" dirty="0"/>
              <a:t>бюджета и искусственное создание дефицита </a:t>
            </a:r>
            <a:r>
              <a:rPr lang="ru-RU" sz="2400" dirty="0" smtClean="0"/>
              <a:t>бюджета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95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3062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ru-RU" sz="2900" dirty="0"/>
              <a:t>Вложения в индикаторы виртуальной экономики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3733800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200" dirty="0" smtClean="0"/>
              <a:t>  поддержание </a:t>
            </a:r>
            <a:r>
              <a:rPr lang="ru-RU" sz="3200" dirty="0"/>
              <a:t>курса национальной </a:t>
            </a:r>
            <a:r>
              <a:rPr lang="ru-RU" sz="3200" dirty="0" smtClean="0"/>
              <a:t>валюты</a:t>
            </a:r>
            <a:endParaRPr lang="ru-RU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200" dirty="0" smtClean="0"/>
              <a:t>  поддержание </a:t>
            </a:r>
            <a:r>
              <a:rPr lang="ru-RU" sz="3200" dirty="0"/>
              <a:t>фондового </a:t>
            </a:r>
            <a:r>
              <a:rPr lang="ru-RU" sz="3200" dirty="0" smtClean="0"/>
              <a:t>рынка</a:t>
            </a:r>
            <a:endParaRPr lang="ru-RU" sz="32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3200" dirty="0" smtClean="0"/>
              <a:t>  вложения</a:t>
            </a:r>
            <a:r>
              <a:rPr lang="ru-RU" sz="3200" dirty="0"/>
              <a:t>, обеспечивающие улучшение </a:t>
            </a:r>
            <a:r>
              <a:rPr lang="ru-RU" sz="3200" dirty="0" smtClean="0"/>
              <a:t>рейтинга</a:t>
            </a:r>
            <a:endParaRPr lang="ru-RU" sz="3200" dirty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578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6912768" cy="864096"/>
          </a:xfrm>
        </p:spPr>
        <p:txBody>
          <a:bodyPr>
            <a:noAutofit/>
          </a:bodyPr>
          <a:lstStyle/>
          <a:p>
            <a:r>
              <a:rPr lang="ru-RU" sz="2800" dirty="0"/>
              <a:t>Неустойчивость виртуального сектора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926722"/>
            <a:ext cx="5160574" cy="3870430"/>
          </a:xfrm>
          <a:noFill/>
          <a:effectLst>
            <a:outerShdw blurRad="381000" dir="5640000" sx="94000" sy="94000" algn="ctr" rotWithShape="0">
              <a:srgbClr val="000000">
                <a:alpha val="59000"/>
              </a:srgbClr>
            </a:outerShdw>
            <a:softEdge rad="63500"/>
          </a:effec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08AF4-4C09-4D9E-B716-476E69689D1F}" type="slidenum">
              <a:rPr lang="ru-RU" smtClean="0"/>
              <a:t>9</a:t>
            </a:fld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4797152"/>
            <a:ext cx="8352928" cy="864096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800" dirty="0"/>
              <a:t>Колебания в 6 раз выше, чем в реальном секторе</a:t>
            </a:r>
          </a:p>
        </p:txBody>
      </p:sp>
    </p:spTree>
    <p:extLst>
      <p:ext uri="{BB962C8B-B14F-4D97-AF65-F5344CB8AC3E}">
        <p14:creationId xmlns:p14="http://schemas.microsoft.com/office/powerpoint/2010/main" val="174439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182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Urban Pop</vt:lpstr>
      <vt:lpstr>Виртуальная и реальная экономики</vt:lpstr>
      <vt:lpstr>формирование ВВП</vt:lpstr>
      <vt:lpstr>РАСПРЕДЕЛЕНИЕ ВВП</vt:lpstr>
      <vt:lpstr>Гипертрофия виртуальной экономики</vt:lpstr>
      <vt:lpstr>ОТРИЦАТЕЛЬНЫЕ СОЦИАЛЬНЫЕ ПОСЛЕДСТВИЯ</vt:lpstr>
      <vt:lpstr>Разница в оплате труда</vt:lpstr>
      <vt:lpstr>Формы насильственного внедрения  виртуальной экономики</vt:lpstr>
      <vt:lpstr>Вложения в индикаторы виртуальной экономики</vt:lpstr>
      <vt:lpstr>Неустойчивость виртуального сектора</vt:lpstr>
      <vt:lpstr>труд</vt:lpstr>
      <vt:lpstr>Малый бизнес против крупного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user1</cp:lastModifiedBy>
  <cp:revision>38</cp:revision>
  <dcterms:created xsi:type="dcterms:W3CDTF">2014-03-20T09:46:07Z</dcterms:created>
  <dcterms:modified xsi:type="dcterms:W3CDTF">2014-03-24T13:04:02Z</dcterms:modified>
</cp:coreProperties>
</file>