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68" r:id="rId5"/>
    <p:sldId id="273" r:id="rId6"/>
    <p:sldId id="269" r:id="rId7"/>
    <p:sldId id="270" r:id="rId8"/>
    <p:sldId id="271" r:id="rId9"/>
    <p:sldId id="261" r:id="rId10"/>
    <p:sldId id="263" r:id="rId11"/>
    <p:sldId id="260" r:id="rId12"/>
    <p:sldId id="262" r:id="rId13"/>
    <p:sldId id="272" r:id="rId14"/>
    <p:sldId id="258" r:id="rId15"/>
    <p:sldId id="259" r:id="rId16"/>
    <p:sldId id="265" r:id="rId17"/>
    <p:sldId id="26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5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if.ru/realty/city/zhizn_za_chertoy_bednosti_5_samyh_opasnyh_truschob_mira" TargetMode="External"/><Relationship Id="rId3" Type="http://schemas.openxmlformats.org/officeDocument/2006/relationships/image" Target="../media/image1.jpeg"/><Relationship Id="rId7" Type="http://schemas.openxmlformats.org/officeDocument/2006/relationships/image" Target="../media/image3.jpeg"/><Relationship Id="rId2" Type="http://schemas.openxmlformats.org/officeDocument/2006/relationships/hyperlink" Target="http://www.aif.ru/money/economy/kak_perezhit_lihoe_vremya_inflyaciya_okazalas_v_dva_raza_vyshe_oficialnoy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aif.ru/money/mymoney/1199363" TargetMode="External"/><Relationship Id="rId11" Type="http://schemas.openxmlformats.org/officeDocument/2006/relationships/image" Target="../media/image6.png"/><Relationship Id="rId5" Type="http://schemas.openxmlformats.org/officeDocument/2006/relationships/image" Target="../media/image2.jpeg"/><Relationship Id="rId10" Type="http://schemas.openxmlformats.org/officeDocument/2006/relationships/image" Target="../media/image5.jpeg"/><Relationship Id="rId4" Type="http://schemas.openxmlformats.org/officeDocument/2006/relationships/hyperlink" Target="http://www.aif.ru/money/business/945640" TargetMode="External"/><Relationship Id="rId9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static1.repo.aif.ru/1/a9/533000/c55f25a57443dac64ea1af1a45b4754e.jp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static1.repo.aif.ru/1/a2/532567/8ddba3b379521d5ba34f8cc1735860bc.jp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aif.ru/money/119803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hyperlink" Target="http://www.aif.ru/money/business/945640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static1.repo.aif.ru/1/32/497653/d0ccd0866cd33a0b07e39cbac772dd59.jp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images.aif.ru/007/472/2a14491c795788f52a2e84839c97467d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588635"/>
            <a:ext cx="1903730" cy="1269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mages.aif.ru/001/979/c57f7909be7d1ad8a27b4972354b6aa8.jpg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84" y="5643578"/>
            <a:ext cx="1714513" cy="121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mages.aif.ru/004/017/ef927784de7f74ba55805098b7fd047e.jpg">
            <a:hlinkClick r:id="rId6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28794" y="5643578"/>
            <a:ext cx="2012265" cy="121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Трущобы Бангладеша.">
            <a:hlinkClick r:id="rId8"/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57620" y="5572140"/>
            <a:ext cx="2071702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Индекс человеческого развития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72396" y="5572140"/>
            <a:ext cx="1571604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E:\ГЕРБ\РЭУ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0"/>
            <a:ext cx="2879725" cy="250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43108" y="285728"/>
            <a:ext cx="7000892" cy="3714776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atin typeface="Times New Roman" pitchFamily="18" charset="0"/>
              </a:rPr>
              <a:t>Российский экономический университет</a:t>
            </a:r>
            <a:br>
              <a:rPr lang="ru-RU" sz="2800" b="1" dirty="0" smtClean="0">
                <a:latin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</a:rPr>
              <a:t> им. Г.В. Плеханова</a:t>
            </a:r>
            <a:br>
              <a:rPr lang="ru-RU" sz="2800" b="1" dirty="0" smtClean="0">
                <a:latin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ИННОВАЦИИ – ПУТЬ К СОКРАЩЕНИЮ ЭКОНОМИЧЕСКОГО НЕРАВЕНСТВА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400" dirty="0" smtClean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429124" y="4143375"/>
            <a:ext cx="4714876" cy="146685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Дубовик Майя Валериановна</a:t>
            </a:r>
          </a:p>
          <a:p>
            <a:pPr algn="just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д.э.н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., профессор</a:t>
            </a:r>
          </a:p>
          <a:p>
            <a:pPr algn="just"/>
            <a:endParaRPr lang="ru-RU" sz="2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: mvdubovik@gmail.com</a:t>
            </a:r>
          </a:p>
          <a:p>
            <a:pPr eaLnBrk="1" hangingPunct="1"/>
            <a:endParaRPr lang="ru-RU" sz="2400" b="1" dirty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static1.repo.aif.ru/1/a9/533000/c55f25a57443dac64ea1af1a45b4754e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428604"/>
            <a:ext cx="8215370" cy="5857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static1.repo.aif.ru/1/a2/532567/8ddba3b379521d5ba34f8cc1735860bc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85728"/>
            <a:ext cx="8286808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125923"/>
          </a:xfrm>
        </p:spPr>
        <p:txBody>
          <a:bodyPr/>
          <a:lstStyle/>
          <a:p>
            <a:r>
              <a:rPr lang="ru-RU" dirty="0" smtClean="0"/>
              <a:t>Суммарное состояние богатейших семей России оценивается в 70,58 </a:t>
            </a:r>
            <a:r>
              <a:rPr lang="ru-RU" dirty="0" err="1" smtClean="0"/>
              <a:t>млрд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00100" y="3000372"/>
            <a:ext cx="74295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Если в цифрах, то </a:t>
            </a:r>
            <a:endParaRPr lang="ru-RU" sz="2400" dirty="0" smtClean="0"/>
          </a:p>
          <a:p>
            <a:r>
              <a:rPr lang="ru-RU" sz="2400" dirty="0" smtClean="0">
                <a:hlinkClick r:id="rId2"/>
              </a:rPr>
              <a:t>для </a:t>
            </a:r>
            <a:r>
              <a:rPr lang="ru-RU" sz="2400" dirty="0" err="1" smtClean="0">
                <a:hlinkClick r:id="rId2"/>
              </a:rPr>
              <a:t>трудопособных</a:t>
            </a:r>
            <a:r>
              <a:rPr lang="ru-RU" sz="2400" dirty="0" smtClean="0">
                <a:hlinkClick r:id="rId2"/>
              </a:rPr>
              <a:t> россиян </a:t>
            </a:r>
            <a:r>
              <a:rPr lang="ru-RU" sz="2400" dirty="0" smtClean="0"/>
              <a:t>прожиточный минимум </a:t>
            </a:r>
            <a:r>
              <a:rPr lang="ru-RU" sz="2400" dirty="0" smtClean="0">
                <a:hlinkClick r:id="rId2"/>
              </a:rPr>
              <a:t>составляет </a:t>
            </a:r>
            <a:r>
              <a:rPr lang="ru-RU" sz="2400" dirty="0" smtClean="0">
                <a:hlinkClick r:id="rId2"/>
              </a:rPr>
              <a:t>теперь 8283 руб</a:t>
            </a:r>
            <a:r>
              <a:rPr lang="ru-RU" sz="2400" dirty="0" smtClean="0"/>
              <a:t>., </a:t>
            </a:r>
            <a:endParaRPr lang="ru-RU" sz="2400" dirty="0" smtClean="0"/>
          </a:p>
          <a:p>
            <a:r>
              <a:rPr lang="ru-RU" sz="2400" dirty="0" smtClean="0"/>
              <a:t>для </a:t>
            </a:r>
            <a:r>
              <a:rPr lang="ru-RU" sz="2400" dirty="0" smtClean="0"/>
              <a:t>детей - 7452, </a:t>
            </a:r>
            <a:endParaRPr lang="ru-RU" sz="2400" dirty="0" smtClean="0"/>
          </a:p>
          <a:p>
            <a:r>
              <a:rPr lang="ru-RU" sz="2400" dirty="0" smtClean="0"/>
              <a:t>для </a:t>
            </a:r>
            <a:r>
              <a:rPr lang="ru-RU" sz="2400" dirty="0" smtClean="0"/>
              <a:t>пенсионеров - 6308. </a:t>
            </a:r>
            <a:endParaRPr lang="ru-RU" sz="2400" dirty="0" smtClean="0"/>
          </a:p>
          <a:p>
            <a:r>
              <a:rPr lang="ru-RU" sz="2400" dirty="0" smtClean="0"/>
              <a:t>Регионы </a:t>
            </a:r>
            <a:r>
              <a:rPr lang="ru-RU" sz="2400" dirty="0" smtClean="0"/>
              <a:t>имеют свои цифры: в </a:t>
            </a:r>
            <a:endParaRPr lang="ru-RU" sz="2400" dirty="0" smtClean="0"/>
          </a:p>
          <a:p>
            <a:r>
              <a:rPr lang="ru-RU" sz="2400" dirty="0" smtClean="0"/>
              <a:t>Москве </a:t>
            </a:r>
            <a:r>
              <a:rPr lang="ru-RU" sz="2400" dirty="0" smtClean="0"/>
              <a:t>прожиточный минимум для трудоспособного гражданина - порядка 10 000 </a:t>
            </a:r>
            <a:r>
              <a:rPr lang="ru-RU" sz="2400" dirty="0" err="1" smtClean="0"/>
              <a:t>руб</a:t>
            </a:r>
            <a:endParaRPr lang="ru-RU" sz="2400" dirty="0"/>
          </a:p>
        </p:txBody>
      </p:sp>
      <p:pic>
        <p:nvPicPr>
          <p:cNvPr id="6" name="Рисунок 5" descr="http://img0.liveinternet.ru/images/attach/c/0/43/2/43002252_show_thumbinail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-3" y="214290"/>
            <a:ext cx="2428863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mages.aif.ru/001/979/c57f7909be7d1ad8a27b4972354b6aa8.jpg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0694" y="357166"/>
            <a:ext cx="3277723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Динамика доходов населения России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Россия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736"/>
            <a:ext cx="8715436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Какие города в России признаны самыми бедными?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fontAlgn="t"/>
            <a:r>
              <a:rPr lang="ru-RU" dirty="0" smtClean="0"/>
              <a:t>1. Тольятти.</a:t>
            </a:r>
          </a:p>
          <a:p>
            <a:pPr fontAlgn="t"/>
            <a:r>
              <a:rPr lang="ru-RU" dirty="0" smtClean="0"/>
              <a:t>2. Астрахань.</a:t>
            </a:r>
          </a:p>
          <a:p>
            <a:pPr fontAlgn="t"/>
            <a:r>
              <a:rPr lang="ru-RU" dirty="0" smtClean="0"/>
              <a:t>3. Пенза.</a:t>
            </a:r>
          </a:p>
          <a:p>
            <a:pPr fontAlgn="t"/>
            <a:r>
              <a:rPr lang="ru-RU" dirty="0" smtClean="0"/>
              <a:t>4. Волгоград.</a:t>
            </a:r>
          </a:p>
          <a:p>
            <a:pPr fontAlgn="t"/>
            <a:r>
              <a:rPr lang="ru-RU" dirty="0" smtClean="0"/>
              <a:t>5. Саратов.</a:t>
            </a:r>
          </a:p>
          <a:p>
            <a:pPr fontAlgn="t"/>
            <a:r>
              <a:rPr lang="ru-RU" dirty="0" smtClean="0"/>
              <a:t>6. Ростов-на-Дону.</a:t>
            </a:r>
          </a:p>
          <a:p>
            <a:pPr fontAlgn="t"/>
            <a:r>
              <a:rPr lang="ru-RU" dirty="0" smtClean="0"/>
              <a:t>7. Липецк.</a:t>
            </a:r>
          </a:p>
          <a:p>
            <a:pPr fontAlgn="t"/>
            <a:r>
              <a:rPr lang="ru-RU" dirty="0" smtClean="0"/>
              <a:t>8. Барнаул.</a:t>
            </a:r>
          </a:p>
          <a:p>
            <a:pPr fontAlgn="t"/>
            <a:r>
              <a:rPr lang="ru-RU" dirty="0" smtClean="0"/>
              <a:t>9. Набережные Челны.</a:t>
            </a:r>
          </a:p>
          <a:p>
            <a:r>
              <a:rPr lang="ru-RU" dirty="0" smtClean="0"/>
              <a:t>10. Воронеж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t"/>
            <a:r>
              <a:rPr lang="ru-RU" b="1" dirty="0" smtClean="0"/>
              <a:t>Какие города в России признаны самыми богатыми?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fontAlgn="t"/>
            <a:r>
              <a:rPr lang="ru-RU" dirty="0" smtClean="0"/>
              <a:t>1. Владивосток.</a:t>
            </a:r>
          </a:p>
          <a:p>
            <a:pPr fontAlgn="t"/>
            <a:r>
              <a:rPr lang="ru-RU" dirty="0" smtClean="0"/>
              <a:t>2. Москва.</a:t>
            </a:r>
          </a:p>
          <a:p>
            <a:pPr fontAlgn="t"/>
            <a:r>
              <a:rPr lang="ru-RU" dirty="0" smtClean="0"/>
              <a:t>3. Екатеринбург.</a:t>
            </a:r>
          </a:p>
          <a:p>
            <a:pPr fontAlgn="t"/>
            <a:r>
              <a:rPr lang="ru-RU" dirty="0" smtClean="0"/>
              <a:t>4. Казань.</a:t>
            </a:r>
          </a:p>
          <a:p>
            <a:pPr fontAlgn="t"/>
            <a:r>
              <a:rPr lang="ru-RU" dirty="0" smtClean="0"/>
              <a:t>5. Тюмень.</a:t>
            </a:r>
          </a:p>
          <a:p>
            <a:pPr fontAlgn="t"/>
            <a:r>
              <a:rPr lang="ru-RU" dirty="0" smtClean="0"/>
              <a:t>6. Краснодар.</a:t>
            </a:r>
          </a:p>
          <a:p>
            <a:pPr fontAlgn="t"/>
            <a:r>
              <a:rPr lang="ru-RU" dirty="0" smtClean="0"/>
              <a:t>7. Санкт-Петербург.</a:t>
            </a:r>
          </a:p>
          <a:p>
            <a:pPr fontAlgn="t"/>
            <a:r>
              <a:rPr lang="ru-RU" dirty="0" smtClean="0"/>
              <a:t>8. Оренбург.</a:t>
            </a:r>
          </a:p>
          <a:p>
            <a:pPr fontAlgn="t"/>
            <a:r>
              <a:rPr lang="ru-RU" dirty="0" smtClean="0"/>
              <a:t>9. Иркутск.</a:t>
            </a:r>
          </a:p>
          <a:p>
            <a:pPr fontAlgn="t"/>
            <a:r>
              <a:rPr lang="ru-RU" dirty="0" smtClean="0"/>
              <a:t>10. Новосибирск.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rusrand.ru/files/15/12/21/151221123731_Untitled-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166"/>
            <a:ext cx="8715404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Грозит ли рост бедности социальными беспорядками?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428736"/>
            <a:ext cx="7901014" cy="5143536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Благодарю </a:t>
            </a:r>
          </a:p>
          <a:p>
            <a:pPr>
              <a:buNone/>
            </a:pPr>
            <a:r>
              <a:rPr lang="ru-RU" sz="3600" dirty="0" smtClean="0"/>
              <a:t>                                          за внимание</a:t>
            </a:r>
            <a:endParaRPr lang="ru-RU" sz="3600" dirty="0"/>
          </a:p>
        </p:txBody>
      </p:sp>
      <p:pic>
        <p:nvPicPr>
          <p:cNvPr id="4" name="Рисунок 3" descr="Грозит ли рост бедности социальными беспорядками?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3000372"/>
            <a:ext cx="5510136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static1.repo.aif.ru/1/32/497653/d0ccd0866cd33a0b07e39cbac772dd59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4290"/>
            <a:ext cx="9144000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static1.repo.aif.ru/1/a9/436866/e1dc882bf164035db1c417ab65d4079f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28604"/>
            <a:ext cx="7215237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rusrand.ru/files/15/06/23/150623115453_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85728"/>
            <a:ext cx="8001056" cy="5929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v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9144000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Динамика коэффициента </a:t>
            </a:r>
            <a:r>
              <a:rPr lang="ru-RU" dirty="0" err="1" smtClean="0"/>
              <a:t>Джини</a:t>
            </a:r>
            <a:r>
              <a:rPr lang="ru-RU" dirty="0" smtClean="0"/>
              <a:t> и коэффициента фондов в РФ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rusrand.ru/files/15/06/23/150623115531_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71612"/>
            <a:ext cx="8001056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929718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Социальное </a:t>
            </a:r>
            <a:r>
              <a:rPr lang="ru-RU" dirty="0" smtClean="0"/>
              <a:t>расслоение в США с 1946 по 2012 гг. (</a:t>
            </a:r>
            <a:r>
              <a:rPr lang="ru-RU" sz="3100" dirty="0" smtClean="0"/>
              <a:t>данные Вашингтонского центра)</a:t>
            </a:r>
            <a:endParaRPr lang="ru-RU" sz="3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rusrand.ru/files/15/06/23/150623115551_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71612"/>
            <a:ext cx="8501122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Динамика </a:t>
            </a:r>
            <a:r>
              <a:rPr lang="ru-RU" dirty="0" smtClean="0"/>
              <a:t>численности долларовых </a:t>
            </a:r>
            <a:r>
              <a:rPr lang="ru-RU" dirty="0" smtClean="0"/>
              <a:t>миллиардеров в РФ, </a:t>
            </a:r>
            <a:r>
              <a:rPr lang="en-US" dirty="0" smtClean="0"/>
              <a:t>Forbes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rusrand.ru/files/15/06/23/150623122006_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785926"/>
            <a:ext cx="8429684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static1.repo.aif.ru/1/b2/260979/51276af191e6f448733cbc4a6bf3c4bc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290"/>
            <a:ext cx="8143931" cy="6072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128</Words>
  <Application>Microsoft Office PowerPoint</Application>
  <PresentationFormat>Экран (4:3)</PresentationFormat>
  <Paragraphs>41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Российский экономический университет  им. Г.В. Плеханова   ИННОВАЦИИ – ПУТЬ К СОКРАЩЕНИЮ ЭКОНОМИЧЕСКОГО НЕРАВЕНСТВА   </vt:lpstr>
      <vt:lpstr>Слайд 2</vt:lpstr>
      <vt:lpstr>Слайд 3</vt:lpstr>
      <vt:lpstr>Слайд 4</vt:lpstr>
      <vt:lpstr>Слайд 5</vt:lpstr>
      <vt:lpstr>Динамика коэффициента Джини и коэффициента фондов в РФ</vt:lpstr>
      <vt:lpstr>Социальное расслоение в США с 1946 по 2012 гг. (данные Вашингтонского центра)</vt:lpstr>
      <vt:lpstr>Динамика численности долларовых миллиардеров в РФ, Forbes</vt:lpstr>
      <vt:lpstr>Слайд 9</vt:lpstr>
      <vt:lpstr>Слайд 10</vt:lpstr>
      <vt:lpstr>Слайд 11</vt:lpstr>
      <vt:lpstr>Слайд 12</vt:lpstr>
      <vt:lpstr>Динамика доходов населения России</vt:lpstr>
      <vt:lpstr>Какие города в России признаны самыми бедными? </vt:lpstr>
      <vt:lpstr>Какие города в России признаны самыми богатыми?</vt:lpstr>
      <vt:lpstr>Слайд 16</vt:lpstr>
      <vt:lpstr>Грозит ли рост бедности социальными беспорядками?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11</cp:revision>
  <dcterms:modified xsi:type="dcterms:W3CDTF">2016-03-22T20:09:44Z</dcterms:modified>
</cp:coreProperties>
</file>