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1355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7CE28-6A49-4414-B1C0-0BB6DF58BAC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47AF4-C08C-4EEB-930B-9997C08533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70C0"/>
                </a:solidFill>
              </a:rPr>
              <a:t>Усиление российских торгово-инвестиционных связей со странами Ближнего Востока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Кузнецов Алексей Владимирович – </a:t>
            </a:r>
          </a:p>
          <a:p>
            <a:r>
              <a:rPr lang="ru-RU" dirty="0">
                <a:solidFill>
                  <a:srgbClr val="FF0000"/>
                </a:solidFill>
              </a:rPr>
              <a:t>член-корр. РАН, доктор экономических наук, директор Института научной информации по общественным наукам РАН, профессор МГИМО МИД России</a:t>
            </a:r>
          </a:p>
        </p:txBody>
      </p:sp>
      <p:pic>
        <p:nvPicPr>
          <p:cNvPr id="4" name="Picture 2" descr="5446751726921861@4mfukkut4f2px6h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260648"/>
            <a:ext cx="1368152" cy="138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Динамика товарооборота России с ведущими партнерами в регионе (по странам данные </a:t>
            </a:r>
            <a:r>
              <a:rPr lang="en-US" sz="2400" dirty="0">
                <a:solidFill>
                  <a:srgbClr val="FF0000"/>
                </a:solidFill>
              </a:rPr>
              <a:t>ITC </a:t>
            </a:r>
            <a:r>
              <a:rPr lang="en-US" sz="2400" dirty="0" err="1">
                <a:solidFill>
                  <a:srgbClr val="FF0000"/>
                </a:solidFill>
              </a:rPr>
              <a:t>Trademap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4797152"/>
            <a:ext cx="8928992" cy="1944216"/>
          </a:xfrm>
        </p:spPr>
        <p:txBody>
          <a:bodyPr>
            <a:normAutofit fontScale="85000" lnSpcReduction="20000"/>
          </a:bodyPr>
          <a:lstStyle/>
          <a:p>
            <a:r>
              <a:rPr lang="ru-RU" sz="2000" dirty="0"/>
              <a:t>У России Турция с 6-й позиции в 2021 г. поднялась на 3-ю в 2023 г., ОАЭ стали сопоставимы с ФРГ (7-8-е места), а Египет с США (21-22-е места).</a:t>
            </a:r>
          </a:p>
          <a:p>
            <a:r>
              <a:rPr lang="ru-RU" sz="2000" dirty="0"/>
              <a:t>В топ-10 в регионе связи России с Ираком, Оманом, Катаром и Кувейтом сильно слабее, причем с последними двумя товарооборот падает. В целом на регион ок.12% торговли РФ.</a:t>
            </a:r>
          </a:p>
          <a:p>
            <a:r>
              <a:rPr lang="ru-RU" sz="2000" dirty="0"/>
              <a:t>У России огромное превышение экспорта везде, особенно в </a:t>
            </a:r>
            <a:r>
              <a:rPr lang="ru-RU" sz="2000" dirty="0" err="1"/>
              <a:t>Сауд</a:t>
            </a:r>
            <a:r>
              <a:rPr lang="ru-RU" sz="2000" dirty="0"/>
              <a:t>. Аравию, но даже в случае ОАЭ, отчасти играющего роль «перевалочной базы», в 1,4 раза выше импорта в РФ.</a:t>
            </a:r>
          </a:p>
          <a:p>
            <a:r>
              <a:rPr lang="ru-RU" sz="2000" dirty="0"/>
              <a:t>В 2024 г. товарооборот с Турцией снизился до 52,6 млрд. долл. (7,3%). Значимый рост (до 8 млрд. долл.) с Египтом (доля превысила 1%), остальные 4 страны – небольшой рост.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0" y="1052733"/>
          <a:ext cx="8784979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27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49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49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49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49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0811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Страна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Товаро-оборот</a:t>
                      </a:r>
                      <a:r>
                        <a:rPr lang="ru-RU" sz="1600" dirty="0"/>
                        <a:t> с РФ, млн.</a:t>
                      </a:r>
                      <a:r>
                        <a:rPr lang="ru-RU" sz="1600" baseline="0" dirty="0"/>
                        <a:t> долл., 2018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Доля в </a:t>
                      </a:r>
                      <a:r>
                        <a:rPr lang="ru-RU" sz="1600" dirty="0" err="1"/>
                        <a:t>товаро-обороте</a:t>
                      </a:r>
                      <a:r>
                        <a:rPr lang="ru-RU" sz="1600" dirty="0"/>
                        <a:t> РФ,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Товаро-оборот</a:t>
                      </a:r>
                      <a:r>
                        <a:rPr lang="ru-RU" sz="1600" dirty="0"/>
                        <a:t> с РФ, млн.</a:t>
                      </a:r>
                      <a:r>
                        <a:rPr lang="ru-RU" sz="1600" baseline="0" dirty="0"/>
                        <a:t> долл., 2021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Доля в </a:t>
                      </a:r>
                      <a:r>
                        <a:rPr lang="ru-RU" sz="1600" dirty="0" err="1"/>
                        <a:t>товаро-обороте</a:t>
                      </a:r>
                      <a:r>
                        <a:rPr lang="ru-RU" sz="1600" dirty="0"/>
                        <a:t> РФ,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Товаро-оборот</a:t>
                      </a:r>
                      <a:r>
                        <a:rPr lang="ru-RU" sz="1600" dirty="0"/>
                        <a:t> с РФ, млн.</a:t>
                      </a:r>
                      <a:r>
                        <a:rPr lang="ru-RU" sz="1600" baseline="0" dirty="0"/>
                        <a:t> долл., 2023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Доля в </a:t>
                      </a:r>
                      <a:r>
                        <a:rPr lang="ru-RU" sz="1600" dirty="0" err="1"/>
                        <a:t>товаро-обороте</a:t>
                      </a:r>
                      <a:r>
                        <a:rPr lang="ru-RU" sz="1600" dirty="0"/>
                        <a:t> РФ,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r>
                        <a:rPr lang="ru-RU" sz="1600" dirty="0"/>
                        <a:t>Турция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25 390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34 745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56 506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8,0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r>
                        <a:rPr lang="ru-RU" sz="1600" dirty="0"/>
                        <a:t>ОАЭ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3 416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5 161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10 939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1,5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r>
                        <a:rPr lang="ru-RU" sz="1600" dirty="0"/>
                        <a:t>Египет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5 406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4 068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5 477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r>
                        <a:rPr lang="ru-RU" sz="1600" dirty="0" err="1"/>
                        <a:t>Сауд</a:t>
                      </a:r>
                      <a:r>
                        <a:rPr lang="ru-RU" sz="1600" dirty="0"/>
                        <a:t>. Аравия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1 474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1 518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3 486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r>
                        <a:rPr lang="ru-RU" sz="1600" dirty="0"/>
                        <a:t>Иран</a:t>
                      </a:r>
                      <a:r>
                        <a:rPr lang="ru-RU" sz="1600" baseline="0" dirty="0"/>
                        <a:t>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1 624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2 051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2 759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r>
                        <a:rPr lang="ru-RU" sz="1600" dirty="0"/>
                        <a:t>Израиль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5 347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1 499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2 612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0,4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7261">
                <a:tc>
                  <a:txBody>
                    <a:bodyPr/>
                    <a:lstStyle/>
                    <a:p>
                      <a:r>
                        <a:rPr lang="ru-RU" sz="1600" dirty="0"/>
                        <a:t>Весь</a:t>
                      </a:r>
                      <a:r>
                        <a:rPr lang="ru-RU" sz="1600" baseline="0" dirty="0"/>
                        <a:t> мир (ФТС России)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692 566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100</a:t>
                      </a:r>
                      <a:r>
                        <a:rPr lang="ru-RU" sz="1600" dirty="0"/>
                        <a:t>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789 431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100,0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710</a:t>
                      </a:r>
                      <a:r>
                        <a:rPr lang="en-US" sz="1600" baseline="0" dirty="0"/>
                        <a:t> 200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/>
                        <a:t>100,0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504056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Неоднозначна картина и с прямыми иностранными инвестициями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5904656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/>
              <a:t>С одной стороны, в Турции масштабные прямые инвестиции, особенно «</a:t>
            </a:r>
            <a:r>
              <a:rPr lang="ru-RU" sz="2000" dirty="0" err="1"/>
              <a:t>Росатом</a:t>
            </a:r>
            <a:r>
              <a:rPr lang="ru-RU" sz="2000" dirty="0"/>
              <a:t>». С другой стороны, страну покинул «Сбербанк», вложивший изначально свыше 6 млрд. долл.</a:t>
            </a:r>
          </a:p>
          <a:p>
            <a:r>
              <a:rPr lang="ru-RU" sz="2000" dirty="0"/>
              <a:t>В Египте значительны российские инвестиции в добычу углеводородов, но пока буксует развитие специальной промышленной зоны.</a:t>
            </a:r>
          </a:p>
          <a:p>
            <a:r>
              <a:rPr lang="ru-RU" sz="2000" dirty="0"/>
              <a:t>В ОАЭ заметны инвестиции россиян – но прежде всего в недвижимость.</a:t>
            </a:r>
          </a:p>
          <a:p>
            <a:r>
              <a:rPr lang="ru-RU" sz="2000" dirty="0"/>
              <a:t>Особое место занимает Израиль в силу лиц с двойным гражданством.</a:t>
            </a:r>
          </a:p>
          <a:p>
            <a:r>
              <a:rPr lang="ru-RU" sz="2000" dirty="0"/>
              <a:t>Сирия, Ирак, Оман также получили некоторые российские вложения, однако, например, с Ираном связи пока слабые.</a:t>
            </a:r>
          </a:p>
          <a:p>
            <a:r>
              <a:rPr lang="ru-RU" sz="2000" dirty="0"/>
              <a:t>Ливан, Бахрейн, Иордания, равно как и Кувейт, Катар, Йемен и Палестинская автономия почти не интересуют российских инвесторов.</a:t>
            </a:r>
          </a:p>
          <a:p>
            <a:endParaRPr lang="ru-RU" sz="2000" dirty="0"/>
          </a:p>
          <a:p>
            <a:r>
              <a:rPr lang="ru-RU" sz="2000" dirty="0"/>
              <a:t>В самой России наиболее многочисленны инвесторы из Турции, но накопленные объемы их капиталовложений не демонстрируют бурного роста.</a:t>
            </a:r>
          </a:p>
          <a:p>
            <a:r>
              <a:rPr lang="ru-RU" sz="2000" dirty="0"/>
              <a:t>Арабские инвесторы медленно «раскачивались», </a:t>
            </a:r>
            <a:r>
              <a:rPr lang="ru-RU" sz="2000"/>
              <a:t>а теперь наиболее </a:t>
            </a:r>
            <a:r>
              <a:rPr lang="ru-RU" sz="2000" dirty="0"/>
              <a:t>значимы вложения из Катара (в целом 13 млрд., т.к. еще до СВО в «Роснефть»), хотя в целом по миру из стран региона лидируют ОАЭ и Саудовская Аравия, а с Катаром сопоставимы Турция и Кувейт (но на 3-м месте находится Израиль).</a:t>
            </a:r>
          </a:p>
          <a:p>
            <a:r>
              <a:rPr lang="ru-RU" sz="2000" dirty="0"/>
              <a:t>Иранские инвестиции в России имеются, довольно значимы для этой страны, но все-таки пока это «очаговое» присутствие.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536</Words>
  <Application>Microsoft Office PowerPoint</Application>
  <PresentationFormat>Экран (4:3)</PresentationFormat>
  <Paragraphs>75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Усиление российских торгово-инвестиционных связей со странами Ближнего Востока</vt:lpstr>
      <vt:lpstr>Динамика товарооборота России с ведущими партнерами в регионе (по странам данные ITC Trademap)</vt:lpstr>
      <vt:lpstr>Неоднозначна картина и с прямыми иностранными инвестициями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Усиление российских торгово-инвестиционных связей со странами Ближнего Востока</dc:title>
  <dc:creator>HP</dc:creator>
  <cp:lastModifiedBy>Алена Попова</cp:lastModifiedBy>
  <cp:revision>16</cp:revision>
  <dcterms:created xsi:type="dcterms:W3CDTF">2025-04-01T17:59:36Z</dcterms:created>
  <dcterms:modified xsi:type="dcterms:W3CDTF">2025-04-02T09:35:58Z</dcterms:modified>
</cp:coreProperties>
</file>