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1" r:id="rId3"/>
    <p:sldId id="270" r:id="rId4"/>
    <p:sldId id="286" r:id="rId5"/>
    <p:sldId id="265" r:id="rId6"/>
    <p:sldId id="274" r:id="rId7"/>
    <p:sldId id="275" r:id="rId8"/>
    <p:sldId id="269" r:id="rId9"/>
    <p:sldId id="273" r:id="rId10"/>
    <p:sldId id="268" r:id="rId11"/>
    <p:sldId id="263" r:id="rId12"/>
    <p:sldId id="287" r:id="rId13"/>
    <p:sldId id="267" r:id="rId14"/>
    <p:sldId id="272" r:id="rId15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DF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34" autoAdjust="0"/>
  </p:normalViewPr>
  <p:slideViewPr>
    <p:cSldViewPr>
      <p:cViewPr varScale="1">
        <p:scale>
          <a:sx n="70" d="100"/>
          <a:sy n="70" d="100"/>
        </p:scale>
        <p:origin x="116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127" d="100"/>
          <a:sy n="127" d="100"/>
        </p:scale>
        <p:origin x="-1968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sha\Desktop\&#1044;&#1083;&#1103;%20&#1089;&#1090;&#1072;&#1090;&#1100;&#1080;\statistics\&#1043;&#1088;&#1072;&#1092;&#1080;&#1082;&#1080;%20&#1076;&#1083;&#1103;%20&#1089;&#1090;&#1072;&#1090;&#1100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351699039849403E-2"/>
          <c:y val="0.106495634124166"/>
          <c:w val="0.89986432717289"/>
          <c:h val="0.6055237332621560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3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0"/>
            <c:invertIfNegative val="0"/>
            <c:bubble3D val="0"/>
            <c:spPr>
              <a:solidFill>
                <a:srgbClr val="00B050"/>
              </a:solidFill>
            </c:spPr>
          </c:dPt>
          <c:cat>
            <c:strRef>
              <c:f>Лист1!$B$2:$B$44</c:f>
              <c:strCache>
                <c:ptCount val="43"/>
                <c:pt idx="0">
                  <c:v>Australia</c:v>
                </c:pt>
                <c:pt idx="1">
                  <c:v>Austria</c:v>
                </c:pt>
                <c:pt idx="2">
                  <c:v>Belgium</c:v>
                </c:pt>
                <c:pt idx="3">
                  <c:v>Canada</c:v>
                </c:pt>
                <c:pt idx="4">
                  <c:v>Czech Republic</c:v>
                </c:pt>
                <c:pt idx="5">
                  <c:v>Denmark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Iceland</c:v>
                </c:pt>
                <c:pt idx="13">
                  <c:v>Ireland</c:v>
                </c:pt>
                <c:pt idx="14">
                  <c:v>Israel</c:v>
                </c:pt>
                <c:pt idx="15">
                  <c:v>Italy</c:v>
                </c:pt>
                <c:pt idx="16">
                  <c:v>Japan</c:v>
                </c:pt>
                <c:pt idx="17">
                  <c:v>Korea</c:v>
                </c:pt>
                <c:pt idx="18">
                  <c:v>Luxembourg</c:v>
                </c:pt>
                <c:pt idx="19">
                  <c:v>Mexico</c:v>
                </c:pt>
                <c:pt idx="20">
                  <c:v>Netherlands</c:v>
                </c:pt>
                <c:pt idx="21">
                  <c:v>New Zealand</c:v>
                </c:pt>
                <c:pt idx="22">
                  <c:v>Norway</c:v>
                </c:pt>
                <c:pt idx="23">
                  <c:v>Poland</c:v>
                </c:pt>
                <c:pt idx="24">
                  <c:v>Portugal</c:v>
                </c:pt>
                <c:pt idx="25">
                  <c:v>Slovak Republic</c:v>
                </c:pt>
                <c:pt idx="26">
                  <c:v>Slovenia</c:v>
                </c:pt>
                <c:pt idx="27">
                  <c:v>Spain</c:v>
                </c:pt>
                <c:pt idx="28">
                  <c:v>Sweden</c:v>
                </c:pt>
                <c:pt idx="29">
                  <c:v>Switzerland</c:v>
                </c:pt>
                <c:pt idx="30">
                  <c:v>Turkey</c:v>
                </c:pt>
                <c:pt idx="31">
                  <c:v>United Kingdom</c:v>
                </c:pt>
                <c:pt idx="32">
                  <c:v>United States</c:v>
                </c:pt>
                <c:pt idx="33">
                  <c:v>OECD average</c:v>
                </c:pt>
                <c:pt idx="34">
                  <c:v>Argentina</c:v>
                </c:pt>
                <c:pt idx="35">
                  <c:v>Brazil</c:v>
                </c:pt>
                <c:pt idx="36">
                  <c:v>China</c:v>
                </c:pt>
                <c:pt idx="37">
                  <c:v>Colombia</c:v>
                </c:pt>
                <c:pt idx="38">
                  <c:v>Indonesia</c:v>
                </c:pt>
                <c:pt idx="39">
                  <c:v>Latvia</c:v>
                </c:pt>
                <c:pt idx="40">
                  <c:v>Russian Federation</c:v>
                </c:pt>
                <c:pt idx="41">
                  <c:v>Saudi Arabia</c:v>
                </c:pt>
                <c:pt idx="42">
                  <c:v>South Africa</c:v>
                </c:pt>
              </c:strCache>
            </c:strRef>
          </c:cat>
          <c:val>
            <c:numRef>
              <c:f>Лист1!$D$2:$D$44</c:f>
              <c:numCache>
                <c:formatCode>General</c:formatCode>
                <c:ptCount val="43"/>
                <c:pt idx="0">
                  <c:v>40</c:v>
                </c:pt>
                <c:pt idx="1">
                  <c:v>21</c:v>
                </c:pt>
                <c:pt idx="2">
                  <c:v>36</c:v>
                </c:pt>
                <c:pt idx="3">
                  <c:v>53</c:v>
                </c:pt>
                <c:pt idx="4">
                  <c:v>20</c:v>
                </c:pt>
                <c:pt idx="5">
                  <c:v>35</c:v>
                </c:pt>
                <c:pt idx="6">
                  <c:v>38</c:v>
                </c:pt>
                <c:pt idx="7">
                  <c:v>41</c:v>
                </c:pt>
                <c:pt idx="8">
                  <c:v>32</c:v>
                </c:pt>
                <c:pt idx="9">
                  <c:v>26</c:v>
                </c:pt>
                <c:pt idx="10">
                  <c:v>27</c:v>
                </c:pt>
                <c:pt idx="11">
                  <c:v>23</c:v>
                </c:pt>
                <c:pt idx="12">
                  <c:v>36</c:v>
                </c:pt>
                <c:pt idx="13">
                  <c:v>41</c:v>
                </c:pt>
                <c:pt idx="14">
                  <c:v>47</c:v>
                </c:pt>
                <c:pt idx="15">
                  <c:v>16</c:v>
                </c:pt>
                <c:pt idx="16">
                  <c:v>47</c:v>
                </c:pt>
                <c:pt idx="17">
                  <c:v>43</c:v>
                </c:pt>
                <c:pt idx="18">
                  <c:v>41</c:v>
                </c:pt>
                <c:pt idx="19">
                  <c:v>19</c:v>
                </c:pt>
                <c:pt idx="20">
                  <c:v>34</c:v>
                </c:pt>
                <c:pt idx="21">
                  <c:v>35</c:v>
                </c:pt>
                <c:pt idx="22">
                  <c:v>40</c:v>
                </c:pt>
                <c:pt idx="23">
                  <c:v>26</c:v>
                </c:pt>
                <c:pt idx="24">
                  <c:v>19</c:v>
                </c:pt>
                <c:pt idx="25">
                  <c:v>20</c:v>
                </c:pt>
                <c:pt idx="26">
                  <c:v>28</c:v>
                </c:pt>
                <c:pt idx="27">
                  <c:v>34</c:v>
                </c:pt>
                <c:pt idx="28">
                  <c:v>37</c:v>
                </c:pt>
                <c:pt idx="29">
                  <c:v>39</c:v>
                </c:pt>
                <c:pt idx="30">
                  <c:v>16</c:v>
                </c:pt>
                <c:pt idx="31">
                  <c:v>42</c:v>
                </c:pt>
                <c:pt idx="32">
                  <c:v>44</c:v>
                </c:pt>
                <c:pt idx="33">
                  <c:v>33</c:v>
                </c:pt>
                <c:pt idx="34">
                  <c:v>14</c:v>
                </c:pt>
                <c:pt idx="35">
                  <c:v>14</c:v>
                </c:pt>
                <c:pt idx="36">
                  <c:v>4</c:v>
                </c:pt>
                <c:pt idx="37">
                  <c:v>21</c:v>
                </c:pt>
                <c:pt idx="38">
                  <c:v>8</c:v>
                </c:pt>
                <c:pt idx="39">
                  <c:v>31</c:v>
                </c:pt>
                <c:pt idx="40">
                  <c:v>53</c:v>
                </c:pt>
                <c:pt idx="41">
                  <c:v>21</c:v>
                </c:pt>
                <c:pt idx="4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455264"/>
        <c:axId val="129453696"/>
      </c:barChart>
      <c:catAx>
        <c:axId val="129455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29453696"/>
        <c:crosses val="autoZero"/>
        <c:auto val="1"/>
        <c:lblAlgn val="ctr"/>
        <c:lblOffset val="100"/>
        <c:noMultiLvlLbl val="0"/>
      </c:catAx>
      <c:valAx>
        <c:axId val="1294536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294552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23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25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6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7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8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9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2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3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34"/>
            <c:invertIfNegative val="0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Лист1!$B$2:$B$36</c:f>
              <c:strCache>
                <c:ptCount val="35"/>
                <c:pt idx="0">
                  <c:v>Australia</c:v>
                </c:pt>
                <c:pt idx="1">
                  <c:v>Austria</c:v>
                </c:pt>
                <c:pt idx="2">
                  <c:v>Belgium</c:v>
                </c:pt>
                <c:pt idx="3">
                  <c:v>Canada</c:v>
                </c:pt>
                <c:pt idx="4">
                  <c:v>Denmark</c:v>
                </c:pt>
                <c:pt idx="5">
                  <c:v>Estonia</c:v>
                </c:pt>
                <c:pt idx="6">
                  <c:v>Finland</c:v>
                </c:pt>
                <c:pt idx="7">
                  <c:v>Hungary</c:v>
                </c:pt>
                <c:pt idx="8">
                  <c:v>Iceland</c:v>
                </c:pt>
                <c:pt idx="9">
                  <c:v>Ireland</c:v>
                </c:pt>
                <c:pt idx="10">
                  <c:v>Japan</c:v>
                </c:pt>
                <c:pt idx="11">
                  <c:v>Luxembourg</c:v>
                </c:pt>
                <c:pt idx="12">
                  <c:v>Netherlands</c:v>
                </c:pt>
                <c:pt idx="13">
                  <c:v>New Zealand</c:v>
                </c:pt>
                <c:pt idx="14">
                  <c:v>Norway</c:v>
                </c:pt>
                <c:pt idx="15">
                  <c:v>Poland</c:v>
                </c:pt>
                <c:pt idx="16">
                  <c:v>Portugal</c:v>
                </c:pt>
                <c:pt idx="17">
                  <c:v>Slovak Republic</c:v>
                </c:pt>
                <c:pt idx="18">
                  <c:v>Slovenia</c:v>
                </c:pt>
                <c:pt idx="19">
                  <c:v>Spain</c:v>
                </c:pt>
                <c:pt idx="20">
                  <c:v>Sweden</c:v>
                </c:pt>
                <c:pt idx="21">
                  <c:v>Switzerland</c:v>
                </c:pt>
                <c:pt idx="22">
                  <c:v>United Kingdom</c:v>
                </c:pt>
                <c:pt idx="23">
                  <c:v>United States</c:v>
                </c:pt>
                <c:pt idx="24">
                  <c:v>Latvia</c:v>
                </c:pt>
                <c:pt idx="25">
                  <c:v>Czech Republic</c:v>
                </c:pt>
                <c:pt idx="26">
                  <c:v>France</c:v>
                </c:pt>
                <c:pt idx="27">
                  <c:v>Greece</c:v>
                </c:pt>
                <c:pt idx="28">
                  <c:v>Israel</c:v>
                </c:pt>
                <c:pt idx="29">
                  <c:v>Italy</c:v>
                </c:pt>
                <c:pt idx="30">
                  <c:v>Korea</c:v>
                </c:pt>
                <c:pt idx="31">
                  <c:v>Turkey</c:v>
                </c:pt>
                <c:pt idx="32">
                  <c:v>Russian Federation</c:v>
                </c:pt>
                <c:pt idx="33">
                  <c:v>Saudi Arabia</c:v>
                </c:pt>
                <c:pt idx="34">
                  <c:v>South Africa</c:v>
                </c:pt>
              </c:strCache>
            </c:strRef>
          </c:cat>
          <c:val>
            <c:numRef>
              <c:f>Лист1!$C$2:$C$36</c:f>
              <c:numCache>
                <c:formatCode>General</c:formatCode>
                <c:ptCount val="35"/>
                <c:pt idx="0">
                  <c:v>18</c:v>
                </c:pt>
                <c:pt idx="1">
                  <c:v>15</c:v>
                </c:pt>
                <c:pt idx="2">
                  <c:v>9</c:v>
                </c:pt>
                <c:pt idx="3">
                  <c:v>8</c:v>
                </c:pt>
                <c:pt idx="4">
                  <c:v>8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6</c:v>
                </c:pt>
                <c:pt idx="10">
                  <c:v>4</c:v>
                </c:pt>
                <c:pt idx="11">
                  <c:v>41</c:v>
                </c:pt>
                <c:pt idx="12">
                  <c:v>7</c:v>
                </c:pt>
                <c:pt idx="13">
                  <c:v>16</c:v>
                </c:pt>
                <c:pt idx="14">
                  <c:v>2</c:v>
                </c:pt>
                <c:pt idx="15">
                  <c:v>1</c:v>
                </c:pt>
                <c:pt idx="16">
                  <c:v>5</c:v>
                </c:pt>
                <c:pt idx="17">
                  <c:v>4</c:v>
                </c:pt>
                <c:pt idx="18">
                  <c:v>2</c:v>
                </c:pt>
                <c:pt idx="19">
                  <c:v>3</c:v>
                </c:pt>
                <c:pt idx="20">
                  <c:v>6</c:v>
                </c:pt>
                <c:pt idx="21">
                  <c:v>16</c:v>
                </c:pt>
                <c:pt idx="22">
                  <c:v>17</c:v>
                </c:pt>
                <c:pt idx="23">
                  <c:v>4</c:v>
                </c:pt>
                <c:pt idx="24">
                  <c:v>3</c:v>
                </c:pt>
                <c:pt idx="25">
                  <c:v>9</c:v>
                </c:pt>
                <c:pt idx="26">
                  <c:v>12</c:v>
                </c:pt>
                <c:pt idx="27">
                  <c:v>4</c:v>
                </c:pt>
                <c:pt idx="28">
                  <c:v>1</c:v>
                </c:pt>
                <c:pt idx="29">
                  <c:v>4</c:v>
                </c:pt>
                <c:pt idx="30">
                  <c:v>2</c:v>
                </c:pt>
                <c:pt idx="31">
                  <c:v>1</c:v>
                </c:pt>
                <c:pt idx="32">
                  <c:v>2</c:v>
                </c:pt>
                <c:pt idx="33">
                  <c:v>4</c:v>
                </c:pt>
                <c:pt idx="34">
                  <c:v>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9454480"/>
        <c:axId val="129457224"/>
      </c:barChart>
      <c:catAx>
        <c:axId val="129454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9457224"/>
        <c:crosses val="autoZero"/>
        <c:auto val="1"/>
        <c:lblAlgn val="ctr"/>
        <c:lblOffset val="100"/>
        <c:noMultiLvlLbl val="0"/>
      </c:catAx>
      <c:valAx>
        <c:axId val="1294572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94544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691402733659598E-2"/>
          <c:y val="5.86987152921674E-2"/>
          <c:w val="0.45903463118358601"/>
          <c:h val="0.9097223373394129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3.4232972146526999E-2"/>
                  <c:y val="2.6315170261419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3550549939471E-2"/>
                  <c:y val="-5.6272275176129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2060384698956002E-2"/>
                  <c:y val="-6.5526315789473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48309766759221E-2"/>
                  <c:y val="3.02631837854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стабильной, устойчивой</c:v>
                </c:pt>
                <c:pt idx="1">
                  <c:v>подтверженной незначительным изменениям</c:v>
                </c:pt>
                <c:pt idx="2">
                  <c:v>нестабильной, часто меняющейся</c:v>
                </c:pt>
                <c:pt idx="3">
                  <c:v>подверженной бессистемным, хаотичным изменениям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0.08</c:v>
                </c:pt>
                <c:pt idx="1">
                  <c:v>0.19</c:v>
                </c:pt>
                <c:pt idx="2">
                  <c:v>0.6</c:v>
                </c:pt>
                <c:pt idx="3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AF171E-11A4-435B-8772-5F172AA086FB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DF4F3FA3-173D-4CCB-967C-0580AD07A441}">
      <dgm:prSet phldrT="[Текст]" custT="1"/>
      <dgm:spPr/>
      <dgm:t>
        <a:bodyPr/>
        <a:lstStyle/>
        <a:p>
          <a:r>
            <a:rPr lang="ru-RU" sz="1400" dirty="0" smtClean="0"/>
            <a:t>Научно-исследовательская деятельность</a:t>
          </a:r>
          <a:endParaRPr lang="ru-RU" sz="1400" dirty="0"/>
        </a:p>
      </dgm:t>
    </dgm:pt>
    <dgm:pt modelId="{82BA1C6F-BEB6-4407-97FD-82C45376D4CB}" type="parTrans" cxnId="{3C524900-FF27-4B2A-A3A6-56137CFB08FD}">
      <dgm:prSet/>
      <dgm:spPr/>
      <dgm:t>
        <a:bodyPr/>
        <a:lstStyle/>
        <a:p>
          <a:endParaRPr lang="ru-RU"/>
        </a:p>
      </dgm:t>
    </dgm:pt>
    <dgm:pt modelId="{D7E16364-CBC7-4E91-8FD5-ACA9614EB9E6}" type="sibTrans" cxnId="{3C524900-FF27-4B2A-A3A6-56137CFB08FD}">
      <dgm:prSet/>
      <dgm:spPr/>
      <dgm:t>
        <a:bodyPr/>
        <a:lstStyle/>
        <a:p>
          <a:endParaRPr lang="ru-RU"/>
        </a:p>
      </dgm:t>
    </dgm:pt>
    <dgm:pt modelId="{F3E5F19D-9AAB-4AD2-B7A8-14E413C045DC}">
      <dgm:prSet phldrT="[Текст]" phldr="1"/>
      <dgm:spPr/>
      <dgm:t>
        <a:bodyPr/>
        <a:lstStyle/>
        <a:p>
          <a:endParaRPr lang="ru-RU" dirty="0"/>
        </a:p>
      </dgm:t>
    </dgm:pt>
    <dgm:pt modelId="{BB18A2BE-F817-47FA-9CAA-F8ECB110C23F}" type="parTrans" cxnId="{425F1074-22C9-45E2-A8BD-DF9EAB0BA6AC}">
      <dgm:prSet/>
      <dgm:spPr/>
      <dgm:t>
        <a:bodyPr/>
        <a:lstStyle/>
        <a:p>
          <a:endParaRPr lang="ru-RU"/>
        </a:p>
      </dgm:t>
    </dgm:pt>
    <dgm:pt modelId="{EF1819AF-4DD7-4310-95A7-4F9186A772E4}" type="sibTrans" cxnId="{425F1074-22C9-45E2-A8BD-DF9EAB0BA6AC}">
      <dgm:prSet/>
      <dgm:spPr/>
      <dgm:t>
        <a:bodyPr/>
        <a:lstStyle/>
        <a:p>
          <a:endParaRPr lang="ru-RU"/>
        </a:p>
      </dgm:t>
    </dgm:pt>
    <dgm:pt modelId="{63B79502-B629-49B1-BA83-36D61AE29934}">
      <dgm:prSet/>
      <dgm:spPr/>
      <dgm:t>
        <a:bodyPr/>
        <a:lstStyle/>
        <a:p>
          <a:r>
            <a:rPr lang="ru-RU" dirty="0" smtClean="0"/>
            <a:t>Международная деятельность</a:t>
          </a:r>
          <a:endParaRPr lang="ru-RU" dirty="0"/>
        </a:p>
      </dgm:t>
    </dgm:pt>
    <dgm:pt modelId="{DF8ACFC0-732A-43A8-8417-915DD976D7ED}" type="parTrans" cxnId="{739BCB76-2775-478B-966F-49F1E27B3326}">
      <dgm:prSet/>
      <dgm:spPr/>
      <dgm:t>
        <a:bodyPr/>
        <a:lstStyle/>
        <a:p>
          <a:endParaRPr lang="ru-RU"/>
        </a:p>
      </dgm:t>
    </dgm:pt>
    <dgm:pt modelId="{318D4943-D045-4EB3-A1FD-6EC841403B89}" type="sibTrans" cxnId="{739BCB76-2775-478B-966F-49F1E27B3326}">
      <dgm:prSet/>
      <dgm:spPr/>
      <dgm:t>
        <a:bodyPr/>
        <a:lstStyle/>
        <a:p>
          <a:endParaRPr lang="ru-RU"/>
        </a:p>
      </dgm:t>
    </dgm:pt>
    <dgm:pt modelId="{BA3398C2-E5D7-43A7-A744-F88263DE4CA2}">
      <dgm:prSet custT="1"/>
      <dgm:spPr/>
      <dgm:t>
        <a:bodyPr/>
        <a:lstStyle/>
        <a:p>
          <a:r>
            <a:rPr lang="ru-RU" sz="1600" dirty="0" smtClean="0"/>
            <a:t>Финансово-экономическая деятельность</a:t>
          </a:r>
          <a:endParaRPr lang="ru-RU" sz="1600" dirty="0"/>
        </a:p>
      </dgm:t>
    </dgm:pt>
    <dgm:pt modelId="{0008B9D2-7C87-4F77-857D-4F6BC6DE6BA1}" type="parTrans" cxnId="{889B922E-F8CC-44EF-8287-8A72E805F96E}">
      <dgm:prSet/>
      <dgm:spPr/>
      <dgm:t>
        <a:bodyPr/>
        <a:lstStyle/>
        <a:p>
          <a:endParaRPr lang="ru-RU"/>
        </a:p>
      </dgm:t>
    </dgm:pt>
    <dgm:pt modelId="{91432C75-559B-4531-964C-8B561D8C6366}" type="sibTrans" cxnId="{889B922E-F8CC-44EF-8287-8A72E805F96E}">
      <dgm:prSet/>
      <dgm:spPr/>
      <dgm:t>
        <a:bodyPr/>
        <a:lstStyle/>
        <a:p>
          <a:endParaRPr lang="ru-RU"/>
        </a:p>
      </dgm:t>
    </dgm:pt>
    <dgm:pt modelId="{C5155A9C-D4C2-42E7-88D4-F83266F931FB}">
      <dgm:prSet custT="1"/>
      <dgm:spPr/>
      <dgm:t>
        <a:bodyPr/>
        <a:lstStyle/>
        <a:p>
          <a:r>
            <a:rPr lang="ru-RU" sz="1200" dirty="0" smtClean="0"/>
            <a:t>Уровень безработицы среди выпускников</a:t>
          </a:r>
          <a:endParaRPr lang="ru-RU" sz="1200" dirty="0"/>
        </a:p>
      </dgm:t>
    </dgm:pt>
    <dgm:pt modelId="{4B757A0E-E1F5-4930-B709-6E841ACA8EE0}" type="parTrans" cxnId="{85250D7D-91C9-491A-B411-110CFC5CA182}">
      <dgm:prSet/>
      <dgm:spPr/>
      <dgm:t>
        <a:bodyPr/>
        <a:lstStyle/>
        <a:p>
          <a:endParaRPr lang="ru-RU"/>
        </a:p>
      </dgm:t>
    </dgm:pt>
    <dgm:pt modelId="{04841F2F-523E-4F09-9393-CFCAD5FF526C}" type="sibTrans" cxnId="{85250D7D-91C9-491A-B411-110CFC5CA182}">
      <dgm:prSet/>
      <dgm:spPr/>
      <dgm:t>
        <a:bodyPr/>
        <a:lstStyle/>
        <a:p>
          <a:endParaRPr lang="ru-RU"/>
        </a:p>
      </dgm:t>
    </dgm:pt>
    <dgm:pt modelId="{66D8122C-EBAA-4143-9B6D-CE2506F56532}">
      <dgm:prSet custT="1"/>
      <dgm:spPr/>
      <dgm:t>
        <a:bodyPr/>
        <a:lstStyle/>
        <a:p>
          <a:r>
            <a:rPr lang="ru-RU" sz="1400" dirty="0" smtClean="0"/>
            <a:t>Инфраструктура</a:t>
          </a:r>
          <a:endParaRPr lang="ru-RU" sz="1400" dirty="0"/>
        </a:p>
      </dgm:t>
    </dgm:pt>
    <dgm:pt modelId="{8A426982-3F10-4CD6-B723-C68C0F76B9B2}" type="parTrans" cxnId="{2F4D1366-2A34-432A-A3AE-B7A981612BB6}">
      <dgm:prSet/>
      <dgm:spPr/>
      <dgm:t>
        <a:bodyPr/>
        <a:lstStyle/>
        <a:p>
          <a:endParaRPr lang="ru-RU"/>
        </a:p>
      </dgm:t>
    </dgm:pt>
    <dgm:pt modelId="{C6CD4833-07B2-4DD4-A44E-6EFBDAFDBD54}" type="sibTrans" cxnId="{2F4D1366-2A34-432A-A3AE-B7A981612BB6}">
      <dgm:prSet/>
      <dgm:spPr/>
      <dgm:t>
        <a:bodyPr/>
        <a:lstStyle/>
        <a:p>
          <a:endParaRPr lang="ru-RU"/>
        </a:p>
      </dgm:t>
    </dgm:pt>
    <dgm:pt modelId="{420B8AB0-C23D-447B-A3E2-FF3B95CCE1C1}">
      <dgm:prSet phldrT="[Текст]" custT="1"/>
      <dgm:spPr/>
      <dgm:t>
        <a:bodyPr/>
        <a:lstStyle/>
        <a:p>
          <a:r>
            <a:rPr lang="ru-RU" sz="1200" dirty="0" smtClean="0"/>
            <a:t>Приведенный (минимальный) контингент студентов – только для филиалов вузов</a:t>
          </a:r>
          <a:endParaRPr lang="ru-RU" sz="1200" dirty="0"/>
        </a:p>
      </dgm:t>
    </dgm:pt>
    <dgm:pt modelId="{87BB3448-B27E-4A01-8EE5-A994259A872D}" type="sibTrans" cxnId="{5D8E798A-E48D-475A-A156-B478A8316921}">
      <dgm:prSet/>
      <dgm:spPr/>
      <dgm:t>
        <a:bodyPr/>
        <a:lstStyle/>
        <a:p>
          <a:endParaRPr lang="ru-RU"/>
        </a:p>
      </dgm:t>
    </dgm:pt>
    <dgm:pt modelId="{C66D70B5-4539-481A-A8CE-E001A7B76BF5}" type="parTrans" cxnId="{5D8E798A-E48D-475A-A156-B478A8316921}">
      <dgm:prSet/>
      <dgm:spPr/>
      <dgm:t>
        <a:bodyPr/>
        <a:lstStyle/>
        <a:p>
          <a:endParaRPr lang="ru-RU"/>
        </a:p>
      </dgm:t>
    </dgm:pt>
    <dgm:pt modelId="{D5336169-0B7C-460B-9889-E92586797196}">
      <dgm:prSet custT="1"/>
      <dgm:spPr/>
      <dgm:t>
        <a:bodyPr/>
        <a:lstStyle/>
        <a:p>
          <a:r>
            <a:rPr lang="ru-RU" sz="1400" dirty="0" smtClean="0"/>
            <a:t>Образовательная деятельность</a:t>
          </a:r>
          <a:endParaRPr lang="ru-RU" sz="1400" dirty="0"/>
        </a:p>
      </dgm:t>
    </dgm:pt>
    <dgm:pt modelId="{18F28841-E2E8-456A-AE45-D627DFA19B6D}" type="parTrans" cxnId="{457120F1-0144-40F2-ACA3-DF9BF531192C}">
      <dgm:prSet/>
      <dgm:spPr/>
      <dgm:t>
        <a:bodyPr/>
        <a:lstStyle/>
        <a:p>
          <a:endParaRPr lang="ru-RU"/>
        </a:p>
      </dgm:t>
    </dgm:pt>
    <dgm:pt modelId="{5C745844-82B5-41EC-A188-A0D15B47852A}" type="sibTrans" cxnId="{457120F1-0144-40F2-ACA3-DF9BF531192C}">
      <dgm:prSet/>
      <dgm:spPr/>
      <dgm:t>
        <a:bodyPr/>
        <a:lstStyle/>
        <a:p>
          <a:endParaRPr lang="ru-RU"/>
        </a:p>
      </dgm:t>
    </dgm:pt>
    <dgm:pt modelId="{A1F14474-315E-462C-B24C-4780819CE5E2}" type="pres">
      <dgm:prSet presAssocID="{FDAF171E-11A4-435B-8772-5F172AA086FB}" presName="compositeShape" presStyleCnt="0">
        <dgm:presLayoutVars>
          <dgm:chMax val="7"/>
          <dgm:dir/>
          <dgm:resizeHandles val="exact"/>
        </dgm:presLayoutVars>
      </dgm:prSet>
      <dgm:spPr/>
    </dgm:pt>
    <dgm:pt modelId="{3308F6A2-F9D4-4419-8E10-24B3CA368092}" type="pres">
      <dgm:prSet presAssocID="{FDAF171E-11A4-435B-8772-5F172AA086FB}" presName="wedge1" presStyleLbl="node1" presStyleIdx="0" presStyleCnt="7" custScaleX="118294" custScaleY="108199" custLinFactNeighborX="-1292" custLinFactNeighborY="3640"/>
      <dgm:spPr/>
      <dgm:t>
        <a:bodyPr/>
        <a:lstStyle/>
        <a:p>
          <a:endParaRPr lang="ru-RU"/>
        </a:p>
      </dgm:t>
    </dgm:pt>
    <dgm:pt modelId="{C0481041-34D4-4C58-8124-E218FFA16930}" type="pres">
      <dgm:prSet presAssocID="{FDAF171E-11A4-435B-8772-5F172AA086FB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7F3DFA-751B-4A8D-B4E9-777539C39289}" type="pres">
      <dgm:prSet presAssocID="{FDAF171E-11A4-435B-8772-5F172AA086FB}" presName="wedge2" presStyleLbl="node1" presStyleIdx="1" presStyleCnt="7" custScaleX="117419" custLinFactNeighborX="3941" custLinFactNeighborY="-1980"/>
      <dgm:spPr/>
      <dgm:t>
        <a:bodyPr/>
        <a:lstStyle/>
        <a:p>
          <a:endParaRPr lang="ru-RU"/>
        </a:p>
      </dgm:t>
    </dgm:pt>
    <dgm:pt modelId="{48664539-3B6D-4678-BCA3-17F2E879E960}" type="pres">
      <dgm:prSet presAssocID="{FDAF171E-11A4-435B-8772-5F172AA086FB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29603A-7B4C-4D07-809D-2D702141085A}" type="pres">
      <dgm:prSet presAssocID="{FDAF171E-11A4-435B-8772-5F172AA086FB}" presName="wedge3" presStyleLbl="node1" presStyleIdx="2" presStyleCnt="7" custScaleX="120007" custScaleY="108574" custLinFactNeighborX="4412" custLinFactNeighborY="465"/>
      <dgm:spPr/>
      <dgm:t>
        <a:bodyPr/>
        <a:lstStyle/>
        <a:p>
          <a:endParaRPr lang="ru-RU"/>
        </a:p>
      </dgm:t>
    </dgm:pt>
    <dgm:pt modelId="{F8E2BEE2-8460-4A47-8313-C8FF0FF410C1}" type="pres">
      <dgm:prSet presAssocID="{FDAF171E-11A4-435B-8772-5F172AA086FB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62F2E-B265-4E78-945E-2F86A6462334}" type="pres">
      <dgm:prSet presAssocID="{FDAF171E-11A4-435B-8772-5F172AA086FB}" presName="wedge4" presStyleLbl="node1" presStyleIdx="3" presStyleCnt="7" custScaleX="117941" custScaleY="110108" custLinFactNeighborX="1468" custLinFactNeighborY="491"/>
      <dgm:spPr/>
      <dgm:t>
        <a:bodyPr/>
        <a:lstStyle/>
        <a:p>
          <a:endParaRPr lang="ru-RU"/>
        </a:p>
      </dgm:t>
    </dgm:pt>
    <dgm:pt modelId="{9A983CBD-63FD-41C7-B5F2-96F19F70D83B}" type="pres">
      <dgm:prSet presAssocID="{FDAF171E-11A4-435B-8772-5F172AA086FB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607D2-8882-4455-A238-D117B88F0DB9}" type="pres">
      <dgm:prSet presAssocID="{FDAF171E-11A4-435B-8772-5F172AA086FB}" presName="wedge5" presStyleLbl="node1" presStyleIdx="4" presStyleCnt="7" custScaleX="128803" custScaleY="109087" custLinFactNeighborX="-2912" custLinFactNeighborY="491"/>
      <dgm:spPr/>
      <dgm:t>
        <a:bodyPr/>
        <a:lstStyle/>
        <a:p>
          <a:endParaRPr lang="ru-RU"/>
        </a:p>
      </dgm:t>
    </dgm:pt>
    <dgm:pt modelId="{78A2654E-2C85-4023-8FE9-5A4F761B43DC}" type="pres">
      <dgm:prSet presAssocID="{FDAF171E-11A4-435B-8772-5F172AA086FB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FF342-7A30-46DB-914B-840775101621}" type="pres">
      <dgm:prSet presAssocID="{FDAF171E-11A4-435B-8772-5F172AA086FB}" presName="wedge6" presStyleLbl="node1" presStyleIdx="5" presStyleCnt="7" custScaleX="133177" custLinFactNeighborX="-3121" custLinFactNeighborY="-523"/>
      <dgm:spPr/>
      <dgm:t>
        <a:bodyPr/>
        <a:lstStyle/>
        <a:p>
          <a:endParaRPr lang="ru-RU"/>
        </a:p>
      </dgm:t>
    </dgm:pt>
    <dgm:pt modelId="{AE70350B-6D32-43FF-A6D5-C1E2893D1E0A}" type="pres">
      <dgm:prSet presAssocID="{FDAF171E-11A4-435B-8772-5F172AA086FB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D7BA68-504A-40CF-8DC7-A2B52EF235B8}" type="pres">
      <dgm:prSet presAssocID="{FDAF171E-11A4-435B-8772-5F172AA086FB}" presName="wedge7" presStyleLbl="node1" presStyleIdx="6" presStyleCnt="7" custScaleX="139895" custScaleY="109339" custLinFactNeighborX="238" custLinFactNeighborY="-1147"/>
      <dgm:spPr/>
      <dgm:t>
        <a:bodyPr/>
        <a:lstStyle/>
        <a:p>
          <a:endParaRPr lang="ru-RU"/>
        </a:p>
      </dgm:t>
    </dgm:pt>
    <dgm:pt modelId="{4F77140E-338A-41C1-8291-1AFBB4A87C9D}" type="pres">
      <dgm:prSet presAssocID="{FDAF171E-11A4-435B-8772-5F172AA086FB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250D7D-91C9-491A-B411-110CFC5CA182}" srcId="{FDAF171E-11A4-435B-8772-5F172AA086FB}" destId="{C5155A9C-D4C2-42E7-88D4-F83266F931FB}" srcOrd="3" destOrd="0" parTransId="{4B757A0E-E1F5-4930-B709-6E841ACA8EE0}" sibTransId="{04841F2F-523E-4F09-9393-CFCAD5FF526C}"/>
    <dgm:cxn modelId="{3C524900-FF27-4B2A-A3A6-56137CFB08FD}" srcId="{FDAF171E-11A4-435B-8772-5F172AA086FB}" destId="{DF4F3FA3-173D-4CCB-967C-0580AD07A441}" srcOrd="6" destOrd="0" parTransId="{82BA1C6F-BEB6-4407-97FD-82C45376D4CB}" sibTransId="{D7E16364-CBC7-4E91-8FD5-ACA9614EB9E6}"/>
    <dgm:cxn modelId="{AD816BB7-B79D-A74A-BD71-D5A06654FA6A}" type="presOf" srcId="{FDAF171E-11A4-435B-8772-5F172AA086FB}" destId="{A1F14474-315E-462C-B24C-4780819CE5E2}" srcOrd="0" destOrd="0" presId="urn:microsoft.com/office/officeart/2005/8/layout/chart3"/>
    <dgm:cxn modelId="{7097E9CC-C298-F44E-A92D-658F19B9AB2D}" type="presOf" srcId="{C5155A9C-D4C2-42E7-88D4-F83266F931FB}" destId="{10362F2E-B265-4E78-945E-2F86A6462334}" srcOrd="0" destOrd="0" presId="urn:microsoft.com/office/officeart/2005/8/layout/chart3"/>
    <dgm:cxn modelId="{0AC58EE3-4D8A-524F-B1A5-EA43CBEDCD62}" type="presOf" srcId="{C5155A9C-D4C2-42E7-88D4-F83266F931FB}" destId="{9A983CBD-63FD-41C7-B5F2-96F19F70D83B}" srcOrd="1" destOrd="0" presId="urn:microsoft.com/office/officeart/2005/8/layout/chart3"/>
    <dgm:cxn modelId="{ACE7B9B8-6249-7642-A77B-EDCE413B0F6C}" type="presOf" srcId="{DF4F3FA3-173D-4CCB-967C-0580AD07A441}" destId="{4F77140E-338A-41C1-8291-1AFBB4A87C9D}" srcOrd="1" destOrd="0" presId="urn:microsoft.com/office/officeart/2005/8/layout/chart3"/>
    <dgm:cxn modelId="{E4C7D229-9CC2-7D4E-95D4-F8024C11B42F}" type="presOf" srcId="{BA3398C2-E5D7-43A7-A744-F88263DE4CA2}" destId="{78A2654E-2C85-4023-8FE9-5A4F761B43DC}" srcOrd="1" destOrd="0" presId="urn:microsoft.com/office/officeart/2005/8/layout/chart3"/>
    <dgm:cxn modelId="{739BCB76-2775-478B-966F-49F1E27B3326}" srcId="{FDAF171E-11A4-435B-8772-5F172AA086FB}" destId="{63B79502-B629-49B1-BA83-36D61AE29934}" srcOrd="5" destOrd="0" parTransId="{DF8ACFC0-732A-43A8-8417-915DD976D7ED}" sibTransId="{318D4943-D045-4EB3-A1FD-6EC841403B89}"/>
    <dgm:cxn modelId="{75CB4BF7-1485-9E46-9CB3-5CD6EE274E98}" type="presOf" srcId="{420B8AB0-C23D-447B-A3E2-FF3B95CCE1C1}" destId="{3308F6A2-F9D4-4419-8E10-24B3CA368092}" srcOrd="0" destOrd="0" presId="urn:microsoft.com/office/officeart/2005/8/layout/chart3"/>
    <dgm:cxn modelId="{1C41F5D5-7C1E-9F44-9F2F-70EFFFD4EE04}" type="presOf" srcId="{66D8122C-EBAA-4143-9B6D-CE2506F56532}" destId="{4A29603A-7B4C-4D07-809D-2D702141085A}" srcOrd="0" destOrd="0" presId="urn:microsoft.com/office/officeart/2005/8/layout/chart3"/>
    <dgm:cxn modelId="{889B922E-F8CC-44EF-8287-8A72E805F96E}" srcId="{FDAF171E-11A4-435B-8772-5F172AA086FB}" destId="{BA3398C2-E5D7-43A7-A744-F88263DE4CA2}" srcOrd="4" destOrd="0" parTransId="{0008B9D2-7C87-4F77-857D-4F6BC6DE6BA1}" sibTransId="{91432C75-559B-4531-964C-8B561D8C6366}"/>
    <dgm:cxn modelId="{D1B07005-5EBC-F749-A2F4-E2655666744D}" type="presOf" srcId="{BA3398C2-E5D7-43A7-A744-F88263DE4CA2}" destId="{B93607D2-8882-4455-A238-D117B88F0DB9}" srcOrd="0" destOrd="0" presId="urn:microsoft.com/office/officeart/2005/8/layout/chart3"/>
    <dgm:cxn modelId="{5D8E798A-E48D-475A-A156-B478A8316921}" srcId="{FDAF171E-11A4-435B-8772-5F172AA086FB}" destId="{420B8AB0-C23D-447B-A3E2-FF3B95CCE1C1}" srcOrd="0" destOrd="0" parTransId="{C66D70B5-4539-481A-A8CE-E001A7B76BF5}" sibTransId="{87BB3448-B27E-4A01-8EE5-A994259A872D}"/>
    <dgm:cxn modelId="{425F1074-22C9-45E2-A8BD-DF9EAB0BA6AC}" srcId="{FDAF171E-11A4-435B-8772-5F172AA086FB}" destId="{F3E5F19D-9AAB-4AD2-B7A8-14E413C045DC}" srcOrd="7" destOrd="0" parTransId="{BB18A2BE-F817-47FA-9CAA-F8ECB110C23F}" sibTransId="{EF1819AF-4DD7-4310-95A7-4F9186A772E4}"/>
    <dgm:cxn modelId="{DFAA3B7F-DDA9-6A4B-AF21-9210567D3B99}" type="presOf" srcId="{DF4F3FA3-173D-4CCB-967C-0580AD07A441}" destId="{38D7BA68-504A-40CF-8DC7-A2B52EF235B8}" srcOrd="0" destOrd="0" presId="urn:microsoft.com/office/officeart/2005/8/layout/chart3"/>
    <dgm:cxn modelId="{4E30B4D6-3323-B640-A9DD-E8E7B9C10824}" type="presOf" srcId="{420B8AB0-C23D-447B-A3E2-FF3B95CCE1C1}" destId="{C0481041-34D4-4C58-8124-E218FFA16930}" srcOrd="1" destOrd="0" presId="urn:microsoft.com/office/officeart/2005/8/layout/chart3"/>
    <dgm:cxn modelId="{F9106761-52AB-BD48-8DD9-DEAC693BC809}" type="presOf" srcId="{63B79502-B629-49B1-BA83-36D61AE29934}" destId="{AE70350B-6D32-43FF-A6D5-C1E2893D1E0A}" srcOrd="1" destOrd="0" presId="urn:microsoft.com/office/officeart/2005/8/layout/chart3"/>
    <dgm:cxn modelId="{7934C91C-6CC6-864F-A2D7-861BA7E2036A}" type="presOf" srcId="{63B79502-B629-49B1-BA83-36D61AE29934}" destId="{768FF342-7A30-46DB-914B-840775101621}" srcOrd="0" destOrd="0" presId="urn:microsoft.com/office/officeart/2005/8/layout/chart3"/>
    <dgm:cxn modelId="{0E58C994-0DEC-5A48-B835-A78CCEC124CD}" type="presOf" srcId="{D5336169-0B7C-460B-9889-E92586797196}" destId="{637F3DFA-751B-4A8D-B4E9-777539C39289}" srcOrd="0" destOrd="0" presId="urn:microsoft.com/office/officeart/2005/8/layout/chart3"/>
    <dgm:cxn modelId="{CA79F0B8-979D-B146-8A6B-27D676364077}" type="presOf" srcId="{66D8122C-EBAA-4143-9B6D-CE2506F56532}" destId="{F8E2BEE2-8460-4A47-8313-C8FF0FF410C1}" srcOrd="1" destOrd="0" presId="urn:microsoft.com/office/officeart/2005/8/layout/chart3"/>
    <dgm:cxn modelId="{457120F1-0144-40F2-ACA3-DF9BF531192C}" srcId="{FDAF171E-11A4-435B-8772-5F172AA086FB}" destId="{D5336169-0B7C-460B-9889-E92586797196}" srcOrd="1" destOrd="0" parTransId="{18F28841-E2E8-456A-AE45-D627DFA19B6D}" sibTransId="{5C745844-82B5-41EC-A188-A0D15B47852A}"/>
    <dgm:cxn modelId="{2F4D1366-2A34-432A-A3AE-B7A981612BB6}" srcId="{FDAF171E-11A4-435B-8772-5F172AA086FB}" destId="{66D8122C-EBAA-4143-9B6D-CE2506F56532}" srcOrd="2" destOrd="0" parTransId="{8A426982-3F10-4CD6-B723-C68C0F76B9B2}" sibTransId="{C6CD4833-07B2-4DD4-A44E-6EFBDAFDBD54}"/>
    <dgm:cxn modelId="{41208259-1951-F041-8B33-860D7D1D21ED}" type="presOf" srcId="{D5336169-0B7C-460B-9889-E92586797196}" destId="{48664539-3B6D-4678-BCA3-17F2E879E960}" srcOrd="1" destOrd="0" presId="urn:microsoft.com/office/officeart/2005/8/layout/chart3"/>
    <dgm:cxn modelId="{686C44D7-7679-E647-8903-4DE9599D5864}" type="presParOf" srcId="{A1F14474-315E-462C-B24C-4780819CE5E2}" destId="{3308F6A2-F9D4-4419-8E10-24B3CA368092}" srcOrd="0" destOrd="0" presId="urn:microsoft.com/office/officeart/2005/8/layout/chart3"/>
    <dgm:cxn modelId="{F3970C6C-FAED-4042-B053-6C65368E050E}" type="presParOf" srcId="{A1F14474-315E-462C-B24C-4780819CE5E2}" destId="{C0481041-34D4-4C58-8124-E218FFA16930}" srcOrd="1" destOrd="0" presId="urn:microsoft.com/office/officeart/2005/8/layout/chart3"/>
    <dgm:cxn modelId="{9BD1A2DD-C3F2-1D45-9AD8-5F80EE8DC425}" type="presParOf" srcId="{A1F14474-315E-462C-B24C-4780819CE5E2}" destId="{637F3DFA-751B-4A8D-B4E9-777539C39289}" srcOrd="2" destOrd="0" presId="urn:microsoft.com/office/officeart/2005/8/layout/chart3"/>
    <dgm:cxn modelId="{4FDA1F74-73F1-B541-B8E9-DBF84802B5FE}" type="presParOf" srcId="{A1F14474-315E-462C-B24C-4780819CE5E2}" destId="{48664539-3B6D-4678-BCA3-17F2E879E960}" srcOrd="3" destOrd="0" presId="urn:microsoft.com/office/officeart/2005/8/layout/chart3"/>
    <dgm:cxn modelId="{801B791C-1A2B-8942-9D82-4CAAA94F4E4C}" type="presParOf" srcId="{A1F14474-315E-462C-B24C-4780819CE5E2}" destId="{4A29603A-7B4C-4D07-809D-2D702141085A}" srcOrd="4" destOrd="0" presId="urn:microsoft.com/office/officeart/2005/8/layout/chart3"/>
    <dgm:cxn modelId="{A56EA459-F235-BF4A-8FEC-177B275C65AF}" type="presParOf" srcId="{A1F14474-315E-462C-B24C-4780819CE5E2}" destId="{F8E2BEE2-8460-4A47-8313-C8FF0FF410C1}" srcOrd="5" destOrd="0" presId="urn:microsoft.com/office/officeart/2005/8/layout/chart3"/>
    <dgm:cxn modelId="{C83236A6-ADE3-5646-B0A6-B51BDBEE8F02}" type="presParOf" srcId="{A1F14474-315E-462C-B24C-4780819CE5E2}" destId="{10362F2E-B265-4E78-945E-2F86A6462334}" srcOrd="6" destOrd="0" presId="urn:microsoft.com/office/officeart/2005/8/layout/chart3"/>
    <dgm:cxn modelId="{A1879C7C-188A-4448-BB72-53FB98ACAD71}" type="presParOf" srcId="{A1F14474-315E-462C-B24C-4780819CE5E2}" destId="{9A983CBD-63FD-41C7-B5F2-96F19F70D83B}" srcOrd="7" destOrd="0" presId="urn:microsoft.com/office/officeart/2005/8/layout/chart3"/>
    <dgm:cxn modelId="{987B31CD-F841-9A4A-A369-C154311BD4EC}" type="presParOf" srcId="{A1F14474-315E-462C-B24C-4780819CE5E2}" destId="{B93607D2-8882-4455-A238-D117B88F0DB9}" srcOrd="8" destOrd="0" presId="urn:microsoft.com/office/officeart/2005/8/layout/chart3"/>
    <dgm:cxn modelId="{2D96324C-C2BA-0E49-97E0-30CF650CD6B6}" type="presParOf" srcId="{A1F14474-315E-462C-B24C-4780819CE5E2}" destId="{78A2654E-2C85-4023-8FE9-5A4F761B43DC}" srcOrd="9" destOrd="0" presId="urn:microsoft.com/office/officeart/2005/8/layout/chart3"/>
    <dgm:cxn modelId="{CC091BEC-0A14-184B-9BAB-B317BC17F6E6}" type="presParOf" srcId="{A1F14474-315E-462C-B24C-4780819CE5E2}" destId="{768FF342-7A30-46DB-914B-840775101621}" srcOrd="10" destOrd="0" presId="urn:microsoft.com/office/officeart/2005/8/layout/chart3"/>
    <dgm:cxn modelId="{B5A9AB62-AB13-9B45-A5E2-959CC47C2541}" type="presParOf" srcId="{A1F14474-315E-462C-B24C-4780819CE5E2}" destId="{AE70350B-6D32-43FF-A6D5-C1E2893D1E0A}" srcOrd="11" destOrd="0" presId="urn:microsoft.com/office/officeart/2005/8/layout/chart3"/>
    <dgm:cxn modelId="{F68B971D-E75B-0147-91E9-F9E58E80FA68}" type="presParOf" srcId="{A1F14474-315E-462C-B24C-4780819CE5E2}" destId="{38D7BA68-504A-40CF-8DC7-A2B52EF235B8}" srcOrd="12" destOrd="0" presId="urn:microsoft.com/office/officeart/2005/8/layout/chart3"/>
    <dgm:cxn modelId="{7B02C72E-F066-9D4C-BDF8-A14F6C371BDE}" type="presParOf" srcId="{A1F14474-315E-462C-B24C-4780819CE5E2}" destId="{4F77140E-338A-41C1-8291-1AFBB4A87C9D}" srcOrd="1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Южный федеральный университет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иьиььи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Вольчик В.В.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D6CA13-8E69-431D-A138-F684A1D7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71641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572000" cy="342900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Южный федеральный университет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572000" y="0"/>
            <a:ext cx="457041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иьиььи</a:t>
            </a: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79388" y="514350"/>
            <a:ext cx="85693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011863" y="6513513"/>
            <a:ext cx="313055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B3DAB1D-C917-43E2-BBEC-18656BAACF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5100"/>
            <a:ext cx="3132138" cy="342900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Вольчик В.В.</a:t>
            </a:r>
          </a:p>
        </p:txBody>
      </p:sp>
      <p:sp>
        <p:nvSpPr>
          <p:cNvPr id="9" name="Нижний колонтитул 5"/>
          <p:cNvSpPr txBox="1">
            <a:spLocks/>
          </p:cNvSpPr>
          <p:nvPr/>
        </p:nvSpPr>
        <p:spPr>
          <a:xfrm flipH="1">
            <a:off x="3132138" y="6515100"/>
            <a:ext cx="2879725" cy="342900"/>
          </a:xfrm>
          <a:prstGeom prst="rect">
            <a:avLst/>
          </a:prstGeom>
          <a:solidFill>
            <a:srgbClr val="C00000"/>
          </a:solidFill>
        </p:spPr>
        <p:txBody>
          <a:bodyPr anchor="b"/>
          <a:lstStyle>
            <a:defPPr>
              <a:defRPr lang="ru-RU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40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/>
              <a:t>Вольчик В.В.</a:t>
            </a:r>
          </a:p>
        </p:txBody>
      </p:sp>
    </p:spTree>
    <p:extLst>
      <p:ext uri="{BB962C8B-B14F-4D97-AF65-F5344CB8AC3E}">
        <p14:creationId xmlns:p14="http://schemas.microsoft.com/office/powerpoint/2010/main" val="421110053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49550" y="514350"/>
            <a:ext cx="342900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7139B5-BD0B-4AD2-9DC5-85B234BF3582}" type="slidenum">
              <a:rPr lang="ru-RU" smtClean="0"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latin typeface="Candara" pitchFamily="34" charset="0"/>
            </a:endParaRPr>
          </a:p>
        </p:txBody>
      </p:sp>
      <p:sp>
        <p:nvSpPr>
          <p:cNvPr id="5125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 smtClean="0">
                <a:latin typeface="Candara" pitchFamily="34" charset="0"/>
              </a:rPr>
              <a:t>Вольчик В.В.</a:t>
            </a:r>
          </a:p>
        </p:txBody>
      </p:sp>
      <p:sp>
        <p:nvSpPr>
          <p:cNvPr id="5126" name="Верхний колонтитул 5"/>
          <p:cNvSpPr>
            <a:spLocks noGrp="1"/>
          </p:cNvSpPr>
          <p:nvPr>
            <p:ph type="hdr" sz="quarter"/>
          </p:nvPr>
        </p:nvSpPr>
        <p:spPr bwMode="auto">
          <a:noFill/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 smtClean="0">
                <a:latin typeface="Candara" pitchFamily="34" charset="0"/>
              </a:rPr>
              <a:t>Южный федеральный университет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иьиььи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913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A5DC1-46DF-46D5-8FF7-490846F3A3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95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1C1D3-EAB5-4E94-9773-288BE849730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51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162E9-78C0-4A1F-BBD1-341EAAD97C9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861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D9795-987E-4F2F-AE04-BD7EF446B7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82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B7A8D-B3D1-42B4-B7A8-7EC99EEC80C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93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6F1C7-8F29-4E1F-9D65-FFC35B7DD4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104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38EAD-FD00-4B4C-9B5E-ABD96CB1D7C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32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E7EE6-124D-4C1A-B25E-141C0489E3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40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92CEF-5AFB-4231-9D62-27FD51CE2C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01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1492F-34EF-46C1-B66F-F0E89C8335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2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8E84F-5D64-44FB-9719-F7B2B7A31D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30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Вольчик В.В.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Институциональная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FA28B3-22A9-4003-A888-8FE7F7C49B7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6742" y="2708920"/>
            <a:ext cx="7683956" cy="7920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4F81BD">
                    <a:lumMod val="75000"/>
                  </a:srgbClr>
                </a:solidFill>
              </a:rPr>
              <a:t>Вольчик В.В., Кривошеева-</a:t>
            </a:r>
            <a:r>
              <a:rPr lang="ru-RU" dirty="0" err="1" smtClean="0">
                <a:solidFill>
                  <a:srgbClr val="4F81BD">
                    <a:lumMod val="75000"/>
                  </a:srgbClr>
                </a:solidFill>
              </a:rPr>
              <a:t>Медянцева</a:t>
            </a:r>
            <a:r>
              <a:rPr lang="ru-RU" dirty="0" smtClean="0">
                <a:solidFill>
                  <a:srgbClr val="4F81BD">
                    <a:lumMod val="75000"/>
                  </a:srgbClr>
                </a:solidFill>
              </a:rPr>
              <a:t> Д.Д.</a:t>
            </a:r>
            <a:r>
              <a:rPr lang="ru-RU" i="1" dirty="0" smtClean="0">
                <a:solidFill>
                  <a:srgbClr val="4F81BD">
                    <a:lumMod val="75000"/>
                  </a:srgbClr>
                </a:solidFill>
              </a:rPr>
              <a:t> </a:t>
            </a:r>
            <a:endParaRPr lang="ru-RU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43663" y="6597650"/>
            <a:ext cx="2700337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bg1"/>
                </a:solidFill>
              </a:rPr>
              <a:t>Южный федеральный университет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7545" y="591086"/>
            <a:ext cx="8642350" cy="182980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2"/>
                </a:solidFill>
              </a:rPr>
              <a:t>Реформирование российского высшего образования: импорт институтов и адаптивное поведение участников рынка образовательных услуг</a:t>
            </a: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3501008"/>
            <a:ext cx="2376999" cy="2245802"/>
          </a:xfrm>
          <a:prstGeom prst="rect">
            <a:avLst/>
          </a:prstGeom>
        </p:spPr>
      </p:pic>
      <p:sp>
        <p:nvSpPr>
          <p:cNvPr id="14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777370" y="6597650"/>
            <a:ext cx="3530933" cy="260349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1100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9952" y="5229200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 smtClean="0">
              <a:solidFill>
                <a:srgbClr val="4F81BD">
                  <a:lumMod val="75000"/>
                </a:srgbClr>
              </a:solidFill>
              <a:latin typeface="+mn-lt"/>
              <a:cs typeface="+mn-cs"/>
            </a:endParaRPr>
          </a:p>
          <a:p>
            <a:pPr algn="ctr"/>
            <a:r>
              <a:rPr lang="ru-RU" sz="2400" dirty="0" smtClean="0">
                <a:solidFill>
                  <a:srgbClr val="4F81BD">
                    <a:lumMod val="75000"/>
                  </a:srgbClr>
                </a:solidFill>
              </a:rPr>
              <a:t>23-24 марта 2016</a:t>
            </a:r>
            <a:endParaRPr lang="ru-RU" sz="2400" dirty="0">
              <a:solidFill>
                <a:srgbClr val="4F81BD">
                  <a:lumMod val="75000"/>
                </a:srgbClr>
              </a:solidFill>
            </a:endParaRPr>
          </a:p>
          <a:p>
            <a:pPr algn="ctr"/>
            <a:endParaRPr lang="ru-RU" sz="2400" dirty="0">
              <a:solidFill>
                <a:srgbClr val="4F81BD">
                  <a:lumMod val="75000"/>
                </a:srgbClr>
              </a:solidFill>
              <a:latin typeface="+mn-lt"/>
              <a:cs typeface="+mn-cs"/>
            </a:endParaRPr>
          </a:p>
        </p:txBody>
      </p:sp>
      <p:pic>
        <p:nvPicPr>
          <p:cNvPr id="1026" name="Picture 2" descr="http://conf.asu.ru/media/cache/event_logo/file/event/3522/rus_logo_7ef8827c61824b92ac31e2f86726473daa9d2e6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473" y="3793809"/>
            <a:ext cx="4326231" cy="158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одзаголовок 2"/>
          <p:cNvSpPr txBox="1">
            <a:spLocks/>
          </p:cNvSpPr>
          <p:nvPr/>
        </p:nvSpPr>
        <p:spPr bwMode="auto">
          <a:xfrm>
            <a:off x="792276" y="6063023"/>
            <a:ext cx="7992888" cy="5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1200" dirty="0" smtClean="0">
                <a:solidFill>
                  <a:srgbClr val="4F81BD">
                    <a:lumMod val="75000"/>
                  </a:srgbClr>
                </a:solidFill>
              </a:rPr>
              <a:t>Доклад подготовлен в рамках выполнения гранта РГНФ</a:t>
            </a:r>
            <a:r>
              <a:rPr lang="ru-RU" sz="1200" dirty="0">
                <a:solidFill>
                  <a:srgbClr val="4F81BD">
                    <a:lumMod val="75000"/>
                  </a:srgbClr>
                </a:solidFill>
              </a:rPr>
              <a:t>: Грант № 15-32-01019 «Институциональные изменения структуры российской сферы образования и адаптивное экономическое поведение (на примере Ростовской области)».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Какой является современная система образования?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5329237"/>
          </a:xfrm>
        </p:spPr>
        <p:txBody>
          <a:bodyPr/>
          <a:lstStyle/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800" dirty="0" smtClean="0"/>
              <a:t>		</a:t>
            </a:r>
            <a:endParaRPr lang="ru-RU" sz="1400" dirty="0"/>
          </a:p>
          <a:p>
            <a:pPr marL="2340000">
              <a:lnSpc>
                <a:spcPct val="90000"/>
              </a:lnSpc>
              <a:spcBef>
                <a:spcPts val="1800"/>
              </a:spcBef>
              <a:buFont typeface="Wingdings" pitchFamily="2" charset="2"/>
              <a:buNone/>
            </a:pPr>
            <a:endParaRPr lang="ru-RU" sz="28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10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1879430"/>
            <a:ext cx="6192688" cy="316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494116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мнению преподавателей</a:t>
            </a:r>
            <a:endParaRPr lang="ru-RU" dirty="0"/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862811695"/>
              </p:ext>
            </p:extLst>
          </p:nvPr>
        </p:nvGraphicFramePr>
        <p:xfrm>
          <a:off x="5796135" y="1124744"/>
          <a:ext cx="5160747" cy="4491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275180" y="4976961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 мнению студентов</a:t>
            </a:r>
            <a:endParaRPr lang="ru-RU" dirty="0"/>
          </a:p>
        </p:txBody>
      </p:sp>
      <p:sp>
        <p:nvSpPr>
          <p:cNvPr id="14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8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9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25517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Финансирование образования в России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253573" y="1528763"/>
            <a:ext cx="8653380" cy="4920651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/>
              <a:t>Величина бюджетных расходов на образование по отношению к ВВП и по отношению к </a:t>
            </a:r>
            <a:r>
              <a:rPr lang="ru-RU" sz="2800" dirty="0" err="1"/>
              <a:t>госрасходам</a:t>
            </a:r>
            <a:r>
              <a:rPr lang="ru-RU" sz="2800" dirty="0"/>
              <a:t> в целом</a:t>
            </a:r>
            <a:r>
              <a:rPr lang="ru-RU" sz="2800" dirty="0" smtClean="0"/>
              <a:t>, </a:t>
            </a:r>
            <a:r>
              <a:rPr lang="ru-RU" sz="2800" dirty="0"/>
              <a:t>отстает от средних показателей стран ОЭСР. Расходы на образование в целом составляют в Российской Федерации 3.9% ВВП и 10.9% от общей суммы бюджетных расходов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 smtClean="0"/>
              <a:t>В </a:t>
            </a:r>
            <a:r>
              <a:rPr lang="ru-RU" sz="2800" dirty="0"/>
              <a:t>среднем по странам ОЭСР эти показатели составляют, соответственно, 5.6% и 12.9</a:t>
            </a:r>
            <a:r>
              <a:rPr lang="ru-RU" sz="2800" dirty="0" smtClean="0"/>
              <a:t>%.</a:t>
            </a:r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en-US" sz="1400" dirty="0"/>
              <a:t>OECD (2014). Education at a glance. Country note: The Russian Federation.</a:t>
            </a:r>
            <a:endParaRPr lang="ru-RU" sz="1400" dirty="0"/>
          </a:p>
          <a:p>
            <a:pPr marL="2340000" algn="just">
              <a:lnSpc>
                <a:spcPct val="90000"/>
              </a:lnSpc>
              <a:spcBef>
                <a:spcPts val="1800"/>
              </a:spcBef>
              <a:buFont typeface="Wingdings" pitchFamily="2" charset="2"/>
              <a:buNone/>
            </a:pPr>
            <a:endParaRPr lang="ru-RU" sz="28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11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sp>
        <p:nvSpPr>
          <p:cNvPr id="13" name="Номер слайда 4"/>
          <p:cNvSpPr txBox="1">
            <a:spLocks/>
          </p:cNvSpPr>
          <p:nvPr/>
        </p:nvSpPr>
        <p:spPr>
          <a:xfrm>
            <a:off x="7451724" y="6597650"/>
            <a:ext cx="1692277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11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6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9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Адаптация в системе высшего образования</a:t>
            </a:r>
            <a:endParaRPr lang="ru-RU" sz="39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55299" name="Объект 2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5329237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ru-RU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ru-RU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6CF66F47-B1D9-467E-82AE-CD00CAB601C0}" type="slidenum">
              <a:rPr lang="ru-RU" smtClean="0">
                <a:solidFill>
                  <a:srgbClr val="17375E"/>
                </a:solidFill>
              </a:rPr>
              <a:pPr eaLnBrk="1" hangingPunct="1">
                <a:defRPr/>
              </a:pPr>
              <a:t>12</a:t>
            </a:fld>
            <a:endParaRPr lang="ru-RU" smtClean="0">
              <a:solidFill>
                <a:srgbClr val="17375E"/>
              </a:solidFill>
            </a:endParaRPr>
          </a:p>
        </p:txBody>
      </p:sp>
      <p:sp>
        <p:nvSpPr>
          <p:cNvPr id="9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>
                <a:solidFill>
                  <a:schemeClr val="bg1"/>
                </a:solidFill>
              </a:rPr>
              <a:t>Вольчик В.В.</a:t>
            </a: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21346" y="1574951"/>
            <a:ext cx="2677625" cy="1033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dirty="0" smtClean="0"/>
              <a:t>Образовательные реформы</a:t>
            </a:r>
            <a:endParaRPr lang="ru-RU" sz="2000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2916822" y="1659178"/>
            <a:ext cx="1439863" cy="773113"/>
          </a:xfrm>
          <a:prstGeom prst="rightArrow">
            <a:avLst>
              <a:gd name="adj1" fmla="val 50000"/>
              <a:gd name="adj2" fmla="val 2169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цель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15049" y="1574951"/>
            <a:ext cx="4409975" cy="796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/>
              <a:t>Модернизация высшего образования</a:t>
            </a:r>
            <a:endParaRPr lang="ru-RU" dirty="0"/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5781222" y="2768251"/>
            <a:ext cx="2674976" cy="1938599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5709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Некомплементарность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институтов</a:t>
            </a:r>
          </a:p>
          <a:p>
            <a:pPr algn="ctr" eaLnBrk="1" hangingPunct="1"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Непонимание осуществляемых реформ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72417" y="4879356"/>
            <a:ext cx="3145945" cy="1230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/>
              <a:t>Адаптация акторов через послушание*</a:t>
            </a:r>
            <a:endParaRPr lang="ru-RU" dirty="0"/>
          </a:p>
        </p:txBody>
      </p:sp>
      <p:sp>
        <p:nvSpPr>
          <p:cNvPr id="1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77988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трелка влево 2"/>
          <p:cNvSpPr/>
          <p:nvPr/>
        </p:nvSpPr>
        <p:spPr>
          <a:xfrm>
            <a:off x="2916822" y="4603251"/>
            <a:ext cx="2626014" cy="1625273"/>
          </a:xfrm>
          <a:prstGeom prst="leftArrow">
            <a:avLst>
              <a:gd name="adj1" fmla="val 48840"/>
              <a:gd name="adj2" fmla="val 3562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Хроническое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недофинансирование</a:t>
            </a:r>
          </a:p>
          <a:p>
            <a:pPr algn="ctr"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Сокращение ППС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21346" y="4879356"/>
            <a:ext cx="2677625" cy="1349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dirty="0" smtClean="0"/>
              <a:t>Оппортунистическое поведение акторов, </a:t>
            </a:r>
            <a:r>
              <a:rPr lang="ru-RU" sz="2000" smtClean="0"/>
              <a:t>непринятие изменений</a:t>
            </a:r>
            <a:endParaRPr lang="ru-RU" sz="2000" dirty="0"/>
          </a:p>
        </p:txBody>
      </p:sp>
      <p:sp>
        <p:nvSpPr>
          <p:cNvPr id="4" name="Стрелка вверх 3"/>
          <p:cNvSpPr/>
          <p:nvPr/>
        </p:nvSpPr>
        <p:spPr>
          <a:xfrm>
            <a:off x="1066458" y="2875880"/>
            <a:ext cx="856776" cy="1727371"/>
          </a:xfrm>
          <a:prstGeom prst="up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1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6309320"/>
            <a:ext cx="8601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* Уильямсон О. (1993). Поведенческие предпосылки современного экономического анализа // </a:t>
            </a:r>
            <a:r>
              <a:rPr lang="en-US" sz="1400" dirty="0" smtClean="0"/>
              <a:t>THESIS, </a:t>
            </a:r>
            <a:r>
              <a:rPr lang="ru-RU" sz="1400" dirty="0" err="1" smtClean="0"/>
              <a:t>вып</a:t>
            </a:r>
            <a:r>
              <a:rPr lang="ru-RU" sz="1400" dirty="0" smtClean="0"/>
              <a:t>. 3.</a:t>
            </a:r>
            <a:endParaRPr lang="ru-RU" sz="1400" dirty="0"/>
          </a:p>
        </p:txBody>
      </p:sp>
      <p:sp>
        <p:nvSpPr>
          <p:cNvPr id="22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8220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Адаптация в системе высшего образования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69156" y="1052736"/>
            <a:ext cx="9005687" cy="4853148"/>
          </a:xfrm>
        </p:spPr>
        <p:txBody>
          <a:bodyPr/>
          <a:lstStyle/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400" dirty="0" smtClean="0"/>
              <a:t>Институты</a:t>
            </a:r>
            <a:r>
              <a:rPr lang="ru-RU" sz="2400" dirty="0"/>
              <a:t>, как и технологии, эволюционируют таким образом, что прогнозировать этот процесс практически невозможно. Даже в том случае, если организации </a:t>
            </a:r>
            <a:r>
              <a:rPr lang="ru-RU" sz="2400" dirty="0" smtClean="0"/>
              <a:t>и акторы осознанно </a:t>
            </a:r>
            <a:r>
              <a:rPr lang="ru-RU" sz="2400" dirty="0"/>
              <a:t>идут на изменения, может потребоваться очень длительный период времени, </a:t>
            </a:r>
            <a:r>
              <a:rPr lang="ru-RU" sz="2400" dirty="0" smtClean="0"/>
              <a:t>чтобы адаптация произошла комфортно и изменения действительно способствовали повышению эффективности.</a:t>
            </a:r>
          </a:p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400" dirty="0" smtClean="0"/>
              <a:t>Зачастую акторы </a:t>
            </a:r>
            <a:r>
              <a:rPr lang="ru-RU" sz="2400" dirty="0"/>
              <a:t>имеют неправильное и неточное представление о результатах проводимых институциональных изменений – </a:t>
            </a:r>
            <a:r>
              <a:rPr lang="ru-RU" sz="2400" dirty="0" smtClean="0"/>
              <a:t>«все </a:t>
            </a:r>
            <a:r>
              <a:rPr lang="ru-RU" sz="2400" dirty="0"/>
              <a:t>с легкостью нарушают правила игры, поскольку никто не </a:t>
            </a:r>
            <a:r>
              <a:rPr lang="ru-RU" sz="2400" dirty="0" smtClean="0"/>
              <a:t>знает </a:t>
            </a:r>
            <a:r>
              <a:rPr lang="ru-RU" sz="2400" dirty="0"/>
              <a:t>точно, каковы они</a:t>
            </a:r>
            <a:r>
              <a:rPr lang="ru-RU" sz="2400" dirty="0" smtClean="0"/>
              <a:t>»*.</a:t>
            </a:r>
          </a:p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400" dirty="0"/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 smtClean="0"/>
              <a:t>*Грэхэм </a:t>
            </a:r>
            <a:r>
              <a:rPr lang="ru-RU" sz="1400" dirty="0"/>
              <a:t>Л. (2014). Сможет ли Россия конкурировать? История инноваций в царской, советской </a:t>
            </a:r>
            <a:r>
              <a:rPr lang="ru-RU" sz="1400" dirty="0" smtClean="0"/>
              <a:t>и современной </a:t>
            </a:r>
            <a:r>
              <a:rPr lang="ru-RU" sz="1400" dirty="0"/>
              <a:t>России. </a:t>
            </a:r>
            <a:r>
              <a:rPr lang="ru-RU" sz="1400" dirty="0" smtClean="0"/>
              <a:t>М., С. 377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13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sp>
        <p:nvSpPr>
          <p:cNvPr id="13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19250" y="6597650"/>
            <a:ext cx="5832475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0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42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Делиберативный процесс и </a:t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эффект беговой дорожки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5329237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800" dirty="0"/>
              <a:t>Основные акторы должны быть включены в </a:t>
            </a:r>
            <a:r>
              <a:rPr lang="ru-RU" sz="2800" b="1" dirty="0"/>
              <a:t>делиберативный процесс, который, в частности, будет способствовать пониманию сущности и функций внедряемых институтов и механизмов регулирования</a:t>
            </a:r>
            <a:r>
              <a:rPr lang="ru-RU" sz="2800" b="1" dirty="0" smtClean="0"/>
              <a:t>.</a:t>
            </a:r>
          </a:p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2800" dirty="0" smtClean="0"/>
              <a:t> </a:t>
            </a:r>
            <a:r>
              <a:rPr lang="ru-RU" sz="2800" dirty="0"/>
              <a:t>Если такое понимание не достигается в течение длительного времени, может наблюдаться </a:t>
            </a:r>
            <a:r>
              <a:rPr lang="ru-RU" sz="2800" b="1" dirty="0"/>
              <a:t>эффект «беговой дорожки» – усилий много, а движения вперед нет.</a:t>
            </a:r>
          </a:p>
          <a:p>
            <a:pPr marL="0" indent="450000" algn="just">
              <a:lnSpc>
                <a:spcPct val="114000"/>
              </a:lnSpc>
              <a:spcBef>
                <a:spcPts val="0"/>
              </a:spcBef>
              <a:buNone/>
            </a:pPr>
            <a:endParaRPr lang="ru-RU" sz="28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14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sp>
        <p:nvSpPr>
          <p:cNvPr id="13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0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5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45512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302" name="Прямая соединительная линия 55301"/>
          <p:cNvCxnSpPr>
            <a:stCxn id="3" idx="2"/>
            <a:endCxn id="56" idx="0"/>
          </p:cNvCxnSpPr>
          <p:nvPr/>
        </p:nvCxnSpPr>
        <p:spPr>
          <a:xfrm>
            <a:off x="4644008" y="3052104"/>
            <a:ext cx="17689" cy="282632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29" idx="3"/>
            <a:endCxn id="36" idx="1"/>
          </p:cNvCxnSpPr>
          <p:nvPr/>
        </p:nvCxnSpPr>
        <p:spPr>
          <a:xfrm flipV="1">
            <a:off x="2505010" y="1825675"/>
            <a:ext cx="4091952" cy="168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Реформирование высшего образования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6CF66F47-B1D9-467E-82AE-CD00CAB601C0}" type="slidenum">
              <a:rPr lang="ru-RU" smtClean="0">
                <a:solidFill>
                  <a:srgbClr val="17375E"/>
                </a:solidFill>
              </a:rPr>
              <a:pPr eaLnBrk="1" hangingPunct="1">
                <a:defRPr/>
              </a:pPr>
              <a:t>2</a:t>
            </a:fld>
            <a:endParaRPr lang="ru-RU" smtClean="0">
              <a:solidFill>
                <a:srgbClr val="17375E"/>
              </a:solidFill>
            </a:endParaRPr>
          </a:p>
        </p:txBody>
      </p:sp>
      <p:sp>
        <p:nvSpPr>
          <p:cNvPr id="9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>
                <a:solidFill>
                  <a:schemeClr val="bg1"/>
                </a:solidFill>
              </a:rPr>
              <a:t>Вольчик В.В.</a:t>
            </a: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32" y="1357623"/>
            <a:ext cx="3168352" cy="1694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Модернизация существующих институтов</a:t>
            </a:r>
          </a:p>
          <a:p>
            <a:pPr algn="ctr"/>
            <a:r>
              <a:rPr lang="ru-RU" dirty="0"/>
              <a:t>=</a:t>
            </a:r>
          </a:p>
          <a:p>
            <a:pPr algn="ctr"/>
            <a:r>
              <a:rPr lang="ru-RU" dirty="0" smtClean="0"/>
              <a:t>Реформы в сфере образования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73283" y="4550266"/>
            <a:ext cx="1944216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Зависимость от предшествующей траектории развития</a:t>
            </a:r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335178" y="4581128"/>
            <a:ext cx="1944216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smtClean="0"/>
              <a:t>Экзаптация институтов</a:t>
            </a:r>
            <a:endParaRPr lang="ru-RU" sz="1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59532" y="3278104"/>
            <a:ext cx="1944216" cy="7269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Институциональные ловушки</a:t>
            </a:r>
            <a:endParaRPr lang="ru-RU" sz="1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671900" y="4188751"/>
            <a:ext cx="194421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smtClean="0"/>
              <a:t>Импорт институтов</a:t>
            </a:r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949191" y="3284984"/>
            <a:ext cx="1944216" cy="7200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Институциональная инерция</a:t>
            </a:r>
            <a:endParaRPr lang="ru-RU" sz="1600" dirty="0"/>
          </a:p>
        </p:txBody>
      </p:sp>
      <p:cxnSp>
        <p:nvCxnSpPr>
          <p:cNvPr id="7" name="Прямая соединительная линия 6"/>
          <p:cNvCxnSpPr>
            <a:stCxn id="3" idx="1"/>
            <a:endCxn id="19" idx="0"/>
          </p:cNvCxnSpPr>
          <p:nvPr/>
        </p:nvCxnSpPr>
        <p:spPr>
          <a:xfrm flipH="1">
            <a:off x="1331640" y="2204864"/>
            <a:ext cx="1728192" cy="107324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18" idx="0"/>
          </p:cNvCxnSpPr>
          <p:nvPr/>
        </p:nvCxnSpPr>
        <p:spPr>
          <a:xfrm flipH="1">
            <a:off x="2307286" y="3052104"/>
            <a:ext cx="752546" cy="1529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4" idx="0"/>
          </p:cNvCxnSpPr>
          <p:nvPr/>
        </p:nvCxnSpPr>
        <p:spPr>
          <a:xfrm>
            <a:off x="6228184" y="3052104"/>
            <a:ext cx="817207" cy="149816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3" idx="3"/>
            <a:endCxn id="21" idx="0"/>
          </p:cNvCxnSpPr>
          <p:nvPr/>
        </p:nvCxnSpPr>
        <p:spPr>
          <a:xfrm>
            <a:off x="6228184" y="2204864"/>
            <a:ext cx="1693115" cy="10801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304" name="Прямая соединительная линия 55303"/>
          <p:cNvCxnSpPr/>
          <p:nvPr/>
        </p:nvCxnSpPr>
        <p:spPr>
          <a:xfrm>
            <a:off x="340541" y="4005064"/>
            <a:ext cx="991099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07" name="Прямая соединительная линия 55306"/>
          <p:cNvCxnSpPr/>
          <p:nvPr/>
        </p:nvCxnSpPr>
        <p:spPr>
          <a:xfrm>
            <a:off x="1331640" y="5517232"/>
            <a:ext cx="234026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09" name="Прямая соединительная линия 55308"/>
          <p:cNvCxnSpPr/>
          <p:nvPr/>
        </p:nvCxnSpPr>
        <p:spPr>
          <a:xfrm flipV="1">
            <a:off x="5743311" y="5517232"/>
            <a:ext cx="2177988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11" name="Прямая соединительная линия 55310"/>
          <p:cNvCxnSpPr/>
          <p:nvPr/>
        </p:nvCxnSpPr>
        <p:spPr>
          <a:xfrm flipV="1">
            <a:off x="7956615" y="4005064"/>
            <a:ext cx="936792" cy="1481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5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>
                <a:solidFill>
                  <a:schemeClr val="tx2"/>
                </a:solidFill>
              </a:rPr>
              <a:t>Реформирование российского высшего образования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65345" y="1446487"/>
            <a:ext cx="2339665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Интеграция в мировую систему высшего образования 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596962" y="1412775"/>
            <a:ext cx="2358350" cy="825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Формирование рынка образовательных услуг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2455660" y="5878425"/>
            <a:ext cx="4412074" cy="657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Некомплементарность</a:t>
            </a:r>
            <a:r>
              <a:rPr lang="ru-RU" sz="1600" dirty="0" smtClean="0"/>
              <a:t> новых институтов уже существующим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5626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Значимые институциональные изменения в сфере образования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0" y="1622332"/>
            <a:ext cx="9144000" cy="4621399"/>
          </a:xfrm>
        </p:spPr>
        <p:txBody>
          <a:bodyPr/>
          <a:lstStyle/>
          <a:p>
            <a:pPr marL="0" algn="just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400" dirty="0" smtClean="0"/>
              <a:t>		</a:t>
            </a:r>
            <a:endParaRPr lang="ru-RU" sz="2400" dirty="0"/>
          </a:p>
          <a:p>
            <a:pPr marL="2340000" algn="just">
              <a:lnSpc>
                <a:spcPct val="90000"/>
              </a:lnSpc>
              <a:spcBef>
                <a:spcPts val="1800"/>
              </a:spcBef>
              <a:buFont typeface="Wingdings" pitchFamily="2" charset="2"/>
              <a:buNone/>
            </a:pPr>
            <a:endParaRPr lang="ru-RU" sz="24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4" y="6597650"/>
            <a:ext cx="1692277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3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167339"/>
              </p:ext>
            </p:extLst>
          </p:nvPr>
        </p:nvGraphicFramePr>
        <p:xfrm>
          <a:off x="395536" y="1654905"/>
          <a:ext cx="8280919" cy="443839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400600"/>
                <a:gridCol w="1440160"/>
                <a:gridCol w="1440159"/>
              </a:tblGrid>
              <a:tr h="637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Изменение в образовательной сфере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Ранг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(студенты)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Ранг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(преподаватели)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5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Введение рейтинговой системы формальных результатов оценки знаний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Окончательный переход на двухуровневую систему «бакалавр-магистр»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2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Сокращение бюджетных мест   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6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Повышение минимального балла (пороговое значение)  ЕГЭ в вузах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10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2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Внедрение проверки работ на «Антиплагиат»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2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Увеличение стоимости обучения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2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Увеличение количества магистерских программ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6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Большее распространение индивидуальных траекторий обучения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12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Бюрократизация образовательного процесса, увеличение административной нагрузки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2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Сокращение (объединение) направлений бакалавриата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10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6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Усиление административного контроля за учебным процессом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11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2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Введение кредитно-модульной системы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12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11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3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6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67213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Институты, импортируемые в систему российского высшего образования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A9C4E963-D0DE-44CF-8C38-071FF0413231}" type="slidenum">
              <a:rPr lang="ru-RU" smtClean="0">
                <a:solidFill>
                  <a:srgbClr val="17375E"/>
                </a:solidFill>
              </a:rPr>
              <a:pPr eaLnBrk="1" hangingPunct="1">
                <a:defRPr/>
              </a:pPr>
              <a:t>4</a:t>
            </a:fld>
            <a:endParaRPr lang="ru-RU" smtClean="0">
              <a:solidFill>
                <a:srgbClr val="17375E"/>
              </a:solidFill>
            </a:endParaRPr>
          </a:p>
        </p:txBody>
      </p:sp>
      <p:sp>
        <p:nvSpPr>
          <p:cNvPr id="9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513247"/>
            <a:ext cx="2808312" cy="979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Индивидуальные образовательные траектории студентов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2780928"/>
            <a:ext cx="878497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Рейтинги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167844" y="1513246"/>
            <a:ext cx="2808312" cy="979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Эффективные контракты</a:t>
            </a:r>
            <a:endParaRPr lang="ru-RU" dirty="0"/>
          </a:p>
        </p:txBody>
      </p:sp>
      <p:sp>
        <p:nvSpPr>
          <p:cNvPr id="19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0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56176" y="1513245"/>
            <a:ext cx="2808312" cy="979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Окончательный переход на двухуровневую систему бакалавр-магистр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286000" y="3573016"/>
            <a:ext cx="4518248" cy="23762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Использование исключительно количественных показателей в качестве ориентиров развития, подмена ценностей и стимулов в образовании, насаждение ложных убеждений, мифов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95536" y="5013176"/>
            <a:ext cx="2169750" cy="14761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Эффект контроля контролеров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588224" y="5013176"/>
            <a:ext cx="2169750" cy="14761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Нарастание напряженности в преподавательских коллективах</a:t>
            </a:r>
            <a:endParaRPr lang="ru-RU" dirty="0"/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2004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Ключевые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индикаторы, использующиеся при оценке эффективности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вузов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5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49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024315"/>
              </p:ext>
            </p:extLst>
          </p:nvPr>
        </p:nvGraphicFramePr>
        <p:xfrm>
          <a:off x="-2556792" y="1340768"/>
          <a:ext cx="10873208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трелка вправо 6"/>
          <p:cNvSpPr/>
          <p:nvPr/>
        </p:nvSpPr>
        <p:spPr>
          <a:xfrm>
            <a:off x="5724128" y="3501008"/>
            <a:ext cx="144016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95808" y="2132856"/>
            <a:ext cx="1604927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39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ru-RU" sz="239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74135" y="227687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Эффективность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Номер слайда 4"/>
          <p:cNvSpPr txBox="1">
            <a:spLocks/>
          </p:cNvSpPr>
          <p:nvPr/>
        </p:nvSpPr>
        <p:spPr>
          <a:xfrm>
            <a:off x="7451724" y="6597650"/>
            <a:ext cx="1692277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5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6" name="Нижний колонтитул 3"/>
          <p:cNvSpPr txBox="1">
            <a:spLocks/>
          </p:cNvSpPr>
          <p:nvPr/>
        </p:nvSpPr>
        <p:spPr>
          <a:xfrm>
            <a:off x="1692275" y="6597650"/>
            <a:ext cx="5759450" cy="2603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chemeClr val="tx2"/>
                </a:solidFill>
              </a:rPr>
              <a:t>Трансформация российской сферы образования и институциональные 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8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9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95999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5145"/>
            <a:ext cx="9144000" cy="1008063"/>
          </a:xfrm>
          <a:solidFill>
            <a:srgbClr val="E4EDF8"/>
          </a:solidFill>
        </p:spPr>
        <p:txBody>
          <a:bodyPr/>
          <a:lstStyle/>
          <a:p>
            <a:pPr>
              <a:defRPr/>
            </a:pPr>
            <a:r>
              <a:rPr lang="ru-RU" sz="3600" dirty="0" smtClean="0"/>
              <a:t>Слишком много образования?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-1" y="2591184"/>
            <a:ext cx="8683347" cy="4006466"/>
          </a:xfrm>
        </p:spPr>
        <p:txBody>
          <a:bodyPr/>
          <a:lstStyle/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800" dirty="0" smtClean="0"/>
              <a:t>		</a:t>
            </a:r>
            <a:endParaRPr lang="ru-RU" sz="1400" dirty="0"/>
          </a:p>
          <a:p>
            <a:pPr marL="2340000">
              <a:lnSpc>
                <a:spcPct val="90000"/>
              </a:lnSpc>
              <a:spcBef>
                <a:spcPts val="1800"/>
              </a:spcBef>
              <a:buFont typeface="Wingdings" pitchFamily="2" charset="2"/>
              <a:buNone/>
            </a:pPr>
            <a:endParaRPr lang="ru-RU" sz="28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6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sp>
        <p:nvSpPr>
          <p:cNvPr id="3" name="Прямоугольник 2"/>
          <p:cNvSpPr txBox="1"/>
          <p:nvPr/>
        </p:nvSpPr>
        <p:spPr>
          <a:xfrm>
            <a:off x="2193868" y="135534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Доля взрослого населения (25-64 года) с высшим образованием – 2013 г.</a:t>
            </a:r>
            <a:r>
              <a:rPr lang="ru-RU" baseline="30000" dirty="0"/>
              <a:t> </a:t>
            </a:r>
            <a:endParaRPr lang="ru-RU" dirty="0"/>
          </a:p>
        </p:txBody>
      </p:sp>
      <p:sp>
        <p:nvSpPr>
          <p:cNvPr id="4" name="Прямоугольник 3"/>
          <p:cNvSpPr txBox="1"/>
          <p:nvPr/>
        </p:nvSpPr>
        <p:spPr>
          <a:xfrm>
            <a:off x="259117" y="6131597"/>
            <a:ext cx="84415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  <a:ea typeface="Times New Roman" charset="0"/>
              </a:rPr>
              <a:t>OECD (2014), Education at a Glance2014: OECD Indicators, OECD Publishing.</a:t>
            </a:r>
            <a:endParaRPr lang="ru-RU" sz="1400" dirty="0">
              <a:latin typeface="+mn-lt"/>
            </a:endParaRPr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349958"/>
              </p:ext>
            </p:extLst>
          </p:nvPr>
        </p:nvGraphicFramePr>
        <p:xfrm>
          <a:off x="273924" y="1032545"/>
          <a:ext cx="8330523" cy="5099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6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8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400307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>
              <a:defRPr/>
            </a:pPr>
            <a:r>
              <a:rPr lang="ru-RU" sz="2800" dirty="0"/>
              <a:t>Динамика изменений в сфере высшего образования </a:t>
            </a:r>
            <a:endParaRPr lang="ru-RU" sz="2800" dirty="0" smtClean="0"/>
          </a:p>
          <a:p>
            <a:pPr>
              <a:defRPr/>
            </a:pPr>
            <a:r>
              <a:rPr lang="ru-RU" sz="2800" dirty="0" smtClean="0"/>
              <a:t>2008-2011 </a:t>
            </a:r>
            <a:r>
              <a:rPr lang="ru-RU" sz="2800" dirty="0"/>
              <a:t>гг. Индекс изменений (2008=100)</a:t>
            </a:r>
            <a:endParaRPr lang="ru-RU" sz="28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5329237"/>
          </a:xfrm>
        </p:spPr>
        <p:txBody>
          <a:bodyPr/>
          <a:lstStyle/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800" dirty="0" smtClean="0"/>
          </a:p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800" dirty="0" smtClean="0"/>
              <a:t>		</a:t>
            </a:r>
            <a:endParaRPr lang="ru-RU" sz="1400" dirty="0"/>
          </a:p>
          <a:p>
            <a:pPr marL="2340000">
              <a:lnSpc>
                <a:spcPct val="90000"/>
              </a:lnSpc>
              <a:spcBef>
                <a:spcPts val="1800"/>
              </a:spcBef>
              <a:buFont typeface="Wingdings" pitchFamily="2" charset="2"/>
              <a:buNone/>
            </a:pPr>
            <a:endParaRPr lang="ru-RU" sz="28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7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pic>
        <p:nvPicPr>
          <p:cNvPr id="13" name="Рисунок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2" y="1867043"/>
            <a:ext cx="7286444" cy="41445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91556" y="6142649"/>
            <a:ext cx="7885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Education at a Glance2014: OECD Indicators, OECD Publishing</a:t>
            </a:r>
            <a:endParaRPr lang="ru-RU" sz="1400" dirty="0"/>
          </a:p>
        </p:txBody>
      </p:sp>
      <p:sp>
        <p:nvSpPr>
          <p:cNvPr id="14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6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8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09348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Мало иностранных студентов?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8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pic>
        <p:nvPicPr>
          <p:cNvPr id="3074" name="Picture 2" descr="C:\Users\Dasha\Desktop\2015-09-25 23-53-49 Скриншот экран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28800"/>
            <a:ext cx="6629811" cy="4563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Dasha\YandexDisk\Скриншоты\2015-09-25 23-58-55 Скриншот экрана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67445"/>
            <a:ext cx="7334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5661"/>
            <a:ext cx="28860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6229331"/>
            <a:ext cx="5332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OECD (2014). Education at a </a:t>
            </a:r>
            <a:r>
              <a:rPr lang="en-US" sz="1400" dirty="0" smtClean="0"/>
              <a:t>glance</a:t>
            </a:r>
            <a:r>
              <a:rPr lang="ru-RU" sz="1400" dirty="0"/>
              <a:t>:</a:t>
            </a:r>
            <a:r>
              <a:rPr lang="ru-RU" sz="1400" dirty="0" smtClean="0"/>
              <a:t> </a:t>
            </a:r>
            <a:r>
              <a:rPr lang="en-US" sz="1400" dirty="0" smtClean="0"/>
              <a:t>OECD Indicators</a:t>
            </a:r>
            <a:r>
              <a:rPr lang="ru-RU" sz="1400" dirty="0" smtClean="0"/>
              <a:t>, </a:t>
            </a:r>
            <a:r>
              <a:rPr lang="en-US" sz="1400" dirty="0" smtClean="0"/>
              <a:t> OECD Publishing</a:t>
            </a:r>
          </a:p>
          <a:p>
            <a:endParaRPr lang="ru-RU" sz="1400" dirty="0"/>
          </a:p>
        </p:txBody>
      </p:sp>
      <p:sp>
        <p:nvSpPr>
          <p:cNvPr id="13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97650"/>
            <a:ext cx="5759450" cy="26035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Трансформация российской сферы образования и институциональные </a:t>
            </a:r>
            <a:r>
              <a:rPr lang="ru-RU" dirty="0" smtClean="0">
                <a:solidFill>
                  <a:schemeClr val="tx2"/>
                </a:solidFill>
              </a:rPr>
              <a:t>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5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6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3777369" y="6597651"/>
            <a:ext cx="4240129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56922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48574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  <a:solidFill>
            <a:srgbClr val="E4EDF8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cs typeface="DokChampa" pitchFamily="34" charset="-34"/>
              </a:rPr>
              <a:t>Мало иностранных студентов?</a:t>
            </a:r>
            <a:endParaRPr lang="ru-RU" sz="3600" dirty="0">
              <a:solidFill>
                <a:schemeClr val="tx2">
                  <a:lumMod val="75000"/>
                </a:schemeClr>
              </a:solidFill>
              <a:cs typeface="DokChampa" pitchFamily="34" charset="-34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51725" y="6597650"/>
            <a:ext cx="1692275" cy="2603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fld id="{4755FC78-6350-486A-9973-B5F02EEC0AC2}" type="slidenum">
              <a:rPr lang="ru-RU" smtClean="0">
                <a:solidFill>
                  <a:schemeClr val="tx2">
                    <a:lumMod val="75000"/>
                  </a:schemeClr>
                </a:solidFill>
              </a:rPr>
              <a:pPr>
                <a:defRPr/>
              </a:pPr>
              <a:t>9</a:t>
            </a:fld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Нижний колонтитул 3"/>
          <p:cNvSpPr txBox="1">
            <a:spLocks/>
          </p:cNvSpPr>
          <p:nvPr/>
        </p:nvSpPr>
        <p:spPr>
          <a:xfrm>
            <a:off x="0" y="6597650"/>
            <a:ext cx="3357554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Вольчик В.В., Кривошеева-Медянцева Д.Д.</a:t>
            </a:r>
          </a:p>
        </p:txBody>
      </p:sp>
      <p:sp>
        <p:nvSpPr>
          <p:cNvPr id="11" name="Нижний колонтитул 3"/>
          <p:cNvSpPr txBox="1">
            <a:spLocks/>
          </p:cNvSpPr>
          <p:nvPr/>
        </p:nvSpPr>
        <p:spPr>
          <a:xfrm>
            <a:off x="0" y="0"/>
            <a:ext cx="4572000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>
                <a:solidFill>
                  <a:schemeClr val="bg1"/>
                </a:solidFill>
              </a:rPr>
              <a:t>Южный федеральный университет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Нижний колонтитул 3"/>
          <p:cNvSpPr txBox="1">
            <a:spLocks/>
          </p:cNvSpPr>
          <p:nvPr/>
        </p:nvSpPr>
        <p:spPr>
          <a:xfrm>
            <a:off x="4572000" y="0"/>
            <a:ext cx="4572000" cy="260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l"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Экономический факультет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043652"/>
            <a:ext cx="533261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OECD (2014). Education at a </a:t>
            </a:r>
            <a:r>
              <a:rPr lang="en-US" sz="1400" dirty="0" smtClean="0"/>
              <a:t>glance</a:t>
            </a:r>
            <a:r>
              <a:rPr lang="ru-RU" sz="1400" dirty="0"/>
              <a:t>:</a:t>
            </a:r>
            <a:r>
              <a:rPr lang="ru-RU" sz="1400" dirty="0" smtClean="0"/>
              <a:t> </a:t>
            </a:r>
            <a:r>
              <a:rPr lang="en-US" sz="1400" dirty="0" smtClean="0"/>
              <a:t>OECD Indicators</a:t>
            </a:r>
            <a:r>
              <a:rPr lang="ru-RU" sz="1400" dirty="0" smtClean="0"/>
              <a:t>, </a:t>
            </a:r>
            <a:r>
              <a:rPr lang="en-US" sz="1400" dirty="0" smtClean="0"/>
              <a:t> OECD Publishing</a:t>
            </a:r>
          </a:p>
          <a:p>
            <a:endParaRPr lang="ru-RU" sz="1600" dirty="0"/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/>
        </p:nvGraphicFramePr>
        <p:xfrm>
          <a:off x="809625" y="1062037"/>
          <a:ext cx="7524750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99592" y="234888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International students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4208" y="301999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Foreign students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3" name="Нижний колонтитул 3"/>
          <p:cNvSpPr txBox="1">
            <a:spLocks/>
          </p:cNvSpPr>
          <p:nvPr/>
        </p:nvSpPr>
        <p:spPr>
          <a:xfrm>
            <a:off x="1692275" y="6597650"/>
            <a:ext cx="5759450" cy="2603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Трансформация российской сферы образования и институциональные ловушки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5" name="Нижний колонтитул 3"/>
          <p:cNvSpPr txBox="1">
            <a:spLocks/>
          </p:cNvSpPr>
          <p:nvPr/>
        </p:nvSpPr>
        <p:spPr>
          <a:xfrm>
            <a:off x="0" y="6597650"/>
            <a:ext cx="1692275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err="1">
                <a:solidFill>
                  <a:schemeClr val="bg1"/>
                </a:solidFill>
              </a:rPr>
              <a:t>Вольчик</a:t>
            </a:r>
            <a:r>
              <a:rPr lang="ru-RU" sz="1400" dirty="0">
                <a:solidFill>
                  <a:schemeClr val="bg1"/>
                </a:solidFill>
              </a:rPr>
              <a:t> В.В.</a:t>
            </a:r>
          </a:p>
        </p:txBody>
      </p:sp>
      <p:sp>
        <p:nvSpPr>
          <p:cNvPr id="16" name="Нижний колонтитул 3"/>
          <p:cNvSpPr txBox="1">
            <a:spLocks/>
          </p:cNvSpPr>
          <p:nvPr/>
        </p:nvSpPr>
        <p:spPr>
          <a:xfrm>
            <a:off x="-1" y="6597650"/>
            <a:ext cx="3777371" cy="2603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>
                <a:solidFill>
                  <a:schemeClr val="bg1"/>
                </a:solidFill>
              </a:rPr>
              <a:t>Вольчик В.В</a:t>
            </a:r>
            <a:r>
              <a:rPr lang="ru-RU" sz="1400" dirty="0" smtClean="0">
                <a:solidFill>
                  <a:schemeClr val="bg1"/>
                </a:solidFill>
              </a:rPr>
              <a:t>., </a:t>
            </a:r>
            <a:r>
              <a:rPr lang="ru-RU" sz="1400" dirty="0" err="1" smtClean="0">
                <a:solidFill>
                  <a:schemeClr val="bg1"/>
                </a:solidFill>
              </a:rPr>
              <a:t>Кривошеева-Медянцева</a:t>
            </a:r>
            <a:r>
              <a:rPr lang="ru-RU" sz="1400" dirty="0" smtClean="0">
                <a:solidFill>
                  <a:schemeClr val="bg1"/>
                </a:solidFill>
              </a:rPr>
              <a:t> Д.Д.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7" name="Нижний колонтитул 3"/>
          <p:cNvSpPr txBox="1">
            <a:spLocks/>
          </p:cNvSpPr>
          <p:nvPr/>
        </p:nvSpPr>
        <p:spPr>
          <a:xfrm>
            <a:off x="3777370" y="6597650"/>
            <a:ext cx="3530933" cy="2603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smtClean="0">
                <a:solidFill>
                  <a:schemeClr val="tx2"/>
                </a:solidFill>
              </a:rPr>
              <a:t>Импорт институтов и адаптивное поведение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8" name="Нижний колонтитул 3"/>
          <p:cNvSpPr txBox="1">
            <a:spLocks noGrp="1"/>
          </p:cNvSpPr>
          <p:nvPr>
            <p:ph type="ftr" sz="quarter" idx="11"/>
          </p:nvPr>
        </p:nvSpPr>
        <p:spPr>
          <a:xfrm>
            <a:off x="3755666" y="6597650"/>
            <a:ext cx="4094162" cy="2603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ru-RU" dirty="0">
                <a:solidFill>
                  <a:schemeClr val="tx2"/>
                </a:solidFill>
              </a:rPr>
              <a:t>Реформирование российского высшего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73609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blon.potm" id="{1ED0B8D1-53EB-4865-BAD0-3C41A6A9477F}" vid="{14603318-AEA5-4906-A618-3B416F4E042F}"/>
    </a:ext>
  </a:extLst>
</a:theme>
</file>

<file path=ppt/theme/theme2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</Template>
  <TotalTime>2182</TotalTime>
  <Words>1117</Words>
  <Application>Microsoft Office PowerPoint</Application>
  <PresentationFormat>Экран (4:3)</PresentationFormat>
  <Paragraphs>248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Candara</vt:lpstr>
      <vt:lpstr>DokChampa</vt:lpstr>
      <vt:lpstr>Times New Roman</vt:lpstr>
      <vt:lpstr>Wingdings</vt:lpstr>
      <vt:lpstr>Тема Office</vt:lpstr>
      <vt:lpstr>Презентация PowerPoint</vt:lpstr>
      <vt:lpstr>Реформирование высшего образования</vt:lpstr>
      <vt:lpstr>Значимые институциональные изменения в сфере образования</vt:lpstr>
      <vt:lpstr>Институты, импортируемые в систему российского высшего образования</vt:lpstr>
      <vt:lpstr>Ключевые индикаторы, использующиеся при оценке эффективности вузов</vt:lpstr>
      <vt:lpstr>Слишком много образования?</vt:lpstr>
      <vt:lpstr>Динамика изменений в сфере высшего образования  2008-2011 гг. Индекс изменений (2008=100)</vt:lpstr>
      <vt:lpstr>Мало иностранных студентов?</vt:lpstr>
      <vt:lpstr>Мало иностранных студентов?</vt:lpstr>
      <vt:lpstr>Какой является современная система образования?</vt:lpstr>
      <vt:lpstr>Финансирование образования в России</vt:lpstr>
      <vt:lpstr>Адаптация в системе высшего образования</vt:lpstr>
      <vt:lpstr>Адаптация в системе высшего образования</vt:lpstr>
      <vt:lpstr>Делиберативный процесс и  эффект беговой дорожки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Вольчик Вячеслав</dc:creator>
  <cp:lastModifiedBy>Daria Krivosheeva-Medyantseva</cp:lastModifiedBy>
  <cp:revision>202</cp:revision>
  <dcterms:created xsi:type="dcterms:W3CDTF">2013-03-21T05:25:28Z</dcterms:created>
  <dcterms:modified xsi:type="dcterms:W3CDTF">2016-03-23T19:33:31Z</dcterms:modified>
</cp:coreProperties>
</file>