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  <p:sldMasterId id="2147483684" r:id="rId2"/>
  </p:sldMasterIdLst>
  <p:notesMasterIdLst>
    <p:notesMasterId r:id="rId20"/>
  </p:notesMasterIdLst>
  <p:sldIdLst>
    <p:sldId id="256" r:id="rId3"/>
    <p:sldId id="282" r:id="rId4"/>
    <p:sldId id="259" r:id="rId5"/>
    <p:sldId id="261" r:id="rId6"/>
    <p:sldId id="284" r:id="rId7"/>
    <p:sldId id="269" r:id="rId8"/>
    <p:sldId id="281" r:id="rId9"/>
    <p:sldId id="287" r:id="rId10"/>
    <p:sldId id="285" r:id="rId11"/>
    <p:sldId id="262" r:id="rId12"/>
    <p:sldId id="270" r:id="rId13"/>
    <p:sldId id="271" r:id="rId14"/>
    <p:sldId id="286" r:id="rId15"/>
    <p:sldId id="283" r:id="rId16"/>
    <p:sldId id="278" r:id="rId17"/>
    <p:sldId id="277" r:id="rId18"/>
    <p:sldId id="28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8B2E8"/>
    <a:srgbClr val="00CCFF"/>
  </p:clrMru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26" autoAdjust="0"/>
  </p:normalViewPr>
  <p:slideViewPr>
    <p:cSldViewPr>
      <p:cViewPr varScale="1">
        <p:scale>
          <a:sx n="87" d="100"/>
          <a:sy n="87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Office_Excel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dLbls>
            <c:showVal val="1"/>
          </c:dLbls>
          <c:cat>
            <c:numRef>
              <c:f>Лист1!$A$1:$N$1</c:f>
              <c:numCache>
                <c:formatCode>General</c:formatCode>
                <c:ptCount val="14"/>
                <c:pt idx="0">
                  <c:v>1990</c:v>
                </c:pt>
                <c:pt idx="1">
                  <c:v>1995</c:v>
                </c:pt>
                <c:pt idx="2">
                  <c:v>2000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</c:numCache>
            </c:numRef>
          </c:cat>
          <c:val>
            <c:numRef>
              <c:f>Лист1!$A$2:$N$2</c:f>
              <c:numCache>
                <c:formatCode>General</c:formatCode>
                <c:ptCount val="14"/>
                <c:pt idx="0">
                  <c:v>364</c:v>
                </c:pt>
                <c:pt idx="1">
                  <c:v>373</c:v>
                </c:pt>
                <c:pt idx="2">
                  <c:v>329</c:v>
                </c:pt>
                <c:pt idx="3">
                  <c:v>270</c:v>
                </c:pt>
                <c:pt idx="4">
                  <c:v>254</c:v>
                </c:pt>
                <c:pt idx="5">
                  <c:v>243</c:v>
                </c:pt>
                <c:pt idx="6">
                  <c:v>234</c:v>
                </c:pt>
                <c:pt idx="7">
                  <c:v>227</c:v>
                </c:pt>
                <c:pt idx="8">
                  <c:v>227</c:v>
                </c:pt>
                <c:pt idx="9">
                  <c:v>213</c:v>
                </c:pt>
                <c:pt idx="10">
                  <c:v>211</c:v>
                </c:pt>
                <c:pt idx="11">
                  <c:v>201</c:v>
                </c:pt>
                <c:pt idx="12">
                  <c:v>201</c:v>
                </c:pt>
                <c:pt idx="13">
                  <c:v>200</c:v>
                </c:pt>
              </c:numCache>
            </c:numRef>
          </c:val>
        </c:ser>
        <c:axId val="59463936"/>
        <c:axId val="60111488"/>
      </c:barChart>
      <c:catAx>
        <c:axId val="59463936"/>
        <c:scaling>
          <c:orientation val="minMax"/>
        </c:scaling>
        <c:axPos val="b"/>
        <c:numFmt formatCode="General" sourceLinked="1"/>
        <c:tickLblPos val="nextTo"/>
        <c:crossAx val="60111488"/>
        <c:crosses val="autoZero"/>
        <c:auto val="1"/>
        <c:lblAlgn val="ctr"/>
        <c:lblOffset val="100"/>
      </c:catAx>
      <c:valAx>
        <c:axId val="60111488"/>
        <c:scaling>
          <c:orientation val="minMax"/>
        </c:scaling>
        <c:axPos val="l"/>
        <c:majorGridlines/>
        <c:numFmt formatCode="General" sourceLinked="1"/>
        <c:tickLblPos val="nextTo"/>
        <c:crossAx val="59463936"/>
        <c:crosses val="autoZero"/>
        <c:crossBetween val="between"/>
        <c:majorUnit val="100"/>
        <c:minorUnit val="50"/>
      </c:valAx>
      <c:spPr>
        <a:ln>
          <a:solidFill>
            <a:schemeClr val="bg1"/>
          </a:solidFill>
        </a:ln>
      </c:spPr>
    </c:plotArea>
    <c:plotVisOnly val="1"/>
  </c:chart>
  <c:spPr>
    <a:solidFill>
      <a:schemeClr val="tx2">
        <a:lumMod val="90000"/>
      </a:schemeClr>
    </a:solidFill>
    <a:ln>
      <a:solidFill>
        <a:schemeClr val="bg1">
          <a:lumMod val="75000"/>
          <a:lumOff val="25000"/>
        </a:schemeClr>
      </a:solidFill>
    </a:ln>
  </c:spPr>
  <c:txPr>
    <a:bodyPr/>
    <a:lstStyle/>
    <a:p>
      <a:pPr>
        <a:defRPr b="1">
          <a:solidFill>
            <a:schemeClr val="bg1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1516106589249653E-2"/>
          <c:y val="7.0516786013675364E-2"/>
          <c:w val="0.33292156973451137"/>
          <c:h val="0.92310071608205169"/>
        </c:manualLayout>
      </c:layout>
      <c:pie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9.5549549594671768E-2"/>
                  <c:y val="-4.1417746513013713E-2"/>
                </c:manualLayout>
              </c:layout>
              <c:showVal val="1"/>
            </c:dLbl>
            <c:dLbl>
              <c:idx val="1"/>
              <c:layout>
                <c:manualLayout>
                  <c:x val="6.2122708132611927E-2"/>
                  <c:y val="-0.11635070850713557"/>
                </c:manualLayout>
              </c:layout>
              <c:showVal val="1"/>
            </c:dLbl>
            <c:dLbl>
              <c:idx val="2"/>
              <c:layout>
                <c:manualLayout>
                  <c:x val="6.6423744356273712E-2"/>
                  <c:y val="5.4405571098160813E-2"/>
                </c:manualLayout>
              </c:layout>
              <c:showVal val="1"/>
            </c:dLbl>
            <c:dLbl>
              <c:idx val="4"/>
              <c:layout>
                <c:manualLayout>
                  <c:x val="4.8368771866878275E-2"/>
                  <c:y val="4.2088126571795052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Лист1!$A$41:$A$45</c:f>
              <c:strCache>
                <c:ptCount val="5"/>
                <c:pt idx="0">
                  <c:v>Российские марки комбайнов</c:v>
                </c:pt>
                <c:pt idx="1">
                  <c:v>Иностранные марки комбайнов российской сборки</c:v>
                </c:pt>
                <c:pt idx="2">
                  <c:v>Белорусские марки комбайнов российской сборки</c:v>
                </c:pt>
                <c:pt idx="3">
                  <c:v>Импортируемые белорусские комбайны</c:v>
                </c:pt>
                <c:pt idx="4">
                  <c:v>Импортируемые иностранные комбайны</c:v>
                </c:pt>
              </c:strCache>
            </c:strRef>
          </c:cat>
          <c:val>
            <c:numRef>
              <c:f>Лист1!$B$41:$B$45</c:f>
              <c:numCache>
                <c:formatCode>General</c:formatCode>
                <c:ptCount val="5"/>
                <c:pt idx="0">
                  <c:v>58.8</c:v>
                </c:pt>
                <c:pt idx="1">
                  <c:v>12.6</c:v>
                </c:pt>
                <c:pt idx="2">
                  <c:v>19</c:v>
                </c:pt>
                <c:pt idx="3">
                  <c:v>6</c:v>
                </c:pt>
                <c:pt idx="4">
                  <c:v>3.6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40108066316857394"/>
          <c:y val="6.8528686206583103E-2"/>
          <c:w val="0.58560307962139002"/>
          <c:h val="0.88699298562785878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zero"/>
  </c:chart>
  <c:spPr>
    <a:gradFill rotWithShape="1">
      <a:gsLst>
        <a:gs pos="0">
          <a:schemeClr val="accent6">
            <a:tint val="1000"/>
          </a:schemeClr>
        </a:gs>
        <a:gs pos="68000">
          <a:schemeClr val="accent6">
            <a:tint val="77000"/>
          </a:schemeClr>
        </a:gs>
        <a:gs pos="81000">
          <a:schemeClr val="accent6">
            <a:tint val="79000"/>
          </a:schemeClr>
        </a:gs>
        <a:gs pos="86000">
          <a:schemeClr val="accent6">
            <a:tint val="73000"/>
          </a:schemeClr>
        </a:gs>
        <a:gs pos="100000">
          <a:schemeClr val="accent6">
            <a:tint val="35000"/>
          </a:schemeClr>
        </a:gs>
      </a:gsLst>
      <a:lin ang="5400000" scaled="1"/>
    </a:gradFill>
    <a:ln w="9525" cap="flat" cmpd="sng" algn="ctr">
      <a:solidFill>
        <a:schemeClr val="accent6">
          <a:shade val="60000"/>
          <a:satMod val="300000"/>
        </a:schemeClr>
      </a:solidFill>
      <a:prstDash val="solid"/>
    </a:ln>
    <a:effectLst>
      <a:glow rad="63500">
        <a:schemeClr val="accent6">
          <a:tint val="30000"/>
          <a:shade val="95000"/>
          <a:satMod val="300000"/>
          <a:alpha val="50000"/>
        </a:schemeClr>
      </a:glo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30"/>
      <c:perspective val="30"/>
    </c:view3D>
    <c:plotArea>
      <c:layout/>
      <c:pie3DChart>
        <c:varyColors val="1"/>
        <c:ser>
          <c:idx val="0"/>
          <c:order val="0"/>
          <c:explosion val="25"/>
          <c:dLbls>
            <c:dLbl>
              <c:idx val="0"/>
              <c:layout>
                <c:manualLayout>
                  <c:x val="-3.7471119028205907E-2"/>
                  <c:y val="9.8477523213051657E-2"/>
                </c:manualLayout>
              </c:layout>
              <c:showVal val="1"/>
            </c:dLbl>
            <c:showVal val="1"/>
            <c:showLeaderLines val="1"/>
          </c:dLbls>
          <c:cat>
            <c:strRef>
              <c:f>Лист3!$F$3:$F$7</c:f>
              <c:strCache>
                <c:ptCount val="5"/>
                <c:pt idx="0">
                  <c:v>ООО "Комбайновый завод "Ростсельмаш"</c:v>
                </c:pt>
                <c:pt idx="1">
                  <c:v>ЗАО "Петербургский тракторный завод"</c:v>
                </c:pt>
                <c:pt idx="2">
                  <c:v>АО "Евротехника"</c:v>
                </c:pt>
                <c:pt idx="3">
                  <c:v>ООО "Агро"</c:v>
                </c:pt>
                <c:pt idx="4">
                  <c:v>Прочие производители</c:v>
                </c:pt>
              </c:strCache>
            </c:strRef>
          </c:cat>
          <c:val>
            <c:numRef>
              <c:f>Лист3!$G$3:$G$7</c:f>
              <c:numCache>
                <c:formatCode>0.0</c:formatCode>
                <c:ptCount val="5"/>
                <c:pt idx="0">
                  <c:v>60.834806869117621</c:v>
                </c:pt>
                <c:pt idx="1">
                  <c:v>25.118147014274079</c:v>
                </c:pt>
                <c:pt idx="2">
                  <c:v>4.3178988008788446</c:v>
                </c:pt>
                <c:pt idx="3">
                  <c:v>1.390021083096787</c:v>
                </c:pt>
                <c:pt idx="4">
                  <c:v>8.3391262326326689</c:v>
                </c:pt>
              </c:numCache>
            </c:numRef>
          </c:val>
        </c:ser>
      </c:pie3DChart>
    </c:plotArea>
    <c:legend>
      <c:legendPos val="r"/>
      <c:layout/>
    </c:legend>
    <c:plotVisOnly val="1"/>
  </c:chart>
  <c:spPr>
    <a:solidFill>
      <a:sysClr val="window" lastClr="FFFFFF"/>
    </a:solidFill>
  </c:spPr>
  <c:txPr>
    <a:bodyPr/>
    <a:lstStyle/>
    <a:p>
      <a:pPr>
        <a:defRPr sz="1400" b="1">
          <a:solidFill>
            <a:schemeClr val="bg1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ru-RU"/>
              <a:t>Рис. 1 - Распределение бюджетных ассигнований на реализацию программы льготного лизинга между поставщиками техники</a:t>
            </a:r>
          </a:p>
        </c:rich>
      </c:tx>
      <c:layout>
        <c:manualLayout>
          <c:xMode val="edge"/>
          <c:yMode val="edge"/>
          <c:x val="2.7192742211571409E-2"/>
          <c:y val="0.89584035239562942"/>
        </c:manualLayout>
      </c:layout>
    </c:title>
    <c:plotArea>
      <c:layout>
        <c:manualLayout>
          <c:layoutTarget val="inner"/>
          <c:xMode val="edge"/>
          <c:yMode val="edge"/>
          <c:x val="5.0879020557212974E-2"/>
          <c:y val="2.7656864607741739E-2"/>
          <c:w val="0.4462677491400534"/>
          <c:h val="0.77049981352867458"/>
        </c:manualLayout>
      </c:layout>
      <c:pieChart>
        <c:varyColors val="1"/>
        <c:ser>
          <c:idx val="0"/>
          <c:order val="0"/>
          <c:dPt>
            <c:idx val="0"/>
            <c:spPr>
              <a:pattFill prst="pct75">
                <a:fgClr>
                  <a:sysClr val="windowText" lastClr="000000">
                    <a:lumMod val="65000"/>
                    <a:lumOff val="35000"/>
                  </a:sysClr>
                </a:fgClr>
                <a:bgClr>
                  <a:sysClr val="window" lastClr="FFFFFF"/>
                </a:bgClr>
              </a:pattFill>
            </c:spPr>
          </c:dPt>
          <c:dPt>
            <c:idx val="1"/>
            <c:spPr>
              <a:pattFill prst="smCheck">
                <a:fgClr>
                  <a:sysClr val="windowText" lastClr="000000">
                    <a:lumMod val="75000"/>
                    <a:lumOff val="25000"/>
                  </a:sysClr>
                </a:fgClr>
                <a:bgClr>
                  <a:sysClr val="window" lastClr="FFFFFF"/>
                </a:bgClr>
              </a:pattFill>
            </c:spPr>
          </c:dPt>
          <c:dPt>
            <c:idx val="2"/>
            <c:spPr>
              <a:pattFill prst="smGrid">
                <a:fgClr>
                  <a:sysClr val="windowText" lastClr="000000">
                    <a:lumMod val="85000"/>
                    <a:lumOff val="15000"/>
                  </a:sysClr>
                </a:fgClr>
                <a:bgClr>
                  <a:sysClr val="window" lastClr="FFFFFF"/>
                </a:bgClr>
              </a:pattFill>
            </c:spPr>
          </c:dPt>
          <c:dPt>
            <c:idx val="3"/>
            <c:spPr>
              <a:pattFill prst="narHorz">
                <a:fgClr>
                  <a:sysClr val="windowText" lastClr="000000">
                    <a:lumMod val="85000"/>
                    <a:lumOff val="15000"/>
                  </a:sysClr>
                </a:fgClr>
                <a:bgClr>
                  <a:sysClr val="window" lastClr="FFFFFF"/>
                </a:bgClr>
              </a:pattFill>
            </c:spPr>
          </c:dPt>
          <c:dLbls>
            <c:dLbl>
              <c:idx val="0"/>
              <c:layout>
                <c:manualLayout>
                  <c:x val="1.2173509857009207E-2"/>
                  <c:y val="-1.8706520908187512E-2"/>
                </c:manualLayout>
              </c:layout>
              <c:showVal val="1"/>
            </c:dLbl>
            <c:dLbl>
              <c:idx val="1"/>
              <c:layout>
                <c:manualLayout>
                  <c:x val="-1.0351966873705975E-2"/>
                  <c:y val="-8.4672707368865507E-3"/>
                </c:manualLayout>
              </c:layout>
              <c:showVal val="1"/>
            </c:dLbl>
            <c:dLbl>
              <c:idx val="2"/>
              <c:layout>
                <c:manualLayout>
                  <c:x val="-1.6955049388542538E-2"/>
                  <c:y val="-2.0771857401320089E-2"/>
                </c:manualLayout>
              </c:layout>
              <c:showVal val="1"/>
            </c:dLbl>
            <c:dLbl>
              <c:idx val="3"/>
              <c:layout>
                <c:manualLayout>
                  <c:x val="-9.1207763067471543E-3"/>
                  <c:y val="2.1840837856433063E-3"/>
                </c:manualLayout>
              </c:layout>
              <c:showVal val="1"/>
            </c:dLbl>
            <c:numFmt formatCode="#,##0.0" sourceLinked="0"/>
            <c:showVal val="1"/>
            <c:showLeaderLines val="1"/>
          </c:dLbls>
          <c:cat>
            <c:strRef>
              <c:f>Лист1!$L$39:$L$42</c:f>
              <c:strCache>
                <c:ptCount val="4"/>
                <c:pt idx="0">
                  <c:v>ООО «Комбайновый завод «Ростсельмаш»</c:v>
                </c:pt>
                <c:pt idx="1">
                  <c:v>ЗАО «Петербургский тракторный завод»</c:v>
                </c:pt>
                <c:pt idx="2">
                  <c:v>АО «Евротехника»</c:v>
                </c:pt>
                <c:pt idx="3">
                  <c:v>Прочие поставщики</c:v>
                </c:pt>
              </c:strCache>
            </c:strRef>
          </c:cat>
          <c:val>
            <c:numRef>
              <c:f>Лист1!$M$39:$M$42</c:f>
              <c:numCache>
                <c:formatCode>0.0</c:formatCode>
                <c:ptCount val="4"/>
                <c:pt idx="0">
                  <c:v>65.012097623000457</c:v>
                </c:pt>
                <c:pt idx="1">
                  <c:v>13.502128191955968</c:v>
                </c:pt>
                <c:pt idx="2">
                  <c:v>8.8148608921577907</c:v>
                </c:pt>
                <c:pt idx="3">
                  <c:v>12.665070914021754</c:v>
                </c:pt>
              </c:numCache>
            </c:numRef>
          </c:val>
        </c:ser>
        <c:dLbls>
          <c:showPercent val="1"/>
        </c:dLbls>
        <c:firstSliceAng val="0"/>
      </c:pieChart>
    </c:plotArea>
    <c:legend>
      <c:legendPos val="r"/>
      <c:layout>
        <c:manualLayout>
          <c:xMode val="edge"/>
          <c:yMode val="edge"/>
          <c:x val="0.51279763942550705"/>
          <c:y val="0.17700590375264766"/>
          <c:w val="0.48509936257967784"/>
          <c:h val="0.39416914708717732"/>
        </c:manualLayout>
      </c:layout>
    </c:legend>
    <c:plotVisOnly val="1"/>
    <c:dispBlanksAs val="zero"/>
  </c:chart>
  <c:spPr>
    <a:solidFill>
      <a:sysClr val="window" lastClr="FFFFFF"/>
    </a:solidFill>
    <a:ln>
      <a:noFill/>
    </a:ln>
  </c:spPr>
  <c:txPr>
    <a:bodyPr/>
    <a:lstStyle/>
    <a:p>
      <a:pPr>
        <a:defRPr sz="1400" b="1">
          <a:latin typeface="Times New Roman" pitchFamily="18" charset="0"/>
          <a:cs typeface="Times New Roman" pitchFamily="18" charset="0"/>
        </a:defRPr>
      </a:pPr>
      <a:endParaRPr lang="ru-RU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lineChart>
        <c:grouping val="standard"/>
        <c:ser>
          <c:idx val="0"/>
          <c:order val="0"/>
          <c:tx>
            <c:strRef>
              <c:f>Лист1!$A$31</c:f>
              <c:strCache>
                <c:ptCount val="1"/>
                <c:pt idx="0">
                  <c:v>Превышение мощности поступивших тракторов над выбывшими, раз</c:v>
                </c:pt>
              </c:strCache>
            </c:strRef>
          </c:tx>
          <c:dLbls>
            <c:dLbl>
              <c:idx val="0"/>
              <c:layout>
                <c:manualLayout>
                  <c:x val="-5.2777777777777792E-2"/>
                  <c:y val="-5.0925925925925923E-2"/>
                </c:manualLayout>
              </c:layout>
              <c:showVal val="1"/>
            </c:dLbl>
            <c:dLbl>
              <c:idx val="3"/>
              <c:layout>
                <c:manualLayout>
                  <c:x val="-2.5000000000000001E-2"/>
                  <c:y val="-6.9444444444444475E-2"/>
                </c:manualLayout>
              </c:layout>
              <c:showVal val="1"/>
            </c:dLbl>
            <c:dLbl>
              <c:idx val="4"/>
              <c:layout>
                <c:manualLayout>
                  <c:x val="-2.7777777777777801E-2"/>
                  <c:y val="-5.5555555555555525E-2"/>
                </c:manualLayout>
              </c:layout>
              <c:showVal val="1"/>
            </c:dLbl>
            <c:dLbl>
              <c:idx val="5"/>
              <c:layout>
                <c:manualLayout>
                  <c:x val="-3.0555555555555561E-2"/>
                  <c:y val="-6.0185185185185161E-2"/>
                </c:manualLayout>
              </c:layout>
              <c:showVal val="1"/>
            </c:dLbl>
            <c:dLbl>
              <c:idx val="6"/>
              <c:layout>
                <c:manualLayout>
                  <c:x val="-3.333333333333334E-2"/>
                  <c:y val="-6.4814814814814839E-2"/>
                </c:manualLayout>
              </c:layout>
              <c:showVal val="1"/>
            </c:dLbl>
            <c:dLbl>
              <c:idx val="7"/>
              <c:layout>
                <c:manualLayout>
                  <c:x val="-8.3333333333333367E-3"/>
                  <c:y val="-6.9444444444444503E-2"/>
                </c:manualLayout>
              </c:layout>
              <c:showVal val="1"/>
            </c:dLbl>
            <c:showVal val="1"/>
          </c:dLbls>
          <c:cat>
            <c:numRef>
              <c:f>Лист1!$B$30:$I$30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Лист1!$B$31:$I$31</c:f>
              <c:numCache>
                <c:formatCode>General</c:formatCode>
                <c:ptCount val="8"/>
                <c:pt idx="0">
                  <c:v>1.68</c:v>
                </c:pt>
                <c:pt idx="1">
                  <c:v>2.75</c:v>
                </c:pt>
                <c:pt idx="2">
                  <c:v>2.16</c:v>
                </c:pt>
                <c:pt idx="3">
                  <c:v>1.52</c:v>
                </c:pt>
                <c:pt idx="4">
                  <c:v>1.63</c:v>
                </c:pt>
                <c:pt idx="5">
                  <c:v>1.67</c:v>
                </c:pt>
                <c:pt idx="6">
                  <c:v>1.69</c:v>
                </c:pt>
                <c:pt idx="7">
                  <c:v>1.71</c:v>
                </c:pt>
              </c:numCache>
            </c:numRef>
          </c:val>
        </c:ser>
        <c:ser>
          <c:idx val="1"/>
          <c:order val="1"/>
          <c:tx>
            <c:strRef>
              <c:f>Лист1!$A$32</c:f>
              <c:strCache>
                <c:ptCount val="1"/>
                <c:pt idx="0">
                  <c:v>Превышение мощности поступивших зерноуборочных комбайнов над выбывшими, раз</c:v>
                </c:pt>
              </c:strCache>
            </c:strRef>
          </c:tx>
          <c:dLbls>
            <c:dLbl>
              <c:idx val="0"/>
              <c:layout>
                <c:manualLayout>
                  <c:x val="-3.6111111111111122E-2"/>
                  <c:y val="6.9444444444444475E-2"/>
                </c:manualLayout>
              </c:layout>
              <c:showVal val="1"/>
            </c:dLbl>
            <c:dLbl>
              <c:idx val="1"/>
              <c:layout>
                <c:manualLayout>
                  <c:x val="-3.6111111111111122E-2"/>
                  <c:y val="5.5555555555555525E-2"/>
                </c:manualLayout>
              </c:layout>
              <c:showVal val="1"/>
            </c:dLbl>
            <c:dLbl>
              <c:idx val="2"/>
              <c:layout>
                <c:manualLayout>
                  <c:x val="-4.1666666666666664E-2"/>
                  <c:y val="5.5555555555555525E-2"/>
                </c:manualLayout>
              </c:layout>
              <c:showVal val="1"/>
            </c:dLbl>
            <c:dLbl>
              <c:idx val="3"/>
              <c:layout>
                <c:manualLayout>
                  <c:x val="-3.6111111111111122E-2"/>
                  <c:y val="5.5555555555555525E-2"/>
                </c:manualLayout>
              </c:layout>
              <c:showVal val="1"/>
            </c:dLbl>
            <c:dLbl>
              <c:idx val="4"/>
              <c:layout>
                <c:manualLayout>
                  <c:x val="-4.1666666666666664E-2"/>
                  <c:y val="6.0185185185185161E-2"/>
                </c:manualLayout>
              </c:layout>
              <c:showVal val="1"/>
            </c:dLbl>
            <c:dLbl>
              <c:idx val="5"/>
              <c:layout>
                <c:manualLayout>
                  <c:x val="-4.4444444444444467E-2"/>
                  <c:y val="5.5555555555555525E-2"/>
                </c:manualLayout>
              </c:layout>
              <c:showVal val="1"/>
            </c:dLbl>
            <c:dLbl>
              <c:idx val="6"/>
              <c:layout>
                <c:manualLayout>
                  <c:x val="-3.333333333333334E-2"/>
                  <c:y val="4.6296296296296315E-2"/>
                </c:manualLayout>
              </c:layout>
              <c:showVal val="1"/>
            </c:dLbl>
            <c:showVal val="1"/>
          </c:dLbls>
          <c:cat>
            <c:numRef>
              <c:f>Лист1!$B$30:$I$30</c:f>
              <c:numCache>
                <c:formatCode>General</c:formatCode>
                <c:ptCount val="8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</c:numCache>
            </c:numRef>
          </c:cat>
          <c:val>
            <c:numRef>
              <c:f>Лист1!$B$32:$I$32</c:f>
              <c:numCache>
                <c:formatCode>General</c:formatCode>
                <c:ptCount val="8"/>
                <c:pt idx="0">
                  <c:v>1.42</c:v>
                </c:pt>
                <c:pt idx="1">
                  <c:v>1.82</c:v>
                </c:pt>
                <c:pt idx="2">
                  <c:v>1.97</c:v>
                </c:pt>
                <c:pt idx="3">
                  <c:v>1.3</c:v>
                </c:pt>
                <c:pt idx="4">
                  <c:v>1.45</c:v>
                </c:pt>
                <c:pt idx="5">
                  <c:v>1.33</c:v>
                </c:pt>
                <c:pt idx="6">
                  <c:v>1.26</c:v>
                </c:pt>
                <c:pt idx="7">
                  <c:v>1.8</c:v>
                </c:pt>
              </c:numCache>
            </c:numRef>
          </c:val>
        </c:ser>
        <c:marker val="1"/>
        <c:axId val="64025344"/>
        <c:axId val="64928000"/>
      </c:lineChart>
      <c:catAx>
        <c:axId val="64025344"/>
        <c:scaling>
          <c:orientation val="minMax"/>
        </c:scaling>
        <c:axPos val="b"/>
        <c:numFmt formatCode="General" sourceLinked="1"/>
        <c:tickLblPos val="nextTo"/>
        <c:crossAx val="64928000"/>
        <c:crosses val="autoZero"/>
        <c:auto val="1"/>
        <c:lblAlgn val="ctr"/>
        <c:lblOffset val="100"/>
      </c:catAx>
      <c:valAx>
        <c:axId val="64928000"/>
        <c:scaling>
          <c:orientation val="minMax"/>
        </c:scaling>
        <c:axPos val="l"/>
        <c:majorGridlines/>
        <c:numFmt formatCode="General" sourceLinked="1"/>
        <c:tickLblPos val="nextTo"/>
        <c:crossAx val="64025344"/>
        <c:crosses val="autoZero"/>
        <c:crossBetween val="between"/>
      </c:valAx>
    </c:plotArea>
    <c:legend>
      <c:legendPos val="r"/>
      <c:layout/>
    </c:legend>
    <c:plotVisOnly val="1"/>
  </c:chart>
  <c:spPr>
    <a:solidFill>
      <a:srgbClr val="D4D2D0">
        <a:lumMod val="90000"/>
      </a:srgbClr>
    </a:solidFill>
  </c:spPr>
  <c:txPr>
    <a:bodyPr/>
    <a:lstStyle/>
    <a:p>
      <a:pPr>
        <a:defRPr sz="1200" b="1">
          <a:solidFill>
            <a:schemeClr val="bg1"/>
          </a:solidFill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Лист2!$J$8</c:f>
              <c:strCache>
                <c:ptCount val="1"/>
                <c:pt idx="0">
                  <c:v>Тракторы</c:v>
                </c:pt>
              </c:strCache>
            </c:strRef>
          </c:tx>
          <c:dLbls>
            <c:showVal val="1"/>
          </c:dLbls>
          <c:cat>
            <c:numRef>
              <c:f>Лист2!$K$7:$M$7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Лист2!$K$8:$M$8</c:f>
              <c:numCache>
                <c:formatCode>General</c:formatCode>
                <c:ptCount val="3"/>
                <c:pt idx="0">
                  <c:v>63.3</c:v>
                </c:pt>
                <c:pt idx="1">
                  <c:v>65.099999999999994</c:v>
                </c:pt>
                <c:pt idx="2">
                  <c:v>69.400000000000006</c:v>
                </c:pt>
              </c:numCache>
            </c:numRef>
          </c:val>
        </c:ser>
        <c:axId val="34756864"/>
        <c:axId val="40310272"/>
      </c:barChart>
      <c:catAx>
        <c:axId val="34756864"/>
        <c:scaling>
          <c:orientation val="minMax"/>
        </c:scaling>
        <c:axPos val="b"/>
        <c:numFmt formatCode="General" sourceLinked="1"/>
        <c:tickLblPos val="nextTo"/>
        <c:crossAx val="40310272"/>
        <c:crosses val="autoZero"/>
        <c:auto val="1"/>
        <c:lblAlgn val="ctr"/>
        <c:lblOffset val="100"/>
      </c:catAx>
      <c:valAx>
        <c:axId val="40310272"/>
        <c:scaling>
          <c:orientation val="minMax"/>
        </c:scaling>
        <c:axPos val="l"/>
        <c:majorGridlines/>
        <c:numFmt formatCode="General" sourceLinked="1"/>
        <c:tickLblPos val="nextTo"/>
        <c:crossAx val="34756864"/>
        <c:crosses val="autoZero"/>
        <c:crossBetween val="between"/>
      </c:valAx>
    </c:plotArea>
    <c:plotVisOnly val="1"/>
  </c:chart>
  <c:spPr>
    <a:solidFill>
      <a:schemeClr val="tx1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Лист2!$J$9</c:f>
              <c:strCache>
                <c:ptCount val="1"/>
                <c:pt idx="0">
                  <c:v>Зерноуборочные комбайны</c:v>
                </c:pt>
              </c:strCache>
            </c:strRef>
          </c:tx>
          <c:dLbls>
            <c:showVal val="1"/>
          </c:dLbls>
          <c:cat>
            <c:numRef>
              <c:f>Лист2!$K$7:$M$7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Лист2!$K$9:$M$9</c:f>
              <c:numCache>
                <c:formatCode>General</c:formatCode>
                <c:ptCount val="3"/>
                <c:pt idx="0">
                  <c:v>17.399999999999999</c:v>
                </c:pt>
                <c:pt idx="1">
                  <c:v>19</c:v>
                </c:pt>
                <c:pt idx="2">
                  <c:v>20.7</c:v>
                </c:pt>
              </c:numCache>
            </c:numRef>
          </c:val>
        </c:ser>
        <c:axId val="40841216"/>
        <c:axId val="41000960"/>
      </c:barChart>
      <c:catAx>
        <c:axId val="40841216"/>
        <c:scaling>
          <c:orientation val="minMax"/>
        </c:scaling>
        <c:axPos val="b"/>
        <c:numFmt formatCode="General" sourceLinked="1"/>
        <c:tickLblPos val="nextTo"/>
        <c:crossAx val="41000960"/>
        <c:crosses val="autoZero"/>
        <c:auto val="1"/>
        <c:lblAlgn val="ctr"/>
        <c:lblOffset val="100"/>
      </c:catAx>
      <c:valAx>
        <c:axId val="41000960"/>
        <c:scaling>
          <c:orientation val="minMax"/>
        </c:scaling>
        <c:axPos val="l"/>
        <c:majorGridlines/>
        <c:numFmt formatCode="General" sourceLinked="1"/>
        <c:tickLblPos val="nextTo"/>
        <c:crossAx val="40841216"/>
        <c:crosses val="autoZero"/>
        <c:crossBetween val="between"/>
      </c:valAx>
    </c:plotArea>
    <c:plotVisOnly val="1"/>
  </c:chart>
  <c:spPr>
    <a:solidFill>
      <a:prstClr val="white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Лист2!$J$10</c:f>
              <c:strCache>
                <c:ptCount val="1"/>
                <c:pt idx="0">
                  <c:v>Кормоуборочные комбайны</c:v>
                </c:pt>
              </c:strCache>
            </c:strRef>
          </c:tx>
          <c:dLbls>
            <c:showVal val="1"/>
          </c:dLbls>
          <c:cat>
            <c:numRef>
              <c:f>Лист2!$K$7:$M$7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Лист2!$K$10:$M$10</c:f>
              <c:numCache>
                <c:formatCode>General</c:formatCode>
                <c:ptCount val="3"/>
                <c:pt idx="0">
                  <c:v>21.6</c:v>
                </c:pt>
                <c:pt idx="1">
                  <c:v>22.9</c:v>
                </c:pt>
                <c:pt idx="2">
                  <c:v>22</c:v>
                </c:pt>
              </c:numCache>
            </c:numRef>
          </c:val>
        </c:ser>
        <c:axId val="64926848"/>
        <c:axId val="65511808"/>
      </c:barChart>
      <c:catAx>
        <c:axId val="64926848"/>
        <c:scaling>
          <c:orientation val="minMax"/>
        </c:scaling>
        <c:axPos val="b"/>
        <c:numFmt formatCode="General" sourceLinked="1"/>
        <c:tickLblPos val="nextTo"/>
        <c:crossAx val="65511808"/>
        <c:crosses val="autoZero"/>
        <c:auto val="1"/>
        <c:lblAlgn val="ctr"/>
        <c:lblOffset val="100"/>
      </c:catAx>
      <c:valAx>
        <c:axId val="65511808"/>
        <c:scaling>
          <c:orientation val="minMax"/>
        </c:scaling>
        <c:axPos val="l"/>
        <c:majorGridlines/>
        <c:numFmt formatCode="General" sourceLinked="1"/>
        <c:tickLblPos val="nextTo"/>
        <c:crossAx val="64926848"/>
        <c:crosses val="autoZero"/>
        <c:crossBetween val="between"/>
      </c:valAx>
    </c:plotArea>
    <c:plotVisOnly val="1"/>
  </c:chart>
  <c:spPr>
    <a:solidFill>
      <a:prstClr val="white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Лист2!$A$41</c:f>
              <c:strCache>
                <c:ptCount val="1"/>
                <c:pt idx="0">
                  <c:v>Тракторы</c:v>
                </c:pt>
              </c:strCache>
            </c:strRef>
          </c:tx>
          <c:dLbls>
            <c:showVal val="1"/>
          </c:dLbls>
          <c:cat>
            <c:numRef>
              <c:f>Лист2!$B$40:$D$40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Лист2!$B$41:$D$41</c:f>
              <c:numCache>
                <c:formatCode>General</c:formatCode>
                <c:ptCount val="3"/>
                <c:pt idx="0">
                  <c:v>62.15</c:v>
                </c:pt>
                <c:pt idx="1">
                  <c:v>60.92</c:v>
                </c:pt>
                <c:pt idx="2">
                  <c:v>60.24</c:v>
                </c:pt>
              </c:numCache>
            </c:numRef>
          </c:val>
        </c:ser>
        <c:axId val="34525184"/>
        <c:axId val="34576256"/>
      </c:barChart>
      <c:catAx>
        <c:axId val="34525184"/>
        <c:scaling>
          <c:orientation val="minMax"/>
        </c:scaling>
        <c:axPos val="b"/>
        <c:numFmt formatCode="General" sourceLinked="1"/>
        <c:tickLblPos val="nextTo"/>
        <c:crossAx val="34576256"/>
        <c:crosses val="autoZero"/>
        <c:auto val="1"/>
        <c:lblAlgn val="ctr"/>
        <c:lblOffset val="100"/>
      </c:catAx>
      <c:valAx>
        <c:axId val="34576256"/>
        <c:scaling>
          <c:orientation val="minMax"/>
        </c:scaling>
        <c:axPos val="l"/>
        <c:majorGridlines/>
        <c:numFmt formatCode="General" sourceLinked="1"/>
        <c:tickLblPos val="nextTo"/>
        <c:crossAx val="34525184"/>
        <c:crosses val="autoZero"/>
        <c:crossBetween val="between"/>
      </c:valAx>
    </c:plotArea>
    <c:plotVisOnly val="1"/>
  </c:chart>
  <c:spPr>
    <a:solidFill>
      <a:prstClr val="white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Лист2!$A$42</c:f>
              <c:strCache>
                <c:ptCount val="1"/>
                <c:pt idx="0">
                  <c:v>Зерноуборочные комбайны</c:v>
                </c:pt>
              </c:strCache>
            </c:strRef>
          </c:tx>
          <c:dLbls>
            <c:showVal val="1"/>
          </c:dLbls>
          <c:cat>
            <c:numRef>
              <c:f>Лист2!$B$40:$D$40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Лист2!$B$42:$D$42</c:f>
              <c:numCache>
                <c:formatCode>General</c:formatCode>
                <c:ptCount val="3"/>
                <c:pt idx="0">
                  <c:v>48.92</c:v>
                </c:pt>
                <c:pt idx="1">
                  <c:v>47.09</c:v>
                </c:pt>
                <c:pt idx="2">
                  <c:v>45.43</c:v>
                </c:pt>
              </c:numCache>
            </c:numRef>
          </c:val>
        </c:ser>
        <c:axId val="40848384"/>
        <c:axId val="40887424"/>
      </c:barChart>
      <c:catAx>
        <c:axId val="40848384"/>
        <c:scaling>
          <c:orientation val="minMax"/>
        </c:scaling>
        <c:axPos val="b"/>
        <c:numFmt formatCode="General" sourceLinked="1"/>
        <c:tickLblPos val="nextTo"/>
        <c:crossAx val="40887424"/>
        <c:crosses val="autoZero"/>
        <c:auto val="1"/>
        <c:lblAlgn val="ctr"/>
        <c:lblOffset val="100"/>
      </c:catAx>
      <c:valAx>
        <c:axId val="40887424"/>
        <c:scaling>
          <c:orientation val="minMax"/>
        </c:scaling>
        <c:axPos val="l"/>
        <c:majorGridlines/>
        <c:numFmt formatCode="General" sourceLinked="1"/>
        <c:tickLblPos val="nextTo"/>
        <c:crossAx val="40848384"/>
        <c:crosses val="autoZero"/>
        <c:crossBetween val="between"/>
      </c:valAx>
    </c:plotArea>
    <c:plotVisOnly val="1"/>
  </c:chart>
  <c:spPr>
    <a:solidFill>
      <a:prstClr val="white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Лист2!$A$43</c:f>
              <c:strCache>
                <c:ptCount val="1"/>
                <c:pt idx="0">
                  <c:v>Кормоуборочные комбайны</c:v>
                </c:pt>
              </c:strCache>
            </c:strRef>
          </c:tx>
          <c:dLbls>
            <c:showVal val="1"/>
          </c:dLbls>
          <c:cat>
            <c:numRef>
              <c:f>Лист2!$B$40:$D$40</c:f>
              <c:numCache>
                <c:formatCode>General</c:formatCode>
                <c:ptCount val="3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</c:numCache>
            </c:numRef>
          </c:cat>
          <c:val>
            <c:numRef>
              <c:f>Лист2!$B$43:$D$43</c:f>
              <c:numCache>
                <c:formatCode>General</c:formatCode>
                <c:ptCount val="3"/>
                <c:pt idx="0">
                  <c:v>45.05</c:v>
                </c:pt>
                <c:pt idx="1">
                  <c:v>42.44</c:v>
                </c:pt>
                <c:pt idx="2">
                  <c:v>42.9</c:v>
                </c:pt>
              </c:numCache>
            </c:numRef>
          </c:val>
        </c:ser>
        <c:axId val="65511424"/>
        <c:axId val="67745664"/>
      </c:barChart>
      <c:catAx>
        <c:axId val="65511424"/>
        <c:scaling>
          <c:orientation val="minMax"/>
        </c:scaling>
        <c:axPos val="b"/>
        <c:numFmt formatCode="General" sourceLinked="1"/>
        <c:tickLblPos val="nextTo"/>
        <c:crossAx val="67745664"/>
        <c:crosses val="autoZero"/>
        <c:auto val="1"/>
        <c:lblAlgn val="ctr"/>
        <c:lblOffset val="100"/>
      </c:catAx>
      <c:valAx>
        <c:axId val="67745664"/>
        <c:scaling>
          <c:orientation val="minMax"/>
        </c:scaling>
        <c:axPos val="l"/>
        <c:majorGridlines/>
        <c:numFmt formatCode="General" sourceLinked="1"/>
        <c:tickLblPos val="nextTo"/>
        <c:crossAx val="65511424"/>
        <c:crosses val="autoZero"/>
        <c:crossBetween val="between"/>
      </c:valAx>
    </c:plotArea>
    <c:plotVisOnly val="1"/>
  </c:chart>
  <c:spPr>
    <a:solidFill>
      <a:prstClr val="white"/>
    </a:solidFill>
  </c:spPr>
  <c:txPr>
    <a:bodyPr/>
    <a:lstStyle/>
    <a:p>
      <a:pPr>
        <a:defRPr b="1">
          <a:solidFill>
            <a:schemeClr val="bg1"/>
          </a:solidFill>
        </a:defRPr>
      </a:pPr>
      <a:endParaRPr lang="ru-RU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>
        <c:manualLayout>
          <c:layoutTarget val="inner"/>
          <c:xMode val="edge"/>
          <c:yMode val="edge"/>
          <c:x val="4.6815153507533784E-2"/>
          <c:y val="5.9105337502182324E-2"/>
          <c:w val="0.26192695347147232"/>
          <c:h val="0.91300252352913169"/>
        </c:manualLayout>
      </c:layout>
      <c:pieChart>
        <c:varyColors val="1"/>
        <c:ser>
          <c:idx val="0"/>
          <c:order val="0"/>
          <c:explosion val="13"/>
          <c:dLbls>
            <c:dLbl>
              <c:idx val="0"/>
              <c:layout>
                <c:manualLayout>
                  <c:x val="-5.5244317115948904E-3"/>
                  <c:y val="4.6411509832240943E-3"/>
                </c:manualLayout>
              </c:layout>
              <c:showVal val="1"/>
            </c:dLbl>
            <c:dLbl>
              <c:idx val="3"/>
              <c:layout>
                <c:manualLayout>
                  <c:x val="-7.2749290743182024E-2"/>
                  <c:y val="-8.0688256860348695E-2"/>
                </c:manualLayout>
              </c:layout>
              <c:showVal val="1"/>
            </c:dLbl>
            <c:dLbl>
              <c:idx val="4"/>
              <c:layout>
                <c:manualLayout>
                  <c:x val="6.1956532321151073E-2"/>
                  <c:y val="-2.4409589410700414E-2"/>
                </c:manualLayout>
              </c:layout>
              <c:showVal val="1"/>
            </c:dLbl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Лист1!$A$30:$A$35</c:f>
              <c:strCache>
                <c:ptCount val="6"/>
                <c:pt idx="0">
                  <c:v>Российские марки тракторов</c:v>
                </c:pt>
                <c:pt idx="1">
                  <c:v>Иностранные марки тракторов российской сборки</c:v>
                </c:pt>
                <c:pt idx="2">
                  <c:v>Тракторы МТЗ российской сборки</c:v>
                </c:pt>
                <c:pt idx="3">
                  <c:v>Тракторы импортируемые из РБ</c:v>
                </c:pt>
                <c:pt idx="4">
                  <c:v>Иностранные тракторы (новые)</c:v>
                </c:pt>
                <c:pt idx="5">
                  <c:v>Иностранные тракторы (подержанные)</c:v>
                </c:pt>
              </c:strCache>
            </c:strRef>
          </c:cat>
          <c:val>
            <c:numRef>
              <c:f>Лист1!$B$30:$B$35</c:f>
              <c:numCache>
                <c:formatCode>General</c:formatCode>
                <c:ptCount val="6"/>
                <c:pt idx="0">
                  <c:v>3.1</c:v>
                </c:pt>
                <c:pt idx="1">
                  <c:v>5.0999999999999996</c:v>
                </c:pt>
                <c:pt idx="2">
                  <c:v>5.8</c:v>
                </c:pt>
                <c:pt idx="3">
                  <c:v>38.800000000000004</c:v>
                </c:pt>
                <c:pt idx="4">
                  <c:v>39</c:v>
                </c:pt>
                <c:pt idx="5">
                  <c:v>8.2000000000000011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39083357862872081"/>
          <c:y val="7.9112189288909493E-2"/>
          <c:w val="0.58757789798842552"/>
          <c:h val="0.8383522892971712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  <c:dispBlanksAs val="zero"/>
  </c:chart>
  <c:spPr>
    <a:gradFill rotWithShape="1">
      <a:gsLst>
        <a:gs pos="0">
          <a:schemeClr val="accent6">
            <a:tint val="1000"/>
          </a:schemeClr>
        </a:gs>
        <a:gs pos="68000">
          <a:schemeClr val="accent6">
            <a:tint val="77000"/>
          </a:schemeClr>
        </a:gs>
        <a:gs pos="81000">
          <a:schemeClr val="accent6">
            <a:tint val="79000"/>
          </a:schemeClr>
        </a:gs>
        <a:gs pos="86000">
          <a:schemeClr val="accent6">
            <a:tint val="73000"/>
          </a:schemeClr>
        </a:gs>
        <a:gs pos="100000">
          <a:schemeClr val="accent6">
            <a:tint val="35000"/>
          </a:schemeClr>
        </a:gs>
      </a:gsLst>
      <a:lin ang="5400000" scaled="1"/>
    </a:gradFill>
    <a:ln w="9525" cap="flat" cmpd="sng" algn="ctr">
      <a:solidFill>
        <a:schemeClr val="accent6">
          <a:shade val="60000"/>
          <a:satMod val="300000"/>
        </a:schemeClr>
      </a:solidFill>
      <a:prstDash val="solid"/>
    </a:ln>
    <a:effectLst>
      <a:glow rad="63500">
        <a:schemeClr val="accent6">
          <a:tint val="30000"/>
          <a:shade val="95000"/>
          <a:satMod val="300000"/>
          <a:alpha val="50000"/>
        </a:schemeClr>
      </a:glow>
    </a:effectLst>
  </c:spPr>
  <c:txPr>
    <a:bodyPr/>
    <a:lstStyle/>
    <a:p>
      <a:pPr>
        <a:defRPr>
          <a:solidFill>
            <a:schemeClr val="dk1"/>
          </a:solidFill>
          <a:latin typeface="+mn-lt"/>
          <a:ea typeface="+mn-ea"/>
          <a:cs typeface="+mn-cs"/>
        </a:defRPr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EFC294C-8DB6-46BF-8C90-91095FDBE835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680C496-8BAA-4AAF-82D2-10119F8CEA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CA952C-089A-4459-96C6-A1B7448F6C62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7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5DA1B-C68F-4172-85FC-051423151FB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A03EA-70EF-4FDC-9FF8-77D85E41C40E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1DB22-B071-4C3A-AECC-95BC9BFC4F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310B6-D551-4D01-908D-0D56B157DDD0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8BD623-F1B9-47FC-8EEC-318419E047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383C4-A756-4C85-BB93-3F1D0F37E44E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DC959-832C-4B26-A910-26EEDA108A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A8577-4D09-429C-90E4-2247A6209D91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B778E-3471-4815-A21B-8C52D22857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D32191-7E02-4C3C-983E-4C900DDA4BD7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1EDD4E-7C4C-4F72-A37B-6B2FDAFB7E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3CE70-D0E7-48BA-A557-84B6357A14D0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7A9C-4DAD-4A12-9192-0323926355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1C2384-2C18-4002-8251-AC7B7C77EDD2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5DD2A-E73A-4A97-AEBB-F245AF4DDC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95727-F001-47FA-AE11-F5174A841F06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47E445-A4D7-43FD-80C5-7D7DE5128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CE4751-AF80-4F6D-8E80-FA8AE46F4958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A2A1A-7E1A-4BFD-B2BA-B9656C423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B67C5-E631-4E97-9AC1-F4612B56EBF2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036F7-5EA2-4F5B-B69B-9DA883A028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C5C1F-6CA5-4F9B-B8A5-72175BDF14B1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943BAB-C44A-47F0-9F49-EB0B508205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02766-7F68-47BF-B260-432D4BDB1AD5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24C5D-6B24-4618-B36E-14B7710F4F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63EEC-63FC-4D81-8808-AB134C321B69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AC2C7-26D2-454B-B69E-49EE41A759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70907-FD49-4F3D-BE39-EA20F7AF30CE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15A9A-F052-462B-AA30-112DD20BF1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3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Полилиния 4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D97032-B8DB-44EB-A92A-F041EC7D5DAC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270A1C-7B32-46CC-9D7F-A7A84FE87E3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B9E3BC-273A-4449-8F89-A4C29E8EF398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FB724A-5DBB-4BA7-8925-93CFCE1DDD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39572D-9918-4666-84A6-0A0BCB295B09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F4F93-1743-4027-A61A-A39C21DC26A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024F12-A661-4B66-921A-999A851018BD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B4E06-309C-452F-A5BF-01B50EC9B1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7A901E-DCBE-48AA-9030-F1279AE7E551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8363A1-DDF1-4C15-8429-CC2652C3A5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EEBB6-2015-4DF0-8BE1-1C2D6115C9F7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4E9EA-678C-40A0-B44C-2D9C11B02A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E54AF-6F94-49A4-A21B-77E8ACDB185B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93A32-A26A-44A3-A69B-6DAD8DA641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02F4A2-F21A-4F16-A76C-7917AEAECC22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BFCB57C-2066-4697-9ADA-5608B0F307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18" r:id="rId1"/>
    <p:sldLayoutId id="2147483699" r:id="rId2"/>
    <p:sldLayoutId id="2147483719" r:id="rId3"/>
    <p:sldLayoutId id="2147483700" r:id="rId4"/>
    <p:sldLayoutId id="2147483701" r:id="rId5"/>
    <p:sldLayoutId id="2147483702" r:id="rId6"/>
    <p:sldLayoutId id="2147483703" r:id="rId7"/>
    <p:sldLayoutId id="2147483720" r:id="rId8"/>
    <p:sldLayoutId id="2147483704" r:id="rId9"/>
    <p:sldLayoutId id="2147483705" r:id="rId10"/>
    <p:sldLayoutId id="214748370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586B9FE-2A5D-4191-B9BA-2DABB43D5AA2}" type="datetimeFigureOut">
              <a:rPr lang="ru-RU"/>
              <a:pPr>
                <a:defRPr/>
              </a:pPr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B7B5F84-D8CF-4094-9549-D7318ADE48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0" y="169277"/>
            <a:ext cx="9144000" cy="30777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cs typeface="Times New Roman" pitchFamily="18" charset="0"/>
              </a:rPr>
              <a:t>Всероссийский научно-исследовательский институт экономики сельского хозяйства</a:t>
            </a:r>
            <a:endParaRPr lang="ru-RU" sz="1400" dirty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320157"/>
            <a:ext cx="9144000" cy="707886"/>
          </a:xfrm>
          <a:prstGeom prst="rect">
            <a:avLst/>
          </a:prstGeom>
          <a:gradFill>
            <a:gsLst>
              <a:gs pos="0">
                <a:schemeClr val="accent6">
                  <a:tint val="1000"/>
                  <a:alpha val="54000"/>
                </a:schemeClr>
              </a:gs>
              <a:gs pos="68000">
                <a:schemeClr val="accent6">
                  <a:tint val="77000"/>
                </a:schemeClr>
              </a:gs>
              <a:gs pos="81000">
                <a:schemeClr val="accent6">
                  <a:tint val="79000"/>
                  <a:alpha val="69000"/>
                </a:schemeClr>
              </a:gs>
              <a:gs pos="86000">
                <a:schemeClr val="accent6">
                  <a:tint val="73000"/>
                </a:schemeClr>
              </a:gs>
              <a:gs pos="100000">
                <a:schemeClr val="accent6">
                  <a:tint val="35000"/>
                  <a:alpha val="60000"/>
                </a:schemeClr>
              </a:gs>
            </a:gsLst>
            <a:lin ang="5400000" scaled="1"/>
          </a:gradFill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2000" dirty="0"/>
              <a:t>Формирование парка сельскохозяйственной техники России в условиях обеспечения продовольственной безопасности и </a:t>
            </a:r>
            <a:r>
              <a:rPr lang="ru-RU" sz="2000" dirty="0" err="1"/>
              <a:t>импортозамещения</a:t>
            </a:r>
            <a:endParaRPr lang="ru-RU" sz="20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5076056" y="4437112"/>
          <a:ext cx="3913281" cy="1042797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3913281"/>
              </a:tblGrid>
              <a:tr h="6200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2609850" algn="l"/>
                          <a:tab pos="2700338" algn="l"/>
                          <a:tab pos="2790825" algn="l"/>
                        </a:tabLst>
                      </a:pPr>
                      <a:endParaRPr lang="ru-RU" sz="12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37" marR="6853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86067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10485" algn="l"/>
                          <a:tab pos="2700655" algn="l"/>
                          <a:tab pos="2790825" algn="l"/>
                        </a:tabLst>
                        <a:defRPr/>
                      </a:pPr>
                      <a:r>
                        <a:rPr lang="ru-RU" sz="1400" b="1" dirty="0" err="1" smtClean="0">
                          <a:latin typeface="+mn-lt"/>
                        </a:rPr>
                        <a:t>Полухин</a:t>
                      </a:r>
                      <a:r>
                        <a:rPr lang="ru-RU" sz="1400" b="1" dirty="0" smtClean="0">
                          <a:latin typeface="+mn-lt"/>
                        </a:rPr>
                        <a:t> А.А., д. э. н., </a:t>
                      </a:r>
                      <a:r>
                        <a:rPr lang="ru-RU" sz="1400" b="1" dirty="0" smtClean="0">
                          <a:latin typeface="+mn-lt"/>
                        </a:rPr>
                        <a:t>доцент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10485" algn="l"/>
                          <a:tab pos="2700655" algn="l"/>
                          <a:tab pos="2790825" algn="l"/>
                        </a:tabLst>
                        <a:defRPr/>
                      </a:pPr>
                      <a:r>
                        <a:rPr lang="ru-RU" sz="1400" b="0" dirty="0" smtClean="0">
                          <a:solidFill>
                            <a:schemeClr val="bg1"/>
                          </a:solidFill>
                          <a:latin typeface="+mn-lt"/>
                          <a:cs typeface="Times New Roman" pitchFamily="18" charset="0"/>
                        </a:rPr>
                        <a:t>Зав. </a:t>
                      </a:r>
                      <a:r>
                        <a:rPr lang="ru-RU" sz="1100" b="1" dirty="0" smtClean="0">
                          <a:solidFill>
                            <a:schemeClr val="bg1"/>
                          </a:solidFill>
                          <a:cs typeface="Times New Roman" pitchFamily="18" charset="0"/>
                        </a:rPr>
                        <a:t>отделом экономических проблем материально-технической базы АПК </a:t>
                      </a:r>
                      <a:endParaRPr lang="ru-RU" sz="400" dirty="0" smtClean="0">
                        <a:solidFill>
                          <a:schemeClr val="bg1"/>
                        </a:solidFill>
                        <a:cs typeface="Arial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610485" algn="l"/>
                          <a:tab pos="2700655" algn="l"/>
                          <a:tab pos="2790825" algn="l"/>
                        </a:tabLst>
                        <a:defRPr/>
                      </a:pPr>
                      <a:endParaRPr lang="ru-RU" sz="1100" b="1" dirty="0" smtClean="0">
                        <a:latin typeface="+mn-lt"/>
                      </a:endParaRPr>
                    </a:p>
                  </a:txBody>
                  <a:tcPr marL="68537" marR="68537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821901" y="6559190"/>
            <a:ext cx="1500198" cy="298810"/>
          </a:xfrm>
          <a:prstGeom prst="rect">
            <a:avLst/>
          </a:prstGeom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18000" tIns="10800" rIns="18000" bIns="10800"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 smtClean="0"/>
              <a:t>МЭФ </a:t>
            </a:r>
            <a:r>
              <a:rPr lang="en-US" dirty="0" smtClean="0"/>
              <a:t>2016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624"/>
            <a:ext cx="914400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Основные конкурентные преимущества и недостатки сельскохозяйственной техники различных стран-производителей на российском рынке</a:t>
            </a:r>
            <a:endParaRPr lang="ru-RU" sz="16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705040"/>
          <a:ext cx="8928992" cy="5964320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567495"/>
                <a:gridCol w="3556386"/>
                <a:gridCol w="3805111"/>
              </a:tblGrid>
              <a:tr h="390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/>
                        <a:t>Страны производители </a:t>
                      </a:r>
                      <a:endParaRPr lang="ru-RU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/>
                        <a:t>Конкурентные преимущества</a:t>
                      </a:r>
                      <a:endParaRPr lang="ru-RU" sz="11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/>
                        <a:t>Конкурентные недостатки</a:t>
                      </a:r>
                      <a:endParaRPr lang="ru-RU" sz="1100" b="1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</a:tr>
              <a:tr h="23577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/>
                        <a:t>Россия</a:t>
                      </a:r>
                      <a:endParaRPr lang="ru-RU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Широкая доступность запасных частей и сервисного обслуживания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Относительно невысокая цена предложения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3. Государственная </a:t>
                      </a:r>
                      <a:r>
                        <a:rPr lang="ru-RU" sz="1100" b="1" baseline="0" dirty="0" smtClean="0"/>
                        <a:t>поддержка</a:t>
                      </a:r>
                      <a:endParaRPr lang="ru-RU" sz="1100" b="1" baseline="0" dirty="0"/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4. Преемственность моделей техники (детали от списанной техники могут быть использованы для ремонта новых моделей)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5. </a:t>
                      </a:r>
                      <a:r>
                        <a:rPr lang="ru-RU" sz="1100" b="1" baseline="0" dirty="0" err="1"/>
                        <a:t>Агрегатируемость</a:t>
                      </a:r>
                      <a:r>
                        <a:rPr lang="ru-RU" sz="1100" b="1" baseline="0" dirty="0"/>
                        <a:t> с любой прицепной техника производства России и СНГ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6. Ориентация на рынок России и СНГ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Узкий модельный ряд, около 30 моделей тракторов,13 моделей зерноуборочных комбайнов.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Отсутствие моделей тракторов мощностью более 420 л.с.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3. В РФ не производятся многие комплектующие (современные трансмиссии, электронное оборудование, не вся гамма шин)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4. Низкие инвестиции в инновации и научные разработки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5. Снижение конкурентоспособности при ослаблении таможенных барьеров при вступлении России в ВТО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</a:tr>
              <a:tr h="16446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/>
                        <a:t>Страны ЕАЭС</a:t>
                      </a:r>
                      <a:endParaRPr lang="ru-RU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Широкая известность большинства производителей техники на российском рынке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Относительно низкие цены на технику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3. Развитый сервис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4. Протекционистская политика правительства Республики Беларусь (договоры о льготном кредитовании российских покупателей белорусской техники)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Относительно медленное обновление моделей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Техника ориентирована в основном на малые и средние сельскохозяйственные организации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</a:tr>
              <a:tr h="15718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/>
                        <a:t>Страны дальнего зарубежья</a:t>
                      </a:r>
                      <a:endParaRPr lang="ru-RU" sz="1100" b="1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Высокая надежность техники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Эффективная реклама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3. Широкая дилерская сеть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4. Широкий модельный ряд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5. За пределами России производятся практически все необходимые комплектующие, включая системы GPS и электроники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baseline="0" dirty="0"/>
                        <a:t>6. </a:t>
                      </a:r>
                      <a:r>
                        <a:rPr lang="ru-RU" sz="1100" b="1" baseline="0" dirty="0"/>
                        <a:t>Ориентация на мировой рынок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  <a:tc>
                  <a:txBody>
                    <a:bodyPr/>
                    <a:lstStyle/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1. Возможные трудности с оперативным ремонтом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2. Высокая стоимость 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3. Невозможность осуществления технического обслуживания и капитального ремонта  на базе сельскохозяйственного организации</a:t>
                      </a:r>
                    </a:p>
                    <a:p>
                      <a:pPr marL="88900" indent="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baseline="0" dirty="0"/>
                        <a:t>4. </a:t>
                      </a:r>
                      <a:r>
                        <a:rPr lang="ru-RU" sz="1100" b="1" baseline="0" dirty="0" err="1"/>
                        <a:t>Агрегатируемость</a:t>
                      </a:r>
                      <a:r>
                        <a:rPr lang="ru-RU" sz="1100" b="1" baseline="0" dirty="0"/>
                        <a:t> со всей зарубежной техникой, но не всеми видами российской</a:t>
                      </a:r>
                      <a:endParaRPr lang="ru-RU" sz="1100" b="1" baseline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16145" marR="16145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539552" y="404664"/>
            <a:ext cx="7992888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Обновление парка основных видов техники в РФ в </a:t>
            </a:r>
            <a:r>
              <a:rPr lang="ru-RU" sz="1600" b="1" dirty="0" smtClean="0">
                <a:solidFill>
                  <a:schemeClr val="bg1"/>
                </a:solidFill>
                <a:cs typeface="Times New Roman" pitchFamily="18" charset="0"/>
              </a:rPr>
              <a:t>2014-2015 годах </a:t>
            </a:r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за счет средств ОАО «</a:t>
            </a:r>
            <a:r>
              <a:rPr lang="ru-RU" sz="1600" b="1" dirty="0" err="1">
                <a:solidFill>
                  <a:schemeClr val="bg1"/>
                </a:solidFill>
                <a:cs typeface="Times New Roman" pitchFamily="18" charset="0"/>
              </a:rPr>
              <a:t>Росагролизинг</a:t>
            </a:r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» и ОАО «</a:t>
            </a:r>
            <a:r>
              <a:rPr lang="ru-RU" sz="1600" b="1" dirty="0" err="1">
                <a:solidFill>
                  <a:schemeClr val="bg1"/>
                </a:solidFill>
                <a:cs typeface="Times New Roman" pitchFamily="18" charset="0"/>
              </a:rPr>
              <a:t>Россельхозбанк</a:t>
            </a:r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», ед.</a:t>
            </a:r>
            <a:endParaRPr lang="ru-RU" sz="2000" b="1" dirty="0">
              <a:solidFill>
                <a:schemeClr val="bg1"/>
              </a:solidFill>
              <a:cs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39551" y="1466088"/>
          <a:ext cx="7992889" cy="2438400"/>
        </p:xfrm>
        <a:graphic>
          <a:graphicData uri="http://schemas.openxmlformats.org/drawingml/2006/table">
            <a:tbl>
              <a:tblPr/>
              <a:tblGrid>
                <a:gridCol w="4117785"/>
                <a:gridCol w="1658662"/>
                <a:gridCol w="2216442"/>
              </a:tblGrid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Показатель 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2014 г.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2015 г.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Передано в лизинг ОАО «Росагролизинг»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тракторов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1803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803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701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1076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Количество сельскохозяйственной техники, приобретенной за счет кредитов ОАО «Россельхозбанк»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тракторов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1 779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666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зерноуборочных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1 231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692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кормоуборочных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93</a:t>
                      </a:r>
                      <a:endParaRPr lang="ru-RU" sz="1600" b="1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75</a:t>
                      </a:r>
                      <a:endParaRPr lang="ru-RU" sz="1600" b="1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51520" y="4797152"/>
          <a:ext cx="8280921" cy="1789884"/>
        </p:xfrm>
        <a:graphic>
          <a:graphicData uri="http://schemas.openxmlformats.org/drawingml/2006/table">
            <a:tbl>
              <a:tblPr/>
              <a:tblGrid>
                <a:gridCol w="5403233"/>
                <a:gridCol w="1438417"/>
                <a:gridCol w="1439271"/>
              </a:tblGrid>
              <a:tr h="7230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Поставлено всего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всего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в т.ч. малым формам хозяйствования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180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Комбайнов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1076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944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180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тракторов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803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707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180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автотранспорта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502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420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180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прочей техники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1691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1 500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  <a:tr h="18077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Сумма, млн. рублей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12051,50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10446,22</a:t>
                      </a:r>
                    </a:p>
                  </a:txBody>
                  <a:tcPr marL="67789" marR="677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395536" y="4149080"/>
            <a:ext cx="7789698" cy="338554"/>
          </a:xfrm>
          <a:prstGeom prst="rect">
            <a:avLst/>
          </a:prstGeom>
          <a:solidFill>
            <a:schemeClr val="tx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Информация о поставках имущества АО «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Росагролизинг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ea typeface="Times New Roman" pitchFamily="18" charset="0"/>
              </a:rPr>
              <a:t>» в 2015 году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06405"/>
            <a:ext cx="9144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SWOT – анализ потенциала технической модернизации сельского хозяйства </a:t>
            </a:r>
            <a:r>
              <a:rPr lang="ru-RU" b="1" dirty="0" smtClean="0"/>
              <a:t>Российской </a:t>
            </a:r>
            <a:r>
              <a:rPr lang="ru-RU" b="1" dirty="0"/>
              <a:t>Федерации</a:t>
            </a:r>
            <a:endParaRPr lang="ru-RU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07504" y="1393580"/>
          <a:ext cx="8928992" cy="4987748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4464024"/>
                <a:gridCol w="4464968"/>
              </a:tblGrid>
              <a:tr h="272665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/>
                        <a:t>Сильные стороны: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/>
                        <a:t>Слабые стороны: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</a:tr>
              <a:tr h="1543668">
                <a:tc>
                  <a:txBody>
                    <a:bodyPr/>
                    <a:lstStyle/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Государственная поддержка производителей отечественной техники;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Политика </a:t>
                      </a:r>
                      <a:r>
                        <a:rPr lang="ru-RU" sz="1600" b="1" dirty="0" err="1"/>
                        <a:t>импортозамещения</a:t>
                      </a:r>
                      <a:r>
                        <a:rPr lang="ru-RU" sz="1600" b="1" dirty="0"/>
                        <a:t>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Локализация производства иностранной техники на территории России;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  <a:tc>
                  <a:txBody>
                    <a:bodyPr/>
                    <a:lstStyle/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Большая доля техники со сроком эксплуатации более 10 лет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Экономические санкции и колебания валютных курсов;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Узкий модельный ряд техники, производимой в России.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</a:tr>
              <a:tr h="281556"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/>
                        <a:t>Возможности: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  <a:tc>
                  <a:txBody>
                    <a:bodyPr/>
                    <a:lstStyle/>
                    <a:p>
                      <a:pPr indent="18034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/>
                        <a:t>Угрозы: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</a:tr>
              <a:tr h="2726647">
                <a:tc>
                  <a:txBody>
                    <a:bodyPr/>
                    <a:lstStyle/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Предоставление субсидий из федерального бюджета на возмещение затрат на производство и реализацию сельскохозяйственной техники;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Увеличение оборотного капитала за счёт рост спроса на сельскохозяйственную продукцию. 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Сниженные цены на импортную технику (отсутствие таможенных барьеров);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  <a:tc>
                  <a:txBody>
                    <a:bodyPr/>
                    <a:lstStyle/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Снижение объёмов производства продукции вследствие несоблюдения сроков агротехнических работ;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Снижение темпов внедрения инновационных технологий;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Снижение обеспеченности агробизнеса средствами производства;</a:t>
                      </a:r>
                    </a:p>
                    <a:p>
                      <a:pPr marL="342900" lvl="0" indent="-254000">
                        <a:lnSpc>
                          <a:spcPct val="100000"/>
                        </a:lnSpc>
                        <a:spcAft>
                          <a:spcPts val="0"/>
                        </a:spcAft>
                        <a:buSzPct val="100000"/>
                        <a:buFont typeface="+mj-lt"/>
                        <a:buAutoNum type="arabicPeriod"/>
                      </a:pPr>
                      <a:r>
                        <a:rPr lang="ru-RU" sz="1600" b="1" dirty="0"/>
                        <a:t>Низкий уровень дифференциации мер государственной поддержки технической модернизации АПК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2385" marR="32385" marT="0" marB="0" anchor="ctr"/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512" y="764705"/>
          <a:ext cx="8964488" cy="1271461"/>
        </p:xfrm>
        <a:graphic>
          <a:graphicData uri="http://schemas.openxmlformats.org/drawingml/2006/table">
            <a:tbl>
              <a:tblPr/>
              <a:tblGrid>
                <a:gridCol w="1943264"/>
                <a:gridCol w="1629263"/>
                <a:gridCol w="1629263"/>
                <a:gridCol w="1881349"/>
                <a:gridCol w="1881349"/>
              </a:tblGrid>
              <a:tr h="289940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Темпы обновления машинно-тракторного парка 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2013-2017 годы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2018-2020 годы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1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год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этап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год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 этап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Тракторы, тыс. шт.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400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324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Комбайны зерноуборочные, тыс. шт.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90 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4450" marR="44450" marT="762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79873" name="Rectangle 1"/>
          <p:cNvSpPr>
            <a:spLocks noChangeArrowheads="1"/>
          </p:cNvSpPr>
          <p:nvPr/>
        </p:nvSpPr>
        <p:spPr bwMode="auto">
          <a:xfrm>
            <a:off x="323528" y="138499"/>
            <a:ext cx="8820472" cy="523220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Таблица  – Индикаторы Стратегии машинно-технологической модернизации сельского хозяйства России на период до 2020 года</a:t>
            </a:r>
            <a:r>
              <a:rPr kumimoji="0" lang="ru-RU" sz="1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"/>
              </a:rPr>
              <a:t>[</a:t>
            </a:r>
            <a:r>
              <a:rPr kumimoji="0" lang="ru-RU" sz="1400" b="1" i="0" u="none" strike="noStrike" cap="none" normalizeH="0" baseline="3000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"/>
              </a:rPr>
              <a:t>1]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</a:endParaRPr>
          </a:p>
        </p:txBody>
      </p:sp>
      <p:sp>
        <p:nvSpPr>
          <p:cNvPr id="79875" name="Rectangle 3"/>
          <p:cNvSpPr>
            <a:spLocks noChangeArrowheads="1"/>
          </p:cNvSpPr>
          <p:nvPr/>
        </p:nvSpPr>
        <p:spPr bwMode="auto">
          <a:xfrm>
            <a:off x="0" y="573325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Стратегия развития сельскохозяйственного машиностроения России до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2020 года, Москва, 2011 год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1520" y="3140968"/>
          <a:ext cx="8640960" cy="2372364"/>
        </p:xfrm>
        <a:graphic>
          <a:graphicData uri="http://schemas.openxmlformats.org/drawingml/2006/table">
            <a:tbl>
              <a:tblPr/>
              <a:tblGrid>
                <a:gridCol w="3959328"/>
                <a:gridCol w="622929"/>
                <a:gridCol w="651453"/>
                <a:gridCol w="652374"/>
                <a:gridCol w="541038"/>
                <a:gridCol w="541038"/>
                <a:gridCol w="541038"/>
                <a:gridCol w="565881"/>
                <a:gridCol w="565881"/>
              </a:tblGrid>
              <a:tr h="1409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Показатель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2013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2014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2015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2016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2017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2018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2019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2020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Объем продаж с/х тракторов в России, шт.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15 459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17 442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20 259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24 365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30 304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37 989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48 934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65 128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92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Объём производства  с/х тракторов в России (сборка тракторов МТЗ), шт.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2 893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4 563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7 862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11 964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17 372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24 465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34 405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49 077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43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Объём  производства зерно и кормоуборочных комбайнов в России, шт.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7 164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7 914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8 749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9 547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10 419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11 251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12 209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12 717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Обеспеченность  аграрного комплекса тракторами (количество тракторов напосевов), шт. на 1000 га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4,29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4,34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4,41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4,51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4,64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4,80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5,02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5,31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870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Обеспеченность  аграрного комплекса комбайнами (количество зерноуборочных комбайнов на зерновых посевов), шт. на 1000 га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2,26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2,27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2,29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2,30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432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обновления парка сельскохозяйственных тракторов, %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4,58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5,06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5,73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6,68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8,00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9,58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11,69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14,56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654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Коэффициент обновления парка зерноуборочных комбайнов, %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8,45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8,66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8,98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9,20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9,53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9,78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9,84 </a:t>
                      </a:r>
                      <a:endParaRPr lang="ru-RU" sz="1100" b="1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9,92 </a:t>
                      </a:r>
                      <a:endParaRPr lang="ru-RU" sz="11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1430" marR="11430" marT="11430" marB="1143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  <p:sp>
        <p:nvSpPr>
          <p:cNvPr id="79876" name="Rectangle 4"/>
          <p:cNvSpPr>
            <a:spLocks noChangeArrowheads="1"/>
          </p:cNvSpPr>
          <p:nvPr/>
        </p:nvSpPr>
        <p:spPr bwMode="auto">
          <a:xfrm>
            <a:off x="251520" y="2708920"/>
            <a:ext cx="8579849" cy="307777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Таблица  – Индикаторы Стратегии развития сельскохозяйственного машиностроения России до 2020 года</a:t>
            </a:r>
            <a:r>
              <a:rPr kumimoji="0" lang="ru-RU" sz="1400" b="1" i="0" u="none" strike="noStrike" cap="none" normalizeH="0" baseline="3000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"/>
              </a:rPr>
              <a:t>[</a:t>
            </a:r>
            <a:r>
              <a:rPr kumimoji="0" lang="ru-RU" sz="1400" b="1" i="0" u="none" strike="noStrike" cap="none" normalizeH="0" baseline="30000" dirty="0" smtClean="0" bmk="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"/>
              </a:rPr>
              <a:t>2]</a:t>
            </a:r>
            <a:endParaRPr kumimoji="0" lang="ru-RU" sz="9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877" name="Rectangle 5"/>
          <p:cNvSpPr>
            <a:spLocks noChangeArrowheads="1"/>
          </p:cNvSpPr>
          <p:nvPr/>
        </p:nvSpPr>
        <p:spPr bwMode="auto">
          <a:xfrm>
            <a:off x="0" y="457200"/>
            <a:ext cx="3017838" cy="7938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9878" name="Rectangle 6"/>
          <p:cNvSpPr>
            <a:spLocks noChangeArrowheads="1"/>
          </p:cNvSpPr>
          <p:nvPr/>
        </p:nvSpPr>
        <p:spPr bwMode="auto">
          <a:xfrm>
            <a:off x="0" y="6237312"/>
            <a:ext cx="86409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  <a:hlinkClick r:id=""/>
              </a:rPr>
              <a:t>[</a:t>
            </a:r>
            <a:r>
              <a:rPr lang="ru-RU" sz="1000" baseline="30000" dirty="0" bmk="">
                <a:latin typeface="Arial" pitchFamily="34" charset="0"/>
                <a:ea typeface="Times New Roman" pitchFamily="18" charset="0"/>
                <a:cs typeface="Times New Roman" pitchFamily="18" charset="0"/>
                <a:hlinkClick r:id=""/>
              </a:rPr>
              <a:t>2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  <a:hlinkClick r:id=""/>
              </a:rPr>
              <a:t>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Bold"/>
                <a:cs typeface="Arial" pitchFamily="34" charset="0"/>
              </a:rPr>
              <a:t>Стратегия машинно-технологической модернизации сельского хозяйства России на период до 2020 года/В.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Roman"/>
              </a:rPr>
              <a:t>И. 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Roman"/>
              </a:rPr>
              <a:t>Фисинин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Roman"/>
              </a:rPr>
              <a:t>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Bold"/>
              </a:rPr>
              <a:t>и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Roman"/>
              </a:rPr>
              <a:t>др. — М.: ФГНУ «</a:t>
            </a:r>
            <a:r>
              <a:rPr kumimoji="0" lang="ru-RU" sz="1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Bold"/>
              </a:rPr>
              <a:t>Росинформагротех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Bold"/>
              </a:rPr>
              <a:t>», 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-Roman"/>
              </a:rPr>
              <a:t>2009. — 80 с.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475656" y="764704"/>
            <a:ext cx="7014163" cy="307777"/>
          </a:xfrm>
          <a:prstGeom prst="rect">
            <a:avLst/>
          </a:prstGeom>
          <a:solidFill>
            <a:sysClr val="window" lastClr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Показатели 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роста технического потенциала сельского хозяйства к 2020 годы, ед.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00166" y="1428736"/>
          <a:ext cx="6834213" cy="3111374"/>
        </p:xfrm>
        <a:graphic>
          <a:graphicData uri="http://schemas.openxmlformats.org/drawingml/2006/table">
            <a:tbl>
              <a:tblPr/>
              <a:tblGrid>
                <a:gridCol w="2828453"/>
                <a:gridCol w="1082263"/>
                <a:gridCol w="1571362"/>
                <a:gridCol w="1352135"/>
              </a:tblGrid>
              <a:tr h="207924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Показатели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2015 </a:t>
                      </a: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год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2020 год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82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Инерционный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Целевой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0792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Парк техники, тыс. ед.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78220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Тракторы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409,1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374,9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420,0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78220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Зерноуборочные комбайны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128,3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70,6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140,0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78220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Кормоуборочные комбайны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15,8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14,6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18,0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53466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Удельный вес техники в пределах амортизационного срока использования, %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400" b="1">
                        <a:solidFill>
                          <a:schemeClr val="bg1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Тракторы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39,7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32,4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</a:rPr>
                        <a:t>45,0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04953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Зерноуборочные комбайны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54,6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46,3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80,0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78220">
                <a:tc>
                  <a:txBody>
                    <a:bodyPr/>
                    <a:lstStyle/>
                    <a:p>
                      <a:pPr marL="180340"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Кормоуборочные комбайны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57,1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47,3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80,0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35644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Энергообеспеченность в расчете на 100 га пашни, л.с.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200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212</a:t>
                      </a:r>
                      <a:endParaRPr lang="ru-RU" sz="1400" b="1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latin typeface="Times New Roman"/>
                          <a:ea typeface="Times New Roman"/>
                        </a:rPr>
                        <a:t>246</a:t>
                      </a:r>
                      <a:endParaRPr lang="ru-RU" sz="1400" b="1" dirty="0">
                        <a:solidFill>
                          <a:schemeClr val="bg1"/>
                        </a:solidFill>
                        <a:latin typeface="Calibri"/>
                        <a:ea typeface="Calibri"/>
                      </a:endParaRPr>
                    </a:p>
                  </a:txBody>
                  <a:tcPr marL="66833" marR="6683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CE6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" pitchFamily="34" charset="0"/>
                <a:cs typeface="Arial" pitchFamily="34" charset="0"/>
              </a:rPr>
              <a:t>Организационно-экономический механизм технической модернизации сельского хозяйства</a:t>
            </a:r>
          </a:p>
        </p:txBody>
      </p:sp>
      <p:grpSp>
        <p:nvGrpSpPr>
          <p:cNvPr id="26627" name="Group 2"/>
          <p:cNvGrpSpPr>
            <a:grpSpLocks/>
          </p:cNvGrpSpPr>
          <p:nvPr/>
        </p:nvGrpSpPr>
        <p:grpSpPr bwMode="auto">
          <a:xfrm>
            <a:off x="71438" y="642938"/>
            <a:ext cx="8947150" cy="6143625"/>
            <a:chOff x="687" y="273"/>
            <a:chExt cx="14877" cy="10218"/>
          </a:xfrm>
        </p:grpSpPr>
        <p:sp>
          <p:nvSpPr>
            <p:cNvPr id="1043" name="Text Box 19"/>
            <p:cNvSpPr txBox="1">
              <a:spLocks noChangeArrowheads="1"/>
            </p:cNvSpPr>
            <p:nvPr/>
          </p:nvSpPr>
          <p:spPr bwMode="auto">
            <a:xfrm>
              <a:off x="2308" y="8888"/>
              <a:ext cx="3693" cy="850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8000" tIns="10800" rIns="0" bIns="10800"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Проведение научных исследований и освоение инновационных технологий в сельскохозяйственном машиностроении</a:t>
              </a:r>
              <a:endParaRPr lang="ru-RU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5" name="Text Box 21"/>
            <p:cNvSpPr txBox="1">
              <a:spLocks noChangeArrowheads="1"/>
            </p:cNvSpPr>
            <p:nvPr/>
          </p:nvSpPr>
          <p:spPr bwMode="auto">
            <a:xfrm>
              <a:off x="2215" y="3737"/>
              <a:ext cx="1766" cy="1513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8000" tIns="10800" rIns="0" bIns="10800"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Обоснование регионально-значимых программ обновления технической базы</a:t>
              </a:r>
              <a:endParaRPr lang="ru-RU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0" name="Text Box 26"/>
            <p:cNvSpPr txBox="1">
              <a:spLocks noChangeArrowheads="1"/>
            </p:cNvSpPr>
            <p:nvPr/>
          </p:nvSpPr>
          <p:spPr bwMode="auto">
            <a:xfrm>
              <a:off x="2218" y="801"/>
              <a:ext cx="1763" cy="2250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8000" tIns="10800" rIns="0" bIns="10800"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Формирование федеральных механизмов стимулирования технической модернизации (программ, стратегий, концепций)</a:t>
              </a:r>
              <a:endParaRPr lang="ru-RU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2" name="Text Box 38"/>
            <p:cNvSpPr txBox="1">
              <a:spLocks noChangeArrowheads="1"/>
            </p:cNvSpPr>
            <p:nvPr/>
          </p:nvSpPr>
          <p:spPr bwMode="auto">
            <a:xfrm>
              <a:off x="12661" y="2194"/>
              <a:ext cx="1010" cy="3069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vert270" anchor="ctr"/>
            <a:lstStyle/>
            <a:p>
              <a:pPr marL="0" lvl="1"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Поддержание благоприятного инвестиционного климата в сельскохозяйственных отраслях, реализуя политику доступных «длинных» денег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7" name="Text Box 43"/>
            <p:cNvSpPr txBox="1">
              <a:spLocks noChangeArrowheads="1"/>
            </p:cNvSpPr>
            <p:nvPr/>
          </p:nvSpPr>
          <p:spPr bwMode="auto">
            <a:xfrm>
              <a:off x="2215" y="5897"/>
              <a:ext cx="1766" cy="1056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lIns="18000" tIns="10800" rIns="0" bIns="10800"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Финансирование НИОКР через создание  отраслевых НТС</a:t>
              </a:r>
              <a:endParaRPr lang="ru-RU" sz="9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75" name="Text Box 51"/>
            <p:cNvSpPr txBox="1">
              <a:spLocks noChangeArrowheads="1"/>
            </p:cNvSpPr>
            <p:nvPr/>
          </p:nvSpPr>
          <p:spPr bwMode="auto">
            <a:xfrm>
              <a:off x="14935" y="976"/>
              <a:ext cx="629" cy="7560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vert270" anchor="ctr"/>
            <a:lstStyle/>
            <a:p>
              <a:pPr marL="0" lvl="1"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Субсидирование 15% стоимости новой техники, реализация программы утилизации старой техники, возмещение части затрат на работу КБ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3" name="Text Box 59"/>
            <p:cNvSpPr txBox="1">
              <a:spLocks noChangeArrowheads="1"/>
            </p:cNvSpPr>
            <p:nvPr/>
          </p:nvSpPr>
          <p:spPr bwMode="auto">
            <a:xfrm>
              <a:off x="3139" y="9841"/>
              <a:ext cx="2721" cy="650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Денежные потоки</a:t>
              </a:r>
            </a:p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Информационные потоки 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88" name="Text Box 64"/>
            <p:cNvSpPr txBox="1">
              <a:spLocks noChangeArrowheads="1"/>
            </p:cNvSpPr>
            <p:nvPr/>
          </p:nvSpPr>
          <p:spPr bwMode="auto">
            <a:xfrm>
              <a:off x="13968" y="3243"/>
              <a:ext cx="832" cy="2852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vert270" anchor="ctr"/>
            <a:lstStyle/>
            <a:p>
              <a:pPr marL="0" lvl="1"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Финансирование инвестиционных проектов коммерческой направленности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7" name="Text Box 3"/>
            <p:cNvSpPr txBox="1">
              <a:spLocks noChangeArrowheads="1"/>
            </p:cNvSpPr>
            <p:nvPr/>
          </p:nvSpPr>
          <p:spPr bwMode="auto">
            <a:xfrm>
              <a:off x="687" y="531"/>
              <a:ext cx="617" cy="9480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1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Отраслевые научные и образовательные учреждения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8" name="Text Box 4"/>
            <p:cNvSpPr txBox="1">
              <a:spLocks noChangeArrowheads="1"/>
            </p:cNvSpPr>
            <p:nvPr/>
          </p:nvSpPr>
          <p:spPr bwMode="auto">
            <a:xfrm>
              <a:off x="1304" y="531"/>
              <a:ext cx="909" cy="353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Всероссийские экономические отраслевые НИИ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9" name="Text Box 5"/>
            <p:cNvSpPr txBox="1">
              <a:spLocks noChangeArrowheads="1"/>
            </p:cNvSpPr>
            <p:nvPr/>
          </p:nvSpPr>
          <p:spPr bwMode="auto">
            <a:xfrm>
              <a:off x="1306" y="4063"/>
              <a:ext cx="909" cy="3223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Аграрные Вузы  и региональные отраслевые НИИ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0" name="Text Box 6"/>
            <p:cNvSpPr txBox="1">
              <a:spLocks noChangeArrowheads="1"/>
            </p:cNvSpPr>
            <p:nvPr/>
          </p:nvSpPr>
          <p:spPr bwMode="auto">
            <a:xfrm>
              <a:off x="1306" y="7286"/>
              <a:ext cx="909" cy="272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Инженерные отраслевые НИИ</a:t>
              </a:r>
              <a:endPara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1" name="Text Box 7"/>
            <p:cNvSpPr txBox="1">
              <a:spLocks noChangeArrowheads="1"/>
            </p:cNvSpPr>
            <p:nvPr/>
          </p:nvSpPr>
          <p:spPr bwMode="auto">
            <a:xfrm>
              <a:off x="4079" y="532"/>
              <a:ext cx="9339" cy="42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Федеральный уровень управления</a:t>
              </a:r>
              <a:endPara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2" name="Text Box 8"/>
            <p:cNvSpPr txBox="1">
              <a:spLocks noChangeArrowheads="1"/>
            </p:cNvSpPr>
            <p:nvPr/>
          </p:nvSpPr>
          <p:spPr bwMode="auto">
            <a:xfrm>
              <a:off x="4013" y="2412"/>
              <a:ext cx="576" cy="589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Региональный уровень управления</a:t>
              </a:r>
              <a:endParaRPr lang="ru-RU" sz="10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3" name="Text Box 9"/>
            <p:cNvSpPr txBox="1">
              <a:spLocks noChangeArrowheads="1"/>
            </p:cNvSpPr>
            <p:nvPr/>
          </p:nvSpPr>
          <p:spPr bwMode="auto">
            <a:xfrm>
              <a:off x="6003" y="8519"/>
              <a:ext cx="9545" cy="51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Сельскохозяйственное машиностроение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4" name="Text Box 10"/>
            <p:cNvSpPr txBox="1">
              <a:spLocks noChangeArrowheads="1"/>
            </p:cNvSpPr>
            <p:nvPr/>
          </p:nvSpPr>
          <p:spPr bwMode="auto">
            <a:xfrm>
              <a:off x="7054" y="2467"/>
              <a:ext cx="5488" cy="51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Финансовые институты</a:t>
              </a:r>
              <a:endParaRPr lang="ru-RU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7054" y="2979"/>
              <a:ext cx="2135" cy="68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Банки (в т.ч. отраслевые)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8960" y="2979"/>
              <a:ext cx="1755" cy="68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Лизинговые компании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10525" y="2979"/>
              <a:ext cx="2017" cy="68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Страховые компании 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7323" y="6124"/>
              <a:ext cx="7523" cy="481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Сельскохозяйственные организации</a:t>
              </a:r>
              <a:endParaRPr lang="ru-RU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9" name="AutoShape 15"/>
            <p:cNvCxnSpPr>
              <a:cxnSpLocks noChangeShapeType="1"/>
            </p:cNvCxnSpPr>
            <p:nvPr/>
          </p:nvCxnSpPr>
          <p:spPr bwMode="auto">
            <a:xfrm>
              <a:off x="2215" y="703"/>
              <a:ext cx="1864" cy="0"/>
            </a:xfrm>
            <a:prstGeom prst="straightConnector1">
              <a:avLst/>
            </a:prstGeom>
            <a:ln w="19050">
              <a:prstDash val="dash"/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6003" y="9034"/>
              <a:ext cx="3579" cy="97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Производство конкурентоспособной техники с учетом протекционистской политики государства 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9583" y="9034"/>
              <a:ext cx="2743" cy="97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Освоение рыночных ниш с учетом конкурентных преимуществ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12325" y="9034"/>
              <a:ext cx="3223" cy="977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Освоение достижений науки и техники в машиностроении и расширение модельного ряда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44" name="AutoShape 20"/>
            <p:cNvCxnSpPr>
              <a:cxnSpLocks noChangeShapeType="1"/>
            </p:cNvCxnSpPr>
            <p:nvPr/>
          </p:nvCxnSpPr>
          <p:spPr bwMode="auto">
            <a:xfrm>
              <a:off x="2207" y="5382"/>
              <a:ext cx="1761" cy="0"/>
            </a:xfrm>
            <a:prstGeom prst="straightConnector1">
              <a:avLst/>
            </a:prstGeom>
            <a:ln w="19050">
              <a:prstDash val="dash"/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46" name="AutoShape 22"/>
            <p:cNvCxnSpPr>
              <a:cxnSpLocks noChangeShapeType="1"/>
            </p:cNvCxnSpPr>
            <p:nvPr/>
          </p:nvCxnSpPr>
          <p:spPr bwMode="auto">
            <a:xfrm flipV="1">
              <a:off x="2207" y="8825"/>
              <a:ext cx="3785" cy="5"/>
            </a:xfrm>
            <a:prstGeom prst="straightConnector1">
              <a:avLst/>
            </a:prstGeom>
            <a:ln w="19050">
              <a:prstDash val="dash"/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047" name="Text Box 23"/>
            <p:cNvSpPr txBox="1">
              <a:spLocks noChangeArrowheads="1"/>
            </p:cNvSpPr>
            <p:nvPr/>
          </p:nvSpPr>
          <p:spPr bwMode="auto">
            <a:xfrm>
              <a:off x="4589" y="6333"/>
              <a:ext cx="2413" cy="197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Осуществление оперативного регулирования технической модернизации, посредством распределения грантов на развитие </a:t>
              </a:r>
              <a:endPara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8" name="Text Box 24"/>
            <p:cNvSpPr txBox="1">
              <a:spLocks noChangeArrowheads="1"/>
            </p:cNvSpPr>
            <p:nvPr/>
          </p:nvSpPr>
          <p:spPr bwMode="auto">
            <a:xfrm>
              <a:off x="4589" y="4313"/>
              <a:ext cx="2413" cy="1978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Создание условий для развития кооперации в вопросах технического вооружения, хранения и обслуживания парка</a:t>
              </a:r>
              <a:endPara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9" name="Text Box 25"/>
            <p:cNvSpPr txBox="1">
              <a:spLocks noChangeArrowheads="1"/>
            </p:cNvSpPr>
            <p:nvPr/>
          </p:nvSpPr>
          <p:spPr bwMode="auto">
            <a:xfrm>
              <a:off x="4589" y="2412"/>
              <a:ext cx="2413" cy="1879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vert270"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10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Объективный контроль и мониторинг тенденций технического переоснащения сельского хозяйства</a:t>
              </a:r>
              <a:endParaRPr lang="ru-RU" sz="1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1" name="Text Box 27"/>
            <p:cNvSpPr txBox="1">
              <a:spLocks noChangeArrowheads="1"/>
            </p:cNvSpPr>
            <p:nvPr/>
          </p:nvSpPr>
          <p:spPr bwMode="auto">
            <a:xfrm>
              <a:off x="4079" y="959"/>
              <a:ext cx="3152" cy="12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Финансирование научных разработок в области экономического обоснования и технического перевооружения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2" name="Text Box 28"/>
            <p:cNvSpPr txBox="1">
              <a:spLocks noChangeArrowheads="1"/>
            </p:cNvSpPr>
            <p:nvPr/>
          </p:nvSpPr>
          <p:spPr bwMode="auto">
            <a:xfrm>
              <a:off x="7231" y="959"/>
              <a:ext cx="2861" cy="12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Финансирование мероприятий государственной поддержки технического переоснащения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3" name="Text Box 29"/>
            <p:cNvSpPr txBox="1">
              <a:spLocks noChangeArrowheads="1"/>
            </p:cNvSpPr>
            <p:nvPr/>
          </p:nvSpPr>
          <p:spPr bwMode="auto">
            <a:xfrm>
              <a:off x="10092" y="959"/>
              <a:ext cx="3326" cy="1236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Разработка и реализация программ технической и технологической, ресурсосбережения, модернизации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4" name="Text Box 30"/>
            <p:cNvSpPr txBox="1">
              <a:spLocks noChangeArrowheads="1"/>
            </p:cNvSpPr>
            <p:nvPr/>
          </p:nvSpPr>
          <p:spPr bwMode="auto">
            <a:xfrm>
              <a:off x="7323" y="6604"/>
              <a:ext cx="1370" cy="1479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7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Формирование парка техники с учетом внешних и внутренних факторов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5" name="Text Box 31"/>
            <p:cNvSpPr txBox="1">
              <a:spLocks noChangeArrowheads="1"/>
            </p:cNvSpPr>
            <p:nvPr/>
          </p:nvSpPr>
          <p:spPr bwMode="auto">
            <a:xfrm>
              <a:off x="8693" y="6604"/>
              <a:ext cx="1523" cy="1479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7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Формирование собственных источников финансирования технической модернизации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6" name="Text Box 32"/>
            <p:cNvSpPr txBox="1">
              <a:spLocks noChangeArrowheads="1"/>
            </p:cNvSpPr>
            <p:nvPr/>
          </p:nvSpPr>
          <p:spPr bwMode="auto">
            <a:xfrm>
              <a:off x="10216" y="6604"/>
              <a:ext cx="1423" cy="1479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7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Формирование залоговой базы для привлечения заёмного капитала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7" name="Text Box 33"/>
            <p:cNvSpPr txBox="1">
              <a:spLocks noChangeArrowheads="1"/>
            </p:cNvSpPr>
            <p:nvPr/>
          </p:nvSpPr>
          <p:spPr bwMode="auto">
            <a:xfrm>
              <a:off x="11639" y="6604"/>
              <a:ext cx="1819" cy="1479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7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Освоение ресурсо и энергосберегающих технологий в сельском хозяйстве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8" name="Text Box 34"/>
            <p:cNvSpPr txBox="1">
              <a:spLocks noChangeArrowheads="1"/>
            </p:cNvSpPr>
            <p:nvPr/>
          </p:nvSpPr>
          <p:spPr bwMode="auto">
            <a:xfrm>
              <a:off x="13458" y="6604"/>
              <a:ext cx="1388" cy="1479"/>
            </a:xfrm>
            <a:prstGeom prst="rect">
              <a:avLst/>
            </a:prstGeom>
            <a:ln w="28575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700" b="1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Объективная экономическая оценка использования техники</a:t>
              </a:r>
              <a:endParaRPr lang="ru-RU" sz="1600" b="1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59" name="Text Box 35"/>
            <p:cNvSpPr txBox="1">
              <a:spLocks noChangeArrowheads="1"/>
            </p:cNvSpPr>
            <p:nvPr/>
          </p:nvSpPr>
          <p:spPr bwMode="auto">
            <a:xfrm>
              <a:off x="7054" y="3666"/>
              <a:ext cx="1924" cy="20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Формирование условий доступного заёмного капитала (кредитов) для технической модернизации АПК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0" name="Text Box 36"/>
            <p:cNvSpPr txBox="1">
              <a:spLocks noChangeArrowheads="1"/>
            </p:cNvSpPr>
            <p:nvPr/>
          </p:nvSpPr>
          <p:spPr bwMode="auto">
            <a:xfrm>
              <a:off x="8960" y="3666"/>
              <a:ext cx="1563" cy="20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Реализация программ технической модернизации сельского хозяйства на условиях лизинга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61" name="Text Box 37"/>
            <p:cNvSpPr txBox="1">
              <a:spLocks noChangeArrowheads="1"/>
            </p:cNvSpPr>
            <p:nvPr/>
          </p:nvSpPr>
          <p:spPr bwMode="auto">
            <a:xfrm>
              <a:off x="10525" y="3666"/>
              <a:ext cx="2017" cy="204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18000" tIns="10800" rIns="18000" bIns="10800"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Создание механизмов страхования технико-технологических рисков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63" name="AutoShape 39"/>
            <p:cNvCxnSpPr>
              <a:cxnSpLocks noChangeShapeType="1"/>
            </p:cNvCxnSpPr>
            <p:nvPr/>
          </p:nvCxnSpPr>
          <p:spPr bwMode="auto">
            <a:xfrm rot="10800000" flipV="1">
              <a:off x="12439" y="5620"/>
              <a:ext cx="1410" cy="3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64" name="AutoShape 40"/>
            <p:cNvCxnSpPr>
              <a:cxnSpLocks noChangeShapeType="1"/>
            </p:cNvCxnSpPr>
            <p:nvPr/>
          </p:nvCxnSpPr>
          <p:spPr bwMode="auto">
            <a:xfrm>
              <a:off x="13423" y="801"/>
              <a:ext cx="393" cy="3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65" name="AutoShape 41"/>
            <p:cNvCxnSpPr>
              <a:cxnSpLocks noChangeShapeType="1"/>
            </p:cNvCxnSpPr>
            <p:nvPr/>
          </p:nvCxnSpPr>
          <p:spPr bwMode="auto">
            <a:xfrm rot="16200000" flipV="1">
              <a:off x="11426" y="3197"/>
              <a:ext cx="4816" cy="29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66" name="AutoShape 42"/>
            <p:cNvCxnSpPr>
              <a:cxnSpLocks noChangeShapeType="1"/>
            </p:cNvCxnSpPr>
            <p:nvPr/>
          </p:nvCxnSpPr>
          <p:spPr bwMode="auto">
            <a:xfrm rot="10800000" flipV="1">
              <a:off x="2207" y="7064"/>
              <a:ext cx="1737" cy="3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68" name="AutoShape 44"/>
            <p:cNvCxnSpPr>
              <a:cxnSpLocks noChangeShapeType="1"/>
            </p:cNvCxnSpPr>
            <p:nvPr/>
          </p:nvCxnSpPr>
          <p:spPr bwMode="auto">
            <a:xfrm flipH="1">
              <a:off x="2207" y="8693"/>
              <a:ext cx="3785" cy="0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069" name="Text Box 45"/>
            <p:cNvSpPr txBox="1">
              <a:spLocks noChangeArrowheads="1"/>
            </p:cNvSpPr>
            <p:nvPr/>
          </p:nvSpPr>
          <p:spPr bwMode="auto">
            <a:xfrm>
              <a:off x="2221" y="8310"/>
              <a:ext cx="2682" cy="436"/>
            </a:xfrm>
            <a:prstGeom prst="rect">
              <a:avLst/>
            </a:prstGeom>
            <a:noFill/>
            <a:ln>
              <a:noFill/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/>
            <a:lstStyle/>
            <a:p>
              <a:pPr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Финансирование</a:t>
              </a:r>
              <a:r>
                <a:rPr lang="ru-RU" sz="7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 НИОКР </a:t>
              </a:r>
              <a:endParaRPr lang="ru-RU" sz="14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70" name="AutoShape 46"/>
            <p:cNvCxnSpPr>
              <a:cxnSpLocks noChangeShapeType="1"/>
            </p:cNvCxnSpPr>
            <p:nvPr/>
          </p:nvCxnSpPr>
          <p:spPr bwMode="auto">
            <a:xfrm>
              <a:off x="848" y="273"/>
              <a:ext cx="0" cy="259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1" name="AutoShape 47"/>
            <p:cNvCxnSpPr>
              <a:cxnSpLocks noChangeShapeType="1"/>
            </p:cNvCxnSpPr>
            <p:nvPr/>
          </p:nvCxnSpPr>
          <p:spPr bwMode="auto">
            <a:xfrm>
              <a:off x="848" y="273"/>
              <a:ext cx="4519" cy="0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2" name="AutoShape 48"/>
            <p:cNvCxnSpPr>
              <a:cxnSpLocks noChangeShapeType="1"/>
            </p:cNvCxnSpPr>
            <p:nvPr/>
          </p:nvCxnSpPr>
          <p:spPr bwMode="auto">
            <a:xfrm flipH="1" flipV="1">
              <a:off x="5367" y="273"/>
              <a:ext cx="494" cy="259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3" name="AutoShape 49"/>
            <p:cNvCxnSpPr>
              <a:cxnSpLocks noChangeShapeType="1"/>
            </p:cNvCxnSpPr>
            <p:nvPr/>
          </p:nvCxnSpPr>
          <p:spPr bwMode="auto">
            <a:xfrm>
              <a:off x="13418" y="701"/>
              <a:ext cx="2130" cy="0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4" name="AutoShape 50"/>
            <p:cNvCxnSpPr>
              <a:cxnSpLocks noChangeShapeType="1"/>
            </p:cNvCxnSpPr>
            <p:nvPr/>
          </p:nvCxnSpPr>
          <p:spPr bwMode="auto">
            <a:xfrm flipH="1">
              <a:off x="15530" y="701"/>
              <a:ext cx="18" cy="7818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6" name="AutoShape 52"/>
            <p:cNvCxnSpPr>
              <a:cxnSpLocks noChangeShapeType="1"/>
            </p:cNvCxnSpPr>
            <p:nvPr/>
          </p:nvCxnSpPr>
          <p:spPr bwMode="auto">
            <a:xfrm>
              <a:off x="6998" y="5741"/>
              <a:ext cx="2062" cy="383"/>
            </a:xfrm>
            <a:prstGeom prst="straightConnector1">
              <a:avLst/>
            </a:prstGeom>
            <a:ln w="19050">
              <a:prstDash val="dash"/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7" name="AutoShape 53"/>
            <p:cNvCxnSpPr>
              <a:cxnSpLocks noChangeShapeType="1"/>
            </p:cNvCxnSpPr>
            <p:nvPr/>
          </p:nvCxnSpPr>
          <p:spPr bwMode="auto">
            <a:xfrm>
              <a:off x="6998" y="5910"/>
              <a:ext cx="663" cy="214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8" name="AutoShape 54"/>
            <p:cNvCxnSpPr>
              <a:cxnSpLocks noChangeShapeType="1"/>
            </p:cNvCxnSpPr>
            <p:nvPr/>
          </p:nvCxnSpPr>
          <p:spPr bwMode="auto">
            <a:xfrm>
              <a:off x="10308" y="5897"/>
              <a:ext cx="0" cy="227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79" name="AutoShape 55"/>
            <p:cNvCxnSpPr>
              <a:cxnSpLocks noChangeShapeType="1"/>
            </p:cNvCxnSpPr>
            <p:nvPr/>
          </p:nvCxnSpPr>
          <p:spPr bwMode="auto">
            <a:xfrm>
              <a:off x="8688" y="5897"/>
              <a:ext cx="3051" cy="0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80" name="AutoShape 56"/>
            <p:cNvCxnSpPr>
              <a:cxnSpLocks noChangeShapeType="1"/>
            </p:cNvCxnSpPr>
            <p:nvPr/>
          </p:nvCxnSpPr>
          <p:spPr bwMode="auto">
            <a:xfrm flipV="1">
              <a:off x="11739" y="5707"/>
              <a:ext cx="0" cy="190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81" name="AutoShape 57"/>
            <p:cNvCxnSpPr>
              <a:cxnSpLocks noChangeShapeType="1"/>
            </p:cNvCxnSpPr>
            <p:nvPr/>
          </p:nvCxnSpPr>
          <p:spPr bwMode="auto">
            <a:xfrm flipV="1">
              <a:off x="8693" y="5707"/>
              <a:ext cx="0" cy="190"/>
            </a:xfrm>
            <a:prstGeom prst="straightConnector1">
              <a:avLst/>
            </a:prstGeom>
            <a:ln w="19050"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84" name="AutoShape 60"/>
            <p:cNvCxnSpPr>
              <a:cxnSpLocks noChangeShapeType="1"/>
            </p:cNvCxnSpPr>
            <p:nvPr/>
          </p:nvCxnSpPr>
          <p:spPr bwMode="auto">
            <a:xfrm>
              <a:off x="2350" y="10288"/>
              <a:ext cx="729" cy="0"/>
            </a:xfrm>
            <a:prstGeom prst="straightConnector1">
              <a:avLst/>
            </a:prstGeom>
            <a:ln w="19050">
              <a:prstDash val="dash"/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cxnSp>
          <p:nvCxnSpPr>
            <p:cNvPr id="1085" name="AutoShape 61"/>
            <p:cNvCxnSpPr>
              <a:cxnSpLocks noChangeShapeType="1"/>
            </p:cNvCxnSpPr>
            <p:nvPr/>
          </p:nvCxnSpPr>
          <p:spPr bwMode="auto">
            <a:xfrm>
              <a:off x="2342" y="10055"/>
              <a:ext cx="729" cy="0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  <p:sp>
          <p:nvSpPr>
            <p:cNvPr id="1086" name="Text Box 62"/>
            <p:cNvSpPr txBox="1">
              <a:spLocks noChangeArrowheads="1"/>
            </p:cNvSpPr>
            <p:nvPr/>
          </p:nvSpPr>
          <p:spPr bwMode="auto">
            <a:xfrm>
              <a:off x="13753" y="2293"/>
              <a:ext cx="1283" cy="655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spcAft>
                  <a:spcPts val="0"/>
                </a:spcAft>
                <a:defRPr/>
              </a:pPr>
              <a:r>
                <a:rPr lang="ru-RU" sz="900" b="1" dirty="0">
                  <a:solidFill>
                    <a:schemeClr val="tx1"/>
                  </a:solidFill>
                  <a:latin typeface="Times New Roman" pitchFamily="18" charset="0"/>
                  <a:cs typeface="Arial" pitchFamily="34" charset="0"/>
                </a:rPr>
                <a:t>Частные инвесторы</a:t>
              </a:r>
              <a:endParaRPr lang="ru-RU" sz="16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87" name="AutoShape 63"/>
            <p:cNvCxnSpPr>
              <a:cxnSpLocks noChangeShapeType="1"/>
            </p:cNvCxnSpPr>
            <p:nvPr/>
          </p:nvCxnSpPr>
          <p:spPr bwMode="auto">
            <a:xfrm rot="5400000">
              <a:off x="13237" y="4509"/>
              <a:ext cx="3174" cy="3"/>
            </a:xfrm>
            <a:prstGeom prst="straightConnector1">
              <a:avLst/>
            </a:prstGeom>
            <a:ln w="19050">
              <a:headEnd/>
              <a:tailEnd type="triangle" w="med" len="med"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</p:cxnSp>
      </p:grp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07504" y="190965"/>
            <a:ext cx="8856984" cy="649408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indent="450850" algn="just"/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Для увеличения темпов </a:t>
            </a:r>
            <a:r>
              <a:rPr lang="ru-RU" sz="1600" b="1" dirty="0" smtClean="0">
                <a:solidFill>
                  <a:schemeClr val="bg1"/>
                </a:solidFill>
                <a:cs typeface="Times New Roman" pitchFamily="18" charset="0"/>
              </a:rPr>
              <a:t>модернизации парка сельскохозяйственной техники </a:t>
            </a:r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в РФ </a:t>
            </a:r>
            <a:r>
              <a:rPr lang="ru-RU" sz="1600" b="1" u="sng" dirty="0" smtClean="0">
                <a:solidFill>
                  <a:schemeClr val="bg1"/>
                </a:solidFill>
                <a:cs typeface="Times New Roman" pitchFamily="18" charset="0"/>
              </a:rPr>
              <a:t>необходимо</a:t>
            </a:r>
            <a:r>
              <a:rPr lang="ru-RU" sz="1600" b="1" dirty="0">
                <a:solidFill>
                  <a:schemeClr val="bg1"/>
                </a:solidFill>
                <a:cs typeface="Times New Roman" pitchFamily="18" charset="0"/>
              </a:rPr>
              <a:t>: </a:t>
            </a:r>
          </a:p>
          <a:p>
            <a:pPr indent="450850" algn="just"/>
            <a:endParaRPr lang="ru-RU" sz="1600" b="1" dirty="0">
              <a:solidFill>
                <a:schemeClr val="bg1"/>
              </a:solidFill>
              <a:cs typeface="Arial" charset="0"/>
            </a:endParaRPr>
          </a:p>
          <a:p>
            <a:pPr indent="450850" algn="just" eaLnBrk="0" hangingPunct="0">
              <a:buFont typeface="Symbol" pitchFamily="18" charset="2"/>
              <a:buChar char=""/>
            </a:pPr>
            <a:r>
              <a:rPr lang="ru-RU" sz="1600" b="1" u="sng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гармонизация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 организационно-экономический мер государственного стимулирования технико-технологической модернизации сельского </a:t>
            </a: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хозяйства в РФ и странах ЕАЭС; </a:t>
            </a:r>
          </a:p>
          <a:p>
            <a:pPr indent="450850" algn="just" eaLnBrk="0" hangingPunct="0">
              <a:buFont typeface="Symbol" pitchFamily="18" charset="2"/>
              <a:buChar char=""/>
            </a:pPr>
            <a:endParaRPr lang="ru-RU" sz="1600" b="1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  <a:p>
            <a:pPr indent="450850" algn="just" eaLnBrk="0" hangingPunct="0">
              <a:buFont typeface="Symbol" pitchFamily="18" charset="2"/>
              <a:buChar char=""/>
            </a:pP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Times New Roman" pitchFamily="18" charset="0"/>
              </a:rPr>
              <a:t>Поддержка разработки новых моделей сельскохозяйственной техники российским производителями (</a:t>
            </a:r>
            <a:r>
              <a:rPr lang="ru-RU" sz="1600" dirty="0" smtClean="0"/>
              <a:t>потребность в обеспечении продовольственной безопасности требует роста рынка отечественной техники, однако модельный ряд, покрытие рыночных ниш техники не позволяет в полной мере  рассчитывать на российское машиностроение);</a:t>
            </a:r>
          </a:p>
          <a:p>
            <a:pPr indent="450850" algn="just" eaLnBrk="0" hangingPunct="0"/>
            <a:endParaRPr lang="ru-RU" sz="1600" b="1" dirty="0">
              <a:solidFill>
                <a:schemeClr val="bg1"/>
              </a:solidFill>
              <a:cs typeface="Arial" charset="0"/>
            </a:endParaRPr>
          </a:p>
          <a:p>
            <a:pPr indent="450850" algn="just" eaLnBrk="0" hangingPunct="0">
              <a:buFont typeface="Symbol" pitchFamily="18" charset="2"/>
              <a:buChar char=""/>
            </a:pPr>
            <a:r>
              <a:rPr lang="ru-RU" sz="1600" b="1" u="sng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формирование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новых мер стимулирования модернизации парка сельскохозяйственной техники отечественными образцами техники (</a:t>
            </a:r>
            <a:r>
              <a:rPr lang="ru-RU" sz="1600" dirty="0" smtClean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стимулирование производителей иностранных брендов к увеличению локализации посредством включения в господдержку лишь локализованную часть затрат)</a:t>
            </a: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; </a:t>
            </a:r>
            <a:endParaRPr lang="ru-RU" sz="1600" b="1" dirty="0">
              <a:solidFill>
                <a:schemeClr val="bg1"/>
              </a:solidFill>
              <a:ea typeface="Calibri" pitchFamily="34" charset="0"/>
              <a:cs typeface="Calibri" pitchFamily="34" charset="0"/>
            </a:endParaRPr>
          </a:p>
          <a:p>
            <a:pPr indent="450850" algn="just" eaLnBrk="0" hangingPunct="0"/>
            <a:endParaRPr lang="ru-RU" sz="1600" b="1" dirty="0">
              <a:solidFill>
                <a:schemeClr val="bg1"/>
              </a:solidFill>
              <a:cs typeface="Arial" charset="0"/>
            </a:endParaRPr>
          </a:p>
          <a:p>
            <a:pPr indent="450850" algn="just" eaLnBrk="0" hangingPunct="0">
              <a:buFont typeface="Symbol" pitchFamily="18" charset="2"/>
              <a:buChar char=""/>
            </a:pPr>
            <a:r>
              <a:rPr lang="ru-RU" sz="1600" b="1" u="sng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координация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 экспортных </a:t>
            </a: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операций на рынке сельскохозяйственной техники; освоение российскими заводами рыночных ниш стран ЕАЭС;  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(</a:t>
            </a:r>
            <a:r>
              <a:rPr lang="ru-RU" sz="1600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разработка Всероссийскими аграрными экономическими НИИ в координации с Минсельхозом);</a:t>
            </a:r>
          </a:p>
          <a:p>
            <a:pPr indent="450850" algn="just" eaLnBrk="0" hangingPunct="0"/>
            <a:endParaRPr lang="ru-RU" sz="1600" b="1" dirty="0">
              <a:solidFill>
                <a:schemeClr val="bg1"/>
              </a:solidFill>
              <a:cs typeface="Arial" charset="0"/>
            </a:endParaRPr>
          </a:p>
          <a:p>
            <a:pPr indent="450850" algn="just" eaLnBrk="0" hangingPunct="0">
              <a:buFont typeface="Symbol" pitchFamily="18" charset="2"/>
              <a:buChar char=""/>
            </a:pPr>
            <a:r>
              <a:rPr lang="ru-RU" sz="1600" b="1" u="sng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разработат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ь и начать реализацию с </a:t>
            </a:r>
            <a:r>
              <a:rPr lang="ru-RU" sz="1600" b="1" dirty="0" smtClean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2017 </a:t>
            </a:r>
            <a:r>
              <a:rPr lang="ru-RU" sz="1600" b="1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года программу утилизации списанной техники.  </a:t>
            </a:r>
            <a:r>
              <a:rPr lang="ru-RU" sz="1600" dirty="0">
                <a:solidFill>
                  <a:schemeClr val="bg1"/>
                </a:solidFill>
                <a:ea typeface="Calibri" pitchFamily="34" charset="0"/>
                <a:cs typeface="Calibri" pitchFamily="34" charset="0"/>
              </a:rPr>
              <a:t>В программе смогут участвовать как юридические, так и физические лица, занимающиеся сельским хозяйством. На утилизацию целесообразно принимать комбайны и тракторы старше 9 лет, которые были у последнего владельца не менее года. </a:t>
            </a:r>
            <a:endParaRPr lang="ru-RU" sz="160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764704"/>
            <a:ext cx="9144000" cy="52322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atin typeface="+mj-lt"/>
              </a:rPr>
              <a:t>Спасибо за внимание</a:t>
            </a: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88640"/>
            <a:ext cx="914400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Формирование парка сельскохозяйственной техники России</a:t>
            </a: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23528" y="764704"/>
          <a:ext cx="8424934" cy="5536953"/>
        </p:xfrm>
        <a:graphic>
          <a:graphicData uri="http://schemas.openxmlformats.org/drawingml/2006/table">
            <a:tbl>
              <a:tblPr/>
              <a:tblGrid>
                <a:gridCol w="3066146"/>
                <a:gridCol w="852429"/>
                <a:gridCol w="838500"/>
                <a:gridCol w="915572"/>
                <a:gridCol w="815285"/>
                <a:gridCol w="915572"/>
                <a:gridCol w="1021430"/>
              </a:tblGrid>
              <a:tr h="173463">
                <a:tc>
                  <a:txBody>
                    <a:bodyPr/>
                    <a:lstStyle/>
                    <a:p>
                      <a:pPr marL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Показатели</a:t>
                      </a: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2013 г.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2014 г.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97366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Наличие на конец года всего, тыс. шт.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тракторов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435,8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433,8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409,1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зерноуборочных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134,2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130,4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128,3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кормоуборочных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19,2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17,4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15,8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7346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Приобретено всего, шт.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тракторов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15265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14120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10832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зерноуборочных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5502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5336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5375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8683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кормоуборочных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824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835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670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92098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Приобретено в рамках основного мероприятия подпрограммы «Обновление парка сельскохозяйственной техники» Госпрограммы на 2013-2020 годы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факт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59473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тракторов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1221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37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1222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191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1360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979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594732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зерноуборочных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1019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515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937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1584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830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2195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  <a:tr h="446049">
                <a:tc>
                  <a:txBody>
                    <a:bodyPr/>
                    <a:lstStyle/>
                    <a:p>
                      <a:pPr marL="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кормоуборочных комбайнов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255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234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69</a:t>
                      </a:r>
                      <a:endParaRPr lang="ru-RU" sz="1600" b="1">
                        <a:solidFill>
                          <a:schemeClr val="bg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207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bg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106</a:t>
                      </a:r>
                    </a:p>
                  </a:txBody>
                  <a:tcPr marL="48484" marR="4848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4274" name="Rectangle 2"/>
          <p:cNvSpPr>
            <a:spLocks noChangeArrowheads="1"/>
          </p:cNvSpPr>
          <p:nvPr/>
        </p:nvSpPr>
        <p:spPr bwMode="auto">
          <a:xfrm>
            <a:off x="0" y="0"/>
            <a:ext cx="3017838" cy="7938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4275" name="Rectangle 3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"/>
              </a:rPr>
              <a:t>[</a:t>
            </a: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"/>
              </a:rPr>
              <a:t>1]</a:t>
            </a:r>
            <a:r>
              <a:rPr kumimoji="0" lang="ru-RU" sz="1000" b="0" i="0" u="none" strike="noStrike" cap="none" normalizeH="0" baseline="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Данные </a:t>
            </a:r>
            <a:r>
              <a:rPr kumimoji="0" lang="ru-RU" sz="1000" b="0" i="0" u="none" strike="noStrike" cap="none" normalizeH="0" baseline="0" dirty="0" err="1" smtClean="0" bmk="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гостехнадзора</a:t>
            </a:r>
            <a:endParaRPr kumimoji="0" lang="ru-RU" sz="900" b="0" i="0" u="none" strike="noStrike" cap="none" normalizeH="0" baseline="0" dirty="0" smtClean="0" bmk="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30000" dirty="0" smtClean="0" bmk="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  <a:hlinkClick r:id=""/>
              </a:rPr>
              <a:t>[2]</a:t>
            </a: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Данные органов АПК регионов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94075"/>
            <a:ext cx="9144000" cy="646331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cs typeface="Times New Roman" pitchFamily="18" charset="0"/>
              </a:rPr>
              <a:t>Энергообеспеченность сельскохозяйственных </a:t>
            </a:r>
            <a:r>
              <a:rPr lang="ru-RU" b="1">
                <a:solidFill>
                  <a:srgbClr val="000000"/>
                </a:solidFill>
                <a:ea typeface="Times New Roman" pitchFamily="18" charset="0"/>
                <a:cs typeface="Arial" charset="0"/>
              </a:rPr>
              <a:t>организаций            Российской Федерации, л.с. на 100 га посевной площади</a:t>
            </a:r>
            <a:r>
              <a:rPr lang="ru-RU" b="1">
                <a:solidFill>
                  <a:schemeClr val="tx1"/>
                </a:solidFill>
                <a:cs typeface="Arial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430741"/>
            <a:ext cx="914400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Превышение мощности поступающей сельскохозяйственной техники         над выбывающей, раз</a:t>
            </a:r>
            <a:endParaRPr lang="ru-RU" b="1" dirty="0"/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0" y="764704"/>
          <a:ext cx="9144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/>
        </p:nvGraphicFramePr>
        <p:xfrm>
          <a:off x="0" y="4114800"/>
          <a:ext cx="9036496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44624"/>
            <a:ext cx="9144000" cy="369332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000000"/>
                </a:solidFill>
                <a:cs typeface="Times New Roman" pitchFamily="18" charset="0"/>
              </a:rPr>
              <a:t>Доля импортной техники в сельском хозяйстве РФ в общем количестве, %</a:t>
            </a:r>
            <a:endParaRPr lang="ru-RU" sz="2400" b="1">
              <a:solidFill>
                <a:schemeClr val="tx1"/>
              </a:solidFill>
              <a:cs typeface="Arial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476672"/>
          <a:ext cx="9144000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0" y="2420888"/>
          <a:ext cx="9144000" cy="18722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0" y="4581128"/>
          <a:ext cx="9144000" cy="2160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16632"/>
            <a:ext cx="9144000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Удельный вес основных видов техники со сроком эксплуатации более 10 лет в РФ, %</a:t>
            </a:r>
            <a:endParaRPr lang="ru-RU" sz="1600" b="1" dirty="0"/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0" y="548680"/>
          <a:ext cx="9036496" cy="18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/>
          <p:nvPr/>
        </p:nvGraphicFramePr>
        <p:xfrm>
          <a:off x="0" y="2420888"/>
          <a:ext cx="9036496" cy="2232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Диаграмма 8"/>
          <p:cNvGraphicFramePr/>
          <p:nvPr/>
        </p:nvGraphicFramePr>
        <p:xfrm>
          <a:off x="0" y="4725144"/>
          <a:ext cx="9036496" cy="2132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4624"/>
            <a:ext cx="9144000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Структура российского рынка тракторов в 2014 году</a:t>
            </a:r>
            <a:endParaRPr lang="ru-RU" sz="1600" b="1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179512" y="476672"/>
          <a:ext cx="8784976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0" y="3068960"/>
            <a:ext cx="9144000" cy="338554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/>
              <a:t>Структура российского рынка зерноуборочных комбайнов в 2014 году</a:t>
            </a:r>
            <a:endParaRPr lang="ru-RU" sz="1600" b="1" dirty="0"/>
          </a:p>
        </p:txBody>
      </p:sp>
      <p:graphicFrame>
        <p:nvGraphicFramePr>
          <p:cNvPr id="5" name="Диаграмма 4"/>
          <p:cNvGraphicFramePr/>
          <p:nvPr/>
        </p:nvGraphicFramePr>
        <p:xfrm>
          <a:off x="179512" y="3501008"/>
          <a:ext cx="878497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692696"/>
            <a:ext cx="864096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/>
              <a:t>Структура освоения субсидии в рамках Госпрограммы в </a:t>
            </a:r>
            <a:r>
              <a:rPr lang="ru-RU" b="1" dirty="0" smtClean="0"/>
              <a:t>2015 </a:t>
            </a:r>
            <a:r>
              <a:rPr lang="ru-RU" b="1" dirty="0"/>
              <a:t>году, %. </a:t>
            </a:r>
            <a:endParaRPr lang="ru-RU" b="1" dirty="0"/>
          </a:p>
        </p:txBody>
      </p:sp>
      <p:graphicFrame>
        <p:nvGraphicFramePr>
          <p:cNvPr id="4" name="Диаграмма 3"/>
          <p:cNvGraphicFramePr/>
          <p:nvPr/>
        </p:nvGraphicFramePr>
        <p:xfrm>
          <a:off x="251520" y="1268760"/>
          <a:ext cx="8496944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79512" y="6021288"/>
            <a:ext cx="8640960" cy="36933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Общая сумма субсидии в 2015 году составила 5195 млн. руб. </a:t>
            </a:r>
            <a:endParaRPr lang="ru-RU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179512" y="0"/>
            <a:ext cx="8640960" cy="64633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smtClean="0"/>
              <a:t>Объем инвестиций на основное производство в сельскохозяйственном машиностроении РФ в 2015 году</a:t>
            </a:r>
            <a:endParaRPr lang="ru-RU" b="1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764704"/>
          <a:ext cx="8568955" cy="5888736"/>
        </p:xfrm>
        <a:graphic>
          <a:graphicData uri="http://schemas.openxmlformats.org/drawingml/2006/table">
            <a:tbl>
              <a:tblPr/>
              <a:tblGrid>
                <a:gridCol w="1557992"/>
                <a:gridCol w="866848"/>
                <a:gridCol w="866848"/>
                <a:gridCol w="867405"/>
                <a:gridCol w="867405"/>
                <a:gridCol w="866848"/>
                <a:gridCol w="708936"/>
                <a:gridCol w="942468"/>
                <a:gridCol w="1024205"/>
              </a:tblGrid>
              <a:tr h="44466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Наименование производителя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Объем инвестиций в основное производство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Объем инвестиций в разработку и освоение новых видов сельскохозяйственной техники или модернизацию моделей сельскохозяйственной техники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Перечислено субсидий в 2015 году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% общего объема инвестиций к объему перечисленных субсидий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план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факт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% исп.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план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факт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% исп.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1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ООО "Комбайновый завод "Ростсельмаш"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54 473 937,00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363,16%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176 371 142,00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352,74%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3 160 304 600,50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7,30%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ООО "ПК "Агромастер"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46 688 844,00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141,48%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5 047 190,00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168,24%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44 205 329,72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117,04%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ООО "Агро"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4 500 000,00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10 505 749,56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233,46%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9 500 000,00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14 536 327,75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153,01%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72 210 141,69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34,68%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ООО "БДМ-Агро"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1 115 000,00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33 779 024,25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3029,51%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580 000,00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12 954 106,22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2233,47%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46 733 130,47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100,00%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41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 "Петербургский тракторный завод"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146 000 000,00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121,67%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116,67%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1 304 861 470,77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13,87%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 "Колнаг"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10 900 000,00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17 777 159,99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163,09%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5 016 050,00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100,32%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22 793 209,99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100,00%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41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ОАО "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Грязинский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культиваторный завод"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15 389 585,00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51,30%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7 526 821,00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75,27%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628 558,08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3645,87%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ООО "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Промзапчасть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"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22 413 384,77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112,07%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2 394 496,71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119,72%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15 888 093,20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156,14%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2416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 "Рубцовский завод запасных частей"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16 136 934,71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161,37%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13 052 762,47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435,09%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26 511 386,25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110,10%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  <a:tr h="120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ЗАО СП "</a:t>
                      </a:r>
                      <a:r>
                        <a:rPr lang="ru-RU" sz="12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Брянсксельмаш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"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3 000 000,00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2 099 794,35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69,99%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1 500 000,00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0,00%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2 099 794,35</a:t>
                      </a:r>
                      <a:endParaRPr lang="ru-RU" sz="120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100,00%</a:t>
                      </a:r>
                      <a:endParaRPr lang="ru-RU" sz="1200" dirty="0">
                        <a:latin typeface="Times New Roman"/>
                        <a:ea typeface="Times New Roman"/>
                      </a:endParaRPr>
                    </a:p>
                  </a:txBody>
                  <a:tcPr marL="43500" marR="435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ysClr val="window" lastClr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971600" y="908721"/>
          <a:ext cx="7272808" cy="4296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550</TotalTime>
  <Words>1927</Words>
  <Application>Microsoft Office PowerPoint</Application>
  <PresentationFormat>Экран (4:3)</PresentationFormat>
  <Paragraphs>483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25" baseType="lpstr">
      <vt:lpstr>Arial</vt:lpstr>
      <vt:lpstr>Franklin Gothic Book</vt:lpstr>
      <vt:lpstr>Wingdings 2</vt:lpstr>
      <vt:lpstr>Calibri</vt:lpstr>
      <vt:lpstr>Times New Roman</vt:lpstr>
      <vt:lpstr>Symbol</vt:lpstr>
      <vt:lpstr>Техническая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Ставцев</dc:creator>
  <cp:lastModifiedBy>Пользователь</cp:lastModifiedBy>
  <cp:revision>121</cp:revision>
  <dcterms:created xsi:type="dcterms:W3CDTF">2014-11-11T15:08:25Z</dcterms:created>
  <dcterms:modified xsi:type="dcterms:W3CDTF">2016-03-22T12:08:50Z</dcterms:modified>
</cp:coreProperties>
</file>