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51" r:id="rId2"/>
  </p:sldMasterIdLst>
  <p:notesMasterIdLst>
    <p:notesMasterId r:id="rId11"/>
  </p:notesMasterIdLst>
  <p:handoutMasterIdLst>
    <p:handoutMasterId r:id="rId12"/>
  </p:handoutMasterIdLst>
  <p:sldIdLst>
    <p:sldId id="526" r:id="rId3"/>
    <p:sldId id="527" r:id="rId4"/>
    <p:sldId id="528" r:id="rId5"/>
    <p:sldId id="530" r:id="rId6"/>
    <p:sldId id="531" r:id="rId7"/>
    <p:sldId id="532" r:id="rId8"/>
    <p:sldId id="499" r:id="rId9"/>
    <p:sldId id="533" r:id="rId10"/>
  </p:sldIdLst>
  <p:sldSz cx="9144000" cy="6858000" type="screen4x3"/>
  <p:notesSz cx="6781800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99FF"/>
    <a:srgbClr val="FFCC00"/>
    <a:srgbClr val="FF9900"/>
    <a:srgbClr val="CCFFCC"/>
    <a:srgbClr val="00037A"/>
    <a:srgbClr val="66FFFF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0" autoAdjust="0"/>
    <p:restoredTop sz="80368" autoAdjust="0"/>
  </p:normalViewPr>
  <p:slideViewPr>
    <p:cSldViewPr>
      <p:cViewPr varScale="1">
        <p:scale>
          <a:sx n="70" d="100"/>
          <a:sy n="70" d="100"/>
        </p:scale>
        <p:origin x="-1704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3317" y="-58"/>
      </p:cViewPr>
      <p:guideLst>
        <p:guide orient="horz" pos="3126"/>
        <p:guide pos="21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5BEB4EA-AD99-49D4-8D12-C5F19E1F17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122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14875"/>
            <a:ext cx="54260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4CEEAB2-EF46-4BE7-8F37-5F7BD091A7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3558C9-7C0F-4E95-8DFC-5B44BA52A61F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200000"/>
              </a:lnSpc>
            </a:pPr>
            <a:endParaRPr lang="ru-RU" sz="1400" b="1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sz="14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451B1-AB05-4D4C-8665-15BEF24D7EF6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b="1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sz="1200" b="1" kern="1200" dirty="0">
              <a:solidFill>
                <a:schemeClr val="tx1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451B1-AB05-4D4C-8665-15BEF24D7EF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sz="14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451B1-AB05-4D4C-8665-15BEF24D7EF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b="0" i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451B1-AB05-4D4C-8665-15BEF24D7EF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4175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DA9E948-D38D-487E-89E5-7233F1009529}" type="slidenum">
              <a:rPr lang="ru-RU" sz="1200"/>
              <a:pPr algn="r"/>
              <a:t>7</a:t>
            </a:fld>
            <a:endParaRPr lang="ru-RU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b="1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3258F2-B705-44C9-8F28-C81F1C1C53E2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5375" y="4868863"/>
            <a:ext cx="4876800" cy="319087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151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151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C7CFA55-7502-4FFF-8840-3C4D691BC296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1AB1D4B4-ACC2-46FE-A47F-BA9A344A03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6B9D-8977-4B69-963D-89D0BE849B05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AF0A8-07CF-4D86-8D0D-FAC03D718B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50FF1-6CB5-4673-9ED5-B5D4512975A6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E61E5-AD0E-40A2-8A80-45B4D925A1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30E97-5FD4-4293-8909-DB71C166DC83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9F30C-C5D0-4DFB-975C-C4DFB13F92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D171-49E2-46CC-AD5D-8A3A1F3CD830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7DF9A-60D0-480E-B6CB-F33B3B5C14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29E00-F2A5-491B-9BD1-0AF972C7B604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97BED-42A1-44D6-9C6F-7DC8FC5986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1C429-B0A7-4DD2-A67E-0B92AE68BBC7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D27B1-9E85-4ADF-98DE-11D7052384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DC97-A633-4F7B-9697-3C77494CD7DF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E2E28-DA82-4FB8-9CAF-A51358CBDB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CD0BD-5BA9-41EA-9BF2-558285539F8C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B8D53-FACE-4ACB-BED1-AE664335CC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C4139-F4B6-49D2-84ED-90ED880D2B62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FFEDD-87A9-4560-8250-27A41A12B2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070A5-209E-43EA-ADCC-2C8E45DBA904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22A74-514B-4575-AE15-249B26CEAA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6AA68-AB79-40B3-9EEF-45610D19E436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4B921-D50E-4337-AA89-95B2E066E4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0DA7E-3EB2-40E6-B686-C82C7930AD1A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9AF22-5153-4422-8E5F-2257FAF062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8A4FA-036A-4A77-9DDD-9DFFE8628064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0859B-3B4E-43F7-9C7A-F583A0461F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CBBB-6BBE-488E-AE16-0FAB1B158FD6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DD185-6AD1-4FD3-A909-00C80D292B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D63F2-0A69-4A02-B6F5-DC0045D0E98C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171BE-1906-4F22-A223-4F4F99D224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6AC60-6BDE-447B-BDE4-022AED6C0E4E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D1DA7-C37B-49E6-8F7A-3AEED44B2A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039ED-1119-4D2E-9F49-110770E578AB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6E600-2BD8-4C87-ABE0-913062BB98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FB0DD-28CF-4AEA-A975-8F87283C326D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16210-A288-4B0E-8418-7398152268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FC607-55C7-49FA-912B-696067E18962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40F9A-85BC-4B05-8CAC-38025FC422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09D63-4287-4BF8-BBDE-66E80F6694BD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D9132-11A2-47C2-A8E6-407DB71F95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8945C-BE85-4BC9-B125-B0532750F63C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5BB86-78C8-4B20-B554-AAF7A74880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31F59-A8A9-49DD-BC74-969EB6A38295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C0D4D-4C14-48FF-8E1E-BEBD3EABE5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5236C-B87F-4A8B-8460-92A1D2D65C3B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8BF67-3366-4053-AA64-9B28C625C7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68647-7CD0-4105-80AA-EBE90628483A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89036-B94E-41D5-83F5-83DD474470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048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48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0487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488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49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DD239FE-8F2D-4FA3-888D-D8F012372E17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2049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9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6AE30B8-14E3-4FAD-ADA0-2CB58F9A2C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2" r:id="rId1"/>
    <p:sldLayoutId id="2147484178" r:id="rId2"/>
    <p:sldLayoutId id="2147484179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  <p:sldLayoutId id="2147484188" r:id="rId12"/>
  </p:sldLayoutIdLst>
  <p:transition spd="slow">
    <p:cover dir="ld"/>
  </p:transition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93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9EFEB311-D4CF-4245-B377-1B8988027186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2293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93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A06010E-08D8-4CD6-8B8E-A1F10FDB0C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  <p:sldLayoutId id="2147484190" r:id="rId2"/>
    <p:sldLayoutId id="2147484191" r:id="rId3"/>
    <p:sldLayoutId id="2147484192" r:id="rId4"/>
    <p:sldLayoutId id="2147484193" r:id="rId5"/>
    <p:sldLayoutId id="2147484194" r:id="rId6"/>
    <p:sldLayoutId id="2147484195" r:id="rId7"/>
    <p:sldLayoutId id="2147484196" r:id="rId8"/>
    <p:sldLayoutId id="2147484197" r:id="rId9"/>
    <p:sldLayoutId id="2147484198" r:id="rId10"/>
    <p:sldLayoutId id="2147484199" r:id="rId11"/>
    <p:sldLayoutId id="2147484200" r:id="rId12"/>
    <p:sldLayoutId id="2147484201" r:id="rId13"/>
  </p:sldLayoutIdLst>
  <p:transition spd="slow">
    <p:cover dir="ld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bondarenko@i.ru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necon.org/" TargetMode="External"/><Relationship Id="rId4" Type="http://schemas.openxmlformats.org/officeDocument/2006/relationships/hyperlink" Target="http://www.ikf2011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ctrTitle"/>
          </p:nvPr>
        </p:nvSpPr>
        <p:spPr>
          <a:xfrm>
            <a:off x="4572000" y="3124200"/>
            <a:ext cx="4265613" cy="1592263"/>
          </a:xfrm>
        </p:spPr>
        <p:txBody>
          <a:bodyPr/>
          <a:lstStyle/>
          <a:p>
            <a:pPr eaLnBrk="1" hangingPunct="1"/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endParaRPr lang="ru-RU" sz="14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  <a:endParaRPr lang="ru-RU" smtClean="0"/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706813" y="4935081"/>
            <a:ext cx="5197475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ru-RU" sz="1800" b="1" dirty="0"/>
          </a:p>
          <a:p>
            <a:pPr algn="ctr"/>
            <a:r>
              <a:rPr lang="en-US" sz="1800" b="1" dirty="0"/>
              <a:t>©</a:t>
            </a:r>
            <a:r>
              <a:rPr lang="ru-RU" sz="1800" b="1" dirty="0"/>
              <a:t> Бондаренко Валентина Михайловна</a:t>
            </a:r>
          </a:p>
          <a:p>
            <a:pPr algn="ctr"/>
            <a:r>
              <a:rPr lang="ru-RU" sz="1800" b="1" dirty="0" err="1"/>
              <a:t>к.э.н</a:t>
            </a:r>
            <a:r>
              <a:rPr lang="ru-RU" sz="1800" b="1" dirty="0"/>
              <a:t>., в.н.с. Института экономики РАН, академик </a:t>
            </a:r>
            <a:r>
              <a:rPr lang="ru-RU" sz="1800" b="1" dirty="0" smtClean="0"/>
              <a:t>РАЕН, МАИБ и МАГИ, кандидат в члены Оксфордского академического союза (Великобритания)</a:t>
            </a:r>
            <a:r>
              <a:rPr lang="ru-RU" sz="1800" dirty="0" smtClean="0"/>
              <a:t>, </a:t>
            </a:r>
            <a:r>
              <a:rPr lang="ru-RU" sz="1800" b="1" dirty="0" smtClean="0"/>
              <a:t>директор </a:t>
            </a:r>
            <a:r>
              <a:rPr lang="ru-RU" sz="1800" b="1" dirty="0"/>
              <a:t>Международного фонда Н. Д. Кондратьева</a:t>
            </a:r>
            <a:endParaRPr lang="ru-RU" dirty="0">
              <a:latin typeface="Palatino Linotype" pitchFamily="18" charset="0"/>
              <a:cs typeface="Times New Roman" pitchFamily="18" charset="0"/>
            </a:endParaRPr>
          </a:p>
        </p:txBody>
      </p:sp>
      <p:sp>
        <p:nvSpPr>
          <p:cNvPr id="4101" name="AutoShape 6"/>
          <p:cNvSpPr>
            <a:spLocks noChangeArrowheads="1"/>
          </p:cNvSpPr>
          <p:nvPr/>
        </p:nvSpPr>
        <p:spPr bwMode="auto">
          <a:xfrm>
            <a:off x="827088" y="333375"/>
            <a:ext cx="7847012" cy="2811463"/>
          </a:xfrm>
          <a:prstGeom prst="roundRect">
            <a:avLst>
              <a:gd name="adj" fmla="val 50000"/>
            </a:avLst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/>
            <a:endParaRPr lang="ru-RU" sz="4000"/>
          </a:p>
        </p:txBody>
      </p:sp>
      <p:sp>
        <p:nvSpPr>
          <p:cNvPr id="4102" name="Rectangle 7"/>
          <p:cNvSpPr>
            <a:spLocks noChangeArrowheads="1"/>
          </p:cNvSpPr>
          <p:nvPr/>
        </p:nvSpPr>
        <p:spPr bwMode="auto">
          <a:xfrm>
            <a:off x="3348038" y="2901913"/>
            <a:ext cx="5688012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 dirty="0" smtClean="0"/>
              <a:t>МОСКОВСКИЙ ЭКОНОМИЧЕСКИЙ ФОРУМ </a:t>
            </a:r>
          </a:p>
          <a:p>
            <a:pPr algn="ctr"/>
            <a:r>
              <a:rPr lang="ru-RU" sz="1600" b="1" dirty="0" smtClean="0"/>
              <a:t>РОССИЯ</a:t>
            </a:r>
            <a:r>
              <a:rPr lang="ru-RU" sz="1600" b="1" dirty="0"/>
              <a:t>, МОСКВА,  </a:t>
            </a:r>
            <a:r>
              <a:rPr lang="ru-RU" sz="1600" b="1" dirty="0" smtClean="0"/>
              <a:t>МГУ им. М.В. Ломоносова</a:t>
            </a:r>
          </a:p>
          <a:p>
            <a:pPr algn="ctr"/>
            <a:r>
              <a:rPr lang="ru-RU" sz="1600" b="1" dirty="0" smtClean="0"/>
              <a:t>Конференция 12 «Планирование в рыночной экономике: что, где, как?»</a:t>
            </a:r>
          </a:p>
          <a:p>
            <a:pPr algn="ctr"/>
            <a:r>
              <a:rPr lang="ru-RU" sz="1600" b="1" dirty="0" smtClean="0"/>
              <a:t>24.03.</a:t>
            </a:r>
            <a:r>
              <a:rPr lang="ru-RU" sz="1800" b="1" dirty="0" smtClean="0"/>
              <a:t> 2016 </a:t>
            </a:r>
            <a:r>
              <a:rPr lang="ru-RU" sz="1800" b="1" dirty="0"/>
              <a:t>г.</a:t>
            </a:r>
          </a:p>
        </p:txBody>
      </p:sp>
      <p:sp>
        <p:nvSpPr>
          <p:cNvPr id="4103" name="Rectangle 9"/>
          <p:cNvSpPr>
            <a:spLocks noChangeArrowheads="1"/>
          </p:cNvSpPr>
          <p:nvPr/>
        </p:nvSpPr>
        <p:spPr bwMode="auto">
          <a:xfrm>
            <a:off x="1187450" y="1098561"/>
            <a:ext cx="7705725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200" b="1" dirty="0" smtClean="0"/>
              <a:t>«</a:t>
            </a:r>
            <a:r>
              <a:rPr lang="ru-RU" sz="2800" b="1" i="1" dirty="0" smtClean="0"/>
              <a:t>Ускорение оборота товаров и денег –условие перехода к экономическому росту</a:t>
            </a:r>
            <a:r>
              <a:rPr lang="ru-RU" sz="3200" b="1" dirty="0" smtClean="0"/>
              <a:t>»</a:t>
            </a:r>
            <a:endParaRPr lang="ru-RU" sz="3200" b="1" dirty="0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ОБЪЕКТИВНЫЕ ПРИЧИНЫ ВОЗНИКНОВЕНИЯ КРИЗИСА В РОССИИ И В МИРЕ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199" y="2204864"/>
            <a:ext cx="7740000" cy="4608000"/>
          </a:xfrm>
        </p:spPr>
        <p:txBody>
          <a:bodyPr/>
          <a:lstStyle/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/>
              <a:t>Причины лежат на системном уровне, в той парадигме развития, в которой между производством и конечным потребителем - абстрактным человеком связь опосредована и разорвана, борьба с кризисом с помощью средств монетарной политики только усиливает этот отрыв в движении реального продукта и денег. Это способствует еще большему возрастанию диспропорции во времени производства и времени обращения товаров и денег и усилению кризиса.</a:t>
            </a: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E0F249-59EF-4E75-B88A-7DE251920E51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Номер слайда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57A61A-5443-4E24-8D9A-789CDF9D8BB1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7172" name="Rectangle 6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7173" name="Rectangle 7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endParaRPr lang="ru-RU" sz="2400" smtClean="0"/>
          </a:p>
        </p:txBody>
      </p:sp>
      <p:sp>
        <p:nvSpPr>
          <p:cNvPr id="7174" name="Rectangle 8"/>
          <p:cNvSpPr>
            <a:spLocks noGrp="1" noChangeArrowheads="1"/>
          </p:cNvSpPr>
          <p:nvPr>
            <p:ph sz="quarter" idx="3"/>
          </p:nvPr>
        </p:nvSpPr>
        <p:spPr/>
        <p:txBody>
          <a:bodyPr/>
          <a:lstStyle/>
          <a:p>
            <a:endParaRPr lang="ru-RU" sz="2400" smtClean="0"/>
          </a:p>
        </p:txBody>
      </p:sp>
      <p:pic>
        <p:nvPicPr>
          <p:cNvPr id="7175" name="Picture 4" descr="Ри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189038" y="0"/>
            <a:ext cx="10769601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9" descr="Ри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189038" y="0"/>
            <a:ext cx="10769601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812000" cy="1332000"/>
          </a:xfrm>
        </p:spPr>
        <p:txBody>
          <a:bodyPr/>
          <a:lstStyle/>
          <a:p>
            <a:r>
              <a:rPr lang="ru-RU" dirty="0" smtClean="0"/>
              <a:t>ПОЛИТЭКОНОМИЧЕСКИЙ ЗАКОН - КОЛИЧЕСТВО ДЕНЕГ В ОБРАЩЕНИИ</a:t>
            </a:r>
            <a:r>
              <a:rPr lang="ru-RU" sz="5400" dirty="0" smtClean="0"/>
              <a:t>:</a:t>
            </a:r>
            <a:endParaRPr lang="ru-RU" sz="5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E0F249-59EF-4E75-B88A-7DE251920E51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idx="1"/>
          </p:nvPr>
        </p:nvSpPr>
        <p:spPr>
          <a:xfrm>
            <a:off x="3491881" y="3068961"/>
            <a:ext cx="2304256" cy="1656184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3212976"/>
            <a:ext cx="1981200" cy="1508125"/>
          </a:xfrm>
          <a:prstGeom prst="rect">
            <a:avLst/>
          </a:prstGeom>
          <a:noFill/>
        </p:spPr>
      </p:pic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-40000"/>
          </a:blip>
          <a:srcRect/>
          <a:stretch>
            <a:fillRect/>
          </a:stretch>
        </p:blipFill>
        <p:spPr bwMode="auto">
          <a:xfrm>
            <a:off x="3635895" y="3212975"/>
            <a:ext cx="2033584" cy="154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ver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/>
              <a:t>РЕЦЕПТ ИЗЛЕЧЕНИЯ: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844824"/>
            <a:ext cx="7668000" cy="5004040"/>
          </a:xfrm>
        </p:spPr>
        <p:txBody>
          <a:bodyPr/>
          <a:lstStyle/>
          <a:p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РЕАЛЬНОГО СЕКТОРА ПРОИЗВОДСТВА с ОДНОВРЕМЕННЫМ РЕШЕНИЕМ ЗАДАЧИ </a:t>
            </a:r>
            <a:r>
              <a:rPr lang="ru-RU" sz="2900" b="1" i="1" dirty="0" smtClean="0"/>
              <a:t>УСКОРЕНИЯ ОБОРОТА ТОВАРОВ И ДЕНЕГ И ИХ СИНХРОНИЗАЦИЯ на основе УСТАНОВЛЕНИЯ НЕПОСРЕДСТВЕННОЙ СВЯЗИ  С КОНЕЧНЫМ ПОТРЕБИТЕЛЕМ, НЕ ПРОИЗВОДЯ НИЧЕГО ЛИШНЕГО</a:t>
            </a:r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E0F249-59EF-4E75-B88A-7DE251920E51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ransition spd="slow">
    <p:cover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116632"/>
            <a:ext cx="7924800" cy="648072"/>
          </a:xfrm>
        </p:spPr>
        <p:txBody>
          <a:bodyPr/>
          <a:lstStyle/>
          <a:p>
            <a:r>
              <a:rPr lang="ru-RU" sz="3200" dirty="0" smtClean="0"/>
              <a:t>ПРЕДЛОЖЕНИЯ МИНПРОМТОРГА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2348880"/>
            <a:ext cx="7693025" cy="4392488"/>
          </a:xfrm>
        </p:spPr>
        <p:txBody>
          <a:bodyPr/>
          <a:lstStyle/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E0F249-59EF-4E75-B88A-7DE251920E51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pic>
        <p:nvPicPr>
          <p:cNvPr id="1026" name="Picture 2" descr="J:\Флешка 2016\КОНФЕРЕНЦИИ 2016\МЭФ-2016\16.02.16 Социальная секция\Схема Минпромтор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230"/>
            <a:ext cx="9144000" cy="558154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ver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12"/>
          <p:cNvGrpSpPr>
            <a:grpSpLocks/>
          </p:cNvGrpSpPr>
          <p:nvPr/>
        </p:nvGrpSpPr>
        <p:grpSpPr bwMode="auto">
          <a:xfrm rot="-5400000">
            <a:off x="2339181" y="692944"/>
            <a:ext cx="360363" cy="358775"/>
            <a:chOff x="3787" y="1979"/>
            <a:chExt cx="319" cy="226"/>
          </a:xfrm>
        </p:grpSpPr>
        <p:sp>
          <p:nvSpPr>
            <p:cNvPr id="10281" name="AutoShape 13"/>
            <p:cNvSpPr>
              <a:spLocks noChangeArrowheads="1"/>
            </p:cNvSpPr>
            <p:nvPr/>
          </p:nvSpPr>
          <p:spPr bwMode="auto">
            <a:xfrm>
              <a:off x="3833" y="2092"/>
              <a:ext cx="273" cy="113"/>
            </a:xfrm>
            <a:prstGeom prst="rightArrow">
              <a:avLst>
                <a:gd name="adj1" fmla="val 50000"/>
                <a:gd name="adj2" fmla="val 6039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282" name="AutoShape 14"/>
            <p:cNvSpPr>
              <a:spLocks noChangeArrowheads="1"/>
            </p:cNvSpPr>
            <p:nvPr/>
          </p:nvSpPr>
          <p:spPr bwMode="auto">
            <a:xfrm>
              <a:off x="3787" y="1979"/>
              <a:ext cx="272" cy="91"/>
            </a:xfrm>
            <a:prstGeom prst="leftArrow">
              <a:avLst>
                <a:gd name="adj1" fmla="val 50000"/>
                <a:gd name="adj2" fmla="val 74725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</p:grpSp>
      <p:grpSp>
        <p:nvGrpSpPr>
          <p:cNvPr id="10243" name="Group 15"/>
          <p:cNvGrpSpPr>
            <a:grpSpLocks/>
          </p:cNvGrpSpPr>
          <p:nvPr/>
        </p:nvGrpSpPr>
        <p:grpSpPr bwMode="auto">
          <a:xfrm rot="-5400000">
            <a:off x="2339182" y="1701006"/>
            <a:ext cx="360362" cy="358775"/>
            <a:chOff x="3787" y="1979"/>
            <a:chExt cx="319" cy="226"/>
          </a:xfrm>
        </p:grpSpPr>
        <p:sp>
          <p:nvSpPr>
            <p:cNvPr id="10279" name="AutoShape 16"/>
            <p:cNvSpPr>
              <a:spLocks noChangeArrowheads="1"/>
            </p:cNvSpPr>
            <p:nvPr/>
          </p:nvSpPr>
          <p:spPr bwMode="auto">
            <a:xfrm>
              <a:off x="3833" y="2092"/>
              <a:ext cx="273" cy="113"/>
            </a:xfrm>
            <a:prstGeom prst="rightArrow">
              <a:avLst>
                <a:gd name="adj1" fmla="val 50000"/>
                <a:gd name="adj2" fmla="val 6039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280" name="AutoShape 17"/>
            <p:cNvSpPr>
              <a:spLocks noChangeArrowheads="1"/>
            </p:cNvSpPr>
            <p:nvPr/>
          </p:nvSpPr>
          <p:spPr bwMode="auto">
            <a:xfrm>
              <a:off x="3787" y="1979"/>
              <a:ext cx="272" cy="91"/>
            </a:xfrm>
            <a:prstGeom prst="leftArrow">
              <a:avLst>
                <a:gd name="adj1" fmla="val 50000"/>
                <a:gd name="adj2" fmla="val 74725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</p:grpSp>
      <p:grpSp>
        <p:nvGrpSpPr>
          <p:cNvPr id="10244" name="Group 18"/>
          <p:cNvGrpSpPr>
            <a:grpSpLocks/>
          </p:cNvGrpSpPr>
          <p:nvPr/>
        </p:nvGrpSpPr>
        <p:grpSpPr bwMode="auto">
          <a:xfrm rot="-5400000">
            <a:off x="2339182" y="5733256"/>
            <a:ext cx="360362" cy="358775"/>
            <a:chOff x="3787" y="1979"/>
            <a:chExt cx="319" cy="226"/>
          </a:xfrm>
        </p:grpSpPr>
        <p:sp>
          <p:nvSpPr>
            <p:cNvPr id="10277" name="AutoShape 19"/>
            <p:cNvSpPr>
              <a:spLocks noChangeArrowheads="1"/>
            </p:cNvSpPr>
            <p:nvPr/>
          </p:nvSpPr>
          <p:spPr bwMode="auto">
            <a:xfrm>
              <a:off x="3833" y="2092"/>
              <a:ext cx="273" cy="113"/>
            </a:xfrm>
            <a:prstGeom prst="rightArrow">
              <a:avLst>
                <a:gd name="adj1" fmla="val 50000"/>
                <a:gd name="adj2" fmla="val 6039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8" name="AutoShape 20"/>
            <p:cNvSpPr>
              <a:spLocks noChangeArrowheads="1"/>
            </p:cNvSpPr>
            <p:nvPr/>
          </p:nvSpPr>
          <p:spPr bwMode="auto">
            <a:xfrm>
              <a:off x="3787" y="1979"/>
              <a:ext cx="272" cy="91"/>
            </a:xfrm>
            <a:prstGeom prst="leftArrow">
              <a:avLst>
                <a:gd name="adj1" fmla="val 50000"/>
                <a:gd name="adj2" fmla="val 74725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245" name="Group 21"/>
          <p:cNvGrpSpPr>
            <a:grpSpLocks/>
          </p:cNvGrpSpPr>
          <p:nvPr/>
        </p:nvGrpSpPr>
        <p:grpSpPr bwMode="auto">
          <a:xfrm rot="-5400000">
            <a:off x="2339182" y="3285331"/>
            <a:ext cx="360362" cy="358775"/>
            <a:chOff x="3787" y="1979"/>
            <a:chExt cx="319" cy="226"/>
          </a:xfrm>
        </p:grpSpPr>
        <p:sp>
          <p:nvSpPr>
            <p:cNvPr id="10275" name="AutoShape 22"/>
            <p:cNvSpPr>
              <a:spLocks noChangeArrowheads="1"/>
            </p:cNvSpPr>
            <p:nvPr/>
          </p:nvSpPr>
          <p:spPr bwMode="auto">
            <a:xfrm>
              <a:off x="3833" y="2092"/>
              <a:ext cx="273" cy="113"/>
            </a:xfrm>
            <a:prstGeom prst="rightArrow">
              <a:avLst>
                <a:gd name="adj1" fmla="val 50000"/>
                <a:gd name="adj2" fmla="val 6039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276" name="AutoShape 23"/>
            <p:cNvSpPr>
              <a:spLocks noChangeArrowheads="1"/>
            </p:cNvSpPr>
            <p:nvPr/>
          </p:nvSpPr>
          <p:spPr bwMode="auto">
            <a:xfrm>
              <a:off x="3787" y="1979"/>
              <a:ext cx="272" cy="91"/>
            </a:xfrm>
            <a:prstGeom prst="leftArrow">
              <a:avLst>
                <a:gd name="adj1" fmla="val 50000"/>
                <a:gd name="adj2" fmla="val 74725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10246" name="Rectangle 27"/>
          <p:cNvSpPr>
            <a:spLocks noGrp="1" noChangeArrowheads="1"/>
          </p:cNvSpPr>
          <p:nvPr>
            <p:ph type="title" idx="4294967295"/>
          </p:nvPr>
        </p:nvSpPr>
        <p:spPr>
          <a:xfrm>
            <a:off x="4895850" y="188913"/>
            <a:ext cx="4248150" cy="1368425"/>
          </a:xfrm>
        </p:spPr>
        <p:txBody>
          <a:bodyPr/>
          <a:lstStyle/>
          <a:p>
            <a:pPr eaLnBrk="1" hangingPunct="1">
              <a:lnSpc>
                <a:spcPts val="2400"/>
              </a:lnSpc>
            </a:pPr>
            <a:r>
              <a:rPr lang="ru-RU" sz="3200" b="1" smtClean="0">
                <a:solidFill>
                  <a:schemeClr val="accent2"/>
                </a:solidFill>
                <a:latin typeface="Times New Roman" pitchFamily="18" charset="0"/>
              </a:rPr>
              <a:t>Новая модель</a:t>
            </a:r>
            <a:br>
              <a:rPr lang="ru-RU" sz="3200" b="1" smtClean="0">
                <a:solidFill>
                  <a:schemeClr val="accent2"/>
                </a:solidFill>
                <a:latin typeface="Times New Roman" pitchFamily="18" charset="0"/>
              </a:rPr>
            </a:br>
            <a:r>
              <a:rPr lang="ru-RU" sz="3200" b="1" smtClean="0">
                <a:solidFill>
                  <a:schemeClr val="accent2"/>
                </a:solidFill>
                <a:latin typeface="Times New Roman" pitchFamily="18" charset="0"/>
              </a:rPr>
              <a:t> жизнеустройства на каждом местном уровне</a:t>
            </a:r>
            <a:r>
              <a:rPr lang="ru-RU" b="1" smtClean="0">
                <a:solidFill>
                  <a:schemeClr val="accent2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0247" name="Rectangle 28"/>
          <p:cNvSpPr>
            <a:spLocks noChangeArrowheads="1"/>
          </p:cNvSpPr>
          <p:nvPr/>
        </p:nvSpPr>
        <p:spPr bwMode="auto">
          <a:xfrm>
            <a:off x="250825" y="4724400"/>
            <a:ext cx="4464050" cy="1800225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8" name="Rectangle 29"/>
          <p:cNvSpPr>
            <a:spLocks noChangeArrowheads="1"/>
          </p:cNvSpPr>
          <p:nvPr/>
        </p:nvSpPr>
        <p:spPr bwMode="auto">
          <a:xfrm>
            <a:off x="323850" y="3716338"/>
            <a:ext cx="4535488" cy="503237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9" name="Rectangle 30"/>
          <p:cNvSpPr>
            <a:spLocks noChangeArrowheads="1"/>
          </p:cNvSpPr>
          <p:nvPr/>
        </p:nvSpPr>
        <p:spPr bwMode="auto">
          <a:xfrm>
            <a:off x="250825" y="1989138"/>
            <a:ext cx="4535488" cy="12954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0" name="Rectangle 31"/>
          <p:cNvSpPr>
            <a:spLocks noChangeArrowheads="1"/>
          </p:cNvSpPr>
          <p:nvPr/>
        </p:nvSpPr>
        <p:spPr bwMode="auto">
          <a:xfrm>
            <a:off x="250825" y="1125538"/>
            <a:ext cx="4535488" cy="576262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1" name="Rectangle 32"/>
          <p:cNvSpPr>
            <a:spLocks noChangeArrowheads="1"/>
          </p:cNvSpPr>
          <p:nvPr/>
        </p:nvSpPr>
        <p:spPr bwMode="auto">
          <a:xfrm>
            <a:off x="323850" y="188913"/>
            <a:ext cx="4535488" cy="503237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200" b="1">
                <a:solidFill>
                  <a:schemeClr val="tx2"/>
                </a:solidFill>
                <a:latin typeface="Times New Roman" pitchFamily="18" charset="0"/>
              </a:rPr>
              <a:t>                     КОНКРЕТНЫЙ ЧЕЛОВЕК </a:t>
            </a:r>
          </a:p>
          <a:p>
            <a:r>
              <a:rPr lang="ru-RU" sz="1200" b="1">
                <a:solidFill>
                  <a:schemeClr val="tx2"/>
                </a:solidFill>
                <a:latin typeface="Times New Roman" pitchFamily="18" charset="0"/>
              </a:rPr>
              <a:t>СО ВСЕМ КРУГОМ СВОИХ ПОТРЕБНОСТЕЙ</a:t>
            </a:r>
          </a:p>
        </p:txBody>
      </p:sp>
      <p:sp>
        <p:nvSpPr>
          <p:cNvPr id="10252" name="Rectangle 33"/>
          <p:cNvSpPr>
            <a:spLocks noChangeArrowheads="1"/>
          </p:cNvSpPr>
          <p:nvPr/>
        </p:nvSpPr>
        <p:spPr bwMode="auto">
          <a:xfrm>
            <a:off x="6659563" y="1916113"/>
            <a:ext cx="2160587" cy="244951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3" name="AutoShape 35"/>
          <p:cNvSpPr>
            <a:spLocks noChangeArrowheads="1"/>
          </p:cNvSpPr>
          <p:nvPr/>
        </p:nvSpPr>
        <p:spPr bwMode="auto">
          <a:xfrm rot="2091758">
            <a:off x="4932363" y="2060575"/>
            <a:ext cx="1847850" cy="250825"/>
          </a:xfrm>
          <a:prstGeom prst="rightArrow">
            <a:avLst>
              <a:gd name="adj1" fmla="val 50000"/>
              <a:gd name="adj2" fmla="val 18417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4" name="AutoShape 36"/>
          <p:cNvSpPr>
            <a:spLocks noChangeArrowheads="1"/>
          </p:cNvSpPr>
          <p:nvPr/>
        </p:nvSpPr>
        <p:spPr bwMode="auto">
          <a:xfrm>
            <a:off x="5148263" y="2924175"/>
            <a:ext cx="1547812" cy="217488"/>
          </a:xfrm>
          <a:prstGeom prst="rightArrow">
            <a:avLst>
              <a:gd name="adj1" fmla="val 50000"/>
              <a:gd name="adj2" fmla="val 17791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5" name="AutoShape 37"/>
          <p:cNvSpPr>
            <a:spLocks noChangeArrowheads="1"/>
          </p:cNvSpPr>
          <p:nvPr/>
        </p:nvSpPr>
        <p:spPr bwMode="auto">
          <a:xfrm rot="-1048392">
            <a:off x="5003800" y="3573463"/>
            <a:ext cx="1727200" cy="215900"/>
          </a:xfrm>
          <a:prstGeom prst="rightArrow">
            <a:avLst>
              <a:gd name="adj1" fmla="val 50000"/>
              <a:gd name="adj2" fmla="val 2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6" name="AutoShape 38"/>
          <p:cNvSpPr>
            <a:spLocks noChangeArrowheads="1"/>
          </p:cNvSpPr>
          <p:nvPr/>
        </p:nvSpPr>
        <p:spPr bwMode="auto">
          <a:xfrm rot="-2914724">
            <a:off x="4333081" y="5107782"/>
            <a:ext cx="2852737" cy="215900"/>
          </a:xfrm>
          <a:prstGeom prst="rightArrow">
            <a:avLst>
              <a:gd name="adj1" fmla="val 50000"/>
              <a:gd name="adj2" fmla="val 33033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10257" name="AutoShape 39"/>
          <p:cNvSpPr>
            <a:spLocks noChangeArrowheads="1"/>
          </p:cNvSpPr>
          <p:nvPr/>
        </p:nvSpPr>
        <p:spPr bwMode="auto">
          <a:xfrm rot="2912416">
            <a:off x="4787900" y="1557338"/>
            <a:ext cx="2087563" cy="217487"/>
          </a:xfrm>
          <a:prstGeom prst="rightArrow">
            <a:avLst>
              <a:gd name="adj1" fmla="val 50000"/>
              <a:gd name="adj2" fmla="val 23996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ru-RU"/>
          </a:p>
        </p:txBody>
      </p:sp>
      <p:sp>
        <p:nvSpPr>
          <p:cNvPr id="10258" name="Rectangle 40"/>
          <p:cNvSpPr>
            <a:spLocks noChangeArrowheads="1"/>
          </p:cNvSpPr>
          <p:nvPr/>
        </p:nvSpPr>
        <p:spPr bwMode="auto">
          <a:xfrm>
            <a:off x="6588125" y="2492375"/>
            <a:ext cx="2305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600" b="1">
                <a:solidFill>
                  <a:schemeClr val="tx2"/>
                </a:solidFill>
                <a:latin typeface="Times New Roman" pitchFamily="18" charset="0"/>
              </a:rPr>
              <a:t>система согласования интересов государства, бизнеса, общества и конкретного человека </a:t>
            </a:r>
          </a:p>
          <a:p>
            <a:pPr algn="ctr"/>
            <a:r>
              <a:rPr lang="ru-RU" sz="1600" b="1">
                <a:solidFill>
                  <a:schemeClr val="tx2"/>
                </a:solidFill>
                <a:latin typeface="Times New Roman" pitchFamily="18" charset="0"/>
              </a:rPr>
              <a:t>и синхронизация </a:t>
            </a:r>
          </a:p>
          <a:p>
            <a:pPr algn="ctr"/>
            <a:r>
              <a:rPr lang="ru-RU" sz="1600" b="1">
                <a:solidFill>
                  <a:schemeClr val="tx2"/>
                </a:solidFill>
                <a:latin typeface="Times New Roman" pitchFamily="18" charset="0"/>
              </a:rPr>
              <a:t>отношений между </a:t>
            </a:r>
          </a:p>
          <a:p>
            <a:pPr algn="ctr"/>
            <a:r>
              <a:rPr lang="ru-RU" sz="1600" b="1">
                <a:solidFill>
                  <a:schemeClr val="tx2"/>
                </a:solidFill>
                <a:latin typeface="Times New Roman" pitchFamily="18" charset="0"/>
              </a:rPr>
              <a:t>ними во времени и </a:t>
            </a:r>
          </a:p>
          <a:p>
            <a:pPr algn="ctr"/>
            <a:r>
              <a:rPr lang="ru-RU" sz="1600" b="1">
                <a:solidFill>
                  <a:schemeClr val="tx2"/>
                </a:solidFill>
                <a:latin typeface="Times New Roman" pitchFamily="18" charset="0"/>
              </a:rPr>
              <a:t>в пространстве</a:t>
            </a:r>
          </a:p>
        </p:txBody>
      </p:sp>
      <p:sp>
        <p:nvSpPr>
          <p:cNvPr id="10259" name="Rectangle 42"/>
          <p:cNvSpPr>
            <a:spLocks noChangeArrowheads="1"/>
          </p:cNvSpPr>
          <p:nvPr/>
        </p:nvSpPr>
        <p:spPr bwMode="auto">
          <a:xfrm>
            <a:off x="0" y="3789363"/>
            <a:ext cx="54006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ts val="1500"/>
              </a:lnSpc>
            </a:pPr>
            <a:endParaRPr lang="ru-RU" sz="1200" b="1">
              <a:solidFill>
                <a:schemeClr val="tx2"/>
              </a:solidFill>
              <a:latin typeface="Times New Roman" pitchFamily="18" charset="0"/>
            </a:endParaRPr>
          </a:p>
          <a:p>
            <a:pPr algn="ctr">
              <a:lnSpc>
                <a:spcPts val="1500"/>
              </a:lnSpc>
            </a:pPr>
            <a:endParaRPr lang="ru-RU" sz="1200" b="1">
              <a:solidFill>
                <a:schemeClr val="tx2"/>
              </a:solidFill>
              <a:latin typeface="Times New Roman" pitchFamily="18" charset="0"/>
            </a:endParaRPr>
          </a:p>
          <a:p>
            <a:pPr algn="ctr">
              <a:lnSpc>
                <a:spcPts val="1500"/>
              </a:lnSpc>
            </a:pPr>
            <a:r>
              <a:rPr lang="ru-RU" sz="1200" b="1">
                <a:solidFill>
                  <a:schemeClr val="tx2"/>
                </a:solidFill>
                <a:latin typeface="Times New Roman" pitchFamily="18" charset="0"/>
              </a:rPr>
              <a:t>СТРУКТУРЫ И ИНСТИТУТЫ, ЗАЩИЩАЮЩИЕ </a:t>
            </a:r>
          </a:p>
          <a:p>
            <a:pPr algn="ctr">
              <a:lnSpc>
                <a:spcPts val="1500"/>
              </a:lnSpc>
            </a:pPr>
            <a:r>
              <a:rPr lang="ru-RU" sz="1200" b="1">
                <a:solidFill>
                  <a:schemeClr val="tx2"/>
                </a:solidFill>
                <a:latin typeface="Times New Roman" pitchFamily="18" charset="0"/>
              </a:rPr>
              <a:t>ИНТЕРЕСЫ ПРОИЗВОДИТЕЛЕЙ</a:t>
            </a:r>
          </a:p>
          <a:p>
            <a:pPr algn="ctr">
              <a:lnSpc>
                <a:spcPts val="1500"/>
              </a:lnSpc>
            </a:pPr>
            <a:r>
              <a:rPr lang="ru-RU" sz="1200" b="1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ru-RU" sz="1200" b="1">
                <a:solidFill>
                  <a:schemeClr val="tx2"/>
                </a:solidFill>
                <a:latin typeface="Times New Roman" pitchFamily="18" charset="0"/>
              </a:rPr>
            </a:br>
            <a:endParaRPr lang="ru-RU" sz="12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0260" name="Rectangle 43"/>
          <p:cNvSpPr>
            <a:spLocks noChangeArrowheads="1"/>
          </p:cNvSpPr>
          <p:nvPr/>
        </p:nvSpPr>
        <p:spPr bwMode="auto">
          <a:xfrm>
            <a:off x="-612775" y="0"/>
            <a:ext cx="6346825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ru-RU" sz="14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0261" name="Rectangle 44"/>
          <p:cNvSpPr>
            <a:spLocks noChangeArrowheads="1"/>
          </p:cNvSpPr>
          <p:nvPr/>
        </p:nvSpPr>
        <p:spPr bwMode="auto">
          <a:xfrm>
            <a:off x="-107950" y="1052513"/>
            <a:ext cx="540067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200" b="1">
                <a:solidFill>
                  <a:schemeClr val="tx2"/>
                </a:solidFill>
                <a:latin typeface="Times New Roman" pitchFamily="18" charset="0"/>
              </a:rPr>
              <a:t>СТРУКТУРЫ И ИНСТИТУТЫ, ЗАЩИЩАЮЩИЕ </a:t>
            </a:r>
          </a:p>
          <a:p>
            <a:pPr algn="ctr"/>
            <a:r>
              <a:rPr lang="ru-RU" sz="1200" b="1">
                <a:solidFill>
                  <a:schemeClr val="tx2"/>
                </a:solidFill>
                <a:latin typeface="Times New Roman" pitchFamily="18" charset="0"/>
              </a:rPr>
              <a:t>ИНТЕРЕСЫ  КОНКРЕТНОГО ЧЕЛОВЕКА</a:t>
            </a:r>
          </a:p>
        </p:txBody>
      </p:sp>
      <p:sp>
        <p:nvSpPr>
          <p:cNvPr id="10262" name="Rectangle 45"/>
          <p:cNvSpPr>
            <a:spLocks noChangeArrowheads="1"/>
          </p:cNvSpPr>
          <p:nvPr/>
        </p:nvSpPr>
        <p:spPr bwMode="auto">
          <a:xfrm>
            <a:off x="-468313" y="2060575"/>
            <a:ext cx="5903913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 typeface="Wingdings" pitchFamily="2" charset="2"/>
              <a:buNone/>
            </a:pPr>
            <a:r>
              <a:rPr lang="ru-RU" sz="1200" b="1">
                <a:solidFill>
                  <a:schemeClr val="tx2"/>
                </a:solidFill>
                <a:latin typeface="Times New Roman" pitchFamily="18" charset="0"/>
              </a:rPr>
              <a:t>ИНФРАСТРУКТУРА ВЗАИМОСВЯЗИ НА                                                                                   ОСНОВЕ ИСПОЛЬЗОВАНИЯ ЦИФРОВЫХ  ИНФОРМАЦИ-</a:t>
            </a:r>
          </a:p>
          <a:p>
            <a:pPr algn="ctr">
              <a:buFont typeface="Wingdings" pitchFamily="2" charset="2"/>
              <a:buNone/>
            </a:pPr>
            <a:r>
              <a:rPr lang="ru-RU" sz="1200" b="1">
                <a:solidFill>
                  <a:schemeClr val="tx2"/>
                </a:solidFill>
                <a:latin typeface="Times New Roman" pitchFamily="18" charset="0"/>
              </a:rPr>
              <a:t>ОННО- КОММУНИКАЦИОННЫХ ТЕХНОЛОГИЙ,                                                                                </a:t>
            </a:r>
            <a:br>
              <a:rPr lang="ru-RU" sz="1200" b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ru-RU" sz="1200" b="1">
                <a:solidFill>
                  <a:schemeClr val="tx2"/>
                </a:solidFill>
                <a:latin typeface="Times New Roman" pitchFamily="18" charset="0"/>
              </a:rPr>
              <a:t>ШИРОКОПОЛОСНОГО ТЕЛЕВИДЕНИЯ </a:t>
            </a:r>
            <a:br>
              <a:rPr lang="ru-RU" sz="1200" b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ru-RU" sz="1200" b="1">
                <a:solidFill>
                  <a:schemeClr val="tx2"/>
                </a:solidFill>
                <a:latin typeface="Times New Roman" pitchFamily="18" charset="0"/>
              </a:rPr>
              <a:t>И ДРУГИХ ИННОВАЦИЙ </a:t>
            </a:r>
            <a:br>
              <a:rPr lang="ru-RU" sz="1200" b="1">
                <a:solidFill>
                  <a:schemeClr val="tx2"/>
                </a:solidFill>
                <a:latin typeface="Times New Roman" pitchFamily="18" charset="0"/>
              </a:rPr>
            </a:br>
            <a:endParaRPr lang="ru-RU" sz="12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0263" name="Rectangle 46"/>
          <p:cNvSpPr>
            <a:spLocks noChangeArrowheads="1"/>
          </p:cNvSpPr>
          <p:nvPr/>
        </p:nvSpPr>
        <p:spPr bwMode="auto">
          <a:xfrm>
            <a:off x="-468313" y="4581525"/>
            <a:ext cx="6130926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 typeface="Wingdings" pitchFamily="2" charset="2"/>
              <a:buNone/>
            </a:pPr>
            <a:r>
              <a:rPr lang="ru-RU" sz="1200" b="1">
                <a:solidFill>
                  <a:schemeClr val="tx2"/>
                </a:solidFill>
                <a:latin typeface="Times New Roman" pitchFamily="18" charset="0"/>
              </a:rPr>
              <a:t>МАЛЫЕ </a:t>
            </a:r>
            <a:br>
              <a:rPr lang="ru-RU" sz="1200" b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ru-RU" sz="1200" b="1">
                <a:solidFill>
                  <a:schemeClr val="tx2"/>
                </a:solidFill>
                <a:latin typeface="Times New Roman" pitchFamily="18" charset="0"/>
              </a:rPr>
              <a:t>ВЫСОКОТЕХНОЛОГИЧНЫЕ</a:t>
            </a:r>
            <a:br>
              <a:rPr lang="ru-RU" sz="1200" b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ru-RU" sz="1200" b="1">
                <a:solidFill>
                  <a:schemeClr val="tx2"/>
                </a:solidFill>
                <a:latin typeface="Times New Roman" pitchFamily="18" charset="0"/>
              </a:rPr>
              <a:t>ФОРМЫ ПРОИЗВОДСТВА  С </a:t>
            </a:r>
            <a:br>
              <a:rPr lang="ru-RU" sz="1200" b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ru-RU" sz="1200" b="1">
                <a:solidFill>
                  <a:schemeClr val="tx2"/>
                </a:solidFill>
                <a:latin typeface="Times New Roman" pitchFamily="18" charset="0"/>
              </a:rPr>
              <a:t>РАСПРЕДЕЛЕННЫМИ</a:t>
            </a:r>
            <a:br>
              <a:rPr lang="ru-RU" sz="1200" b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ru-RU" sz="1200" b="1">
                <a:solidFill>
                  <a:schemeClr val="tx2"/>
                </a:solidFill>
                <a:latin typeface="Times New Roman" pitchFamily="18" charset="0"/>
              </a:rPr>
              <a:t>СИСТЕМАМИ, ПЕРЕНАСТРАИВАЕМЫЕ</a:t>
            </a:r>
            <a:br>
              <a:rPr lang="ru-RU" sz="1200" b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ru-RU" sz="1200" b="1">
                <a:solidFill>
                  <a:schemeClr val="tx2"/>
                </a:solidFill>
                <a:latin typeface="Times New Roman" pitchFamily="18" charset="0"/>
              </a:rPr>
              <a:t>В РЕАЛЬНОМ ВРЕМЕНИ В ЗАВИСИМОСТИ</a:t>
            </a:r>
            <a:br>
              <a:rPr lang="ru-RU" sz="1200" b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ru-RU" sz="1200" b="1">
                <a:solidFill>
                  <a:schemeClr val="tx2"/>
                </a:solidFill>
                <a:latin typeface="Times New Roman" pitchFamily="18" charset="0"/>
              </a:rPr>
              <a:t>ОТ ЗАКАЗА КОНКРЕТНОГО ЧЕЛОВЕКА</a:t>
            </a:r>
            <a:br>
              <a:rPr lang="ru-RU" sz="1200" b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ru-RU" sz="1200" b="1">
                <a:solidFill>
                  <a:schemeClr val="tx2"/>
                </a:solidFill>
                <a:latin typeface="Times New Roman" pitchFamily="18" charset="0"/>
              </a:rPr>
              <a:t>ПО ВСЕМУ КРУГУ ЕГО ПОТРЕБНОСТЕЙ</a:t>
            </a:r>
          </a:p>
        </p:txBody>
      </p:sp>
      <p:grpSp>
        <p:nvGrpSpPr>
          <p:cNvPr id="10264" name="Group 15"/>
          <p:cNvGrpSpPr>
            <a:grpSpLocks/>
          </p:cNvGrpSpPr>
          <p:nvPr/>
        </p:nvGrpSpPr>
        <p:grpSpPr bwMode="auto">
          <a:xfrm rot="-5400000">
            <a:off x="2339182" y="1701006"/>
            <a:ext cx="360362" cy="358775"/>
            <a:chOff x="3787" y="1979"/>
            <a:chExt cx="319" cy="226"/>
          </a:xfrm>
        </p:grpSpPr>
        <p:sp>
          <p:nvSpPr>
            <p:cNvPr id="10273" name="AutoShape 16"/>
            <p:cNvSpPr>
              <a:spLocks noChangeArrowheads="1"/>
            </p:cNvSpPr>
            <p:nvPr/>
          </p:nvSpPr>
          <p:spPr bwMode="auto">
            <a:xfrm>
              <a:off x="3833" y="2092"/>
              <a:ext cx="273" cy="113"/>
            </a:xfrm>
            <a:prstGeom prst="rightArrow">
              <a:avLst>
                <a:gd name="adj1" fmla="val 50000"/>
                <a:gd name="adj2" fmla="val 6039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274" name="AutoShape 17"/>
            <p:cNvSpPr>
              <a:spLocks noChangeArrowheads="1"/>
            </p:cNvSpPr>
            <p:nvPr/>
          </p:nvSpPr>
          <p:spPr bwMode="auto">
            <a:xfrm>
              <a:off x="3787" y="1979"/>
              <a:ext cx="272" cy="91"/>
            </a:xfrm>
            <a:prstGeom prst="leftArrow">
              <a:avLst>
                <a:gd name="adj1" fmla="val 50000"/>
                <a:gd name="adj2" fmla="val 74725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10265" name="AutoShape 35"/>
          <p:cNvSpPr>
            <a:spLocks noChangeArrowheads="1"/>
          </p:cNvSpPr>
          <p:nvPr/>
        </p:nvSpPr>
        <p:spPr bwMode="auto">
          <a:xfrm>
            <a:off x="8748713" y="2852738"/>
            <a:ext cx="395287" cy="360362"/>
          </a:xfrm>
          <a:prstGeom prst="rightArrow">
            <a:avLst>
              <a:gd name="adj1" fmla="val 49778"/>
              <a:gd name="adj2" fmla="val 1720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66" name="AutoShape 36"/>
          <p:cNvSpPr>
            <a:spLocks noChangeArrowheads="1"/>
          </p:cNvSpPr>
          <p:nvPr/>
        </p:nvSpPr>
        <p:spPr bwMode="auto">
          <a:xfrm>
            <a:off x="8748713" y="3213100"/>
            <a:ext cx="395287" cy="504825"/>
          </a:xfrm>
          <a:prstGeom prst="leftArrow">
            <a:avLst>
              <a:gd name="adj1" fmla="val 37111"/>
              <a:gd name="adj2" fmla="val 3431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0267" name="Group 12"/>
          <p:cNvGrpSpPr>
            <a:grpSpLocks/>
          </p:cNvGrpSpPr>
          <p:nvPr/>
        </p:nvGrpSpPr>
        <p:grpSpPr bwMode="auto">
          <a:xfrm rot="-5400000">
            <a:off x="2339181" y="692944"/>
            <a:ext cx="360363" cy="358775"/>
            <a:chOff x="3787" y="1979"/>
            <a:chExt cx="319" cy="226"/>
          </a:xfrm>
        </p:grpSpPr>
        <p:sp>
          <p:nvSpPr>
            <p:cNvPr id="10271" name="AutoShape 13"/>
            <p:cNvSpPr>
              <a:spLocks noChangeArrowheads="1"/>
            </p:cNvSpPr>
            <p:nvPr/>
          </p:nvSpPr>
          <p:spPr bwMode="auto">
            <a:xfrm>
              <a:off x="3833" y="2092"/>
              <a:ext cx="273" cy="113"/>
            </a:xfrm>
            <a:prstGeom prst="rightArrow">
              <a:avLst>
                <a:gd name="adj1" fmla="val 50000"/>
                <a:gd name="adj2" fmla="val 6039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272" name="AutoShape 14"/>
            <p:cNvSpPr>
              <a:spLocks noChangeArrowheads="1"/>
            </p:cNvSpPr>
            <p:nvPr/>
          </p:nvSpPr>
          <p:spPr bwMode="auto">
            <a:xfrm>
              <a:off x="3787" y="1979"/>
              <a:ext cx="272" cy="91"/>
            </a:xfrm>
            <a:prstGeom prst="leftArrow">
              <a:avLst>
                <a:gd name="adj1" fmla="val 50000"/>
                <a:gd name="adj2" fmla="val 74725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</p:grpSp>
      <p:grpSp>
        <p:nvGrpSpPr>
          <p:cNvPr id="10268" name="Group 12"/>
          <p:cNvGrpSpPr>
            <a:grpSpLocks/>
          </p:cNvGrpSpPr>
          <p:nvPr/>
        </p:nvGrpSpPr>
        <p:grpSpPr bwMode="auto">
          <a:xfrm rot="-5400000">
            <a:off x="2339182" y="4221956"/>
            <a:ext cx="360362" cy="358775"/>
            <a:chOff x="3787" y="1979"/>
            <a:chExt cx="319" cy="226"/>
          </a:xfrm>
        </p:grpSpPr>
        <p:sp>
          <p:nvSpPr>
            <p:cNvPr id="10269" name="AutoShape 13"/>
            <p:cNvSpPr>
              <a:spLocks noChangeArrowheads="1"/>
            </p:cNvSpPr>
            <p:nvPr/>
          </p:nvSpPr>
          <p:spPr bwMode="auto">
            <a:xfrm>
              <a:off x="3833" y="2092"/>
              <a:ext cx="273" cy="113"/>
            </a:xfrm>
            <a:prstGeom prst="rightArrow">
              <a:avLst>
                <a:gd name="adj1" fmla="val 50000"/>
                <a:gd name="adj2" fmla="val 6039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270" name="AutoShape 14"/>
            <p:cNvSpPr>
              <a:spLocks noChangeArrowheads="1"/>
            </p:cNvSpPr>
            <p:nvPr/>
          </p:nvSpPr>
          <p:spPr bwMode="auto">
            <a:xfrm>
              <a:off x="3787" y="1979"/>
              <a:ext cx="272" cy="91"/>
            </a:xfrm>
            <a:prstGeom prst="leftArrow">
              <a:avLst>
                <a:gd name="adj1" fmla="val 50000"/>
                <a:gd name="adj2" fmla="val 74725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344BF0-ED1C-483A-90FE-EFC30B45DEF5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19459" name="AutoShap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924800" cy="2088083"/>
          </a:xfrm>
        </p:spPr>
        <p:txBody>
          <a:bodyPr/>
          <a:lstStyle/>
          <a:p>
            <a:pPr indent="266700" algn="ctr" eaLnBrk="1" hangingPunct="1"/>
            <a:r>
              <a:rPr lang="ru-RU" sz="2800" dirty="0" smtClean="0"/>
              <a:t>«</a:t>
            </a:r>
            <a:r>
              <a:rPr lang="ru-RU" sz="2800" i="1" dirty="0" smtClean="0"/>
              <a:t>Ускорение оборота товаров и денег и их синхронизация – неотъемлемое условие перехода к эффективному экономическому росту и решению социальных проблем </a:t>
            </a:r>
            <a:r>
              <a:rPr lang="ru-RU" sz="2800" dirty="0" smtClean="0"/>
              <a:t>»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endParaRPr lang="ru-RU" sz="2400" dirty="0" smtClean="0">
              <a:solidFill>
                <a:schemeClr val="tx1"/>
              </a:solidFill>
            </a:endParaRP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7" y="2276873"/>
            <a:ext cx="8053462" cy="4581128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4000" b="1" dirty="0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4000" b="1" dirty="0" smtClean="0"/>
              <a:t>БЛАГОДАРЮ ЗА ВНИМАНИЕ!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4000" b="1" dirty="0" smtClean="0"/>
              <a:t>КОНТАКТЫ: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200" b="1" dirty="0" smtClean="0"/>
              <a:t>E-mail:</a:t>
            </a:r>
            <a:r>
              <a:rPr lang="en-US" sz="3200" b="1" dirty="0" smtClean="0">
                <a:hlinkClick r:id="rId3"/>
              </a:rPr>
              <a:t>bondarenko@i</a:t>
            </a:r>
            <a:r>
              <a:rPr lang="en-US" sz="3200" b="1" dirty="0" smtClean="0">
                <a:hlinkClick r:id="rId4"/>
              </a:rPr>
              <a:t>kf2011</a:t>
            </a:r>
            <a:r>
              <a:rPr lang="en-US" sz="3200" b="1" dirty="0" smtClean="0">
                <a:hlinkClick r:id="rId3"/>
              </a:rPr>
              <a:t>.ru</a:t>
            </a:r>
            <a:endParaRPr lang="ru-RU" sz="3200" b="1" dirty="0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200" b="1" dirty="0" smtClean="0">
                <a:hlinkClick r:id="rId5"/>
              </a:rPr>
              <a:t>www.inecon.org</a:t>
            </a:r>
            <a:endParaRPr lang="en-US" sz="3200" b="1" dirty="0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200" b="1" dirty="0" smtClean="0">
                <a:hlinkClick r:id="rId4"/>
              </a:rPr>
              <a:t>www.ikf2011.ru</a:t>
            </a:r>
            <a:r>
              <a:rPr lang="ru-RU" sz="3200" b="1" dirty="0" smtClean="0"/>
              <a:t> </a:t>
            </a:r>
            <a:endParaRPr lang="en-US" sz="3200" b="1" dirty="0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3200" b="1" dirty="0" err="1" smtClean="0"/>
              <a:t>Моб</a:t>
            </a:r>
            <a:r>
              <a:rPr lang="ru-RU" sz="3200" b="1" dirty="0" smtClean="0"/>
              <a:t>. тел. 8 915 035 1270</a:t>
            </a: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20062</TotalTime>
  <Words>308</Words>
  <Application>Microsoft Office PowerPoint</Application>
  <PresentationFormat>Экран (4:3)</PresentationFormat>
  <Paragraphs>61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Капсулы</vt:lpstr>
      <vt:lpstr>Оформление по умолчанию</vt:lpstr>
      <vt:lpstr>   </vt:lpstr>
      <vt:lpstr>ОБЪЕКТИВНЫЕ ПРИЧИНЫ ВОЗНИКНОВЕНИЯ КРИЗИСА В РОССИИ И В МИРЕ</vt:lpstr>
      <vt:lpstr>Слайд 3</vt:lpstr>
      <vt:lpstr>ПОЛИТЭКОНОМИЧЕСКИЙ ЗАКОН - КОЛИЧЕСТВО ДЕНЕГ В ОБРАЩЕНИИ:</vt:lpstr>
      <vt:lpstr>РЕЦЕПТ ИЗЛЕЧЕНИЯ:</vt:lpstr>
      <vt:lpstr>ПРЕДЛОЖЕНИЯ МИНПРОМТОРГА:</vt:lpstr>
      <vt:lpstr>Новая модель  жизнеустройства на каждом местном уровне  </vt:lpstr>
      <vt:lpstr>«Ускорение оборота товаров и денег и их синхронизация – неотъемлемое условие перехода к эффективному экономическому росту и решению социальных проблем »  </vt:lpstr>
    </vt:vector>
  </TitlesOfParts>
  <Company>HomeStudio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ЗАКОНОМЕРНОСТИ И ПЕРСПЕКТИВЫ  ТРАНСФОРМАЦИИ ОБЩЕСТВА  В СВЕТЕ НОВОЙ МЕТОДОЛОГИИ ПОЗНАНИЯ</dc:title>
  <dc:creator>feo</dc:creator>
  <cp:lastModifiedBy>Валентина</cp:lastModifiedBy>
  <cp:revision>423</cp:revision>
  <dcterms:created xsi:type="dcterms:W3CDTF">2004-10-20T02:24:54Z</dcterms:created>
  <dcterms:modified xsi:type="dcterms:W3CDTF">2016-03-23T18:48:33Z</dcterms:modified>
</cp:coreProperties>
</file>