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8" r:id="rId2"/>
  </p:sldMasterIdLst>
  <p:sldIdLst>
    <p:sldId id="265" r:id="rId3"/>
    <p:sldId id="266" r:id="rId4"/>
    <p:sldId id="258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6600"/>
    <a:srgbClr val="333333"/>
    <a:srgbClr val="990000"/>
    <a:srgbClr val="969696"/>
    <a:srgbClr val="EAEAEA"/>
    <a:srgbClr val="035540"/>
    <a:srgbClr val="023A2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06" autoAdjust="0"/>
    <p:restoredTop sz="94660"/>
  </p:normalViewPr>
  <p:slideViewPr>
    <p:cSldViewPr>
      <p:cViewPr varScale="1">
        <p:scale>
          <a:sx n="65" d="100"/>
          <a:sy n="65" d="100"/>
        </p:scale>
        <p:origin x="-6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Информационно-технологический базис</c:v>
                </c:pt>
                <c:pt idx="1">
                  <c:v>Экономический базис</c:v>
                </c:pt>
                <c:pt idx="2">
                  <c:v>Социальные параметры</c:v>
                </c:pt>
                <c:pt idx="3">
                  <c:v>Культурные параметры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397300700322587"/>
          <c:y val="8.3691972078431959E-2"/>
          <c:w val="0.4602699299677413"/>
          <c:h val="0.73788976366091152"/>
        </c:manualLayout>
      </c:layout>
      <c:txPr>
        <a:bodyPr/>
        <a:lstStyle/>
        <a:p>
          <a:pPr>
            <a:defRPr b="1">
              <a:solidFill>
                <a:schemeClr val="tx2">
                  <a:lumMod val="75000"/>
                </a:schemeClr>
              </a:solidFill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715F05-2990-4E61-B4D7-884BCC8CAE19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74E8CA-9EE5-4A31-8983-CD201B3D5286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Глобализация</a:t>
          </a:r>
          <a:endParaRPr lang="ru-RU" b="1" dirty="0">
            <a:solidFill>
              <a:srgbClr val="FF0000"/>
            </a:solidFill>
          </a:endParaRPr>
        </a:p>
      </dgm:t>
    </dgm:pt>
    <dgm:pt modelId="{EB9B96BE-1661-45EB-A987-F1FA43512EA6}" type="parTrans" cxnId="{DBAC57E9-43B5-45F9-9EDC-7BD03EB0BD47}">
      <dgm:prSet/>
      <dgm:spPr/>
      <dgm:t>
        <a:bodyPr/>
        <a:lstStyle/>
        <a:p>
          <a:endParaRPr lang="ru-RU"/>
        </a:p>
      </dgm:t>
    </dgm:pt>
    <dgm:pt modelId="{8E3652C3-B7A7-4590-950E-46A76113342E}" type="sibTrans" cxnId="{DBAC57E9-43B5-45F9-9EDC-7BD03EB0BD47}">
      <dgm:prSet/>
      <dgm:spPr/>
      <dgm:t>
        <a:bodyPr/>
        <a:lstStyle/>
        <a:p>
          <a:endParaRPr lang="ru-RU"/>
        </a:p>
      </dgm:t>
    </dgm:pt>
    <dgm:pt modelId="{9F836D01-8138-46FD-97D7-59F262932B67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Национально-культурные особенности России</a:t>
          </a:r>
          <a:endParaRPr lang="ru-RU" b="1" dirty="0">
            <a:solidFill>
              <a:srgbClr val="FF0000"/>
            </a:solidFill>
          </a:endParaRPr>
        </a:p>
      </dgm:t>
    </dgm:pt>
    <dgm:pt modelId="{8709D69D-142E-4B26-9683-325BC699FBC9}" type="parTrans" cxnId="{25D35295-F594-4EE5-86F3-6124A62CB346}">
      <dgm:prSet/>
      <dgm:spPr/>
      <dgm:t>
        <a:bodyPr/>
        <a:lstStyle/>
        <a:p>
          <a:endParaRPr lang="ru-RU"/>
        </a:p>
      </dgm:t>
    </dgm:pt>
    <dgm:pt modelId="{E29F414C-346E-4E79-A9A0-AC4968DD08A6}" type="sibTrans" cxnId="{25D35295-F594-4EE5-86F3-6124A62CB346}">
      <dgm:prSet/>
      <dgm:spPr/>
      <dgm:t>
        <a:bodyPr/>
        <a:lstStyle/>
        <a:p>
          <a:endParaRPr lang="ru-RU"/>
        </a:p>
      </dgm:t>
    </dgm:pt>
    <dgm:pt modelId="{D4381FF2-5E28-4C2A-8D62-A150D4EDCD1F}" type="pres">
      <dgm:prSet presAssocID="{64715F05-2990-4E61-B4D7-884BCC8CAE19}" presName="compositeShape" presStyleCnt="0">
        <dgm:presLayoutVars>
          <dgm:chMax val="2"/>
          <dgm:dir/>
          <dgm:resizeHandles val="exact"/>
        </dgm:presLayoutVars>
      </dgm:prSet>
      <dgm:spPr/>
    </dgm:pt>
    <dgm:pt modelId="{F5085F10-3F31-47DA-9FA8-D889F99A9296}" type="pres">
      <dgm:prSet presAssocID="{64715F05-2990-4E61-B4D7-884BCC8CAE19}" presName="divider" presStyleLbl="fgShp" presStyleIdx="0" presStyleCnt="1"/>
      <dgm:spPr/>
    </dgm:pt>
    <dgm:pt modelId="{2635ADC7-8FBD-4B31-AB65-2ED317C40E01}" type="pres">
      <dgm:prSet presAssocID="{0274E8CA-9EE5-4A31-8983-CD201B3D5286}" presName="downArrow" presStyleLbl="node1" presStyleIdx="0" presStyleCnt="2" custLinFactNeighborX="11187" custLinFactNeighborY="789"/>
      <dgm:spPr/>
    </dgm:pt>
    <dgm:pt modelId="{DAFB7F8B-7353-473E-9BF8-B5CAF2EB596E}" type="pres">
      <dgm:prSet presAssocID="{0274E8CA-9EE5-4A31-8983-CD201B3D5286}" presName="downArrowText" presStyleLbl="revTx" presStyleIdx="0" presStyleCnt="2" custScaleX="203663">
        <dgm:presLayoutVars>
          <dgm:bulletEnabled val="1"/>
        </dgm:presLayoutVars>
      </dgm:prSet>
      <dgm:spPr/>
    </dgm:pt>
    <dgm:pt modelId="{408A0345-7DF7-443E-9C44-9D9DE1E74617}" type="pres">
      <dgm:prSet presAssocID="{9F836D01-8138-46FD-97D7-59F262932B67}" presName="upArrow" presStyleLbl="node1" presStyleIdx="1" presStyleCnt="2"/>
      <dgm:spPr/>
    </dgm:pt>
    <dgm:pt modelId="{86F62BC3-452F-44FA-B0ED-4E4050CF6276}" type="pres">
      <dgm:prSet presAssocID="{9F836D01-8138-46FD-97D7-59F262932B67}" presName="upArrowText" presStyleLbl="revTx" presStyleIdx="1" presStyleCnt="2" custScaleX="186367">
        <dgm:presLayoutVars>
          <dgm:bulletEnabled val="1"/>
        </dgm:presLayoutVars>
      </dgm:prSet>
      <dgm:spPr/>
    </dgm:pt>
  </dgm:ptLst>
  <dgm:cxnLst>
    <dgm:cxn modelId="{02315F49-9EF7-423B-8CE9-3557381C12E4}" type="presOf" srcId="{0274E8CA-9EE5-4A31-8983-CD201B3D5286}" destId="{DAFB7F8B-7353-473E-9BF8-B5CAF2EB596E}" srcOrd="0" destOrd="0" presId="urn:microsoft.com/office/officeart/2005/8/layout/arrow3"/>
    <dgm:cxn modelId="{9C0A55FD-934D-4CD8-A61C-F958E1863725}" type="presOf" srcId="{9F836D01-8138-46FD-97D7-59F262932B67}" destId="{86F62BC3-452F-44FA-B0ED-4E4050CF6276}" srcOrd="0" destOrd="0" presId="urn:microsoft.com/office/officeart/2005/8/layout/arrow3"/>
    <dgm:cxn modelId="{25D35295-F594-4EE5-86F3-6124A62CB346}" srcId="{64715F05-2990-4E61-B4D7-884BCC8CAE19}" destId="{9F836D01-8138-46FD-97D7-59F262932B67}" srcOrd="1" destOrd="0" parTransId="{8709D69D-142E-4B26-9683-325BC699FBC9}" sibTransId="{E29F414C-346E-4E79-A9A0-AC4968DD08A6}"/>
    <dgm:cxn modelId="{8F2EFB9A-B510-4FE5-833A-947B465E5D94}" type="presOf" srcId="{64715F05-2990-4E61-B4D7-884BCC8CAE19}" destId="{D4381FF2-5E28-4C2A-8D62-A150D4EDCD1F}" srcOrd="0" destOrd="0" presId="urn:microsoft.com/office/officeart/2005/8/layout/arrow3"/>
    <dgm:cxn modelId="{DBAC57E9-43B5-45F9-9EDC-7BD03EB0BD47}" srcId="{64715F05-2990-4E61-B4D7-884BCC8CAE19}" destId="{0274E8CA-9EE5-4A31-8983-CD201B3D5286}" srcOrd="0" destOrd="0" parTransId="{EB9B96BE-1661-45EB-A987-F1FA43512EA6}" sibTransId="{8E3652C3-B7A7-4590-950E-46A76113342E}"/>
    <dgm:cxn modelId="{D6ECA459-6347-46C4-9BC2-2AF52CD09206}" type="presParOf" srcId="{D4381FF2-5E28-4C2A-8D62-A150D4EDCD1F}" destId="{F5085F10-3F31-47DA-9FA8-D889F99A9296}" srcOrd="0" destOrd="0" presId="urn:microsoft.com/office/officeart/2005/8/layout/arrow3"/>
    <dgm:cxn modelId="{7BD075A8-AE53-4A63-87BD-0D7CF6E68FDF}" type="presParOf" srcId="{D4381FF2-5E28-4C2A-8D62-A150D4EDCD1F}" destId="{2635ADC7-8FBD-4B31-AB65-2ED317C40E01}" srcOrd="1" destOrd="0" presId="urn:microsoft.com/office/officeart/2005/8/layout/arrow3"/>
    <dgm:cxn modelId="{D9B6042F-82CE-4D68-9C1F-BF6EC49F9E4C}" type="presParOf" srcId="{D4381FF2-5E28-4C2A-8D62-A150D4EDCD1F}" destId="{DAFB7F8B-7353-473E-9BF8-B5CAF2EB596E}" srcOrd="2" destOrd="0" presId="urn:microsoft.com/office/officeart/2005/8/layout/arrow3"/>
    <dgm:cxn modelId="{954CE30D-89CA-49AF-9EB3-1CD2AA8A4218}" type="presParOf" srcId="{D4381FF2-5E28-4C2A-8D62-A150D4EDCD1F}" destId="{408A0345-7DF7-443E-9C44-9D9DE1E74617}" srcOrd="3" destOrd="0" presId="urn:microsoft.com/office/officeart/2005/8/layout/arrow3"/>
    <dgm:cxn modelId="{A66A2082-2142-4C28-9C63-0D03FA8B39E0}" type="presParOf" srcId="{D4381FF2-5E28-4C2A-8D62-A150D4EDCD1F}" destId="{86F62BC3-452F-44FA-B0ED-4E4050CF6276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085F10-3F31-47DA-9FA8-D889F99A9296}">
      <dsp:nvSpPr>
        <dsp:cNvPr id="0" name=""/>
        <dsp:cNvSpPr/>
      </dsp:nvSpPr>
      <dsp:spPr>
        <a:xfrm rot="21300000">
          <a:off x="20550" y="1650914"/>
          <a:ext cx="6655643" cy="762171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35ADC7-8FBD-4B31-AB65-2ED317C40E01}">
      <dsp:nvSpPr>
        <dsp:cNvPr id="0" name=""/>
        <dsp:cNvSpPr/>
      </dsp:nvSpPr>
      <dsp:spPr>
        <a:xfrm>
          <a:off x="1028358" y="216025"/>
          <a:ext cx="2009023" cy="162560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B7F8B-7353-473E-9BF8-B5CAF2EB596E}">
      <dsp:nvSpPr>
        <dsp:cNvPr id="0" name=""/>
        <dsp:cNvSpPr/>
      </dsp:nvSpPr>
      <dsp:spPr>
        <a:xfrm>
          <a:off x="2438547" y="0"/>
          <a:ext cx="4364412" cy="1706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rgbClr val="FF0000"/>
              </a:solidFill>
            </a:rPr>
            <a:t>Глобализация</a:t>
          </a:r>
          <a:endParaRPr lang="ru-RU" sz="2900" b="1" kern="1200" dirty="0">
            <a:solidFill>
              <a:srgbClr val="FF0000"/>
            </a:solidFill>
          </a:endParaRPr>
        </a:p>
      </dsp:txBody>
      <dsp:txXfrm>
        <a:off x="2438547" y="0"/>
        <a:ext cx="4364412" cy="1706880"/>
      </dsp:txXfrm>
    </dsp:sp>
    <dsp:sp modelId="{408A0345-7DF7-443E-9C44-9D9DE1E74617}">
      <dsp:nvSpPr>
        <dsp:cNvPr id="0" name=""/>
        <dsp:cNvSpPr/>
      </dsp:nvSpPr>
      <dsp:spPr>
        <a:xfrm>
          <a:off x="3884111" y="2235200"/>
          <a:ext cx="2009023" cy="162560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F62BC3-452F-44FA-B0ED-4E4050CF6276}">
      <dsp:nvSpPr>
        <dsp:cNvPr id="0" name=""/>
        <dsp:cNvSpPr/>
      </dsp:nvSpPr>
      <dsp:spPr>
        <a:xfrm>
          <a:off x="79107" y="2357120"/>
          <a:ext cx="3993766" cy="1706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rgbClr val="FF0000"/>
              </a:solidFill>
            </a:rPr>
            <a:t>Национально-культурные особенности России</a:t>
          </a:r>
          <a:endParaRPr lang="ru-RU" sz="2900" b="1" kern="1200" dirty="0">
            <a:solidFill>
              <a:srgbClr val="FF0000"/>
            </a:solidFill>
          </a:endParaRPr>
        </a:p>
      </dsp:txBody>
      <dsp:txXfrm>
        <a:off x="79107" y="2357120"/>
        <a:ext cx="3993766" cy="1706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0B11FC-0BD0-4BB6-8929-F3C4956ADC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45CE48-781B-4E7C-8961-CC4FA37F1F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A5D6CC-0BD6-450B-8CD3-9ADDC8E083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1E5E3-22EB-4099-A1DD-783A41B55A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2A73A2-9264-499B-9723-30983AF90D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BD15D2-FCA4-4A2A-9A3D-38135AD2C2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04D1EF-9AF0-4382-92FD-9872614250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4D979D-1906-451E-AD79-558193891E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413297-4120-467F-9398-FE2577B36C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F94F-89BD-4D65-900C-D6D4FA69FC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381EC5-EAD1-4643-A6BD-59C92AADB6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88FD4D-E30C-4865-B889-AACED8863A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949280"/>
            <a:ext cx="5940152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Московский экономический форум»</a:t>
            </a: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27 марта 2014 </a:t>
            </a: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149080"/>
            <a:ext cx="756084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Наталья Яковлева</a:t>
            </a:r>
          </a:p>
          <a:p>
            <a:pPr>
              <a:buNone/>
            </a:pP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к.э.н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.,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доцент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+mj-lt"/>
              <a:cs typeface="Times New Roman" pitchFamily="18" charset="0"/>
              <a:sym typeface="Arial" charset="0"/>
            </a:endParaRPr>
          </a:p>
          <a:p>
            <a:pPr>
              <a:buNone/>
            </a:pP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Times New Roman" pitchFamily="18" charset="0"/>
                <a:sym typeface="Arial" charset="0"/>
              </a:rPr>
              <a:t>Московский финансово-юридический университет МФЮА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548680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+mj-lt"/>
              </a:rPr>
              <a:t>Современное </a:t>
            </a:r>
            <a:r>
              <a:rPr lang="ru-RU" sz="4800" b="1" dirty="0" smtClean="0">
                <a:solidFill>
                  <a:srgbClr val="FF0000"/>
                </a:solidFill>
                <a:latin typeface="+mj-lt"/>
              </a:rPr>
              <a:t>образование в России: </a:t>
            </a:r>
            <a:r>
              <a:rPr lang="ru-RU" sz="4800" b="1" dirty="0" smtClean="0">
                <a:solidFill>
                  <a:srgbClr val="FF0000"/>
                </a:solidFill>
                <a:latin typeface="+mj-lt"/>
              </a:rPr>
              <a:t>между гуманизмом и прагматизмом</a:t>
            </a:r>
            <a:endParaRPr lang="ru-RU" sz="4800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352928" cy="91440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ru-RU" sz="5400" b="1" dirty="0">
                <a:solidFill>
                  <a:srgbClr val="FF0000"/>
                </a:solidFill>
                <a:ea typeface="+mn-ea"/>
                <a:cs typeface="Arial" charset="0"/>
              </a:rPr>
              <a:t>На злобу дня…</a:t>
            </a:r>
            <a:endParaRPr lang="ru-RU" sz="5400" b="1" dirty="0">
              <a:solidFill>
                <a:srgbClr val="FF0000"/>
              </a:solidFill>
              <a:ea typeface="+mn-ea"/>
              <a:cs typeface="Arial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3456384"/>
          </a:xfrm>
        </p:spPr>
        <p:txBody>
          <a:bodyPr>
            <a:normAutofit fontScale="25000" lnSpcReduction="20000"/>
          </a:bodyPr>
          <a:lstStyle/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4600" b="1" dirty="0" smtClean="0">
              <a:solidFill>
                <a:schemeClr val="tx2">
                  <a:lumMod val="75000"/>
                </a:schemeClr>
              </a:solidFill>
              <a:latin typeface="+mj-lt"/>
              <a:cs typeface="Times New Roman" pitchFamily="18" charset="0"/>
              <a:sym typeface="Arial" charset="0"/>
            </a:endParaRPr>
          </a:p>
          <a:p>
            <a:pPr marL="0" indent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12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«</a:t>
            </a:r>
            <a:r>
              <a:rPr lang="ru-RU" sz="11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На </a:t>
            </a:r>
            <a:r>
              <a:rPr lang="ru-RU" sz="144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учебное дело </a:t>
            </a:r>
            <a:r>
              <a:rPr lang="ru-RU" sz="11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в России может быть установлен совершенно </a:t>
            </a:r>
            <a:r>
              <a:rPr lang="ru-RU" sz="144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особый взгляд</a:t>
            </a:r>
            <a:r>
              <a:rPr lang="ru-RU" sz="11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, ему возможно дать </a:t>
            </a:r>
            <a:r>
              <a:rPr lang="ru-RU" sz="144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национальную основу</a:t>
            </a:r>
            <a:r>
              <a:rPr lang="ru-RU" sz="11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, в корне расходящуюся с той, на которой оно зиждется в остальной Европе, ибо </a:t>
            </a:r>
            <a:r>
              <a:rPr lang="ru-RU" sz="144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Россия</a:t>
            </a:r>
            <a:r>
              <a:rPr lang="ru-RU" sz="11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 развивалась во всех отношениях иначе, и ей выпало на долю </a:t>
            </a:r>
            <a:r>
              <a:rPr lang="ru-RU" sz="144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особое предназначение</a:t>
            </a:r>
            <a:r>
              <a:rPr lang="ru-RU" sz="11200" b="1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 в этом </a:t>
            </a:r>
            <a:r>
              <a:rPr lang="ru-RU" sz="112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мире»</a:t>
            </a:r>
          </a:p>
          <a:p>
            <a:pPr marL="0" indent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sz="11200" b="1" dirty="0" smtClean="0">
              <a:solidFill>
                <a:schemeClr val="tx2">
                  <a:lumMod val="75000"/>
                </a:schemeClr>
              </a:solidFill>
              <a:latin typeface="+mj-lt"/>
              <a:cs typeface="Times New Roman" pitchFamily="18" charset="0"/>
              <a:sym typeface="Arial" charset="0"/>
            </a:endParaRPr>
          </a:p>
          <a:p>
            <a:pPr marL="0" indent="0" algn="r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12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  <a:sym typeface="Arial" charset="0"/>
              </a:rPr>
              <a:t>Чаадаев Петр Яковлевич</a:t>
            </a:r>
            <a:endParaRPr lang="ru-RU" sz="11200" b="1" dirty="0">
              <a:solidFill>
                <a:schemeClr val="tx2">
                  <a:lumMod val="75000"/>
                </a:schemeClr>
              </a:solidFill>
              <a:latin typeface="+mj-lt"/>
              <a:cs typeface="Times New Roman" pitchFamily="18" charset="0"/>
              <a:sym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1200" dirty="0" smtClean="0">
                <a:latin typeface="+mj-lt"/>
              </a:rPr>
              <a:t/>
            </a:r>
            <a:br>
              <a:rPr lang="ru-RU" sz="11200" dirty="0" smtClean="0">
                <a:latin typeface="+mj-lt"/>
              </a:rPr>
            </a:br>
            <a:r>
              <a:rPr lang="ru-RU" sz="11200" dirty="0" smtClean="0">
                <a:solidFill>
                  <a:srgbClr val="000000"/>
                </a:solidFill>
                <a:latin typeface="+mj-lt"/>
                <a:ea typeface="Calibri" pitchFamily="34" charset="0"/>
                <a:cs typeface="Times New Roman" pitchFamily="18" charset="0"/>
              </a:rPr>
              <a:t/>
            </a:r>
            <a:br>
              <a:rPr lang="ru-RU" sz="11200" dirty="0" smtClean="0">
                <a:solidFill>
                  <a:srgbClr val="000000"/>
                </a:solidFill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lang="ru-RU" sz="2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8280920" cy="1512168"/>
          </a:xfrm>
        </p:spPr>
        <p:txBody>
          <a:bodyPr>
            <a:noAutofit/>
          </a:bodyPr>
          <a:lstStyle/>
          <a:p>
            <a:pPr fontAlgn="base">
              <a:spcAft>
                <a:spcPct val="0"/>
              </a:spcAft>
              <a:buSzPct val="100000"/>
            </a:pPr>
            <a:r>
              <a:rPr lang="ru-RU" b="1" dirty="0">
                <a:solidFill>
                  <a:srgbClr val="FF0000"/>
                </a:solidFill>
                <a:ea typeface="+mn-ea"/>
                <a:cs typeface="Arial" charset="0"/>
                <a:sym typeface="Arial" charset="0"/>
              </a:rPr>
              <a:t>Системно-структурный анализ современного образования </a:t>
            </a: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11560" y="1988840"/>
          <a:ext cx="799288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8363272" cy="540060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39552" y="476672"/>
            <a:ext cx="8219256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>
              <a:lnSpc>
                <a:spcPct val="100000"/>
              </a:lnSpc>
              <a:buClrTx/>
              <a:buSzPct val="100000"/>
              <a:tabLst/>
              <a:defRPr/>
            </a:pPr>
            <a:r>
              <a:rPr lang="ru-RU" sz="4400" b="1" dirty="0" smtClean="0">
                <a:solidFill>
                  <a:srgbClr val="FF0000"/>
                </a:solidFill>
                <a:latin typeface="+mj-lt"/>
                <a:sym typeface="Arial" charset="0"/>
              </a:rPr>
              <a:t>«</a:t>
            </a:r>
            <a:r>
              <a:rPr lang="ru-RU" sz="4400" b="1" dirty="0" err="1" smtClean="0">
                <a:solidFill>
                  <a:srgbClr val="FF0000"/>
                </a:solidFill>
                <a:latin typeface="+mj-lt"/>
                <a:sym typeface="Arial" charset="0"/>
              </a:rPr>
              <a:t>Социопространственное</a:t>
            </a:r>
            <a:r>
              <a:rPr lang="ru-RU" sz="4400" b="1" dirty="0" smtClean="0">
                <a:solidFill>
                  <a:srgbClr val="FF0000"/>
                </a:solidFill>
                <a:latin typeface="+mj-lt"/>
                <a:sym typeface="Arial" charset="0"/>
              </a:rPr>
              <a:t>» измерение образовательного процесса</a:t>
            </a:r>
            <a:endParaRPr lang="ru-RU" sz="4400" b="1" dirty="0">
              <a:solidFill>
                <a:srgbClr val="FF0000"/>
              </a:solidFill>
              <a:latin typeface="+mj-lt"/>
              <a:sym typeface="Arial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475656" y="2204864"/>
          <a:ext cx="66967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363272" cy="1152128"/>
          </a:xfrm>
        </p:spPr>
        <p:txBody>
          <a:bodyPr>
            <a:noAutofit/>
          </a:bodyPr>
          <a:lstStyle/>
          <a:p>
            <a:pPr fontAlgn="base">
              <a:spcAft>
                <a:spcPct val="0"/>
              </a:spcAft>
              <a:buSzPct val="100000"/>
              <a:defRPr/>
            </a:pPr>
            <a:r>
              <a:rPr lang="ru-RU" sz="3200" b="1" dirty="0">
                <a:solidFill>
                  <a:srgbClr val="FF0000"/>
                </a:solidFill>
                <a:ea typeface="+mn-ea"/>
                <a:cs typeface="Arial" charset="0"/>
                <a:sym typeface="Arial" charset="0"/>
              </a:rPr>
              <a:t>Отражение противоречия</a:t>
            </a:r>
            <a:br>
              <a:rPr lang="ru-RU" sz="3200" b="1" dirty="0">
                <a:solidFill>
                  <a:srgbClr val="FF0000"/>
                </a:solidFill>
                <a:ea typeface="+mn-ea"/>
                <a:cs typeface="Arial" charset="0"/>
                <a:sym typeface="Arial" charset="0"/>
              </a:rPr>
            </a:br>
            <a:r>
              <a:rPr lang="ru-RU" sz="3200" b="1" dirty="0" smtClean="0">
                <a:solidFill>
                  <a:srgbClr val="FF0000"/>
                </a:solidFill>
                <a:ea typeface="+mn-ea"/>
                <a:cs typeface="Arial" charset="0"/>
                <a:sym typeface="Arial" charset="0"/>
              </a:rPr>
              <a:t>в </a:t>
            </a:r>
            <a:r>
              <a:rPr lang="ru-RU" sz="3200" b="1" dirty="0">
                <a:solidFill>
                  <a:srgbClr val="FF0000"/>
                </a:solidFill>
                <a:ea typeface="+mn-ea"/>
                <a:cs typeface="Arial" charset="0"/>
                <a:sym typeface="Arial" charset="0"/>
              </a:rPr>
              <a:t>образовании и других сферах жизни общества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348880"/>
            <a:ext cx="8496944" cy="4248472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1956816"/>
          <a:ext cx="8496945" cy="4273052"/>
        </p:xfrm>
        <a:graphic>
          <a:graphicData uri="http://schemas.openxmlformats.org/drawingml/2006/table">
            <a:tbl>
              <a:tblPr/>
              <a:tblGrid>
                <a:gridCol w="1337541"/>
                <a:gridCol w="3451630"/>
                <a:gridCol w="3707774"/>
              </a:tblGrid>
              <a:tr h="41686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Целевые установки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Человек «Отчужденный» (марионетка)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Человек «Включенный» </a:t>
                      </a:r>
                      <a:endParaRPr lang="ru-RU" sz="16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творец)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08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образование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престижность профессии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личный интерес (потенциал) к профессии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17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труд</a:t>
                      </a:r>
                      <a:endParaRPr lang="ru-RU" sz="1600" b="1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организация (должность), имеющая статус в обществе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организация (должность), дающая возможность развиваться и самообразовываться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62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семья</a:t>
                      </a:r>
                      <a:endParaRPr lang="ru-RU" sz="1600" b="1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отсутствие общих целей и интересов, внутренняя конкуренция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включение ребенка в </a:t>
                      </a:r>
                      <a:r>
                        <a:rPr lang="ru-RU" sz="18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социокультурный</a:t>
                      </a: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диалог с миром при помощи родителей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17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общество</a:t>
                      </a:r>
                      <a:endParaRPr lang="ru-RU" sz="1600" b="1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личные цели превыше общественных (принцип «моя хата с краю»)</a:t>
                      </a:r>
                      <a:endParaRPr lang="ru-RU" sz="1800" b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общественные цели превыше личных (имеет свое мнение и способность  его высказывать и отстаивать)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54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цель</a:t>
                      </a:r>
                      <a:endParaRPr lang="ru-RU" sz="1600" b="1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приспособиться к жизни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познать и раскрыть себя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9011110-81F8-433B-9999-487A842C8C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197</Words>
  <Application>Microsoft Office PowerPoint</Application>
  <PresentationFormat>Экран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«Московский экономический форум» 27 марта 2014 года </vt:lpstr>
      <vt:lpstr>На злобу дня…</vt:lpstr>
      <vt:lpstr>Системно-структурный анализ современного образования </vt:lpstr>
      <vt:lpstr>  </vt:lpstr>
      <vt:lpstr>Отражение противоречия в образовании и других сферах жизни общества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2012-12-09T20:26:50Z</dcterms:created>
  <dcterms:modified xsi:type="dcterms:W3CDTF">2014-03-26T20:09:26Z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TC103367859990</vt:lpwstr>
  </property>
</Properties>
</file>