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80" r:id="rId2"/>
  </p:sldMasterIdLst>
  <p:notesMasterIdLst>
    <p:notesMasterId r:id="rId16"/>
  </p:notesMasterIdLst>
  <p:handoutMasterIdLst>
    <p:handoutMasterId r:id="rId17"/>
  </p:handoutMasterIdLst>
  <p:sldIdLst>
    <p:sldId id="352" r:id="rId3"/>
    <p:sldId id="447" r:id="rId4"/>
    <p:sldId id="451" r:id="rId5"/>
    <p:sldId id="453" r:id="rId6"/>
    <p:sldId id="445" r:id="rId7"/>
    <p:sldId id="449" r:id="rId8"/>
    <p:sldId id="450" r:id="rId9"/>
    <p:sldId id="448" r:id="rId10"/>
    <p:sldId id="455" r:id="rId11"/>
    <p:sldId id="456" r:id="rId12"/>
    <p:sldId id="457" r:id="rId13"/>
    <p:sldId id="458" r:id="rId14"/>
    <p:sldId id="452" r:id="rId15"/>
  </p:sldIdLst>
  <p:sldSz cx="9144000" cy="6859588"/>
  <p:notesSz cx="6858000" cy="9144000"/>
  <p:defaultTextStyle>
    <a:lvl1pPr marL="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707AB"/>
    <a:srgbClr val="66FF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06" autoAdjust="0"/>
    <p:restoredTop sz="87647" autoAdjust="0"/>
  </p:normalViewPr>
  <p:slideViewPr>
    <p:cSldViewPr>
      <p:cViewPr varScale="1">
        <p:scale>
          <a:sx n="77" d="100"/>
          <a:sy n="77" d="100"/>
        </p:scale>
        <p:origin x="712" y="60"/>
      </p:cViewPr>
      <p:guideLst>
        <p:guide orient="horz" pos="2161"/>
        <p:guide pos="2880"/>
      </p:guideLst>
    </p:cSldViewPr>
  </p:slideViewPr>
  <p:outlineViewPr>
    <p:cViewPr>
      <p:scale>
        <a:sx n="33" d="100"/>
        <a:sy n="33" d="100"/>
      </p:scale>
      <p:origin x="0" y="12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56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22CDC-5DC4-49F2-8E33-DF82C8307326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7A700A-0926-4FD2-AA4A-1D59EECD3B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93761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A8ADFD5B-A66C-449C-B6E8-FB716D07777D}" type="datetimeFigureOut">
              <a:rPr lang="ru-RU"/>
              <a:pPr/>
              <a:t>07.12.2015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CA5D3BF3-D352-46FC-8343-31F56E6730EA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62103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593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4284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918"/>
            <a:ext cx="7851648" cy="1829223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9283"/>
            <a:ext cx="7854696" cy="1753006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509B0C69-43FB-4F82-9081-B8C12F7A7BB7}" type="datetime1">
              <a:rPr kumimoji="0" lang="ru-RU" smtClean="0">
                <a:solidFill>
                  <a:srgbClr val="FFFFFF"/>
                </a:solidFill>
              </a:rPr>
              <a:pPr algn="ctr"/>
              <a:t>07.12.2015</a:t>
            </a:fld>
            <a:endParaRPr kumimoji="0" lang="ru-RU" sz="2000">
              <a:solidFill>
                <a:srgbClr val="FFFFFF"/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ru-RU">
              <a:solidFill>
                <a:schemeClr val="tx2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2E0A0-C266-4798-8C8F-B9F91E9DA37E}" type="slidenum">
              <a:rPr kumimoji="0" lang="ru-RU" smtClean="0">
                <a:solidFill>
                  <a:schemeClr val="tx2"/>
                </a:solidFill>
              </a:rPr>
              <a:pPr/>
              <a:t>‹#›</a:t>
            </a:fld>
            <a:endParaRPr kumimoji="0" lang="ru-RU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FD35-569C-4FC8-A934-EF2A7026B2AF}" type="datetime1">
              <a:rPr kumimoji="0" lang="ru-RU" sz="1400" smtClean="0">
                <a:solidFill>
                  <a:schemeClr val="tx2"/>
                </a:solidFill>
              </a:rPr>
              <a:pPr/>
              <a:t>07.12.2015</a:t>
            </a:fld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sz="14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613"/>
            <a:ext cx="2057400" cy="521297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613"/>
            <a:ext cx="6019800" cy="521297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63EDB-F2A1-4ABA-A614-31CE9867B2E3}" type="datetime1">
              <a:rPr kumimoji="0" lang="ru-RU" sz="1400" smtClean="0">
                <a:solidFill>
                  <a:schemeClr val="tx2"/>
                </a:solidFill>
              </a:rPr>
              <a:pPr/>
              <a:t>07.12.2015</a:t>
            </a:fld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sz="14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2C5AA-C995-4CCE-B0A0-71B9ABA6A187}" type="datetime1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6C692-F52E-4B37-8DAA-8A04A78D8F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7041"/>
            <a:ext cx="7772400" cy="1362771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5290"/>
            <a:ext cx="7772400" cy="151006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32959-1EDD-4490-A65F-C5E29D598E5E}" type="datetime1">
              <a:rPr kumimoji="0" lang="ru-RU" smtClean="0"/>
              <a:pPr/>
              <a:t>07.12.2015</a:t>
            </a:fld>
            <a:endParaRPr kumimoji="0"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2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sz="2400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251"/>
            <a:ext cx="8229600" cy="1143265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530"/>
            <a:ext cx="4038600" cy="443586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530"/>
            <a:ext cx="4038600" cy="443586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ECB4-CECF-4565-AB51-8B012D954DE4}" type="datetime1">
              <a:rPr kumimoji="0" lang="ru-RU" smtClean="0"/>
              <a:pPr/>
              <a:t>07.12.2015</a:t>
            </a:fld>
            <a:endParaRPr kumimoji="0"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251"/>
            <a:ext cx="8229600" cy="1143265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677"/>
            <a:ext cx="4040188" cy="659505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860188"/>
            <a:ext cx="4041775" cy="654995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5183"/>
            <a:ext cx="4040188" cy="384661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515183"/>
            <a:ext cx="4041775" cy="384661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B8B0-B5F9-4E01-B9C3-A9A7A77B4644}" type="datetime1">
              <a:rPr kumimoji="0" lang="ru-RU" smtClean="0"/>
              <a:pPr/>
              <a:t>07.12.2015</a:t>
            </a:fld>
            <a:endParaRPr kumimoji="0"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251"/>
            <a:ext cx="8305800" cy="1143265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BAF38-A049-4CDE-AC9E-4736F55776FA}" type="datetime1">
              <a:rPr kumimoji="0" lang="ru-RU" smtClean="0"/>
              <a:pPr/>
              <a:t>07.12.2015</a:t>
            </a:fld>
            <a:endParaRPr kumimoji="0"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CB7D-F184-43C7-B6FD-03D728E1BBFF}" type="slidenum">
              <a:rPr kumimoji="0" lang="ru-RU" smtClean="0">
                <a:solidFill>
                  <a:srgbClr val="FFFFFF"/>
                </a:solidFill>
              </a:rPr>
              <a:pPr/>
              <a:t>‹#›</a:t>
            </a:fld>
            <a:endParaRPr kumimoji="0"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C517-7639-4828-872D-7EB8AC67215B}" type="datetime1">
              <a:rPr kumimoji="0" lang="ru-RU" sz="1400" smtClean="0">
                <a:solidFill>
                  <a:schemeClr val="tx2"/>
                </a:solidFill>
              </a:rPr>
              <a:pPr/>
              <a:t>07.12.2015</a:t>
            </a:fld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sz="14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471"/>
            <a:ext cx="2743200" cy="1162319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788"/>
            <a:ext cx="2743200" cy="4573059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788"/>
            <a:ext cx="5111750" cy="4573059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1A61D-07A1-4047-A094-E442F078ABCD}" type="datetime1">
              <a:rPr kumimoji="0" lang="ru-RU" smtClean="0"/>
              <a:pPr/>
              <a:t>07.12.2015</a:t>
            </a:fld>
            <a:endParaRPr kumimoji="0"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CB7D-F184-43C7-B6FD-03D728E1BBFF}" type="slidenum">
              <a:rPr kumimoji="0" lang="ru-RU" smtClean="0">
                <a:solidFill>
                  <a:srgbClr val="FFFFFF"/>
                </a:solidFill>
              </a:rPr>
              <a:pPr/>
              <a:t>‹#›</a:t>
            </a:fld>
            <a:endParaRPr kumimoji="0"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333"/>
            <a:ext cx="5257800" cy="4115753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61010"/>
            <a:ext cx="155448" cy="155484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7269"/>
            <a:ext cx="2212848" cy="1582987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9440"/>
            <a:ext cx="2209800" cy="2179825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9B74A-B870-44C4-A03C-4352F6FB86DD}" type="datetime1">
              <a:rPr kumimoji="0" lang="ru-RU" smtClean="0"/>
              <a:pPr/>
              <a:t>07.12.2015</a:t>
            </a:fld>
            <a:endParaRPr kumimoji="0"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7822"/>
            <a:ext cx="609600" cy="365210"/>
          </a:xfrm>
        </p:spPr>
        <p:txBody>
          <a:bodyPr/>
          <a:lstStyle/>
          <a:p>
            <a:pPr algn="ctr"/>
            <a:fld id="{8F82E0A0-C266-4798-8C8F-B9F91E9DA37E}" type="slidenum">
              <a:rPr kumimoji="0" lang="ru-RU" sz="28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sz="280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795"/>
            <a:ext cx="4617720" cy="393283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7947"/>
            <a:ext cx="9163050" cy="104164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21266"/>
            <a:ext cx="4762500" cy="63832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6"/>
            <a:ext cx="9163050" cy="104164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5"/>
            <a:ext cx="4762500" cy="63832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251"/>
            <a:ext cx="8229600" cy="1143265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928"/>
            <a:ext cx="8229600" cy="439013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7822"/>
            <a:ext cx="2133600" cy="365210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518222B-0CBA-4DAC-9897-BED8198C31A4}" type="datetime1">
              <a:rPr kumimoji="0" lang="ru-RU" sz="1400" smtClean="0">
                <a:solidFill>
                  <a:schemeClr val="tx2"/>
                </a:solidFill>
              </a:rPr>
              <a:pPr/>
              <a:t>07.12.2015</a:t>
            </a:fld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7822"/>
            <a:ext cx="3352800" cy="365210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r"/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7822"/>
            <a:ext cx="762000" cy="36521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sz="1400" b="1">
              <a:solidFill>
                <a:srgbClr val="FFFFFF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55"/>
            <a:ext cx="9180548" cy="64937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0" y="858026"/>
            <a:ext cx="9144000" cy="1615827"/>
          </a:xfrm>
          <a:gradFill>
            <a:gsLst>
              <a:gs pos="0">
                <a:schemeClr val="accent2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ru-RU" altLang="ru-RU" sz="1100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ru-RU" altLang="ru-RU" sz="11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u-RU" sz="3600" dirty="0" smtClean="0">
                <a:solidFill>
                  <a:schemeClr val="tx1"/>
                </a:solidFill>
              </a:rPr>
              <a:t>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>
                <a:solidFill>
                  <a:schemeClr val="tx1">
                    <a:lumMod val="95000"/>
                  </a:schemeClr>
                </a:solidFill>
              </a:rPr>
              <a:t>Д.А. МИТЯЕВ</a:t>
            </a: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endParaRPr lang="ru-RU" altLang="ru-RU" sz="2200" b="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2429663"/>
            <a:ext cx="9144000" cy="3139321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0"/>
            <a:tileRect/>
          </a:gradFill>
          <a:ln>
            <a:solidFill>
              <a:srgbClr val="FF9900"/>
            </a:solidFill>
          </a:ln>
        </p:spPr>
        <p:txBody>
          <a:bodyPr vert="horz" wrap="square" anchor="b">
            <a:sp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 algn="ctr">
              <a:spcBef>
                <a:spcPct val="0"/>
              </a:spcBef>
              <a:defRPr/>
            </a:pPr>
            <a:endParaRPr sz="3300" kern="2100" spc="210" dirty="0" smtClean="0">
              <a:solidFill>
                <a:srgbClr val="FF0000"/>
              </a:solidFill>
              <a:latin typeface="Calibri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sz="3300" b="1" kern="2100" spc="210" dirty="0" smtClean="0">
                <a:solidFill>
                  <a:srgbClr val="FF0000"/>
                </a:solidFill>
                <a:latin typeface="Book Antiqua" pitchFamily="18" charset="0"/>
                <a:ea typeface="Batang" pitchFamily="18" charset="-127"/>
              </a:rPr>
              <a:t>КРАХ  СИСТЕМЫ  НЕФТЕДОЛЛАРА / КРАХ  СИСТЕМЫ  НЕФТЕРУБЛЯ</a:t>
            </a:r>
            <a:r>
              <a:rPr sz="3300" kern="2100" spc="210" dirty="0" smtClean="0">
                <a:solidFill>
                  <a:srgbClr val="FF0000"/>
                </a:solidFill>
                <a:latin typeface="Calibri" pitchFamily="34" charset="0"/>
              </a:rPr>
              <a:t>:      </a:t>
            </a:r>
            <a:r>
              <a:rPr sz="3300" kern="2100" spc="210" dirty="0" smtClean="0">
                <a:solidFill>
                  <a:srgbClr val="FF0000"/>
                </a:solidFill>
                <a:latin typeface="Arial Black" panose="020B0A04020102020204" pitchFamily="34" charset="0"/>
                <a:ea typeface="Cambria Math" pitchFamily="18" charset="0"/>
              </a:rPr>
              <a:t>ЧТО РАНЬШЕ?</a:t>
            </a:r>
          </a:p>
          <a:p>
            <a:pPr lvl="0" algn="ctr">
              <a:spcBef>
                <a:spcPct val="0"/>
              </a:spcBef>
              <a:defRPr/>
            </a:pPr>
            <a:r>
              <a:rPr sz="3300" kern="2100" spc="210" dirty="0" smtClean="0">
                <a:solidFill>
                  <a:srgbClr val="FF3300"/>
                </a:solidFill>
              </a:rPr>
              <a:t/>
            </a:r>
            <a:br>
              <a:rPr sz="3300" kern="2100" spc="210" dirty="0" smtClean="0">
                <a:solidFill>
                  <a:srgbClr val="FF3300"/>
                </a:solidFill>
              </a:rPr>
            </a:br>
            <a:r>
              <a:rPr sz="3300" kern="2100" spc="210" dirty="0" smtClean="0">
                <a:solidFill>
                  <a:srgbClr val="FF3300"/>
                </a:solidFill>
                <a:latin typeface="Calibri Light" pitchFamily="34" charset="0"/>
              </a:rPr>
              <a:t>8 декабря 2015</a:t>
            </a:r>
            <a:endParaRPr kumimoji="0" lang="ru-RU" sz="3300" b="1" i="1" u="none" strike="noStrike" kern="1200" cap="none" spc="0" normalizeH="0" baseline="0" noProof="0" dirty="0">
              <a:ln>
                <a:noFill/>
              </a:ln>
              <a:solidFill>
                <a:srgbClr val="0707AB"/>
              </a:solidFill>
              <a:effectLst/>
              <a:uLnTx/>
              <a:uFillTx/>
              <a:latin typeface="Calibri Light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1214414" y="5907111"/>
            <a:ext cx="644418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25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</a:t>
            </a:r>
            <a:endParaRPr lang="ru-RU" sz="25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6" name="Рисунок 1" descr="blankl_top_pole-21"/>
          <p:cNvPicPr>
            <a:picLocks noChangeAspect="1" noChangeArrowheads="1"/>
          </p:cNvPicPr>
          <p:nvPr/>
        </p:nvPicPr>
        <p:blipFill>
          <a:blip r:embed="rId3" cstate="print"/>
          <a:srcRect l="1147" b="12511"/>
          <a:stretch>
            <a:fillRect/>
          </a:stretch>
        </p:blipFill>
        <p:spPr bwMode="auto">
          <a:xfrm>
            <a:off x="0" y="0"/>
            <a:ext cx="9144000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0" y="5133986"/>
            <a:ext cx="8784976" cy="1296204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Cambria Math" pitchFamily="18" charset="0"/>
                <a:cs typeface="+mj-cs"/>
              </a:rPr>
              <a:t/>
            </a:r>
            <a:br>
              <a:rPr kumimoji="0" lang="ru-RU" sz="21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Cambria Math" pitchFamily="18" charset="0"/>
                <a:cs typeface="+mj-cs"/>
              </a:rPr>
            </a:br>
            <a:r>
              <a:rPr kumimoji="0" lang="ru-RU" sz="2100" b="1" i="0" u="none" strike="noStrike" kern="1200" cap="small" spc="0" normalizeH="0" baseline="0" noProof="0" dirty="0" smtClean="0">
                <a:ln>
                  <a:noFill/>
                </a:ln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Cambria Math" pitchFamily="18" charset="0"/>
                <a:cs typeface="+mj-cs"/>
              </a:rPr>
              <a:t>ТЕЗИСЫ</a:t>
            </a:r>
            <a:r>
              <a:rPr kumimoji="0" lang="ru-RU" sz="2100" b="1" i="0" u="none" strike="noStrike" kern="1200" cap="small" spc="0" normalizeH="0" noProof="0" dirty="0" smtClean="0">
                <a:ln>
                  <a:noFill/>
                </a:ln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Cambria Math" pitchFamily="18" charset="0"/>
                <a:cs typeface="+mj-cs"/>
              </a:rPr>
              <a:t> ВЫСТУПЛЕНИЯ ПО ТЕМЕ СЕКЦИИ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00" b="1" i="0" u="none" strike="noStrike" kern="1200" cap="small" spc="0" normalizeH="0" noProof="0" dirty="0" smtClean="0">
                <a:ln>
                  <a:noFill/>
                </a:ln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Cambria Math" pitchFamily="18" charset="0"/>
                <a:cs typeface="+mj-cs"/>
              </a:rPr>
              <a:t>«СМЕНА ЭКОНОМИЧЕСКОГО КУРСА – ОТВЕТ НА ВНЕШНИЕ УГРОЗЫ</a:t>
            </a:r>
            <a:r>
              <a:rPr kumimoji="0" lang="ru-RU" sz="2100" b="1" i="0" u="none" strike="noStrike" kern="1200" cap="small" spc="0" normalizeH="0" baseline="0" noProof="0" dirty="0" smtClean="0">
                <a:ln>
                  <a:noFill/>
                </a:ln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Cambria Math" pitchFamily="18" charset="0"/>
                <a:cs typeface="+mj-cs"/>
              </a:rPr>
              <a:t>»</a:t>
            </a:r>
            <a:endParaRPr kumimoji="0" lang="ru-RU" sz="2100" b="1" i="0" u="none" strike="noStrike" kern="1200" cap="small" spc="0" normalizeH="0" baseline="0" noProof="0" dirty="0">
              <a:ln>
                <a:noFill/>
              </a:ln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Cambria Math" pitchFamily="18" charset="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251"/>
            <a:ext cx="8229600" cy="565303"/>
          </a:xfrm>
        </p:spPr>
        <p:txBody>
          <a:bodyPr/>
          <a:lstStyle/>
          <a:p>
            <a:r>
              <a:rPr lang="ru-RU" sz="3300" cap="all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Условия </a:t>
            </a:r>
            <a:r>
              <a:rPr lang="ru-RU" sz="3300" cap="all" dirty="0">
                <a:solidFill>
                  <a:srgbClr val="FF0000"/>
                </a:solidFill>
                <a:latin typeface="Arial Narrow" panose="020B0606020202030204" pitchFamily="34" charset="0"/>
              </a:rPr>
              <a:t>запуска «больших проектов»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9554"/>
            <a:ext cx="8712968" cy="5256584"/>
          </a:xfrm>
        </p:spPr>
        <p:txBody>
          <a:bodyPr/>
          <a:lstStyle/>
          <a:p>
            <a:r>
              <a:rPr lang="ru-RU" dirty="0" smtClean="0"/>
              <a:t>«</a:t>
            </a:r>
            <a: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Длинная» воля сверху. Без этого – </a:t>
            </a:r>
            <a:r>
              <a:rPr lang="ru-RU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только «встраивание</a:t>
            </a:r>
            <a: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» (ВНЕШНЕЕ УПРАВЛЕНИЕ)</a:t>
            </a:r>
          </a:p>
          <a:p>
            <a: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Участие активистов снизу («живое творчество </a:t>
            </a:r>
            <a:r>
              <a:rPr lang="ru-RU" sz="2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шир</a:t>
            </a:r>
            <a:r>
              <a:rPr lang="ru-RU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 нар. масс</a:t>
            </a:r>
            <a: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»). Без этого – </a:t>
            </a:r>
            <a:r>
              <a:rPr lang="ru-RU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вечный «</a:t>
            </a:r>
            <a:r>
              <a:rPr lang="ru-RU" sz="2800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калашников</a:t>
            </a:r>
            <a: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» (БЮРОКРАТИЧЕСКИЙ ЦЕНТРАЛИЗМ)</a:t>
            </a:r>
          </a:p>
          <a:p>
            <a: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Мобилизация (во всех смыслах слова)</a:t>
            </a:r>
          </a:p>
          <a:p>
            <a:pPr marL="0" indent="0">
              <a:buNone/>
            </a:pPr>
            <a:r>
              <a:rPr lang="ru-RU" sz="2500" b="1" i="1" cap="small" dirty="0">
                <a:solidFill>
                  <a:srgbClr val="002060"/>
                </a:solidFill>
                <a:latin typeface="Arial Narrow" panose="020B0606020202030204" pitchFamily="34" charset="0"/>
              </a:rPr>
              <a:t>Почему «мобилизационная экономика» стала пугалом либералов?</a:t>
            </a:r>
          </a:p>
          <a:p>
            <a: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Можно ли систему стратегического управления «сложить как паззл»:   опыт 25 последних лет - НЕТ</a:t>
            </a:r>
          </a:p>
          <a:p>
            <a: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Но можно вырастить из «зерна»: опыт последних 500 лет</a:t>
            </a:r>
          </a:p>
          <a:p>
            <a: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Есть ли «сеятель» (субъект длинной воли) в стране?!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45236" y="349679"/>
            <a:ext cx="319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415631653"/>
      </p:ext>
    </p:extLst>
  </p:cSld>
  <p:clrMapOvr>
    <a:masterClrMapping/>
  </p:clrMapOvr>
  <p:transition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251"/>
            <a:ext cx="8229600" cy="925343"/>
          </a:xfrm>
        </p:spPr>
        <p:txBody>
          <a:bodyPr>
            <a:normAutofit/>
          </a:bodyPr>
          <a:lstStyle/>
          <a:p>
            <a:pPr algn="ctr"/>
            <a:r>
              <a:rPr lang="ru-RU" sz="3900" cap="all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МИРОЛЮБИЕ – НАШ БРЕНД</a:t>
            </a:r>
            <a:endParaRPr lang="ru-RU" sz="39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124" y="1629594"/>
            <a:ext cx="5016557" cy="396044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68" y="2021634"/>
            <a:ext cx="3716672" cy="32403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715404" y="42939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5986078"/>
            <a:ext cx="9217024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u="sng" cap="all" spc="120" dirty="0" smtClean="0">
                <a:solidFill>
                  <a:srgbClr val="C00000"/>
                </a:solidFill>
                <a:latin typeface="Arial Narrow" pitchFamily="34" charset="0"/>
              </a:rPr>
              <a:t>И БЕЗ НЕФТЕ- (ДОЛЛАРА И РУБЛЯ) Нам ЕСТЬ ЧЕМ ЗАНЯТЬСЯ</a:t>
            </a:r>
            <a:endParaRPr lang="ru-RU" sz="2300" u="sng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871306"/>
      </p:ext>
    </p:extLst>
  </p:cSld>
  <p:clrMapOvr>
    <a:masterClrMapping/>
  </p:clrMapOvr>
  <p:transition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04251"/>
            <a:ext cx="8712968" cy="114326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300" cap="all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БЕЗОПАСНОСТЬ </a:t>
            </a:r>
            <a:r>
              <a:rPr lang="ru-RU" sz="3300" cap="all" dirty="0">
                <a:solidFill>
                  <a:srgbClr val="FF0000"/>
                </a:solidFill>
                <a:latin typeface="Arial Narrow" panose="020B0606020202030204" pitchFamily="34" charset="0"/>
              </a:rPr>
              <a:t>– НАШ </a:t>
            </a:r>
            <a:r>
              <a:rPr lang="ru-RU" sz="3300" cap="all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выбор </a:t>
            </a:r>
            <a:r>
              <a:rPr lang="ru-RU" sz="3300" cap="small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(+экспортный товар)</a:t>
            </a:r>
            <a:r>
              <a:rPr lang="ru-RU" sz="3300" cap="all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/>
            </a:r>
            <a:br>
              <a:rPr lang="ru-RU" sz="3300" cap="all" dirty="0" smtClean="0">
                <a:solidFill>
                  <a:srgbClr val="FF0000"/>
                </a:solidFill>
                <a:latin typeface="Arial Narrow" panose="020B0606020202030204" pitchFamily="34" charset="0"/>
              </a:rPr>
            </a:br>
            <a:r>
              <a:rPr lang="ru-RU" sz="3300" cap="all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пора </a:t>
            </a:r>
            <a:r>
              <a:rPr lang="ru-RU" sz="3300" cap="all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этот выбор</a:t>
            </a:r>
            <a:r>
              <a:rPr lang="ru-RU" sz="3300" cap="all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ru-RU" sz="3300" cap="all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сделать и в экономике!</a:t>
            </a:r>
            <a:endParaRPr lang="ru-RU" sz="33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847516"/>
            <a:ext cx="6267002" cy="3744416"/>
          </a:xfrm>
        </p:spPr>
      </p:pic>
      <p:sp>
        <p:nvSpPr>
          <p:cNvPr id="5" name="TextBox 4"/>
          <p:cNvSpPr txBox="1"/>
          <p:nvPr/>
        </p:nvSpPr>
        <p:spPr>
          <a:xfrm>
            <a:off x="8479051" y="519585"/>
            <a:ext cx="402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5662042"/>
            <a:ext cx="856895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u="sng" cap="all" spc="120" dirty="0" smtClean="0">
                <a:solidFill>
                  <a:srgbClr val="C00000"/>
                </a:solidFill>
                <a:latin typeface="Arial Narrow" pitchFamily="34" charset="0"/>
              </a:rPr>
              <a:t>НЕ НУЖНО ЖДАТЬ «УДАРА В СПИНУ» (АТАКИ НА РУБЛЬ И САНЦИЙ)!</a:t>
            </a:r>
            <a:endParaRPr lang="ru-RU" sz="2100" u="sng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59294"/>
      </p:ext>
    </p:extLst>
  </p:cSld>
  <p:clrMapOvr>
    <a:masterClrMapping/>
  </p:clrMapOvr>
  <p:transition>
    <p:wheel spokes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300" dirty="0" smtClean="0">
                <a:solidFill>
                  <a:srgbClr val="FF0000"/>
                </a:solidFill>
                <a:ea typeface="Cambria Math" pitchFamily="18" charset="0"/>
              </a:rPr>
              <a:t>СТРАНА КАК СТРОЙКА И ТОЛЬКО ПОТОМ (ПРИ НЕИЗБЕЖНОСТИ) «ЕДИНЫЙ ВОЕННЫЙ ЛАГЕРЬ»</a:t>
            </a:r>
            <a:endParaRPr lang="ru-RU" sz="3300" dirty="0"/>
          </a:p>
        </p:txBody>
      </p:sp>
      <p:pic>
        <p:nvPicPr>
          <p:cNvPr id="4" name="Picture 4" descr="Андрей Лоскутов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3910"/>
            <a:ext cx="4398981" cy="3110708"/>
          </a:xfrm>
          <a:prstGeom prst="rect">
            <a:avLst/>
          </a:prstGeom>
          <a:noFill/>
        </p:spPr>
      </p:pic>
      <p:pic>
        <p:nvPicPr>
          <p:cNvPr id="5" name="Picture 2" descr="Магазин &quot;Монеты Подарки&quot; - Большая Тройка. Сталин, Рузвельт,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858158"/>
            <a:ext cx="3428380" cy="342838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1472" y="5501496"/>
            <a:ext cx="828680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2100" u="sng" cap="all" spc="120" dirty="0" smtClean="0">
                <a:solidFill>
                  <a:srgbClr val="C00000"/>
                </a:solidFill>
                <a:latin typeface="Arial Narrow" pitchFamily="34" charset="0"/>
              </a:rPr>
              <a:t>Начать с Замысла…    	     Кончится  сотрудничеством</a:t>
            </a:r>
            <a:endParaRPr lang="ru-RU" sz="2100" u="sng" dirty="0"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15404" y="35796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4582189"/>
            <a:ext cx="8676456" cy="172859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100" i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sz="2100" i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100" dirty="0" smtClean="0">
                <a:solidFill>
                  <a:srgbClr val="C00000"/>
                </a:solidFill>
              </a:rPr>
              <a:t>  		</a:t>
            </a:r>
            <a:r>
              <a:rPr lang="ru-RU" sz="2100" u="sng" kern="2100" spc="120" dirty="0" smtClean="0">
                <a:solidFill>
                  <a:srgbClr val="C00000"/>
                </a:solidFill>
                <a:latin typeface="Arial Narrow" pitchFamily="34" charset="0"/>
              </a:rPr>
              <a:t>НОВЫЙ  МИРОВОЙ  ПОРЯДОК – на условиях победителя?</a:t>
            </a:r>
            <a:r>
              <a:rPr lang="ru-RU" sz="2100" dirty="0" smtClean="0">
                <a:solidFill>
                  <a:srgbClr val="C00000"/>
                </a:solidFill>
                <a:latin typeface="Arial Narrow" pitchFamily="34" charset="0"/>
              </a:rPr>
              <a:t>		</a:t>
            </a:r>
            <a:endParaRPr lang="ru-RU" sz="2100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429530"/>
            <a:ext cx="8229600" cy="1143008"/>
          </a:xfrm>
        </p:spPr>
        <p:txBody>
          <a:bodyPr>
            <a:normAutofit fontScale="90000"/>
          </a:bodyPr>
          <a:lstStyle/>
          <a:p>
            <a:pPr algn="ctr">
              <a:lnSpc>
                <a:spcPct val="123000"/>
              </a:lnSpc>
            </a:pPr>
            <a:r>
              <a:rPr lang="ru-RU" sz="3700" spc="330" dirty="0" smtClean="0">
                <a:solidFill>
                  <a:srgbClr val="FF0000"/>
                </a:solidFill>
                <a:latin typeface="Arial Narrow" pitchFamily="34" charset="0"/>
                <a:ea typeface="Cambria Math" pitchFamily="18" charset="0"/>
              </a:rPr>
              <a:t/>
            </a:r>
            <a:br>
              <a:rPr lang="ru-RU" sz="3700" spc="330" dirty="0" smtClean="0">
                <a:solidFill>
                  <a:srgbClr val="FF0000"/>
                </a:solidFill>
                <a:latin typeface="Arial Narrow" pitchFamily="34" charset="0"/>
                <a:ea typeface="Cambria Math" pitchFamily="18" charset="0"/>
              </a:rPr>
            </a:br>
            <a:r>
              <a:rPr lang="ru-RU" sz="3700" spc="330" dirty="0" smtClean="0">
                <a:solidFill>
                  <a:srgbClr val="FF0000"/>
                </a:solidFill>
                <a:latin typeface="Arial Narrow" pitchFamily="34" charset="0"/>
                <a:ea typeface="Cambria Math" pitchFamily="18" charset="0"/>
              </a:rPr>
              <a:t>УПРАВЛЯЕМЫЙ СНОС (ИЛИ КРАХ?) СИСТЕМЫ НЕФТЕДОЛЛАРА</a:t>
            </a:r>
            <a:r>
              <a:rPr lang="ru-RU" sz="2600" i="1" spc="330" dirty="0" smtClean="0">
                <a:solidFill>
                  <a:srgbClr val="FF0000"/>
                </a:solidFill>
                <a:latin typeface="Arial Narrow" pitchFamily="34" charset="0"/>
                <a:ea typeface="Cambria Math" pitchFamily="18" charset="0"/>
              </a:rPr>
              <a:t/>
            </a:r>
            <a:br>
              <a:rPr lang="ru-RU" sz="2600" i="1" spc="330" dirty="0" smtClean="0">
                <a:solidFill>
                  <a:srgbClr val="FF0000"/>
                </a:solidFill>
                <a:latin typeface="Arial Narrow" pitchFamily="34" charset="0"/>
                <a:ea typeface="Cambria Math" pitchFamily="18" charset="0"/>
              </a:rPr>
            </a:br>
            <a:r>
              <a:rPr lang="ru-RU" sz="2000" i="1" spc="330" dirty="0" smtClean="0">
                <a:solidFill>
                  <a:srgbClr val="002060"/>
                </a:solidFill>
                <a:latin typeface="Arial Narrow" pitchFamily="34" charset="0"/>
                <a:ea typeface="Cambria Math" pitchFamily="18" charset="0"/>
              </a:rPr>
              <a:t>ДВА  ВОЗМОЖНЫХ  СТРАТЕГИЧЕСКИХ  ОТВЕТА</a:t>
            </a:r>
            <a:r>
              <a:rPr lang="ru-RU" sz="2000" spc="33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:</a:t>
            </a:r>
            <a:br>
              <a:rPr lang="ru-RU" sz="2000" spc="33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ea typeface="Cambria Math" pitchFamily="18" charset="0"/>
              </a:rPr>
              <a:t>1) ПОПЫТКА РЕСТАВРАЦИИ                    2) РЕНОВАЦИЯ/РЕВОЛЮЦИЯ</a:t>
            </a:r>
            <a:endParaRPr lang="ru-RU" sz="2000" dirty="0">
              <a:solidFill>
                <a:srgbClr val="002060"/>
              </a:solidFill>
              <a:ea typeface="Cambria Math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15404" y="42939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Борьба за власть над Росси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572538"/>
            <a:ext cx="3147293" cy="2438866"/>
          </a:xfrm>
          <a:prstGeom prst="rect">
            <a:avLst/>
          </a:prstGeom>
          <a:noFill/>
        </p:spPr>
      </p:pic>
      <p:pic>
        <p:nvPicPr>
          <p:cNvPr id="24580" name="Picture 4" descr="Американоцентричный мир исчезнет в любом случае / Мировая повестка / Главная - Русский журна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572538"/>
            <a:ext cx="3419475" cy="23532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4232191"/>
      </p:ext>
    </p:extLst>
  </p:cSld>
  <p:clrMapOvr>
    <a:masterClrMapping/>
  </p:clrMapOvr>
  <p:transition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704251"/>
            <a:ext cx="8786874" cy="129678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800" cap="all" dirty="0" smtClean="0">
                <a:solidFill>
                  <a:srgbClr val="FF0000"/>
                </a:solidFill>
                <a:latin typeface="Arial Narrow" pitchFamily="34" charset="0"/>
                <a:ea typeface="Cambria Math" pitchFamily="18" charset="0"/>
              </a:rPr>
              <a:t>СИСТЕМА НЕФТЕДОЛЛАРА – ВНЕШНЯЯ ПРОЕКЦИЯ СИСТЕМЫ ГЛОБАЛЬНОГО УПРАВЛЕНИЯ</a:t>
            </a:r>
            <a:endParaRPr lang="ru-RU" sz="2800" cap="all" dirty="0"/>
          </a:p>
        </p:txBody>
      </p:sp>
      <p:pic>
        <p:nvPicPr>
          <p:cNvPr id="4" name="Picture 2" descr="C:\Users\User\Desktop\дб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215348"/>
            <a:ext cx="2143130" cy="2143130"/>
          </a:xfrm>
          <a:prstGeom prst="rect">
            <a:avLst/>
          </a:prstGeom>
          <a:noFill/>
        </p:spPr>
      </p:pic>
      <p:pic>
        <p:nvPicPr>
          <p:cNvPr id="7" name="Picture 4" descr="КнигаПоиск: &quot;Initial D&quot; 6135427180 - список магазинов, где к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2072472"/>
            <a:ext cx="1944216" cy="240264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85720" y="4572802"/>
            <a:ext cx="8606760" cy="1286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u="sng" kern="2100" cap="all" spc="120" dirty="0" smtClean="0">
                <a:solidFill>
                  <a:srgbClr val="C00000"/>
                </a:solidFill>
                <a:latin typeface="Arial Narrow" pitchFamily="34" charset="0"/>
              </a:rPr>
              <a:t>«</a:t>
            </a:r>
            <a:r>
              <a:rPr b="1" u="sng" kern="2100" cap="all" spc="120" dirty="0" err="1" smtClean="0">
                <a:solidFill>
                  <a:srgbClr val="C00000"/>
                </a:solidFill>
                <a:latin typeface="Arial Narrow" pitchFamily="34" charset="0"/>
              </a:rPr>
              <a:t>ВашинГтонский</a:t>
            </a:r>
            <a:r>
              <a:rPr b="1" u="sng" kern="2100" cap="all" spc="120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b="1" u="sng" kern="2100" cap="all" spc="120" dirty="0" smtClean="0">
                <a:solidFill>
                  <a:srgbClr val="C00000"/>
                </a:solidFill>
                <a:latin typeface="Arial Narrow" pitchFamily="34" charset="0"/>
              </a:rPr>
              <a:t>консенсус</a:t>
            </a:r>
            <a:r>
              <a:rPr u="sng" kern="2100" cap="all" spc="120" dirty="0" smtClean="0">
                <a:solidFill>
                  <a:srgbClr val="C00000"/>
                </a:solidFill>
                <a:latin typeface="Arial Narrow" pitchFamily="34" charset="0"/>
              </a:rPr>
              <a:t>» (неолиберальная модель) и его ИНФОРМАЦИОННО-силовое прикрытие (доктрина шока и экспорта цветных революций) терпят крах, попутно разрушая  миропорядок</a:t>
            </a:r>
            <a:endParaRPr u="sng" kern="2100" cap="all" spc="120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5786446" y="2643976"/>
            <a:ext cx="978408" cy="1204712"/>
          </a:xfrm>
          <a:prstGeom prst="rightArrow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69518" y="36349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Международный валютный фонд готов предоставить Египту заем в 3 миллиарда долларов &quot; Великая Эпох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2215348"/>
            <a:ext cx="3214710" cy="214046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04251"/>
            <a:ext cx="8856984" cy="997351"/>
          </a:xfrm>
        </p:spPr>
        <p:txBody>
          <a:bodyPr>
            <a:noAutofit/>
          </a:bodyPr>
          <a:lstStyle/>
          <a:p>
            <a:pPr algn="ctr"/>
            <a:r>
              <a:rPr lang="ru-RU" sz="3300" cap="all" dirty="0">
                <a:solidFill>
                  <a:srgbClr val="FF0000"/>
                </a:solidFill>
                <a:latin typeface="Arial Narrow" pitchFamily="34" charset="0"/>
                <a:ea typeface="Cambria Math" pitchFamily="18" charset="0"/>
              </a:rPr>
              <a:t>СИСТЕМА НЕФТЕДОЛЛАРА </a:t>
            </a:r>
            <a:r>
              <a:rPr lang="ru-RU" sz="3300" cap="all" dirty="0" smtClean="0">
                <a:solidFill>
                  <a:srgbClr val="FF0000"/>
                </a:solidFill>
                <a:latin typeface="Arial Narrow" pitchFamily="34" charset="0"/>
                <a:ea typeface="Cambria Math" pitchFamily="18" charset="0"/>
              </a:rPr>
              <a:t>–</a:t>
            </a:r>
            <a:r>
              <a:rPr lang="en-US" sz="3300" cap="all" dirty="0" smtClean="0">
                <a:solidFill>
                  <a:srgbClr val="FF0000"/>
                </a:solidFill>
                <a:latin typeface="Arial Narrow" pitchFamily="34" charset="0"/>
                <a:ea typeface="Cambria Math" pitchFamily="18" charset="0"/>
              </a:rPr>
              <a:t> </a:t>
            </a:r>
            <a:r>
              <a:rPr lang="ru-RU" sz="3300" cap="all" dirty="0" smtClean="0">
                <a:solidFill>
                  <a:srgbClr val="FF0000"/>
                </a:solidFill>
                <a:latin typeface="Arial Narrow" pitchFamily="34" charset="0"/>
                <a:ea typeface="Cambria Math" pitchFamily="18" charset="0"/>
              </a:rPr>
              <a:t>ДВАДЦАТЬ ЛЕТ ДОЛГОВОГО БЕЗУМИЯ. СКОРО ЛИ КОНЕЦ ИГРЫ? </a:t>
            </a:r>
            <a:endParaRPr lang="ru-RU" sz="33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98" y="1701602"/>
            <a:ext cx="8103844" cy="3582863"/>
          </a:xfrm>
        </p:spPr>
      </p:pic>
      <p:sp>
        <p:nvSpPr>
          <p:cNvPr id="5" name="TextBox 4"/>
          <p:cNvSpPr txBox="1"/>
          <p:nvPr/>
        </p:nvSpPr>
        <p:spPr>
          <a:xfrm>
            <a:off x="8715404" y="35796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5518026"/>
            <a:ext cx="781581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u="sng" kern="2100" cap="all" spc="120" dirty="0" smtClean="0">
                <a:solidFill>
                  <a:srgbClr val="C00000"/>
                </a:solidFill>
                <a:latin typeface="Arial Narrow" pitchFamily="34" charset="0"/>
              </a:rPr>
              <a:t>КОГДА ПРИРОСТ ДОЛГА ПРИНОСИТ ОТРИЦАТЕЛЬНЫЙ ДОХОД НА КАПИТАЛ – СИСТЕМА СХЛОПЫВАЕТСЯ</a:t>
            </a:r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val="3190435710"/>
      </p:ext>
    </p:extLst>
  </p:cSld>
  <p:clrMapOvr>
    <a:masterClrMapping/>
  </p:clrMapOvr>
  <p:transition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-324544" y="5950074"/>
            <a:ext cx="9468544" cy="908720"/>
          </a:xfrm>
        </p:spPr>
        <p:txBody>
          <a:bodyPr>
            <a:normAutofit/>
          </a:bodyPr>
          <a:lstStyle/>
          <a:p>
            <a:pPr lvl="3">
              <a:lnSpc>
                <a:spcPct val="77000"/>
              </a:lnSpc>
              <a:buNone/>
            </a:pPr>
            <a:endParaRPr lang="ru-RU" sz="2100" b="1" i="1" dirty="0">
              <a:solidFill>
                <a:srgbClr val="C00000"/>
              </a:solidFill>
            </a:endParaRPr>
          </a:p>
          <a:p>
            <a:pPr lvl="3">
              <a:lnSpc>
                <a:spcPct val="77000"/>
              </a:lnSpc>
              <a:buNone/>
            </a:pPr>
            <a:r>
              <a:rPr lang="ru-RU" sz="2100" i="1" dirty="0">
                <a:solidFill>
                  <a:srgbClr val="002060"/>
                </a:solidFill>
              </a:rPr>
              <a:t>  </a:t>
            </a:r>
            <a:r>
              <a:rPr lang="ru-RU" sz="2100" i="1" dirty="0" smtClean="0">
                <a:solidFill>
                  <a:srgbClr val="002060"/>
                </a:solidFill>
              </a:rPr>
              <a:t>  </a:t>
            </a:r>
            <a:r>
              <a:rPr lang="ru-RU" sz="2100" u="sng" kern="2100" spc="120" dirty="0" smtClean="0">
                <a:solidFill>
                  <a:srgbClr val="C00000"/>
                </a:solidFill>
                <a:latin typeface="Arial Narrow" pitchFamily="34" charset="0"/>
              </a:rPr>
              <a:t>ВСТРАИВАТЬСЯ  </a:t>
            </a:r>
            <a:r>
              <a:rPr lang="ru-RU" sz="2100" u="sng" kern="2100" spc="120" dirty="0">
                <a:solidFill>
                  <a:srgbClr val="C00000"/>
                </a:solidFill>
                <a:latin typeface="Arial Narrow" pitchFamily="34" charset="0"/>
              </a:rPr>
              <a:t>НЕКУДА, КОГДА ОБЕЩАН «ДОКТОР  ХАОС»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275432"/>
            <a:ext cx="8784976" cy="1725602"/>
          </a:xfrm>
        </p:spPr>
        <p:txBody>
          <a:bodyPr>
            <a:normAutofit/>
          </a:bodyPr>
          <a:lstStyle/>
          <a:p>
            <a:pPr algn="ctr"/>
            <a:r>
              <a:rPr lang="ru-RU" sz="2100" cap="small" dirty="0" smtClean="0">
                <a:solidFill>
                  <a:srgbClr val="002060"/>
                </a:solidFill>
                <a:ea typeface="Cambria Math" pitchFamily="18" charset="0"/>
              </a:rPr>
              <a:t/>
            </a:r>
            <a:br>
              <a:rPr lang="ru-RU" sz="2100" cap="small" dirty="0" smtClean="0">
                <a:solidFill>
                  <a:srgbClr val="002060"/>
                </a:solidFill>
                <a:ea typeface="Cambria Math" pitchFamily="18" charset="0"/>
              </a:rPr>
            </a:br>
            <a:r>
              <a:rPr lang="ru-RU" sz="2100" cap="small" dirty="0" smtClean="0">
                <a:solidFill>
                  <a:srgbClr val="002060"/>
                </a:solidFill>
                <a:ea typeface="Cambria Math" pitchFamily="18" charset="0"/>
              </a:rPr>
              <a:t>СТРАТЕГИЯ </a:t>
            </a:r>
            <a:r>
              <a:rPr lang="ru-RU" sz="2100" cap="small" dirty="0">
                <a:solidFill>
                  <a:srgbClr val="002060"/>
                </a:solidFill>
                <a:ea typeface="Cambria Math" pitchFamily="18" charset="0"/>
              </a:rPr>
              <a:t>ПОСЛЕДНЕЙ ЧЕТВЕРТИ ВЕКА – «ВСТРОИТЬСЯ» НА РОДИНУ КАПИТАЛОВ, НА БЫВШИЙ (ВЕЧНЫЙ?) «ПРОКЛЯТЫЙ ЗАПАД»</a:t>
            </a:r>
          </a:p>
        </p:txBody>
      </p:sp>
      <p:pic>
        <p:nvPicPr>
          <p:cNvPr id="23554" name="Picture 2" descr="Индустриальная шарада - Концептуал.рф Аналити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3628" y="2031550"/>
            <a:ext cx="6420206" cy="402552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715404" y="35796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57290" y="715150"/>
            <a:ext cx="700092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3300" spc="330" smtClean="0">
                <a:solidFill>
                  <a:srgbClr val="FF0000"/>
                </a:solidFill>
                <a:latin typeface="Arial Narrow" pitchFamily="34" charset="0"/>
                <a:ea typeface="Cambria Math" pitchFamily="18" charset="0"/>
              </a:rPr>
              <a:t>КРАХ СИСТЕМЫ НЕФТЕРУБЛЯ</a:t>
            </a:r>
            <a:endParaRPr lang="ru-RU" sz="3300" dirty="0"/>
          </a:p>
        </p:txBody>
      </p:sp>
    </p:spTree>
    <p:extLst>
      <p:ext uri="{BB962C8B-B14F-4D97-AF65-F5344CB8AC3E}">
        <p14:creationId xmlns:p14="http://schemas.microsoft.com/office/powerpoint/2010/main" val="3410897046"/>
      </p:ext>
    </p:extLst>
  </p:cSld>
  <p:clrMapOvr>
    <a:masterClrMapping/>
  </p:clrMapOvr>
  <p:transition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-324544" y="5950074"/>
            <a:ext cx="9468544" cy="908720"/>
          </a:xfrm>
        </p:spPr>
        <p:txBody>
          <a:bodyPr>
            <a:normAutofit/>
          </a:bodyPr>
          <a:lstStyle/>
          <a:p>
            <a:pPr lvl="3">
              <a:lnSpc>
                <a:spcPct val="77000"/>
              </a:lnSpc>
              <a:buNone/>
            </a:pPr>
            <a:endParaRPr lang="ru-RU" sz="2100" b="1" i="1" dirty="0">
              <a:solidFill>
                <a:srgbClr val="C00000"/>
              </a:solidFill>
            </a:endParaRPr>
          </a:p>
          <a:p>
            <a:pPr lvl="3">
              <a:lnSpc>
                <a:spcPct val="77000"/>
              </a:lnSpc>
              <a:buNone/>
            </a:pPr>
            <a:r>
              <a:rPr lang="ru-RU" sz="1800" u="sng" kern="2100" spc="120" dirty="0" smtClean="0">
                <a:solidFill>
                  <a:srgbClr val="C00000"/>
                </a:solidFill>
                <a:latin typeface="Arial Narrow" pitchFamily="34" charset="0"/>
              </a:rPr>
              <a:t>СТАТЬ КАНТОНОМ ШВЕЙЦАРИИ ИЛИ ШТАТОМ США… </a:t>
            </a:r>
            <a:r>
              <a:rPr lang="ru-RU" sz="1800" u="sng" kern="2100" spc="120" dirty="0" smtClean="0">
                <a:solidFill>
                  <a:srgbClr val="C00000"/>
                </a:solidFill>
                <a:latin typeface="Arial Narrow" pitchFamily="34" charset="0"/>
              </a:rPr>
              <a:t>ЭТО - МЕЧТА </a:t>
            </a:r>
            <a:r>
              <a:rPr lang="ru-RU" sz="2100" u="sng" kern="2100" spc="120" dirty="0" smtClean="0">
                <a:solidFill>
                  <a:srgbClr val="C00000"/>
                </a:solidFill>
                <a:latin typeface="Arial Narrow" pitchFamily="34" charset="0"/>
              </a:rPr>
              <a:t>Р</a:t>
            </a:r>
            <a:r>
              <a:rPr lang="ru-RU" sz="1800" u="sng" kern="2100" spc="120" dirty="0" smtClean="0">
                <a:solidFill>
                  <a:srgbClr val="C00000"/>
                </a:solidFill>
                <a:latin typeface="Arial Narrow" pitchFamily="34" charset="0"/>
              </a:rPr>
              <a:t>ОССИИ</a:t>
            </a:r>
            <a:r>
              <a:rPr lang="ru-RU" sz="1800" u="sng" kern="2100" spc="120" dirty="0" smtClean="0">
                <a:solidFill>
                  <a:srgbClr val="C00000"/>
                </a:solidFill>
                <a:latin typeface="Arial Narrow" pitchFamily="34" charset="0"/>
              </a:rPr>
              <a:t>?!</a:t>
            </a:r>
            <a:endParaRPr lang="ru-RU" sz="1800" u="sng" kern="2100" spc="120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275432"/>
            <a:ext cx="8784976" cy="1786210"/>
          </a:xfrm>
        </p:spPr>
        <p:txBody>
          <a:bodyPr>
            <a:normAutofit/>
          </a:bodyPr>
          <a:lstStyle/>
          <a:p>
            <a:pPr algn="ctr"/>
            <a:r>
              <a:rPr lang="ru-RU" sz="2100" cap="small" dirty="0" smtClean="0">
                <a:solidFill>
                  <a:srgbClr val="002060"/>
                </a:solidFill>
                <a:ea typeface="Cambria Math" pitchFamily="18" charset="0"/>
              </a:rPr>
              <a:t/>
            </a:r>
            <a:br>
              <a:rPr lang="ru-RU" sz="2100" cap="small" dirty="0" smtClean="0">
                <a:solidFill>
                  <a:srgbClr val="002060"/>
                </a:solidFill>
                <a:ea typeface="Cambria Math" pitchFamily="18" charset="0"/>
              </a:rPr>
            </a:br>
            <a:r>
              <a:rPr lang="ru-RU" sz="2100" cap="small" dirty="0" smtClean="0">
                <a:solidFill>
                  <a:srgbClr val="002060"/>
                </a:solidFill>
                <a:ea typeface="Cambria Math" pitchFamily="18" charset="0"/>
              </a:rPr>
              <a:t/>
            </a:r>
            <a:br>
              <a:rPr lang="ru-RU" sz="2100" cap="small" dirty="0" smtClean="0">
                <a:solidFill>
                  <a:srgbClr val="002060"/>
                </a:solidFill>
                <a:ea typeface="Cambria Math" pitchFamily="18" charset="0"/>
              </a:rPr>
            </a:br>
            <a:r>
              <a:rPr lang="ru-RU" sz="2100" cap="small" dirty="0" smtClean="0">
                <a:solidFill>
                  <a:srgbClr val="002060"/>
                </a:solidFill>
                <a:ea typeface="Cambria Math" pitchFamily="18" charset="0"/>
              </a:rPr>
              <a:t>СОПРЯЖЕНИЕ  </a:t>
            </a:r>
            <a:r>
              <a:rPr lang="ru-RU" sz="2100" cap="small" dirty="0" smtClean="0">
                <a:solidFill>
                  <a:srgbClr val="002060"/>
                </a:solidFill>
                <a:ea typeface="Cambria Math" pitchFamily="18" charset="0"/>
              </a:rPr>
              <a:t>СИСТЕМ  НЕФТЕДОЛЛАРА  И  НЕФТЕРУБЛЯ: </a:t>
            </a:r>
            <a:br>
              <a:rPr lang="ru-RU" sz="2100" cap="small" dirty="0" smtClean="0">
                <a:solidFill>
                  <a:srgbClr val="002060"/>
                </a:solidFill>
                <a:ea typeface="Cambria Math" pitchFamily="18" charset="0"/>
              </a:rPr>
            </a:br>
            <a:r>
              <a:rPr lang="ru-RU" sz="2100" cap="small" dirty="0" smtClean="0">
                <a:solidFill>
                  <a:srgbClr val="002060"/>
                </a:solidFill>
                <a:ea typeface="Cambria Math" pitchFamily="18" charset="0"/>
              </a:rPr>
              <a:t>ТУПИК КУРСА НА КАПИТАЛИЗАЦИЮ</a:t>
            </a:r>
            <a:endParaRPr lang="ru-RU" sz="2100" cap="small" dirty="0">
              <a:solidFill>
                <a:srgbClr val="002060"/>
              </a:solidFill>
              <a:ea typeface="Cambria Math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15404" y="35796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715150"/>
            <a:ext cx="91440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sz="700" dirty="0" smtClean="0">
              <a:solidFill>
                <a:srgbClr val="FF0000"/>
              </a:solidFill>
              <a:latin typeface="Arial Narrow" pitchFamily="34" charset="0"/>
              <a:ea typeface="Cambria Math" pitchFamily="18" charset="0"/>
            </a:endParaRPr>
          </a:p>
          <a:p>
            <a:r>
              <a:rPr sz="2800" dirty="0" smtClean="0">
                <a:solidFill>
                  <a:srgbClr val="FF0000"/>
                </a:solidFill>
                <a:latin typeface="Arial Narrow" pitchFamily="34" charset="0"/>
                <a:ea typeface="Cambria Math" pitchFamily="18" charset="0"/>
              </a:rPr>
              <a:t>КОГДА </a:t>
            </a:r>
            <a:r>
              <a:rPr sz="2800" dirty="0" smtClean="0">
                <a:solidFill>
                  <a:srgbClr val="FF0000"/>
                </a:solidFill>
                <a:latin typeface="Arial Narrow" pitchFamily="34" charset="0"/>
                <a:ea typeface="Cambria Math" pitchFamily="18" charset="0"/>
              </a:rPr>
              <a:t>НАМ ЖДАТЬ "ОТ РЫНКОВ" НОВОГО "УДАРА В СПИНУ"?</a:t>
            </a:r>
            <a:endParaRPr lang="ru-RU" sz="2800" dirty="0"/>
          </a:p>
        </p:txBody>
      </p:sp>
      <p:pic>
        <p:nvPicPr>
          <p:cNvPr id="8" name="Picture 2" descr="C:\Users\МДА\Desktop\геоэк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33650"/>
            <a:ext cx="8178132" cy="4046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0897046"/>
      </p:ext>
    </p:extLst>
  </p:cSld>
  <p:clrMapOvr>
    <a:masterClrMapping/>
  </p:clrMapOvr>
  <p:transition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961"/>
            <a:ext cx="8229600" cy="1285883"/>
          </a:xfrm>
        </p:spPr>
        <p:txBody>
          <a:bodyPr/>
          <a:lstStyle/>
          <a:p>
            <a:pPr algn="ctr"/>
            <a:r>
              <a:rPr lang="ru-RU" sz="3300" dirty="0" smtClean="0">
                <a:solidFill>
                  <a:srgbClr val="FF0000"/>
                </a:solidFill>
                <a:ea typeface="Cambria Math" pitchFamily="18" charset="0"/>
              </a:rPr>
              <a:t>СТРАНА-«ОСАЖДЕННАЯ КРЕПОСТЬ»:</a:t>
            </a:r>
            <a:br>
              <a:rPr lang="ru-RU" sz="3300" dirty="0" smtClean="0">
                <a:solidFill>
                  <a:srgbClr val="FF0000"/>
                </a:solidFill>
                <a:ea typeface="Cambria Math" pitchFamily="18" charset="0"/>
              </a:rPr>
            </a:br>
            <a:r>
              <a:rPr lang="ru-RU" sz="3300" dirty="0" smtClean="0">
                <a:solidFill>
                  <a:srgbClr val="FF0000"/>
                </a:solidFill>
                <a:ea typeface="Cambria Math" pitchFamily="18" charset="0"/>
              </a:rPr>
              <a:t>когда у нас было по-другому?</a:t>
            </a:r>
            <a:endParaRPr lang="ru-RU" sz="33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1715282"/>
            <a:ext cx="8929718" cy="4412300"/>
          </a:xfrm>
        </p:spPr>
        <p:txBody>
          <a:bodyPr>
            <a:normAutofit fontScale="92500"/>
          </a:bodyPr>
          <a:lstStyle/>
          <a:p>
            <a:r>
              <a:rPr lang="ru-RU" sz="33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Что заставляет менять (ломать) систему управления и модель экономики? «Кошелёк» или Жизнь:</a:t>
            </a:r>
          </a:p>
          <a:p>
            <a:pPr marL="0" indent="0">
              <a:buNone/>
            </a:pPr>
            <a:r>
              <a:rPr lang="ru-RU" sz="33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	«встраивание» во внешний контур управления </a:t>
            </a:r>
          </a:p>
          <a:p>
            <a:pPr marL="0" indent="0">
              <a:buNone/>
            </a:pPr>
            <a:r>
              <a:rPr lang="ru-RU" sz="33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	(«глобальные цепочки добавленной стоимости»)? </a:t>
            </a:r>
          </a:p>
          <a:p>
            <a:pPr marL="0" indent="0">
              <a:buNone/>
            </a:pPr>
            <a:r>
              <a:rPr lang="ru-RU" sz="3300" b="1" i="1" u="sng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или</a:t>
            </a:r>
          </a:p>
          <a:p>
            <a:pPr marL="0" indent="0">
              <a:buNone/>
            </a:pPr>
            <a:r>
              <a:rPr lang="ru-RU" sz="33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33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  	отказ внешнего контура управления и 	смертельная (экзистенциональная) угроза 	существованию страны и тебя лично? </a:t>
            </a:r>
            <a:endParaRPr lang="ru-RU" sz="33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528" y="50083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019629224"/>
      </p:ext>
    </p:extLst>
  </p:cSld>
  <p:clrMapOvr>
    <a:masterClrMapping/>
  </p:clrMapOvr>
  <p:transition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 descr="Магазин &quot;Монеты Подарки&quot; - И.В. Стали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4511" y="1879064"/>
            <a:ext cx="3022056" cy="30660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72275"/>
            <a:ext cx="8715436" cy="928694"/>
          </a:xfrm>
        </p:spPr>
        <p:txBody>
          <a:bodyPr>
            <a:normAutofit/>
          </a:bodyPr>
          <a:lstStyle/>
          <a:p>
            <a:r>
              <a:rPr lang="ru-RU" sz="3300" cap="small" dirty="0">
                <a:solidFill>
                  <a:srgbClr val="FF0000"/>
                </a:solidFill>
                <a:latin typeface="Arial Narrow" pitchFamily="34" charset="0"/>
                <a:ea typeface="Cambria Math" pitchFamily="18" charset="0"/>
              </a:rPr>
              <a:t> </a:t>
            </a:r>
            <a:r>
              <a:rPr lang="ru-RU" sz="3300" cap="small" dirty="0" smtClean="0">
                <a:solidFill>
                  <a:srgbClr val="FF0000"/>
                </a:solidFill>
                <a:latin typeface="Arial Narrow" pitchFamily="34" charset="0"/>
                <a:ea typeface="Cambria Math" pitchFamily="18" charset="0"/>
              </a:rPr>
              <a:t>   «КОЛЕСА ИСТОРИИ»: как противостоять хаосу</a:t>
            </a:r>
            <a:endParaRPr lang="ru-RU" sz="3300" cap="small" dirty="0"/>
          </a:p>
        </p:txBody>
      </p:sp>
      <p:pic>
        <p:nvPicPr>
          <p:cNvPr id="4" name="Picture 2" descr="Православные Святые. СЕРЕБРО. ВСЕ 5 монет. ПОЛНЫЙ КОМПЛЕКТ!!! - купить Православные Святые. СЕРЕБРО. ВСЕ 5 монет. ПОЛНЫЙ КОМПЛЕК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770" y="1863215"/>
            <a:ext cx="2952750" cy="2952750"/>
          </a:xfrm>
          <a:prstGeom prst="rect">
            <a:avLst/>
          </a:prstGeom>
          <a:noFill/>
        </p:spPr>
      </p:pic>
      <p:pic>
        <p:nvPicPr>
          <p:cNvPr id="5" name="Picture 6" descr="монета Деяния Петра I 200 рублей 2003 года. Самара нумизмати…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05520" y="2008223"/>
            <a:ext cx="2736304" cy="280774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2844" y="5144306"/>
            <a:ext cx="9001156" cy="1485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u="sng" kern="2100" spc="120" smtClean="0">
                <a:solidFill>
                  <a:srgbClr val="C00000"/>
                </a:solidFill>
                <a:latin typeface="Arial Narrow" pitchFamily="34" charset="0"/>
              </a:rPr>
              <a:t>"ОБРАЗ  БУДУЩЕГО"</a:t>
            </a:r>
            <a:r>
              <a:rPr sz="2100" u="sng" kern="2100" spc="120" smtClean="0">
                <a:solidFill>
                  <a:srgbClr val="C00000"/>
                </a:solidFill>
                <a:latin typeface="Arial Narrow" pitchFamily="34" charset="0"/>
              </a:rPr>
              <a:t>, ПРИТЯГИВАЮЩИЙ К СЕБЕ НАСТОЯЩЕЕ – НЕТ  ИНОГО СПОСОБА СОХРАНЕНИЯ ПОРЯДКА И ЗАПУСКА РАЗВИТИЯ, ОСОБЕННО В УСЛОВИЯХ СЛОМА МИРОПОРЯДКА</a:t>
            </a:r>
            <a:endParaRPr lang="ru-RU" sz="2100" u="sng" kern="2100" spc="120" dirty="0"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16485" y="38760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</p:spTree>
  </p:cSld>
  <p:clrMapOvr>
    <a:masterClrMapping/>
  </p:clrMapOvr>
  <p:transition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7504" y="4351896"/>
            <a:ext cx="8579296" cy="2318258"/>
          </a:xfrm>
        </p:spPr>
        <p:txBody>
          <a:bodyPr/>
          <a:lstStyle/>
          <a:p>
            <a:pPr>
              <a:buNone/>
            </a:pPr>
            <a:endParaRPr lang="ru-RU" sz="25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sz="2500" dirty="0">
                <a:solidFill>
                  <a:schemeClr val="tx2">
                    <a:lumMod val="75000"/>
                  </a:schemeClr>
                </a:solidFill>
              </a:rPr>
              <a:t>БОЛЬШИЕ ПРОЕКТЫ»: ГОЭЛРО, </a:t>
            </a:r>
          </a:p>
          <a:p>
            <a:pPr>
              <a:buNone/>
            </a:pPr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</a:rPr>
              <a:t>  ВОВ </a:t>
            </a:r>
            <a:r>
              <a:rPr lang="ru-RU" sz="2500" dirty="0">
                <a:solidFill>
                  <a:schemeClr val="tx2">
                    <a:lumMod val="75000"/>
                  </a:schemeClr>
                </a:solidFill>
              </a:rPr>
              <a:t>И ВОССТАНОВЛЕНИЕ </a:t>
            </a:r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  <a:endParaRPr lang="ru-RU" sz="25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500" dirty="0">
                <a:solidFill>
                  <a:schemeClr val="tx2">
                    <a:lumMod val="75000"/>
                  </a:schemeClr>
                </a:solidFill>
              </a:rPr>
              <a:t> АТОМНЫЙ ПРОЕКТ, КОСМОС, …        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261441"/>
            <a:ext cx="9001000" cy="13954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500" dirty="0">
                <a:solidFill>
                  <a:srgbClr val="FF0000"/>
                </a:solidFill>
                <a:latin typeface="Arial Narrow" pitchFamily="34" charset="0"/>
                <a:ea typeface="Cambria Math" pitchFamily="18" charset="0"/>
              </a:rPr>
              <a:t/>
            </a:r>
            <a:br>
              <a:rPr lang="ru-RU" sz="2500" dirty="0">
                <a:solidFill>
                  <a:srgbClr val="FF0000"/>
                </a:solidFill>
                <a:latin typeface="Arial Narrow" pitchFamily="34" charset="0"/>
                <a:ea typeface="Cambria Math" pitchFamily="18" charset="0"/>
              </a:rPr>
            </a:br>
            <a:r>
              <a:rPr lang="ru-RU" sz="2500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/>
            </a:r>
            <a:br>
              <a:rPr lang="ru-RU" sz="2500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2500" dirty="0">
                <a:solidFill>
                  <a:srgbClr val="FF0000"/>
                </a:solidFill>
                <a:ea typeface="Cambria Math" pitchFamily="18" charset="0"/>
              </a:rPr>
              <a:t/>
            </a:r>
            <a:br>
              <a:rPr lang="ru-RU" sz="2500" dirty="0">
                <a:solidFill>
                  <a:srgbClr val="FF0000"/>
                </a:solidFill>
                <a:ea typeface="Cambria Math" pitchFamily="18" charset="0"/>
              </a:rPr>
            </a:br>
            <a:r>
              <a:rPr lang="ru-RU" sz="3700" dirty="0" smtClean="0">
                <a:solidFill>
                  <a:srgbClr val="FF0000"/>
                </a:solidFill>
              </a:rPr>
              <a:t>КОМУ </a:t>
            </a:r>
            <a:r>
              <a:rPr lang="ru-RU" sz="3700" dirty="0">
                <a:solidFill>
                  <a:srgbClr val="FF0000"/>
                </a:solidFill>
              </a:rPr>
              <a:t>ДОВЕРИТЬ? Правительству и ЦБ</a:t>
            </a:r>
            <a:r>
              <a:rPr lang="ru-RU" sz="3700" dirty="0" smtClean="0">
                <a:solidFill>
                  <a:srgbClr val="FF0000"/>
                </a:solidFill>
              </a:rPr>
              <a:t>? </a:t>
            </a:r>
            <a:br>
              <a:rPr lang="ru-RU" sz="3700" dirty="0" smtClean="0">
                <a:solidFill>
                  <a:srgbClr val="FF0000"/>
                </a:solidFill>
              </a:rPr>
            </a:br>
            <a:r>
              <a:rPr lang="ru-RU" sz="3700" dirty="0" smtClean="0">
                <a:solidFill>
                  <a:srgbClr val="FF0000"/>
                </a:solidFill>
              </a:rPr>
              <a:t>Королеву и </a:t>
            </a:r>
            <a:r>
              <a:rPr lang="ru-RU" sz="3700" dirty="0" smtClean="0">
                <a:solidFill>
                  <a:srgbClr val="FF0000"/>
                </a:solidFill>
              </a:rPr>
              <a:t>Гагарину</a:t>
            </a:r>
            <a:r>
              <a:rPr lang="en-US" sz="3700" dirty="0" smtClean="0">
                <a:solidFill>
                  <a:srgbClr val="FF0000"/>
                </a:solidFill>
              </a:rPr>
              <a:t>! </a:t>
            </a:r>
            <a:r>
              <a:rPr lang="ru-RU" sz="3700" dirty="0" smtClean="0">
                <a:solidFill>
                  <a:srgbClr val="FF0000"/>
                </a:solidFill>
              </a:rPr>
              <a:t>- </a:t>
            </a:r>
            <a:r>
              <a:rPr lang="ru-RU" sz="3700" dirty="0" smtClean="0">
                <a:solidFill>
                  <a:srgbClr val="FF0000"/>
                </a:solidFill>
              </a:rPr>
              <a:t>«кадры решают все»</a:t>
            </a:r>
            <a:endParaRPr lang="ru-RU" sz="3700" dirty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27650" name="Picture 2" descr="ГОЭЛРО: GOELRO_plan_title_page_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640" y="1712933"/>
            <a:ext cx="2442176" cy="2880320"/>
          </a:xfrm>
          <a:prstGeom prst="rect">
            <a:avLst/>
          </a:prstGeom>
          <a:noFill/>
        </p:spPr>
      </p:pic>
      <p:pic>
        <p:nvPicPr>
          <p:cNvPr id="27654" name="Picture 6" descr="12 апреля весь мир отмечает День авиации и космонавтики (Space Probe Day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709891"/>
            <a:ext cx="3599270" cy="2830314"/>
          </a:xfrm>
          <a:prstGeom prst="rect">
            <a:avLst/>
          </a:prstGeom>
          <a:noFill/>
        </p:spPr>
      </p:pic>
      <p:pic>
        <p:nvPicPr>
          <p:cNvPr id="27656" name="Picture 8" descr="&quot;Запуск &quot;Союза ТМА-06М&quot; с Байконура - фоторепортаж Bill Ingalls, НАСА&quot; в блоге &quot;Космонавтика&quot; - Сделано у нас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5086" y="1719457"/>
            <a:ext cx="1868354" cy="2811182"/>
          </a:xfrm>
          <a:prstGeom prst="rect">
            <a:avLst/>
          </a:prstGeom>
          <a:noFill/>
        </p:spPr>
      </p:pic>
      <p:pic>
        <p:nvPicPr>
          <p:cNvPr id="27658" name="Picture 10" descr="Albina: 21 февраля- Календарь Истории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0049" y="4573949"/>
            <a:ext cx="3445396" cy="196237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8730118" y="405420"/>
            <a:ext cx="270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519946"/>
      </p:ext>
    </p:extLst>
  </p:cSld>
  <p:clrMapOvr>
    <a:masterClrMapping/>
  </p:clrMapOvr>
  <p:transition>
    <p:wheel spokes="1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9C3C6CF-A849-4911-A791-EA10E5AEC45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353</Words>
  <Application>Microsoft Office PowerPoint</Application>
  <PresentationFormat>Произвольный</PresentationFormat>
  <Paragraphs>63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5" baseType="lpstr">
      <vt:lpstr>Arial Unicode MS</vt:lpstr>
      <vt:lpstr>Batang</vt:lpstr>
      <vt:lpstr>Arial Black</vt:lpstr>
      <vt:lpstr>Arial Narrow</vt:lpstr>
      <vt:lpstr>Book Antiqua</vt:lpstr>
      <vt:lpstr>Calibri</vt:lpstr>
      <vt:lpstr>Calibri Light</vt:lpstr>
      <vt:lpstr>Cambria Math</vt:lpstr>
      <vt:lpstr>Constantia</vt:lpstr>
      <vt:lpstr>Times New Roman</vt:lpstr>
      <vt:lpstr>Wingdings 2</vt:lpstr>
      <vt:lpstr>Поток</vt:lpstr>
      <vt:lpstr>   Д.А. МИТЯЕВ </vt:lpstr>
      <vt:lpstr> УПРАВЛЯЕМЫЙ СНОС (ИЛИ КРАХ?) СИСТЕМЫ НЕФТЕДОЛЛАРА ДВА  ВОЗМОЖНЫХ  СТРАТЕГИЧЕСКИХ  ОТВЕТА: 1) ПОПЫТКА РЕСТАВРАЦИИ                    2) РЕНОВАЦИЯ/РЕВОЛЮЦИЯ</vt:lpstr>
      <vt:lpstr>СИСТЕМА НЕФТЕДОЛЛАРА – ВНЕШНЯЯ ПРОЕКЦИЯ СИСТЕМЫ ГЛОБАЛЬНОГО УПРАВЛЕНИЯ</vt:lpstr>
      <vt:lpstr>СИСТЕМА НЕФТЕДОЛЛАРА – ДВАДЦАТЬ ЛЕТ ДОЛГОВОГО БЕЗУМИЯ. СКОРО ЛИ КОНЕЦ ИГРЫ? </vt:lpstr>
      <vt:lpstr> СТРАТЕГИЯ ПОСЛЕДНЕЙ ЧЕТВЕРТИ ВЕКА – «ВСТРОИТЬСЯ» НА РОДИНУ КАПИТАЛОВ, НА БЫВШИЙ (ВЕЧНЫЙ?) «ПРОКЛЯТЫЙ ЗАПАД»</vt:lpstr>
      <vt:lpstr>  СОПРЯЖЕНИЕ  СИСТЕМ  НЕФТЕДОЛЛАРА  И  НЕФТЕРУБЛЯ:  ТУПИК КУРСА НА КАПИТАЛИЗАЦИЮ</vt:lpstr>
      <vt:lpstr>СТРАНА-«ОСАЖДЕННАЯ КРЕПОСТЬ»: когда у нас было по-другому?</vt:lpstr>
      <vt:lpstr>    «КОЛЕСА ИСТОРИИ»: как противостоять хаосу</vt:lpstr>
      <vt:lpstr>   КОМУ ДОВЕРИТЬ? Правительству и ЦБ?  Королеву и Гагарину! - «кадры решают все»</vt:lpstr>
      <vt:lpstr>Условия запуска «больших проектов»</vt:lpstr>
      <vt:lpstr>МИРОЛЮБИЕ – НАШ БРЕНД</vt:lpstr>
      <vt:lpstr>БЕЗОПАСНОСТЬ – НАШ выбор (+экспортный товар) пора этот выбор сделать и в экономике!</vt:lpstr>
      <vt:lpstr>СТРАНА КАК СТРОЙКА И ТОЛЬКО ПОТОМ (ПРИ НЕИЗБЕЖНОСТИ) «ЕДИНЫЙ ВОЕННЫЙ ЛАГЕРЬ»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2013-02-24T13:14:39Z</dcterms:created>
  <dcterms:modified xsi:type="dcterms:W3CDTF">2015-12-07T11:32:39Z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TC101769309990</vt:lpwstr>
  </property>
</Properties>
</file>