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8" r:id="rId4"/>
    <p:sldId id="269" r:id="rId5"/>
    <p:sldId id="270" r:id="rId6"/>
    <p:sldId id="275" r:id="rId7"/>
    <p:sldId id="274" r:id="rId8"/>
    <p:sldId id="271" r:id="rId9"/>
    <p:sldId id="272" r:id="rId10"/>
    <p:sldId id="273" r:id="rId11"/>
    <p:sldId id="258" r:id="rId12"/>
    <p:sldId id="259" r:id="rId13"/>
    <p:sldId id="260" r:id="rId14"/>
    <p:sldId id="26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09733-E985-4DAE-9F25-82392AF734C3}" type="datetimeFigureOut">
              <a:rPr lang="ru-RU" smtClean="0"/>
              <a:pPr/>
              <a:t>23.06.2015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FF3C6-9A45-49CB-91A6-20BF8B0270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800" dirty="0" err="1" smtClean="0"/>
              <a:t>Прекариат</a:t>
            </a:r>
            <a:r>
              <a:rPr lang="ru-RU" sz="4800" dirty="0" smtClean="0"/>
              <a:t> – новый класс современной России?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dirty="0" err="1" smtClean="0"/>
              <a:t>Прекариат</a:t>
            </a:r>
            <a:r>
              <a:rPr lang="ru-RU" dirty="0" smtClean="0"/>
              <a:t> - класс  </a:t>
            </a:r>
            <a:r>
              <a:rPr lang="ru-RU" dirty="0" smtClean="0"/>
              <a:t>или </a:t>
            </a:r>
            <a:r>
              <a:rPr lang="ru-RU" dirty="0" err="1" smtClean="0"/>
              <a:t>протокласс</a:t>
            </a:r>
            <a:r>
              <a:rPr lang="ru-RU" dirty="0" smtClean="0"/>
              <a:t>?</a:t>
            </a:r>
            <a:endParaRPr lang="ru-RU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Разрознены, разнородны.</a:t>
            </a:r>
          </a:p>
          <a:p>
            <a:pPr eaLnBrk="1" hangingPunct="1"/>
            <a:r>
              <a:rPr lang="ru-RU" smtClean="0"/>
              <a:t>Нет идеологии, нет видения будущего</a:t>
            </a:r>
          </a:p>
          <a:p>
            <a:pPr eaLnBrk="1" hangingPunct="1"/>
            <a:r>
              <a:rPr lang="ru-RU" smtClean="0"/>
              <a:t>Нет лидеров</a:t>
            </a:r>
          </a:p>
          <a:p>
            <a:pPr eaLnBrk="1" hangingPunct="1"/>
            <a:r>
              <a:rPr lang="ru-RU" smtClean="0"/>
              <a:t>Неприменимость или невозможность  прежних методов борьбы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Трактовка классов </a:t>
            </a:r>
            <a:br>
              <a:rPr lang="ru-RU" sz="4000" smtClean="0"/>
            </a:br>
            <a:r>
              <a:rPr lang="ru-RU" sz="3200" i="1" smtClean="0"/>
              <a:t>основные черты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		в марксистской традиции </a:t>
            </a:r>
          </a:p>
          <a:p>
            <a:pPr eaLnBrk="1" hangingPunct="1"/>
            <a:r>
              <a:rPr lang="ru-RU" smtClean="0"/>
              <a:t>место в системе производства, </a:t>
            </a:r>
          </a:p>
          <a:p>
            <a:pPr eaLnBrk="1" hangingPunct="1"/>
            <a:r>
              <a:rPr lang="ru-RU" smtClean="0"/>
              <a:t>отношение к средствам производства, </a:t>
            </a:r>
          </a:p>
          <a:p>
            <a:pPr eaLnBrk="1" hangingPunct="1"/>
            <a:r>
              <a:rPr lang="ru-RU" smtClean="0"/>
              <a:t>роли в общественной организации труда</a:t>
            </a:r>
          </a:p>
          <a:p>
            <a:pPr eaLnBrk="1" hangingPunct="1"/>
            <a:r>
              <a:rPr lang="ru-RU" smtClean="0"/>
              <a:t> способы  и размеры получения общ богатства </a:t>
            </a:r>
          </a:p>
          <a:p>
            <a:pPr eaLnBrk="1" hangingPunct="1"/>
            <a:r>
              <a:rPr lang="ru-RU" smtClean="0"/>
              <a:t>Особенности советской модели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Классовая структура по Веберу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Марксистская трактовка – частный случай</a:t>
            </a:r>
          </a:p>
          <a:p>
            <a:pPr eaLnBrk="1" hangingPunct="1"/>
            <a:r>
              <a:rPr lang="ru-RU" smtClean="0"/>
              <a:t>Социальный престиж</a:t>
            </a:r>
          </a:p>
          <a:p>
            <a:pPr eaLnBrk="1" hangingPunct="1"/>
            <a:r>
              <a:rPr lang="ru-RU" smtClean="0"/>
              <a:t>Социальный статус</a:t>
            </a:r>
          </a:p>
          <a:p>
            <a:pPr eaLnBrk="1" hangingPunct="1"/>
            <a:r>
              <a:rPr lang="ru-RU" smtClean="0"/>
              <a:t>Доступ к власти (привилигированные слои)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Модернистская трактовка классов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	Технологический подход (квалификация)</a:t>
            </a:r>
          </a:p>
          <a:p>
            <a:pPr eaLnBrk="1" hangingPunct="1">
              <a:buFontTx/>
              <a:buNone/>
            </a:pPr>
            <a:r>
              <a:rPr lang="ru-RU" smtClean="0"/>
              <a:t> Характер труда (умственный и физический труд)</a:t>
            </a:r>
          </a:p>
          <a:p>
            <a:pPr eaLnBrk="1" hangingPunct="1">
              <a:buFontTx/>
              <a:buNone/>
            </a:pPr>
            <a:r>
              <a:rPr lang="ru-RU" smtClean="0"/>
              <a:t>Основные классы – белые и синие  воротники</a:t>
            </a:r>
          </a:p>
          <a:p>
            <a:pPr eaLnBrk="1" hangingPunct="1">
              <a:buFontTx/>
              <a:buNone/>
            </a:pPr>
            <a:r>
              <a:rPr lang="ru-RU" smtClean="0"/>
              <a:t>Причастность к управлению</a:t>
            </a: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  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u="sng" smtClean="0"/>
              <a:t> Современные концепции классовой структуры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ru-RU" sz="3600" dirty="0" smtClean="0"/>
              <a:t>	Средний класс</a:t>
            </a:r>
          </a:p>
          <a:p>
            <a:pPr eaLnBrk="1" hangingPunct="1"/>
            <a:r>
              <a:rPr lang="ru-RU" sz="3600" dirty="0" err="1" smtClean="0"/>
              <a:t>Андеркласс</a:t>
            </a:r>
            <a:endParaRPr lang="ru-RU" sz="3600" dirty="0" smtClean="0"/>
          </a:p>
          <a:p>
            <a:pPr eaLnBrk="1" hangingPunct="1"/>
            <a:r>
              <a:rPr lang="ru-RU" sz="3600" dirty="0" smtClean="0"/>
              <a:t>Управляющий класс</a:t>
            </a:r>
          </a:p>
          <a:p>
            <a:pPr eaLnBrk="1" hangingPunct="1"/>
            <a:r>
              <a:rPr lang="ru-RU" sz="3600" dirty="0" smtClean="0"/>
              <a:t>Творческий класс</a:t>
            </a:r>
          </a:p>
          <a:p>
            <a:pPr eaLnBrk="1" hangingPunct="1">
              <a:buNone/>
            </a:pPr>
            <a:r>
              <a:rPr lang="ru-RU" sz="3600" dirty="0" smtClean="0"/>
              <a:t>			Эти определения варьируют</a:t>
            </a:r>
          </a:p>
          <a:p>
            <a:r>
              <a:rPr lang="ru-RU" sz="3600" dirty="0" smtClean="0"/>
              <a:t>Уровень благосостояния</a:t>
            </a:r>
          </a:p>
          <a:p>
            <a:r>
              <a:rPr lang="ru-RU" sz="3600" dirty="0" smtClean="0"/>
              <a:t>Образование в широком смысле слова</a:t>
            </a:r>
          </a:p>
          <a:p>
            <a:r>
              <a:rPr lang="ru-RU" sz="3600" dirty="0" smtClean="0"/>
              <a:t>Отношение к участию в управлении</a:t>
            </a:r>
          </a:p>
          <a:p>
            <a:pPr eaLnBrk="1" hangingPunct="1"/>
            <a:r>
              <a:rPr lang="ru-RU" sz="3600" smtClean="0"/>
              <a:t> Причастность </a:t>
            </a:r>
            <a:r>
              <a:rPr lang="ru-RU" sz="3600" dirty="0" smtClean="0"/>
              <a:t>к властным отношениям</a:t>
            </a:r>
          </a:p>
          <a:p>
            <a:pPr eaLnBrk="1" hangingPunct="1"/>
            <a:endParaRPr lang="ru-RU" sz="3600" dirty="0" smtClean="0"/>
          </a:p>
          <a:p>
            <a:pPr eaLnBrk="1" hangingPunct="1">
              <a:buFontTx/>
              <a:buNone/>
            </a:pPr>
            <a:endParaRPr lang="ru-RU" sz="3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4000" u="sng" dirty="0" smtClean="0"/>
              <a:t>Новая ситуация на рынке труда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dirty="0" smtClean="0"/>
          </a:p>
          <a:p>
            <a:r>
              <a:rPr lang="ru-RU" sz="2800" b="1" dirty="0" smtClean="0"/>
              <a:t>«38 млн. трудоспособного возраста работают в непрозрачных условиях, что представляет серьезную проблему для всего общества» </a:t>
            </a:r>
          </a:p>
          <a:p>
            <a:pPr>
              <a:buNone/>
            </a:pPr>
            <a:r>
              <a:rPr lang="ru-RU" sz="2800" i="1" dirty="0" smtClean="0"/>
              <a:t>		</a:t>
            </a:r>
            <a:r>
              <a:rPr lang="ru-RU" sz="2800" i="1" dirty="0" err="1" smtClean="0"/>
              <a:t>О.Голодец</a:t>
            </a:r>
            <a:r>
              <a:rPr lang="ru-RU" sz="2800" i="1" dirty="0" smtClean="0"/>
              <a:t>, вице-премьер правительства РФ</a:t>
            </a: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Т.Е. где работают 38 млн. из 86 млн. неизвестно официальным структурам.</a:t>
            </a:r>
            <a:endParaRPr lang="ru-RU" sz="2800" i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u="sng" dirty="0" smtClean="0"/>
              <a:t>Состав  новых сегментов рынка труда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dirty="0" smtClean="0"/>
              <a:t>Работники с временной занятостью (до 20%)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dirty="0" smtClean="0"/>
              <a:t>Работники с неполной занятостью (до 25%)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dirty="0" smtClean="0"/>
              <a:t>Сезонная или эпизодическая занятость (до 10%)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dirty="0" smtClean="0"/>
              <a:t>Безработные (6-7 </a:t>
            </a:r>
            <a:r>
              <a:rPr lang="ru-RU" sz="2800" dirty="0" smtClean="0"/>
              <a:t>%)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Кандидаты неустойчивого рынка </a:t>
            </a:r>
            <a:r>
              <a:rPr lang="ru-RU" dirty="0" smtClean="0"/>
              <a:t>труда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Увеличение численности краткосрочных трудовых договоров.</a:t>
            </a:r>
          </a:p>
          <a:p>
            <a:r>
              <a:rPr lang="ru-RU" dirty="0" smtClean="0"/>
              <a:t>Неоформленные трудовые отношения</a:t>
            </a:r>
          </a:p>
          <a:p>
            <a:r>
              <a:rPr lang="ru-RU" dirty="0" smtClean="0"/>
              <a:t>Люди свободных профессий (</a:t>
            </a:r>
            <a:r>
              <a:rPr lang="ru-RU" dirty="0" err="1" smtClean="0"/>
              <a:t>фрилансеры</a:t>
            </a:r>
            <a:r>
              <a:rPr lang="ru-RU" dirty="0" smtClean="0"/>
              <a:t> и др.) около 1</a:t>
            </a:r>
            <a:r>
              <a:rPr lang="ru-RU" dirty="0" smtClean="0"/>
              <a:t>%</a:t>
            </a:r>
          </a:p>
          <a:p>
            <a:r>
              <a:rPr lang="ru-RU" dirty="0" smtClean="0"/>
              <a:t>Часть мигрантов</a:t>
            </a:r>
          </a:p>
          <a:p>
            <a:r>
              <a:rPr lang="ru-RU" dirty="0" smtClean="0"/>
              <a:t>Стажеры</a:t>
            </a:r>
            <a:r>
              <a:rPr lang="ru-RU" dirty="0" smtClean="0"/>
              <a:t>, студенты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назвать  эти группы?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endParaRPr lang="ru-RU" dirty="0" smtClean="0"/>
          </a:p>
          <a:p>
            <a:pPr>
              <a:lnSpc>
                <a:spcPct val="90000"/>
              </a:lnSpc>
              <a:buNone/>
            </a:pPr>
            <a:r>
              <a:rPr lang="ru-RU" dirty="0" err="1" smtClean="0"/>
              <a:t>Прекариат</a:t>
            </a:r>
            <a:r>
              <a:rPr lang="ru-RU" dirty="0" smtClean="0"/>
              <a:t> ( от лат.</a:t>
            </a:r>
            <a:r>
              <a:rPr lang="en-US" dirty="0" smtClean="0"/>
              <a:t> </a:t>
            </a:r>
            <a:r>
              <a:rPr lang="en-US" dirty="0" err="1" smtClean="0"/>
              <a:t>Precarium</a:t>
            </a:r>
            <a:r>
              <a:rPr lang="en-US" dirty="0" smtClean="0"/>
              <a:t> – </a:t>
            </a:r>
            <a:r>
              <a:rPr lang="ru-RU" dirty="0" smtClean="0"/>
              <a:t>неустойчивый нестабильный, негарантированный ) </a:t>
            </a:r>
            <a:r>
              <a:rPr lang="ru-RU" dirty="0" smtClean="0"/>
              <a:t>- новая </a:t>
            </a:r>
            <a:r>
              <a:rPr lang="ru-RU" dirty="0" smtClean="0"/>
              <a:t>форма характеристика  классовой структуры общества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Первые исследования </a:t>
            </a:r>
            <a:r>
              <a:rPr lang="ru-RU" dirty="0" err="1" smtClean="0"/>
              <a:t>прекариата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Французские социологи  - о сезонных рабочих в 1970 годы</a:t>
            </a:r>
          </a:p>
          <a:p>
            <a:r>
              <a:rPr lang="ru-RU" dirty="0" err="1" smtClean="0"/>
              <a:t>П.Бурдьё</a:t>
            </a:r>
            <a:r>
              <a:rPr lang="ru-RU" dirty="0" smtClean="0"/>
              <a:t> – о временных и эпизодических рабочих в 1980 годы</a:t>
            </a:r>
          </a:p>
          <a:p>
            <a:r>
              <a:rPr lang="ru-RU" dirty="0" err="1" smtClean="0"/>
              <a:t>М.Хардт</a:t>
            </a:r>
            <a:r>
              <a:rPr lang="ru-RU" dirty="0" smtClean="0"/>
              <a:t>, </a:t>
            </a:r>
            <a:r>
              <a:rPr lang="ru-RU" dirty="0" err="1" smtClean="0"/>
              <a:t>Т.Негри</a:t>
            </a:r>
            <a:r>
              <a:rPr lang="ru-RU" dirty="0" smtClean="0"/>
              <a:t> – о неполной занятости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Изучали этот феномен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ru-RU" dirty="0" smtClean="0"/>
              <a:t>  * Идеи об </a:t>
            </a:r>
            <a:r>
              <a:rPr lang="ru-RU" dirty="0" smtClean="0"/>
              <a:t>этой социально-классовой группе</a:t>
            </a:r>
            <a:endParaRPr lang="ru-RU" dirty="0" smtClean="0"/>
          </a:p>
          <a:p>
            <a:pPr>
              <a:lnSpc>
                <a:spcPct val="90000"/>
              </a:lnSpc>
              <a:buNone/>
            </a:pPr>
            <a:r>
              <a:rPr lang="ru-RU" sz="2800" i="1" dirty="0" smtClean="0"/>
              <a:t>			</a:t>
            </a:r>
            <a:r>
              <a:rPr lang="ru-RU" sz="2800" i="1" dirty="0" err="1" smtClean="0"/>
              <a:t>Т.Уено</a:t>
            </a:r>
            <a:r>
              <a:rPr lang="ru-RU" sz="2800" i="1" dirty="0" smtClean="0"/>
              <a:t> </a:t>
            </a:r>
            <a:r>
              <a:rPr lang="ru-RU" sz="2800" i="1" dirty="0" smtClean="0"/>
              <a:t>(2007)</a:t>
            </a:r>
          </a:p>
          <a:p>
            <a:pPr>
              <a:lnSpc>
                <a:spcPct val="90000"/>
              </a:lnSpc>
              <a:buNone/>
            </a:pPr>
            <a:r>
              <a:rPr lang="ru-RU" sz="2800" i="1" dirty="0" smtClean="0"/>
              <a:t>			</a:t>
            </a:r>
            <a:r>
              <a:rPr lang="ru-RU" sz="2800" i="1" dirty="0" err="1" smtClean="0"/>
              <a:t>А.Джогал</a:t>
            </a:r>
            <a:r>
              <a:rPr lang="ru-RU" sz="2800" i="1" dirty="0" smtClean="0"/>
              <a:t> </a:t>
            </a:r>
            <a:r>
              <a:rPr lang="ru-RU" sz="2800" i="1" dirty="0" smtClean="0"/>
              <a:t>(2010)</a:t>
            </a:r>
          </a:p>
          <a:p>
            <a:pPr>
              <a:lnSpc>
                <a:spcPct val="90000"/>
              </a:lnSpc>
              <a:buNone/>
            </a:pPr>
            <a:r>
              <a:rPr lang="ru-RU" sz="2800" i="1" dirty="0" smtClean="0"/>
              <a:t>			Г. </a:t>
            </a:r>
            <a:r>
              <a:rPr lang="ru-RU" sz="2800" i="1" dirty="0" err="1" smtClean="0"/>
              <a:t>Стэндинг</a:t>
            </a:r>
            <a:r>
              <a:rPr lang="ru-RU" sz="2800" i="1" dirty="0" smtClean="0"/>
              <a:t> (2011)</a:t>
            </a:r>
          </a:p>
          <a:p>
            <a:pPr>
              <a:buNone/>
            </a:pPr>
            <a:r>
              <a:rPr lang="ru-RU" dirty="0" smtClean="0"/>
              <a:t>* Среди отечественных ученых о феномене неустойчивости, негарантированной занятости</a:t>
            </a:r>
          </a:p>
          <a:p>
            <a:pPr>
              <a:buNone/>
            </a:pPr>
            <a:r>
              <a:rPr lang="ru-RU" dirty="0" smtClean="0"/>
              <a:t>			</a:t>
            </a:r>
            <a:r>
              <a:rPr lang="ru-RU" sz="2800" i="1" dirty="0" err="1" smtClean="0"/>
              <a:t>Бюзиков</a:t>
            </a:r>
            <a:r>
              <a:rPr lang="ru-RU" sz="2800" i="1" dirty="0" smtClean="0"/>
              <a:t> П. (Институт труда)</a:t>
            </a:r>
          </a:p>
          <a:p>
            <a:pPr>
              <a:buNone/>
            </a:pPr>
            <a:r>
              <a:rPr lang="ru-RU" sz="2800" i="1" dirty="0" smtClean="0"/>
              <a:t>			Р. </a:t>
            </a:r>
            <a:r>
              <a:rPr lang="ru-RU" sz="2800" i="1" dirty="0" err="1" smtClean="0"/>
              <a:t>Капелюшников</a:t>
            </a:r>
            <a:r>
              <a:rPr lang="ru-RU" sz="2800" i="1" dirty="0" smtClean="0"/>
              <a:t>, </a:t>
            </a:r>
            <a:r>
              <a:rPr lang="ru-RU" sz="2800" i="1" dirty="0" err="1" smtClean="0"/>
              <a:t>В.Гимпельсон</a:t>
            </a:r>
            <a:r>
              <a:rPr lang="ru-RU" sz="2800" i="1" dirty="0" smtClean="0"/>
              <a:t> </a:t>
            </a:r>
          </a:p>
          <a:p>
            <a:pPr>
              <a:buNone/>
            </a:pPr>
            <a:r>
              <a:rPr lang="ru-RU" sz="2800" i="1" dirty="0" smtClean="0"/>
              <a:t>			В.Бобков</a:t>
            </a:r>
          </a:p>
          <a:p>
            <a:pPr>
              <a:buNone/>
            </a:pPr>
            <a:r>
              <a:rPr lang="ru-RU" sz="2800" i="1" dirty="0" smtClean="0"/>
              <a:t>			Н.Покровский</a:t>
            </a:r>
            <a:endParaRPr lang="ru-RU" sz="28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u="sng" smtClean="0"/>
              <a:t>Черты прекариата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ru-RU" sz="2800" dirty="0" smtClean="0"/>
          </a:p>
          <a:p>
            <a:pPr eaLnBrk="1" hangingPunct="1"/>
            <a:r>
              <a:rPr lang="ru-RU" dirty="0" smtClean="0"/>
              <a:t>Неустойчивое социальное положение</a:t>
            </a:r>
          </a:p>
          <a:p>
            <a:pPr eaLnBrk="1" hangingPunct="1"/>
            <a:r>
              <a:rPr lang="ru-RU" dirty="0" smtClean="0"/>
              <a:t>Временная занятость как постоянное состояние</a:t>
            </a:r>
          </a:p>
          <a:p>
            <a:pPr eaLnBrk="1" hangingPunct="1"/>
            <a:r>
              <a:rPr lang="ru-RU" dirty="0" smtClean="0"/>
              <a:t>Нет гарантированного дохода,  </a:t>
            </a:r>
          </a:p>
          <a:p>
            <a:pPr eaLnBrk="1" hangingPunct="1"/>
            <a:r>
              <a:rPr lang="ru-RU" dirty="0" smtClean="0"/>
              <a:t>Социальная незащищенность </a:t>
            </a:r>
            <a:r>
              <a:rPr lang="ru-RU" dirty="0" smtClean="0"/>
              <a:t>(мед. услуги, пенсия)</a:t>
            </a:r>
          </a:p>
          <a:p>
            <a:pPr eaLnBrk="1" hangingPunct="1"/>
            <a:r>
              <a:rPr lang="ru-RU" dirty="0" smtClean="0"/>
              <a:t>Неясность жизненной перспективы</a:t>
            </a:r>
            <a:endParaRPr lang="ru-RU" dirty="0" smtClean="0"/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u="sng" smtClean="0"/>
              <a:t>Новые лики отчуждения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  <a:p>
            <a:pPr eaLnBrk="1" hangingPunct="1"/>
            <a:r>
              <a:rPr lang="ru-RU" sz="3600" dirty="0" smtClean="0"/>
              <a:t> Рост социального неравенства</a:t>
            </a:r>
          </a:p>
          <a:p>
            <a:pPr eaLnBrk="1" hangingPunct="1"/>
            <a:r>
              <a:rPr lang="ru-RU" sz="3600" dirty="0" smtClean="0"/>
              <a:t>Потеря социального </a:t>
            </a:r>
            <a:r>
              <a:rPr lang="ru-RU" sz="3600" dirty="0" smtClean="0"/>
              <a:t>статуса (ощущение социального диссонанса)</a:t>
            </a:r>
            <a:endParaRPr lang="ru-RU" sz="3600" dirty="0" smtClean="0"/>
          </a:p>
          <a:p>
            <a:pPr eaLnBrk="1" hangingPunct="1"/>
            <a:r>
              <a:rPr lang="ru-RU" sz="3600" dirty="0" err="1" smtClean="0"/>
              <a:t>Депрофессионализация</a:t>
            </a:r>
            <a:endParaRPr lang="ru-RU" sz="3600" dirty="0" smtClean="0"/>
          </a:p>
          <a:p>
            <a:pPr eaLnBrk="1" hangingPunct="1"/>
            <a:r>
              <a:rPr lang="ru-RU" sz="3600" dirty="0" smtClean="0"/>
              <a:t>Отвержение от участия в управлении</a:t>
            </a:r>
          </a:p>
          <a:p>
            <a:pPr eaLnBrk="1" hangingPunct="1"/>
            <a:r>
              <a:rPr lang="ru-RU" sz="3600" dirty="0" err="1" smtClean="0"/>
              <a:t>Обезличенность</a:t>
            </a:r>
            <a:r>
              <a:rPr lang="ru-RU" sz="3600" dirty="0" smtClean="0"/>
              <a:t> работодателя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259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Прекариат – новый класс современной России? </vt:lpstr>
      <vt:lpstr>Новая ситуация на рынке труда</vt:lpstr>
      <vt:lpstr>Состав  новых сегментов рынка труда</vt:lpstr>
      <vt:lpstr>Кандидаты неустойчивого рынка труда</vt:lpstr>
      <vt:lpstr>Как назвать  эти группы?</vt:lpstr>
      <vt:lpstr>Первые исследования прекариата</vt:lpstr>
      <vt:lpstr>Изучали этот феномен</vt:lpstr>
      <vt:lpstr>Черты прекариата</vt:lpstr>
      <vt:lpstr>Новые лики отчуждения</vt:lpstr>
      <vt:lpstr>Прекариат - класс  или протокласс?</vt:lpstr>
      <vt:lpstr>Трактовка классов  основные черты</vt:lpstr>
      <vt:lpstr>Классовая структура по Веберу</vt:lpstr>
      <vt:lpstr>Модернистская трактовка классов</vt:lpstr>
      <vt:lpstr> Современные концепции классовой структуры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Прекариат – новый класс современной России? </dc:title>
  <dc:creator>Administrator</dc:creator>
  <cp:lastModifiedBy>Administrator</cp:lastModifiedBy>
  <cp:revision>15</cp:revision>
  <dcterms:created xsi:type="dcterms:W3CDTF">2015-06-21T20:08:58Z</dcterms:created>
  <dcterms:modified xsi:type="dcterms:W3CDTF">2015-06-23T04:29:54Z</dcterms:modified>
</cp:coreProperties>
</file>