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1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2;&#1077;&#1088;&#1077;&#1084;&#1077;&#1077;&#1074;\Desktop\&#1057;&#1090;&#1072;&#1090;&#1080;&#1089;&#1090;&#1080;&#1082;&#1072;_&#1054;&#1054;&#1053;\&#1057;&#1090;&#1072;&#1090;&#1080;&#1089;&#1090;&#1080;&#1082;&#1072;_&#1042;&#1044;&#1057;_&#1075;&#1088;&#1072;&#1092;&#1080;&#1082;&#1080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2;&#1077;&#1088;&#1077;&#1084;&#1077;&#1077;&#1074;\Desktop\&#1057;&#1090;&#1072;&#1090;&#1080;&#1089;&#1090;&#1080;&#1082;&#1072;_&#1054;&#1054;&#1053;\&#1057;&#1090;&#1072;&#1090;&#1080;&#1089;&#1090;&#1080;&#1082;&#1072;_&#1042;&#1044;&#1057;_&#1075;&#1088;&#1072;&#1092;&#1080;&#1082;&#1080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2;&#1077;&#1088;&#1077;&#1084;&#1077;&#1077;&#1074;\Desktop\&#1057;&#1090;&#1072;&#1090;&#1080;&#1089;&#1090;&#1080;&#1082;&#1072;_&#1054;&#1054;&#1053;\&#1057;&#1090;&#1072;&#1090;&#1080;&#1089;&#1090;&#1080;&#1082;&#1072;_&#1042;&#1044;&#1057;_&#1075;&#1088;&#1072;&#1092;&#1080;&#1082;&#1080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2;&#1077;&#1088;&#1077;&#1084;&#1077;&#1077;&#1074;\Desktop\&#1057;&#1090;&#1072;&#1090;&#1080;&#1089;&#1090;&#1080;&#1082;&#1072;_&#1054;&#1054;&#1053;\&#1057;&#1090;&#1072;&#1090;&#1080;&#1089;&#1090;&#1080;&#1082;&#1072;_&#1042;&#1044;&#1057;_&#1075;&#1088;&#1072;&#1092;&#1080;&#1082;&#1080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2;&#1077;&#1088;&#1077;&#1084;&#1077;&#1077;&#1074;\Desktop\&#1057;&#1090;&#1072;&#1090;&#1080;&#1089;&#1090;&#1080;&#1082;&#1072;_&#1054;&#1054;&#1053;\&#1057;&#1090;&#1072;&#1090;&#1080;&#1089;&#1090;&#1080;&#1082;&#1072;_&#1042;&#1044;&#1057;_&#1075;&#1088;&#1072;&#1092;&#1080;&#1082;&#1080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2;&#1077;&#1088;&#1077;&#1084;&#1077;&#1077;&#1074;\Desktop\&#1057;&#1090;&#1072;&#1090;&#1080;&#1089;&#1090;&#1080;&#1082;&#1072;_&#1054;&#1054;&#1053;\&#1057;&#1090;&#1072;&#1090;&#1080;&#1089;&#1090;&#1080;&#1082;&#1072;_&#1042;&#1044;&#1057;_&#1075;&#1088;&#1072;&#1092;&#1080;&#1082;&#108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lineChart>
        <c:grouping val="standard"/>
        <c:ser>
          <c:idx val="1"/>
          <c:order val="0"/>
          <c:tx>
            <c:strRef>
              <c:f>Мир!$H$1</c:f>
              <c:strCache>
                <c:ptCount val="1"/>
                <c:pt idx="0">
                  <c:v> Manufacturing (ISIC D in USD 2005)</c:v>
                </c:pt>
              </c:strCache>
            </c:strRef>
          </c:tx>
          <c:marker>
            <c:symbol val="none"/>
          </c:marker>
          <c:dLbls>
            <c:dLbl>
              <c:idx val="0"/>
              <c:layout/>
              <c:showVal val="1"/>
            </c:dLbl>
            <c:dLbl>
              <c:idx val="23"/>
              <c:layout/>
              <c:showVal val="1"/>
            </c:dLbl>
            <c:dLbl>
              <c:idx val="42"/>
              <c:layout/>
              <c:showVal val="1"/>
            </c:dLbl>
            <c:delete val="1"/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</c:dLbls>
          <c:cat>
            <c:numRef>
              <c:f>Мир!$C$2:$C$44</c:f>
              <c:numCache>
                <c:formatCode>_-* #,##0_р_._-;\-* #,##0_р_._-;_-* "-"??_р_._-;_-@_-</c:formatCode>
                <c:ptCount val="43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</c:numCache>
            </c:numRef>
          </c:cat>
          <c:val>
            <c:numRef>
              <c:f>Мир!$H$2:$H$44</c:f>
              <c:numCache>
                <c:formatCode>_-* #,##0_р_._-;\-* #,##0_р_._-;_-* "-"??_р_._-;_-@_-</c:formatCode>
                <c:ptCount val="43"/>
                <c:pt idx="0">
                  <c:v>2581655534187.8286</c:v>
                </c:pt>
                <c:pt idx="1">
                  <c:v>2659932070700.6299</c:v>
                </c:pt>
                <c:pt idx="2">
                  <c:v>2829124246903.0498</c:v>
                </c:pt>
                <c:pt idx="3">
                  <c:v>3087294989045.5498</c:v>
                </c:pt>
                <c:pt idx="4">
                  <c:v>3117528308559.3486</c:v>
                </c:pt>
                <c:pt idx="5">
                  <c:v>3016098800931.1001</c:v>
                </c:pt>
                <c:pt idx="6">
                  <c:v>3229304784507.5498</c:v>
                </c:pt>
                <c:pt idx="7">
                  <c:v>3354841679875.4087</c:v>
                </c:pt>
                <c:pt idx="8">
                  <c:v>3474994878968.2598</c:v>
                </c:pt>
                <c:pt idx="9">
                  <c:v>3620699998269.7798</c:v>
                </c:pt>
                <c:pt idx="10">
                  <c:v>3610904628520.23</c:v>
                </c:pt>
                <c:pt idx="11">
                  <c:v>3653750691890.6099</c:v>
                </c:pt>
                <c:pt idx="12">
                  <c:v>3597719846825.9185</c:v>
                </c:pt>
                <c:pt idx="13">
                  <c:v>3679747174108.2598</c:v>
                </c:pt>
                <c:pt idx="14">
                  <c:v>3877046910501.4687</c:v>
                </c:pt>
                <c:pt idx="15">
                  <c:v>4038831821805.2402</c:v>
                </c:pt>
                <c:pt idx="16">
                  <c:v>4120041552478.8184</c:v>
                </c:pt>
                <c:pt idx="17">
                  <c:v>4301698705181.2402</c:v>
                </c:pt>
                <c:pt idx="18">
                  <c:v>4547290336262.3896</c:v>
                </c:pt>
                <c:pt idx="19">
                  <c:v>4690724480138.2803</c:v>
                </c:pt>
                <c:pt idx="20">
                  <c:v>4739602284783.2002</c:v>
                </c:pt>
                <c:pt idx="21">
                  <c:v>4716313119917.1572</c:v>
                </c:pt>
                <c:pt idx="22">
                  <c:v>4704084280006.5195</c:v>
                </c:pt>
                <c:pt idx="23">
                  <c:v>4668361470142.5498</c:v>
                </c:pt>
                <c:pt idx="24">
                  <c:v>4858182660937.9199</c:v>
                </c:pt>
                <c:pt idx="25">
                  <c:v>5074932828481.7598</c:v>
                </c:pt>
                <c:pt idx="26">
                  <c:v>5197082938211.0098</c:v>
                </c:pt>
                <c:pt idx="27">
                  <c:v>5423863235801.2695</c:v>
                </c:pt>
                <c:pt idx="28">
                  <c:v>5472132229735.4814</c:v>
                </c:pt>
                <c:pt idx="29">
                  <c:v>5672459198079.0098</c:v>
                </c:pt>
                <c:pt idx="30">
                  <c:v>5983111852457</c:v>
                </c:pt>
                <c:pt idx="31">
                  <c:v>5884161951905.6172</c:v>
                </c:pt>
                <c:pt idx="32">
                  <c:v>5970811817390.71</c:v>
                </c:pt>
                <c:pt idx="33">
                  <c:v>6147875709715.0098</c:v>
                </c:pt>
                <c:pt idx="34">
                  <c:v>6519929613869.21</c:v>
                </c:pt>
                <c:pt idx="35">
                  <c:v>7479518564888.54</c:v>
                </c:pt>
                <c:pt idx="36">
                  <c:v>7909394235155.3174</c:v>
                </c:pt>
                <c:pt idx="37">
                  <c:v>8392077322169.1475</c:v>
                </c:pt>
                <c:pt idx="38">
                  <c:v>8377648111091.3096</c:v>
                </c:pt>
                <c:pt idx="39">
                  <c:v>7737767758487.167</c:v>
                </c:pt>
                <c:pt idx="40">
                  <c:v>8576921019794.75</c:v>
                </c:pt>
                <c:pt idx="41">
                  <c:v>8930985532769.6699</c:v>
                </c:pt>
                <c:pt idx="42">
                  <c:v>9124900077907.9492</c:v>
                </c:pt>
              </c:numCache>
            </c:numRef>
          </c:val>
        </c:ser>
        <c:marker val="1"/>
        <c:axId val="40429824"/>
        <c:axId val="40743296"/>
      </c:lineChart>
      <c:catAx>
        <c:axId val="40429824"/>
        <c:scaling>
          <c:orientation val="minMax"/>
        </c:scaling>
        <c:axPos val="b"/>
        <c:numFmt formatCode="_-* #,##0_р_._-;\-* #,##0_р_._-;_-* &quot;-&quot;??_р_._-;_-@_-" sourceLinked="1"/>
        <c:tickLblPos val="nextTo"/>
        <c:crossAx val="40743296"/>
        <c:crosses val="autoZero"/>
        <c:auto val="1"/>
        <c:lblAlgn val="ctr"/>
        <c:lblOffset val="100"/>
      </c:catAx>
      <c:valAx>
        <c:axId val="40743296"/>
        <c:scaling>
          <c:orientation val="minMax"/>
        </c:scaling>
        <c:axPos val="l"/>
        <c:numFmt formatCode="_-* #,##0_р_._-;\-* #,##0_р_._-;_-* &quot;-&quot;??_р_._-;_-@_-" sourceLinked="1"/>
        <c:tickLblPos val="nextTo"/>
        <c:crossAx val="40429824"/>
        <c:crosses val="autoZero"/>
        <c:crossBetween val="between"/>
        <c:dispUnits>
          <c:builtInUnit val="millions"/>
          <c:dispUnitsLbl>
            <c:layout/>
          </c:dispUnitsLbl>
        </c:dispUnits>
      </c:valAx>
    </c:plotArea>
    <c:legend>
      <c:legendPos val="b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Добавленная</a:t>
            </a:r>
            <a:r>
              <a:rPr lang="ru-RU" baseline="0" dirty="0"/>
              <a:t> стоимость и </a:t>
            </a:r>
            <a:r>
              <a:rPr lang="ru-RU" baseline="0" dirty="0" smtClean="0"/>
              <a:t>производство в </a:t>
            </a:r>
            <a:r>
              <a:rPr lang="ru-RU" baseline="0" dirty="0"/>
              <a:t>ценах 2005 г. </a:t>
            </a:r>
            <a:r>
              <a:rPr lang="ru-RU" baseline="0" dirty="0" smtClean="0"/>
              <a:t>(мир</a:t>
            </a:r>
            <a:r>
              <a:rPr lang="ru-RU" baseline="0" dirty="0"/>
              <a:t>)</a:t>
            </a:r>
            <a:endParaRPr lang="ru-RU" dirty="0"/>
          </a:p>
        </c:rich>
      </c:tx>
      <c:layout/>
    </c:title>
    <c:plotArea>
      <c:layout/>
      <c:areaChart>
        <c:grouping val="stacked"/>
        <c:ser>
          <c:idx val="1"/>
          <c:order val="1"/>
          <c:tx>
            <c:strRef>
              <c:f>Мир!$I$1</c:f>
              <c:strCache>
                <c:ptCount val="1"/>
                <c:pt idx="0">
                  <c:v> Total Value Added 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50000"/>
                    <a:satMod val="300000"/>
                  </a:schemeClr>
                </a:gs>
                <a:gs pos="35000">
                  <a:schemeClr val="accent6">
                    <a:tint val="37000"/>
                    <a:satMod val="300000"/>
                  </a:schemeClr>
                </a:gs>
                <a:gs pos="100000">
                  <a:schemeClr val="accent6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delete val="1"/>
          </c:dLbls>
          <c:val>
            <c:numRef>
              <c:f>Мир!$I$2:$I$44</c:f>
              <c:numCache>
                <c:formatCode>_-* #,##0.0_р_._-;\-* #,##0.0_р_._-;_-* "-"??_р_._-;_-@_-</c:formatCode>
                <c:ptCount val="43"/>
                <c:pt idx="0">
                  <c:v>15225748856092.199</c:v>
                </c:pt>
                <c:pt idx="1">
                  <c:v>15781707384403.6</c:v>
                </c:pt>
                <c:pt idx="2">
                  <c:v>16629321245208.807</c:v>
                </c:pt>
                <c:pt idx="3">
                  <c:v>17641797782778.699</c:v>
                </c:pt>
                <c:pt idx="4">
                  <c:v>18028530599842.105</c:v>
                </c:pt>
                <c:pt idx="5">
                  <c:v>18115854731906.398</c:v>
                </c:pt>
                <c:pt idx="6">
                  <c:v>18950001312761.5</c:v>
                </c:pt>
                <c:pt idx="7">
                  <c:v>19700253756377.801</c:v>
                </c:pt>
                <c:pt idx="8">
                  <c:v>20512377104873.5</c:v>
                </c:pt>
                <c:pt idx="9">
                  <c:v>21326957152499.898</c:v>
                </c:pt>
                <c:pt idx="10">
                  <c:v>21891698647049.605</c:v>
                </c:pt>
                <c:pt idx="11">
                  <c:v>22264479823148.898</c:v>
                </c:pt>
                <c:pt idx="12">
                  <c:v>22472209284382.199</c:v>
                </c:pt>
                <c:pt idx="13">
                  <c:v>22975711601232.5</c:v>
                </c:pt>
                <c:pt idx="14">
                  <c:v>23982993529935.605</c:v>
                </c:pt>
                <c:pt idx="15">
                  <c:v>24801198101374.605</c:v>
                </c:pt>
                <c:pt idx="16">
                  <c:v>25485688153046.105</c:v>
                </c:pt>
                <c:pt idx="17">
                  <c:v>26420612413998.801</c:v>
                </c:pt>
                <c:pt idx="18">
                  <c:v>27643277554720.199</c:v>
                </c:pt>
                <c:pt idx="19">
                  <c:v>28563512384354.699</c:v>
                </c:pt>
                <c:pt idx="20">
                  <c:v>29351342652602</c:v>
                </c:pt>
                <c:pt idx="21">
                  <c:v>29655978663499.398</c:v>
                </c:pt>
                <c:pt idx="22">
                  <c:v>30184037662523.801</c:v>
                </c:pt>
                <c:pt idx="23">
                  <c:v>30624162587226.605</c:v>
                </c:pt>
                <c:pt idx="24">
                  <c:v>31577606991449.605</c:v>
                </c:pt>
                <c:pt idx="25">
                  <c:v>32514886322695.898</c:v>
                </c:pt>
                <c:pt idx="26">
                  <c:v>33581939839172.5</c:v>
                </c:pt>
                <c:pt idx="27">
                  <c:v>34836016950086.5</c:v>
                </c:pt>
                <c:pt idx="28">
                  <c:v>35766237552728</c:v>
                </c:pt>
                <c:pt idx="29">
                  <c:v>36902410117379</c:v>
                </c:pt>
                <c:pt idx="30">
                  <c:v>38422540919769</c:v>
                </c:pt>
                <c:pt idx="31">
                  <c:v>39134291429307.102</c:v>
                </c:pt>
                <c:pt idx="32">
                  <c:v>39954096506860.203</c:v>
                </c:pt>
                <c:pt idx="33">
                  <c:v>40974192344772.805</c:v>
                </c:pt>
                <c:pt idx="34">
                  <c:v>42602259673062.398</c:v>
                </c:pt>
                <c:pt idx="35">
                  <c:v>44117046383902.398</c:v>
                </c:pt>
                <c:pt idx="36">
                  <c:v>45960218717595.805</c:v>
                </c:pt>
                <c:pt idx="37">
                  <c:v>47782891549991.203</c:v>
                </c:pt>
                <c:pt idx="38">
                  <c:v>48468796966546.203</c:v>
                </c:pt>
                <c:pt idx="39">
                  <c:v>47314055974299.398</c:v>
                </c:pt>
                <c:pt idx="40">
                  <c:v>49220448068081.898</c:v>
                </c:pt>
                <c:pt idx="41">
                  <c:v>50616183766804.398</c:v>
                </c:pt>
                <c:pt idx="42">
                  <c:v>52359219049974.305</c:v>
                </c:pt>
              </c:numCache>
            </c:numRef>
          </c:val>
        </c:ser>
        <c:dLbls>
          <c:showVal val="1"/>
        </c:dLbls>
        <c:axId val="54841344"/>
        <c:axId val="54842880"/>
      </c:areaChart>
      <c:lineChart>
        <c:grouping val="stacked"/>
        <c:ser>
          <c:idx val="0"/>
          <c:order val="0"/>
          <c:tx>
            <c:strRef>
              <c:f>Мир!$H$1</c:f>
              <c:strCache>
                <c:ptCount val="1"/>
                <c:pt idx="0">
                  <c:v> Manufacturing (ISIC D in USD 2005)</c:v>
                </c:pt>
              </c:strCache>
            </c:strRef>
          </c:tx>
          <c:dLbls>
            <c:txPr>
              <a:bodyPr rot="-5400000" vert="horz"/>
              <a:lstStyle/>
              <a:p>
                <a:pPr>
                  <a:defRPr b="1"/>
                </a:pPr>
                <a:endParaRPr lang="ru-RU"/>
              </a:p>
            </c:txPr>
            <c:dLblPos val="t"/>
            <c:showVal val="1"/>
          </c:dLbls>
          <c:cat>
            <c:numRef>
              <c:f>Мир!$C$2:$C$44</c:f>
              <c:numCache>
                <c:formatCode>_-* #,##0_р_._-;\-* #,##0_р_._-;_-* "-"??_р_._-;_-@_-</c:formatCode>
                <c:ptCount val="43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</c:numCache>
            </c:numRef>
          </c:cat>
          <c:val>
            <c:numRef>
              <c:f>Мир!$H$2:$H$44</c:f>
              <c:numCache>
                <c:formatCode>_-* #,##0_р_._-;\-* #,##0_р_._-;_-* "-"??_р_._-;_-@_-</c:formatCode>
                <c:ptCount val="43"/>
                <c:pt idx="0">
                  <c:v>2581655534187.8286</c:v>
                </c:pt>
                <c:pt idx="1">
                  <c:v>2659932070700.6299</c:v>
                </c:pt>
                <c:pt idx="2">
                  <c:v>2829124246903.0498</c:v>
                </c:pt>
                <c:pt idx="3">
                  <c:v>3087294989045.5498</c:v>
                </c:pt>
                <c:pt idx="4">
                  <c:v>3117528308559.3486</c:v>
                </c:pt>
                <c:pt idx="5">
                  <c:v>3016098800931.1001</c:v>
                </c:pt>
                <c:pt idx="6">
                  <c:v>3229304784507.5498</c:v>
                </c:pt>
                <c:pt idx="7">
                  <c:v>3354841679875.4087</c:v>
                </c:pt>
                <c:pt idx="8">
                  <c:v>3474994878968.2598</c:v>
                </c:pt>
                <c:pt idx="9">
                  <c:v>3620699998269.7798</c:v>
                </c:pt>
                <c:pt idx="10">
                  <c:v>3610904628520.23</c:v>
                </c:pt>
                <c:pt idx="11">
                  <c:v>3653750691890.6099</c:v>
                </c:pt>
                <c:pt idx="12">
                  <c:v>3597719846825.9185</c:v>
                </c:pt>
                <c:pt idx="13">
                  <c:v>3679747174108.2598</c:v>
                </c:pt>
                <c:pt idx="14">
                  <c:v>3877046910501.4687</c:v>
                </c:pt>
                <c:pt idx="15">
                  <c:v>4038831821805.2402</c:v>
                </c:pt>
                <c:pt idx="16">
                  <c:v>4120041552478.8184</c:v>
                </c:pt>
                <c:pt idx="17">
                  <c:v>4301698705181.2402</c:v>
                </c:pt>
                <c:pt idx="18">
                  <c:v>4547290336262.3896</c:v>
                </c:pt>
                <c:pt idx="19">
                  <c:v>4690724480138.2803</c:v>
                </c:pt>
                <c:pt idx="20">
                  <c:v>4739602284783.2002</c:v>
                </c:pt>
                <c:pt idx="21">
                  <c:v>4716313119917.1572</c:v>
                </c:pt>
                <c:pt idx="22">
                  <c:v>4704084280006.5195</c:v>
                </c:pt>
                <c:pt idx="23">
                  <c:v>4668361470142.5498</c:v>
                </c:pt>
                <c:pt idx="24">
                  <c:v>4858182660937.9199</c:v>
                </c:pt>
                <c:pt idx="25">
                  <c:v>5074932828481.7598</c:v>
                </c:pt>
                <c:pt idx="26">
                  <c:v>5197082938211.0098</c:v>
                </c:pt>
                <c:pt idx="27">
                  <c:v>5423863235801.2695</c:v>
                </c:pt>
                <c:pt idx="28">
                  <c:v>5472132229735.4814</c:v>
                </c:pt>
                <c:pt idx="29">
                  <c:v>5672459198079.0098</c:v>
                </c:pt>
                <c:pt idx="30">
                  <c:v>5983111852457</c:v>
                </c:pt>
                <c:pt idx="31">
                  <c:v>5884161951905.6172</c:v>
                </c:pt>
                <c:pt idx="32">
                  <c:v>5970811817390.71</c:v>
                </c:pt>
                <c:pt idx="33">
                  <c:v>6147875709715.0098</c:v>
                </c:pt>
                <c:pt idx="34">
                  <c:v>6519929613869.21</c:v>
                </c:pt>
                <c:pt idx="35">
                  <c:v>7479518564888.54</c:v>
                </c:pt>
                <c:pt idx="36">
                  <c:v>7909394235155.3174</c:v>
                </c:pt>
                <c:pt idx="37">
                  <c:v>8392077322169.1475</c:v>
                </c:pt>
                <c:pt idx="38">
                  <c:v>8377648111091.3096</c:v>
                </c:pt>
                <c:pt idx="39">
                  <c:v>7737767758487.167</c:v>
                </c:pt>
                <c:pt idx="40">
                  <c:v>8576921019794.75</c:v>
                </c:pt>
                <c:pt idx="41">
                  <c:v>8930985532769.6699</c:v>
                </c:pt>
                <c:pt idx="42">
                  <c:v>9124900077907.9492</c:v>
                </c:pt>
              </c:numCache>
            </c:numRef>
          </c:val>
        </c:ser>
        <c:dLbls>
          <c:showVal val="1"/>
        </c:dLbls>
        <c:marker val="1"/>
        <c:axId val="54841344"/>
        <c:axId val="54842880"/>
      </c:lineChart>
      <c:catAx>
        <c:axId val="54841344"/>
        <c:scaling>
          <c:orientation val="minMax"/>
        </c:scaling>
        <c:axPos val="b"/>
        <c:majorTickMark val="none"/>
        <c:tickLblPos val="nextTo"/>
        <c:crossAx val="54842880"/>
        <c:crosses val="autoZero"/>
        <c:auto val="1"/>
        <c:lblAlgn val="ctr"/>
        <c:lblOffset val="100"/>
      </c:catAx>
      <c:valAx>
        <c:axId val="54842880"/>
        <c:scaling>
          <c:orientation val="minMax"/>
        </c:scaling>
        <c:delete val="1"/>
        <c:axPos val="l"/>
        <c:numFmt formatCode="_-* #,##0.0_р_._-;\-* #,##0.0_р_._-;_-* &quot;-&quot;??_р_._-;_-@_-" sourceLinked="1"/>
        <c:majorTickMark val="none"/>
        <c:tickLblPos val="none"/>
        <c:crossAx val="54841344"/>
        <c:crosses val="autoZero"/>
        <c:crossBetween val="between"/>
        <c:dispUnits>
          <c:builtInUnit val="millions"/>
          <c:dispUnitsLbl>
            <c:layout/>
          </c:dispUnitsLbl>
        </c:dispUnits>
      </c:valAx>
    </c:plotArea>
    <c:legend>
      <c:legendPos val="t"/>
      <c:layout>
        <c:manualLayout>
          <c:xMode val="edge"/>
          <c:yMode val="edge"/>
          <c:x val="0.27726086546873946"/>
          <c:y val="0.15497053684474371"/>
          <c:w val="0.4482133117975638"/>
          <c:h val="3.7894777486390557E-2"/>
        </c:manualLayout>
      </c:layout>
    </c:legend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/>
      <c:lineChart>
        <c:grouping val="standard"/>
        <c:ser>
          <c:idx val="1"/>
          <c:order val="1"/>
          <c:tx>
            <c:strRef>
              <c:f>Мир!$K$1</c:f>
              <c:strCache>
                <c:ptCount val="1"/>
                <c:pt idx="0">
                  <c:v>Manufacturing per capita (ISIC D in USD 2005)</c:v>
                </c:pt>
              </c:strCache>
            </c:strRef>
          </c:tx>
          <c:marker>
            <c:symbol val="none"/>
          </c:marker>
          <c:trendline>
            <c:spPr>
              <a:ln w="12700">
                <a:prstDash val="dash"/>
              </a:ln>
            </c:spPr>
            <c:trendlineType val="poly"/>
            <c:order val="2"/>
          </c:trendline>
          <c:cat>
            <c:numRef>
              <c:f>Мир!$C$2:$C$44</c:f>
              <c:numCache>
                <c:formatCode>_-* #,##0_р_._-;\-* #,##0_р_._-;_-* "-"??_р_._-;_-@_-</c:formatCode>
                <c:ptCount val="43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</c:numCache>
            </c:numRef>
          </c:cat>
          <c:val>
            <c:numRef>
              <c:f>Мир!$K$2:$K$44</c:f>
              <c:numCache>
                <c:formatCode>[$$-409]#,##0.00_ ;\-[$$-409]#,##0.00\ </c:formatCode>
                <c:ptCount val="43"/>
                <c:pt idx="0">
                  <c:v>699.80001530067511</c:v>
                </c:pt>
                <c:pt idx="1">
                  <c:v>706.5569540910974</c:v>
                </c:pt>
                <c:pt idx="2">
                  <c:v>736.61761013600858</c:v>
                </c:pt>
                <c:pt idx="3">
                  <c:v>788.18942096527235</c:v>
                </c:pt>
                <c:pt idx="4">
                  <c:v>780.7686817185986</c:v>
                </c:pt>
                <c:pt idx="5">
                  <c:v>741.32457958567034</c:v>
                </c:pt>
                <c:pt idx="6">
                  <c:v>779.34627790345166</c:v>
                </c:pt>
                <c:pt idx="7">
                  <c:v>795.32816231713912</c:v>
                </c:pt>
                <c:pt idx="8">
                  <c:v>809.46681754429642</c:v>
                </c:pt>
                <c:pt idx="9">
                  <c:v>828.77351920708406</c:v>
                </c:pt>
                <c:pt idx="10">
                  <c:v>812.13157431111415</c:v>
                </c:pt>
                <c:pt idx="11">
                  <c:v>807.3843159305942</c:v>
                </c:pt>
                <c:pt idx="12">
                  <c:v>781.07406892153858</c:v>
                </c:pt>
                <c:pt idx="13">
                  <c:v>784.81830749989751</c:v>
                </c:pt>
                <c:pt idx="14">
                  <c:v>812.20890397303572</c:v>
                </c:pt>
                <c:pt idx="15">
                  <c:v>830.93008997124252</c:v>
                </c:pt>
                <c:pt idx="16">
                  <c:v>832.2802807867464</c:v>
                </c:pt>
                <c:pt idx="17">
                  <c:v>853.13995068864301</c:v>
                </c:pt>
                <c:pt idx="18">
                  <c:v>885.34194668911277</c:v>
                </c:pt>
                <c:pt idx="19">
                  <c:v>897.0584767348189</c:v>
                </c:pt>
                <c:pt idx="20">
                  <c:v>891.26768653489785</c:v>
                </c:pt>
                <c:pt idx="21">
                  <c:v>872.45165365881644</c:v>
                </c:pt>
                <c:pt idx="22">
                  <c:v>856.58483219585457</c:v>
                </c:pt>
                <c:pt idx="23">
                  <c:v>837.30000822595218</c:v>
                </c:pt>
                <c:pt idx="24">
                  <c:v>858.71362313470797</c:v>
                </c:pt>
                <c:pt idx="25">
                  <c:v>884.43206066741448</c:v>
                </c:pt>
                <c:pt idx="26">
                  <c:v>893.39397015585735</c:v>
                </c:pt>
                <c:pt idx="27">
                  <c:v>920.08879654164684</c:v>
                </c:pt>
                <c:pt idx="28">
                  <c:v>916.36689463252799</c:v>
                </c:pt>
                <c:pt idx="29">
                  <c:v>937.51651046279346</c:v>
                </c:pt>
                <c:pt idx="30">
                  <c:v>976.5574735111677</c:v>
                </c:pt>
                <c:pt idx="31">
                  <c:v>948.5856177315344</c:v>
                </c:pt>
                <c:pt idx="32">
                  <c:v>950.81799756681551</c:v>
                </c:pt>
                <c:pt idx="33">
                  <c:v>967.16102776630919</c:v>
                </c:pt>
                <c:pt idx="34">
                  <c:v>1013.3259030672344</c:v>
                </c:pt>
                <c:pt idx="35">
                  <c:v>1148.4868788783906</c:v>
                </c:pt>
                <c:pt idx="36">
                  <c:v>1199.9208304049557</c:v>
                </c:pt>
                <c:pt idx="37">
                  <c:v>1257.9106559829568</c:v>
                </c:pt>
                <c:pt idx="38">
                  <c:v>1240.77282295432</c:v>
                </c:pt>
                <c:pt idx="39">
                  <c:v>1132.4083633703849</c:v>
                </c:pt>
                <c:pt idx="40">
                  <c:v>1240.4388624127114</c:v>
                </c:pt>
                <c:pt idx="41">
                  <c:v>1276.5394256134944</c:v>
                </c:pt>
                <c:pt idx="42">
                  <c:v>1289.1331104646208</c:v>
                </c:pt>
              </c:numCache>
            </c:numRef>
          </c:val>
        </c:ser>
        <c:marker val="1"/>
        <c:axId val="54897664"/>
        <c:axId val="54903552"/>
      </c:lineChart>
      <c:lineChart>
        <c:grouping val="standard"/>
        <c:ser>
          <c:idx val="0"/>
          <c:order val="0"/>
          <c:tx>
            <c:strRef>
              <c:f>Мир!$J$1</c:f>
              <c:strCache>
                <c:ptCount val="1"/>
                <c:pt idx="0">
                  <c:v>Доля производства в общей ВДС</c:v>
                </c:pt>
              </c:strCache>
            </c:strRef>
          </c:tx>
          <c:marker>
            <c:symbol val="none"/>
          </c:marker>
          <c:dLbls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dLblPos val="t"/>
            <c:showVal val="1"/>
          </c:dLbls>
          <c:cat>
            <c:numRef>
              <c:f>Мир!$C$2:$C$44</c:f>
              <c:numCache>
                <c:formatCode>_-* #,##0_р_._-;\-* #,##0_р_._-;_-* "-"??_р_._-;_-@_-</c:formatCode>
                <c:ptCount val="43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</c:numCache>
            </c:numRef>
          </c:cat>
          <c:val>
            <c:numRef>
              <c:f>Мир!$J$2:$J$44</c:f>
              <c:numCache>
                <c:formatCode>0.0%</c:formatCode>
                <c:ptCount val="43"/>
                <c:pt idx="0">
                  <c:v>0.1695585260592844</c:v>
                </c:pt>
                <c:pt idx="1">
                  <c:v>0.16854526610532217</c:v>
                </c:pt>
                <c:pt idx="2">
                  <c:v>0.17012866641915217</c:v>
                </c:pt>
                <c:pt idx="3">
                  <c:v>0.17499888770175451</c:v>
                </c:pt>
                <c:pt idx="4">
                  <c:v>0.17292193012039797</c:v>
                </c:pt>
                <c:pt idx="5">
                  <c:v>0.16648945609058241</c:v>
                </c:pt>
                <c:pt idx="6">
                  <c:v>0.17041185017400717</c:v>
                </c:pt>
                <c:pt idx="7">
                  <c:v>0.17029433840613906</c:v>
                </c:pt>
                <c:pt idx="8">
                  <c:v>0.16940966233224344</c:v>
                </c:pt>
                <c:pt idx="9">
                  <c:v>0.16977105418179037</c:v>
                </c:pt>
                <c:pt idx="10">
                  <c:v>0.16494401310456924</c:v>
                </c:pt>
                <c:pt idx="11">
                  <c:v>0.16410671710783559</c:v>
                </c:pt>
                <c:pt idx="12">
                  <c:v>0.16009640179554022</c:v>
                </c:pt>
                <c:pt idx="13">
                  <c:v>0.16015813733973161</c:v>
                </c:pt>
                <c:pt idx="14">
                  <c:v>0.16165817272402361</c:v>
                </c:pt>
                <c:pt idx="15">
                  <c:v>0.16284825455998397</c:v>
                </c:pt>
                <c:pt idx="16">
                  <c:v>0.16166098901223455</c:v>
                </c:pt>
                <c:pt idx="17">
                  <c:v>0.16281601038521021</c:v>
                </c:pt>
                <c:pt idx="18">
                  <c:v>0.16449895737800896</c:v>
                </c:pt>
                <c:pt idx="19">
                  <c:v>0.16422085691070551</c:v>
                </c:pt>
                <c:pt idx="20">
                  <c:v>0.16147821041375882</c:v>
                </c:pt>
                <c:pt idx="21">
                  <c:v>0.15903414193246665</c:v>
                </c:pt>
                <c:pt idx="22">
                  <c:v>0.15584675359211694</c:v>
                </c:pt>
                <c:pt idx="23">
                  <c:v>0.15244046124839142</c:v>
                </c:pt>
                <c:pt idx="24">
                  <c:v>0.15384898109135994</c:v>
                </c:pt>
                <c:pt idx="25">
                  <c:v>0.1560802882136906</c:v>
                </c:pt>
                <c:pt idx="26">
                  <c:v>0.15475827075804421</c:v>
                </c:pt>
                <c:pt idx="27">
                  <c:v>0.15569699726500463</c:v>
                </c:pt>
                <c:pt idx="28">
                  <c:v>0.15299714490986793</c:v>
                </c:pt>
                <c:pt idx="29">
                  <c:v>0.15371514164077857</c:v>
                </c:pt>
                <c:pt idx="30">
                  <c:v>0.15571879707150238</c:v>
                </c:pt>
                <c:pt idx="31">
                  <c:v>0.15035820854288068</c:v>
                </c:pt>
                <c:pt idx="32">
                  <c:v>0.14944179294269647</c:v>
                </c:pt>
                <c:pt idx="33">
                  <c:v>0.15004263312829688</c:v>
                </c:pt>
                <c:pt idx="34">
                  <c:v>0.15304187298759167</c:v>
                </c:pt>
                <c:pt idx="35">
                  <c:v>0.16953806244875216</c:v>
                </c:pt>
                <c:pt idx="36">
                  <c:v>0.17209218006021426</c:v>
                </c:pt>
                <c:pt idx="37">
                  <c:v>0.17562933196265926</c:v>
                </c:pt>
                <c:pt idx="38">
                  <c:v>0.1728462152026112</c:v>
                </c:pt>
                <c:pt idx="39">
                  <c:v>0.16354057159441721</c:v>
                </c:pt>
                <c:pt idx="40">
                  <c:v>0.17425524058478961</c:v>
                </c:pt>
                <c:pt idx="41">
                  <c:v>0.17644525659848115</c:v>
                </c:pt>
                <c:pt idx="42">
                  <c:v>0.17427494610258953</c:v>
                </c:pt>
              </c:numCache>
            </c:numRef>
          </c:val>
        </c:ser>
        <c:marker val="1"/>
        <c:axId val="54906880"/>
        <c:axId val="54905088"/>
      </c:lineChart>
      <c:catAx>
        <c:axId val="54897664"/>
        <c:scaling>
          <c:orientation val="minMax"/>
        </c:scaling>
        <c:axPos val="b"/>
        <c:numFmt formatCode="_-* #,##0_р_._-;\-* #,##0_р_._-;_-* &quot;-&quot;??_р_._-;_-@_-" sourceLinked="1"/>
        <c:majorTickMark val="none"/>
        <c:tickLblPos val="nextTo"/>
        <c:txPr>
          <a:bodyPr rot="-5400000" vert="horz"/>
          <a:lstStyle/>
          <a:p>
            <a:pPr>
              <a:defRPr/>
            </a:pPr>
            <a:endParaRPr lang="ru-RU"/>
          </a:p>
        </c:txPr>
        <c:crossAx val="54903552"/>
        <c:crosses val="autoZero"/>
        <c:auto val="1"/>
        <c:lblAlgn val="ctr"/>
        <c:lblOffset val="100"/>
      </c:catAx>
      <c:valAx>
        <c:axId val="54903552"/>
        <c:scaling>
          <c:orientation val="minMax"/>
          <c:max val="1600"/>
          <c:min val="600"/>
        </c:scaling>
        <c:axPos val="l"/>
        <c:numFmt formatCode="[$$-409]#,##0.00_ ;\-[$$-409]#,##0.00\ " sourceLinked="1"/>
        <c:majorTickMark val="none"/>
        <c:tickLblPos val="nextTo"/>
        <c:crossAx val="54897664"/>
        <c:crosses val="autoZero"/>
        <c:crossBetween val="between"/>
      </c:valAx>
      <c:valAx>
        <c:axId val="54905088"/>
        <c:scaling>
          <c:orientation val="minMax"/>
          <c:min val="0"/>
        </c:scaling>
        <c:axPos val="r"/>
        <c:numFmt formatCode="0.0%" sourceLinked="1"/>
        <c:tickLblPos val="nextTo"/>
        <c:crossAx val="54906880"/>
        <c:crosses val="max"/>
        <c:crossBetween val="between"/>
      </c:valAx>
      <c:catAx>
        <c:axId val="54906880"/>
        <c:scaling>
          <c:orientation val="minMax"/>
        </c:scaling>
        <c:delete val="1"/>
        <c:axPos val="b"/>
        <c:numFmt formatCode="_-* #,##0_р_._-;\-* #,##0_р_._-;_-* &quot;-&quot;??_р_._-;_-@_-" sourceLinked="1"/>
        <c:tickLblPos val="none"/>
        <c:crossAx val="54905088"/>
        <c:crosses val="autoZero"/>
        <c:auto val="1"/>
        <c:lblAlgn val="ctr"/>
        <c:lblOffset val="100"/>
      </c:catAx>
    </c:plotArea>
    <c:legend>
      <c:legendPos val="b"/>
      <c:layout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ВДС_страны_2012!$C$1</c:f>
              <c:strCache>
                <c:ptCount val="1"/>
                <c:pt idx="0">
                  <c:v>2012 Manufacturing  VA in bn USD 2005</c:v>
                </c:pt>
              </c:strCache>
            </c:strRef>
          </c:tx>
          <c:dLbls>
            <c:dLbl>
              <c:idx val="0"/>
              <c:spPr/>
              <c:txPr>
                <a:bodyPr anchor="t" anchorCtr="0"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</c:dLbl>
            <c:dLbl>
              <c:idx val="1"/>
              <c:spPr/>
              <c:txPr>
                <a:bodyPr anchor="t" anchorCtr="0"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</c:dLbl>
            <c:dLbl>
              <c:idx val="2"/>
              <c:spPr/>
              <c:txPr>
                <a:bodyPr anchor="t" anchorCtr="0"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</c:dLbl>
            <c:dLbl>
              <c:idx val="11"/>
              <c:spPr/>
              <c:txPr>
                <a:bodyPr anchor="t" anchorCtr="0"/>
                <a:lstStyle/>
                <a:p>
                  <a:pPr algn="ctr">
                    <a:defRPr lang="ru-RU" sz="12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12"/>
              <c:spPr/>
              <c:txPr>
                <a:bodyPr anchor="t" anchorCtr="0"/>
                <a:lstStyle/>
                <a:p>
                  <a:pPr>
                    <a:defRPr sz="1600" b="1">
                      <a:solidFill>
                        <a:srgbClr val="FF0000"/>
                      </a:solidFill>
                    </a:defRPr>
                  </a:pPr>
                  <a:endParaRPr lang="ru-RU"/>
                </a:p>
              </c:txPr>
            </c:dLbl>
            <c:dLbl>
              <c:idx val="16"/>
              <c:spPr/>
              <c:txPr>
                <a:bodyPr anchor="t" anchorCtr="0"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</c:dLbl>
            <c:txPr>
              <a:bodyPr anchor="t" anchorCtr="0"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showCatName val="1"/>
            <c:showLeaderLines val="1"/>
          </c:dLbls>
          <c:cat>
            <c:strRef>
              <c:f>ВДС_страны_2012!$B$2:$B$18</c:f>
              <c:strCache>
                <c:ptCount val="17"/>
                <c:pt idx="0">
                  <c:v>США</c:v>
                </c:pt>
                <c:pt idx="1">
                  <c:v>Китай</c:v>
                </c:pt>
                <c:pt idx="2">
                  <c:v>Япония</c:v>
                </c:pt>
                <c:pt idx="3">
                  <c:v>Германия</c:v>
                </c:pt>
                <c:pt idx="4">
                  <c:v>Корея</c:v>
                </c:pt>
                <c:pt idx="5">
                  <c:v>Италия</c:v>
                </c:pt>
                <c:pt idx="6">
                  <c:v>Великобритания</c:v>
                </c:pt>
                <c:pt idx="7">
                  <c:v>Франция</c:v>
                </c:pt>
                <c:pt idx="8">
                  <c:v>Индия</c:v>
                </c:pt>
                <c:pt idx="9">
                  <c:v>Бразилия</c:v>
                </c:pt>
                <c:pt idx="10">
                  <c:v>Канада</c:v>
                </c:pt>
                <c:pt idx="11">
                  <c:v>Индонезия</c:v>
                </c:pt>
                <c:pt idx="12">
                  <c:v>Россия</c:v>
                </c:pt>
                <c:pt idx="13">
                  <c:v>Польша</c:v>
                </c:pt>
                <c:pt idx="14">
                  <c:v>Австралия</c:v>
                </c:pt>
                <c:pt idx="15">
                  <c:v>Финляндия</c:v>
                </c:pt>
                <c:pt idx="16">
                  <c:v>Прочие</c:v>
                </c:pt>
              </c:strCache>
            </c:strRef>
          </c:cat>
          <c:val>
            <c:numRef>
              <c:f>ВДС_страны_2012!$C$2:$C$18</c:f>
              <c:numCache>
                <c:formatCode>_-* #,##0.0_р_._-;\-* #,##0.0_р_._-;_-* "-"??_р_._-;_-@_-</c:formatCode>
                <c:ptCount val="17"/>
                <c:pt idx="0">
                  <c:v>1877.1759794850007</c:v>
                </c:pt>
                <c:pt idx="1">
                  <c:v>1622.53328745056</c:v>
                </c:pt>
                <c:pt idx="2">
                  <c:v>960.3807197855366</c:v>
                </c:pt>
                <c:pt idx="3">
                  <c:v>632.1345943391533</c:v>
                </c:pt>
                <c:pt idx="4">
                  <c:v>307.78241411297478</c:v>
                </c:pt>
                <c:pt idx="5">
                  <c:v>258.56072910635208</c:v>
                </c:pt>
                <c:pt idx="6">
                  <c:v>232.6856073660831</c:v>
                </c:pt>
                <c:pt idx="7">
                  <c:v>231.278450443964</c:v>
                </c:pt>
                <c:pt idx="8">
                  <c:v>197.13256211023</c:v>
                </c:pt>
                <c:pt idx="9">
                  <c:v>147.4351029470231</c:v>
                </c:pt>
                <c:pt idx="10">
                  <c:v>143.22901697813799</c:v>
                </c:pt>
                <c:pt idx="11">
                  <c:v>149.18087129230091</c:v>
                </c:pt>
                <c:pt idx="12">
                  <c:v>135.53258665808201</c:v>
                </c:pt>
                <c:pt idx="13">
                  <c:v>102.375415141375</c:v>
                </c:pt>
                <c:pt idx="14">
                  <c:v>77.275966688059583</c:v>
                </c:pt>
                <c:pt idx="15">
                  <c:v>34.267082471691879</c:v>
                </c:pt>
                <c:pt idx="16">
                  <c:v>2015.9396915314248</c:v>
                </c:pt>
              </c:numCache>
            </c:numRef>
          </c:val>
        </c:ser>
        <c:dLbls>
          <c:showVal val="1"/>
          <c:showCatName val="1"/>
        </c:dLbls>
        <c:firstSliceAng val="0"/>
      </c:pieChart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dLbls>
          <c:showVal val="1"/>
          <c:showCatName val="1"/>
        </c:dLbls>
        <c:firstSliceAng val="0"/>
      </c:pieChart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title>
      <c:tx>
        <c:rich>
          <a:bodyPr/>
          <a:lstStyle/>
          <a:p>
            <a:pPr>
              <a:defRPr/>
            </a:pPr>
            <a:r>
              <a:rPr lang="en-US"/>
              <a:t>2012 Manufacturing VA </a:t>
            </a:r>
          </a:p>
          <a:p>
            <a:pPr>
              <a:defRPr/>
            </a:pPr>
            <a:r>
              <a:rPr lang="en-US" sz="1400"/>
              <a:t>(in USD 2005 per capita)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ВДС_страны_2012!$G$1</c:f>
              <c:strCache>
                <c:ptCount val="1"/>
                <c:pt idx="0">
                  <c:v>2012 Manufacturing VA (in USD 2005 per capita)</c:v>
                </c:pt>
              </c:strCache>
            </c:strRef>
          </c:tx>
          <c:dPt>
            <c:idx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chemeClr val="bg2">
                  <a:lumMod val="50000"/>
                </a:schemeClr>
              </a:solidFill>
            </c:spPr>
          </c:dPt>
          <c:dPt>
            <c:idx val="3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4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5"/>
            <c:spPr>
              <a:solidFill>
                <a:schemeClr val="bg1">
                  <a:lumMod val="65000"/>
                </a:schemeClr>
              </a:solidFill>
            </c:spPr>
          </c:dPt>
          <c:dPt>
            <c:idx val="6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7"/>
            <c:spPr>
              <a:solidFill>
                <a:schemeClr val="tx1">
                  <a:lumMod val="75000"/>
                  <a:lumOff val="25000"/>
                </a:schemeClr>
              </a:solidFill>
            </c:spPr>
          </c:dPt>
          <c:dPt>
            <c:idx val="8"/>
            <c:spPr>
              <a:solidFill>
                <a:srgbClr val="FFC000"/>
              </a:solidFill>
            </c:spPr>
          </c:dPt>
          <c:dPt>
            <c:idx val="9"/>
            <c:spPr>
              <a:solidFill>
                <a:srgbClr val="92D050"/>
              </a:solidFill>
            </c:spPr>
          </c:dPt>
          <c:dPt>
            <c:idx val="10"/>
            <c:spPr>
              <a:solidFill>
                <a:srgbClr val="FFFF00"/>
              </a:solidFill>
            </c:spPr>
          </c:dPt>
          <c:dPt>
            <c:idx val="11"/>
            <c:spPr>
              <a:solidFill>
                <a:srgbClr val="FF0000"/>
              </a:solidFill>
            </c:spPr>
          </c:dPt>
          <c:dPt>
            <c:idx val="12"/>
            <c:spPr>
              <a:solidFill>
                <a:srgbClr val="7030A0"/>
              </a:solidFill>
            </c:spPr>
          </c:dPt>
          <c:dPt>
            <c:idx val="13"/>
            <c:spPr>
              <a:solidFill>
                <a:srgbClr val="C00000"/>
              </a:solidFill>
            </c:spPr>
          </c:dPt>
          <c:cat>
            <c:strRef>
              <c:f>ВДС_страны_2012!$H$2:$H$17</c:f>
              <c:strCache>
                <c:ptCount val="16"/>
                <c:pt idx="0">
                  <c:v>США</c:v>
                </c:pt>
                <c:pt idx="1">
                  <c:v>Китай</c:v>
                </c:pt>
                <c:pt idx="2">
                  <c:v>Япония</c:v>
                </c:pt>
                <c:pt idx="3">
                  <c:v>Германия</c:v>
                </c:pt>
                <c:pt idx="4">
                  <c:v>Корея</c:v>
                </c:pt>
                <c:pt idx="5">
                  <c:v>Италия</c:v>
                </c:pt>
                <c:pt idx="6">
                  <c:v>Великобритания</c:v>
                </c:pt>
                <c:pt idx="7">
                  <c:v>Франция</c:v>
                </c:pt>
                <c:pt idx="8">
                  <c:v>Индия</c:v>
                </c:pt>
                <c:pt idx="9">
                  <c:v>Бразилия</c:v>
                </c:pt>
                <c:pt idx="10">
                  <c:v>Канада</c:v>
                </c:pt>
                <c:pt idx="11">
                  <c:v>Индонезия</c:v>
                </c:pt>
                <c:pt idx="12">
                  <c:v>Россия</c:v>
                </c:pt>
                <c:pt idx="13">
                  <c:v>Польша</c:v>
                </c:pt>
                <c:pt idx="14">
                  <c:v>Австралия</c:v>
                </c:pt>
                <c:pt idx="15">
                  <c:v>Финляндия</c:v>
                </c:pt>
              </c:strCache>
            </c:strRef>
          </c:cat>
          <c:val>
            <c:numRef>
              <c:f>ВДС_страны_2012!$G$2:$G$17</c:f>
              <c:numCache>
                <c:formatCode>_-[$$-409]* #,##0.0_ ;_-[$$-409]* \-#,##0.0\ ;_-[$$-409]* "-"?_ ;_-@_ </c:formatCode>
                <c:ptCount val="16"/>
                <c:pt idx="0">
                  <c:v>5912.2672298764355</c:v>
                </c:pt>
                <c:pt idx="1">
                  <c:v>1178.2547643199503</c:v>
                </c:pt>
                <c:pt idx="2">
                  <c:v>7547.2137820103417</c:v>
                </c:pt>
                <c:pt idx="3">
                  <c:v>7634.4646203977554</c:v>
                </c:pt>
                <c:pt idx="4">
                  <c:v>6280.9298444531132</c:v>
                </c:pt>
                <c:pt idx="5">
                  <c:v>4246.7349515886881</c:v>
                </c:pt>
                <c:pt idx="6">
                  <c:v>3706.1813095142397</c:v>
                </c:pt>
                <c:pt idx="7">
                  <c:v>3508.9473057810746</c:v>
                </c:pt>
                <c:pt idx="8">
                  <c:v>159.40379807538034</c:v>
                </c:pt>
                <c:pt idx="9">
                  <c:v>742.16277809847281</c:v>
                </c:pt>
                <c:pt idx="10">
                  <c:v>4111.2896098085257</c:v>
                </c:pt>
                <c:pt idx="11">
                  <c:v>604.3034053987235</c:v>
                </c:pt>
                <c:pt idx="12">
                  <c:v>946.65722671048115</c:v>
                </c:pt>
                <c:pt idx="13">
                  <c:v>2679.2185172327959</c:v>
                </c:pt>
                <c:pt idx="14">
                  <c:v>3352.4680119577415</c:v>
                </c:pt>
                <c:pt idx="15">
                  <c:v>6335.8228510065355</c:v>
                </c:pt>
              </c:numCache>
            </c:numRef>
          </c:val>
        </c:ser>
        <c:axId val="73382528"/>
        <c:axId val="73384320"/>
      </c:barChart>
      <c:catAx>
        <c:axId val="73382528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73384320"/>
        <c:crosses val="autoZero"/>
        <c:auto val="1"/>
        <c:lblAlgn val="ctr"/>
        <c:lblOffset val="100"/>
      </c:catAx>
      <c:valAx>
        <c:axId val="73384320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numFmt formatCode="_-[$$-409]* #,##0.0_ ;_-[$$-409]* \-#,##0.0\ ;_-[$$-409]* &quot;-&quot;?_ ;_-@_ " sourceLinked="1"/>
        <c:tickLblPos val="nextTo"/>
        <c:crossAx val="73382528"/>
        <c:crosses val="autoZero"/>
        <c:crossBetween val="between"/>
      </c:valAx>
    </c:plotArea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E9D7-AC08-4101-B71F-AD36163BE918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33188-878F-45B8-9D97-B586B0C0C3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E9D7-AC08-4101-B71F-AD36163BE918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33188-878F-45B8-9D97-B586B0C0C3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E9D7-AC08-4101-B71F-AD36163BE918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33188-878F-45B8-9D97-B586B0C0C3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E9D7-AC08-4101-B71F-AD36163BE918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33188-878F-45B8-9D97-B586B0C0C3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E9D7-AC08-4101-B71F-AD36163BE918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33188-878F-45B8-9D97-B586B0C0C3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E9D7-AC08-4101-B71F-AD36163BE918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33188-878F-45B8-9D97-B586B0C0C3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E9D7-AC08-4101-B71F-AD36163BE918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33188-878F-45B8-9D97-B586B0C0C3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E9D7-AC08-4101-B71F-AD36163BE918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33188-878F-45B8-9D97-B586B0C0C3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E9D7-AC08-4101-B71F-AD36163BE918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33188-878F-45B8-9D97-B586B0C0C3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E9D7-AC08-4101-B71F-AD36163BE918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33188-878F-45B8-9D97-B586B0C0C3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E9D7-AC08-4101-B71F-AD36163BE918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33188-878F-45B8-9D97-B586B0C0C3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AE9D7-AC08-4101-B71F-AD36163BE918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33188-878F-45B8-9D97-B586B0C0C3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 descr="http://me-forum.ru/upload/iblock/22c/22cd077d5b055a7d2d221ac311624a8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" y="142875"/>
            <a:ext cx="1400402" cy="765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71600" y="1916832"/>
            <a:ext cx="75963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ПЕРСПЕКТИВЫ РЕИНДУСТРИАЛИЗАЦИИ</a:t>
            </a:r>
          </a:p>
          <a:p>
            <a:pPr algn="ctr"/>
            <a:r>
              <a:rPr lang="ru-RU" sz="2400" b="1" dirty="0" smtClean="0"/>
              <a:t>МИРОВОЙ ЭКОНОМИКИ.</a:t>
            </a:r>
          </a:p>
          <a:p>
            <a:pPr algn="ctr"/>
            <a:r>
              <a:rPr lang="ru-RU" sz="2400" b="1" dirty="0" smtClean="0"/>
              <a:t>НОВАЯ ПРОМЫШЛЕННАЯ ПОЛИТИКА</a:t>
            </a:r>
          </a:p>
          <a:p>
            <a:pPr algn="ctr"/>
            <a:r>
              <a:rPr lang="ru-RU" sz="2400" b="1" dirty="0" smtClean="0"/>
              <a:t>ПРОТИВ ЭКОНОМИЧЕСКОГО ЗАСТОЯ.</a:t>
            </a:r>
          </a:p>
          <a:p>
            <a:pPr algn="ctr"/>
            <a:endParaRPr lang="ru-RU" sz="2400" dirty="0"/>
          </a:p>
          <a:p>
            <a:pPr algn="ctr"/>
            <a:r>
              <a:rPr lang="ru-RU" sz="2400" dirty="0" smtClean="0"/>
              <a:t>Владимир Якунин</a:t>
            </a:r>
          </a:p>
          <a:p>
            <a:pPr algn="ctr"/>
            <a:r>
              <a:rPr lang="ru-RU" sz="2400" dirty="0" smtClean="0"/>
              <a:t>президент ОАО «РЖД»,</a:t>
            </a:r>
          </a:p>
          <a:p>
            <a:pPr algn="ctr"/>
            <a:r>
              <a:rPr lang="ru-RU" sz="2400" dirty="0" smtClean="0"/>
              <a:t>доктор политических наук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 descr="http://me-forum.ru/upload/iblock/22c/22cd077d5b055a7d2d221ac311624a8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" y="142875"/>
            <a:ext cx="1400402" cy="765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47664" y="0"/>
            <a:ext cx="7596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Валовая </a:t>
            </a:r>
            <a:r>
              <a:rPr lang="ru-RU" sz="2400" dirty="0"/>
              <a:t>добавочная стоимость производственной сферы </a:t>
            </a:r>
            <a:r>
              <a:rPr lang="ru-RU" sz="2400" dirty="0" smtClean="0"/>
              <a:t>в </a:t>
            </a:r>
            <a:r>
              <a:rPr lang="ru-RU" sz="2400" dirty="0" smtClean="0"/>
              <a:t>мире </a:t>
            </a:r>
            <a:r>
              <a:rPr lang="ru-RU" sz="2400" dirty="0" smtClean="0"/>
              <a:t>выросла в 3,5 раз в сопоставимых ценах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126448"/>
            <a:ext cx="91440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Диаграмма 5"/>
          <p:cNvGraphicFramePr>
            <a:graphicFrameLocks noGrp="1"/>
          </p:cNvGraphicFramePr>
          <p:nvPr/>
        </p:nvGraphicFramePr>
        <p:xfrm>
          <a:off x="251520" y="1412776"/>
          <a:ext cx="8243837" cy="4974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 descr="http://me-forum.ru/upload/iblock/22c/22cd077d5b055a7d2d221ac311624a8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" y="142875"/>
            <a:ext cx="1400402" cy="765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47664" y="0"/>
            <a:ext cx="7596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среднем за период с 1970 года темпы роста ВДС производственного сектора соответствовали темпам роста мирового ВВП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126448"/>
            <a:ext cx="91440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Диаграмма 6"/>
          <p:cNvGraphicFramePr>
            <a:graphicFrameLocks noGrp="1"/>
          </p:cNvGraphicFramePr>
          <p:nvPr/>
        </p:nvGraphicFramePr>
        <p:xfrm>
          <a:off x="251520" y="1340768"/>
          <a:ext cx="8459861" cy="5118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 descr="http://me-forum.ru/upload/iblock/22c/22cd077d5b055a7d2d221ac311624a8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" y="142875"/>
            <a:ext cx="1400402" cy="765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47664" y="0"/>
            <a:ext cx="7596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Доля производственного сектора в мировом ВВП восстановилась после многолетнего спада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126448"/>
            <a:ext cx="91440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Диаграмма 6"/>
          <p:cNvGraphicFramePr>
            <a:graphicFrameLocks noGrp="1"/>
          </p:cNvGraphicFramePr>
          <p:nvPr/>
        </p:nvGraphicFramePr>
        <p:xfrm>
          <a:off x="179512" y="1484784"/>
          <a:ext cx="896448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 descr="http://me-forum.ru/upload/iblock/22c/22cd077d5b055a7d2d221ac311624a8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" y="142875"/>
            <a:ext cx="1400402" cy="765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47664" y="0"/>
            <a:ext cx="7596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Вклад отдельных стран в глобальную ВДС производственного сектора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126448"/>
            <a:ext cx="91440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0" y="1052736"/>
          <a:ext cx="8964488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 descr="http://me-forum.ru/upload/iblock/22c/22cd077d5b055a7d2d221ac311624a8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" y="142875"/>
            <a:ext cx="1400402" cy="765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47664" y="0"/>
            <a:ext cx="7596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Россия существенно отстает по уровню добавленной стоимости в производственном секторе в расчете на душу населения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126448"/>
            <a:ext cx="91440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0" y="1052736"/>
          <a:ext cx="8964488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0" y="1196752"/>
          <a:ext cx="9144000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963120" y="4335392"/>
            <a:ext cx="360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!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 descr="http://me-forum.ru/upload/iblock/22c/22cd077d5b055a7d2d221ac311624a8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" y="142875"/>
            <a:ext cx="1400402" cy="765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47664" y="0"/>
            <a:ext cx="7596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России необходимо существенно увеличивать активность в области исследований </a:t>
            </a:r>
            <a:r>
              <a:rPr lang="ru-RU" sz="2400" smtClean="0"/>
              <a:t>и разработок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126448"/>
            <a:ext cx="91440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51520" y="1196743"/>
          <a:ext cx="8712967" cy="5480071"/>
        </p:xfrm>
        <a:graphic>
          <a:graphicData uri="http://schemas.openxmlformats.org/drawingml/2006/table">
            <a:tbl>
              <a:tblPr/>
              <a:tblGrid>
                <a:gridCol w="1533894"/>
                <a:gridCol w="652643"/>
                <a:gridCol w="652643"/>
                <a:gridCol w="652643"/>
                <a:gridCol w="652643"/>
                <a:gridCol w="652643"/>
                <a:gridCol w="652643"/>
                <a:gridCol w="652643"/>
                <a:gridCol w="652643"/>
                <a:gridCol w="652643"/>
                <a:gridCol w="652643"/>
                <a:gridCol w="652643"/>
              </a:tblGrid>
              <a:tr h="249295">
                <a:tc gridSpan="12"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Gross domestic expenditure on R&amp;D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3681">
                <a:tc gridSpan="12">
                  <a:txBody>
                    <a:bodyPr/>
                    <a:lstStyle/>
                    <a:p>
                      <a:pPr algn="l" fontAlgn="ctr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Million US dollars - 2005 constant prices and PPPs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11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2000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2001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2002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2003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2004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2005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2006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2007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2008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2009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2010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92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Austria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4 920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5 266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5 546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5 902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6 043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6 803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6 996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7 455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8 052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7 896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8 184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2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Belgium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6 125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6 497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6 165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6 018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6 149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6 171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6 440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6 750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7 081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7 090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7 109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2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Canada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19 063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21 215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21 352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21 687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22 709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23 090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23 336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23 356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22 796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22 416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21 708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2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Finland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4 733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4 799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4 955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5 170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5 401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5 601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5 846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6 151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6 576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6 406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6 553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2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France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36 946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38 479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39 521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38 794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39 395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39 236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40 191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40 623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41 394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42 720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43 214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2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Germany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61 579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62 557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63 289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63 981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63 800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64 299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67 595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69 569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74 705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74 375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77 098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2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Israel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6 228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6 628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6 607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6 296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6 610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7 146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7 684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8 714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8 937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8 422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8 719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2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Italy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16 411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17 376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18 110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17 766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17 920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17 999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19 095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20 204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20 527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20 337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20 606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2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Japan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110 017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113 086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114 930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117 927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120 301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128 695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134 844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139 916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138 684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126 872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128 581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2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Korea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20 213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22 641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23 586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25 067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28 305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30 618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34 712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38 923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41 685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44 311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49 394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2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Netherlands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10 385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10 572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10 290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10 533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10 823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10 904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11 157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11 134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11 071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11 016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11 379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2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Poland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2 912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2 850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2 595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2 606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2 831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2 982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3 107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3 384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3 790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4 304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4 876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2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Spain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9 193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9 607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10 635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11 657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12 203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13 331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14 832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16 220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17 457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17 302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17 240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2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Sweden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..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10 814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..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10 443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10 233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10 510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11 346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10 809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11 686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10 804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10 835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2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Turkey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2 996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3 171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3 293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3 184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3 735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4 617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4 845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6 314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6 380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7 110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7 664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2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United Kingdom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31 056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31 594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32 399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32 759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32 524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34 081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35 331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37 219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37 018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36 731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35 615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2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United States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302 231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306 683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300 510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307 769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310 261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325 936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339 956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355 488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371 813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365 994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..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2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China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30 401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34 673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42 570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49 618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59 264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71 055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83 902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96 304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111 183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140 637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161 552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1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Russian Federation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13 242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15 602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17 308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19 139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18 364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18 121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19 689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22 230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21 891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24 185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23 394</a:t>
                      </a:r>
                    </a:p>
                  </a:txBody>
                  <a:tcPr marL="7776" marR="7776" marT="77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 descr="http://me-forum.ru/upload/iblock/22c/22cd077d5b055a7d2d221ac311624a8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" y="142875"/>
            <a:ext cx="1400402" cy="765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47664" y="0"/>
            <a:ext cx="7596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 железнодорожном транспорте значительный потенциал реализации проектов с серьезным мультипликативным эффектом для промышленности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126448"/>
            <a:ext cx="91440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34285"/>
            <a:ext cx="4199780" cy="2892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1976" y="1207713"/>
            <a:ext cx="4608512" cy="2898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Рисунок 1" descr="http://www.hsrail.ru/i/photo/kart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39784" y="4177088"/>
            <a:ext cx="3888432" cy="2566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 descr="http://me-forum.ru/upload/iblock/22c/22cd077d5b055a7d2d221ac311624a8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" y="142875"/>
            <a:ext cx="1400402" cy="765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47664" y="0"/>
            <a:ext cx="759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Проект создания </a:t>
            </a:r>
            <a:r>
              <a:rPr lang="ru-RU" sz="2400" dirty="0" err="1" smtClean="0"/>
              <a:t>Транс-Евразийского</a:t>
            </a:r>
            <a:r>
              <a:rPr lang="ru-RU" sz="2400" dirty="0" smtClean="0"/>
              <a:t> пояса </a:t>
            </a:r>
            <a:r>
              <a:rPr lang="en-US" sz="2400" dirty="0" smtClean="0"/>
              <a:t>RAZVITIE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126448"/>
            <a:ext cx="91440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Карта_мир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72816"/>
            <a:ext cx="9144000" cy="4335567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 rot="20983877">
            <a:off x="4773418" y="3793719"/>
            <a:ext cx="2258436" cy="350682"/>
          </a:xfrm>
          <a:prstGeom prst="ellipse">
            <a:avLst/>
          </a:prstGeom>
          <a:solidFill>
            <a:srgbClr val="FF0000">
              <a:alpha val="10000"/>
            </a:srgbClr>
          </a:solidFill>
          <a:ln>
            <a:solidFill>
              <a:srgbClr val="FF0000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Picture 8" descr="C:\Documents and Settings\Игорь\Рабочий стол\RJD\01_byudzhet_glonass_umenshilsya_v_dva_raz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177424"/>
            <a:ext cx="121443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 descr="C:\Documents and Settings\Игорь\Рабочий стол\RJD\Holzheizkraftwerk_Hoevelhof__3d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205" y="2852117"/>
            <a:ext cx="1476375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8" descr="C:\Documents and Settings\Игорь\Рабочий стол\RJD\big_3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3080" y="2852117"/>
            <a:ext cx="1495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4860032" y="3378664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ПОЯС </a:t>
            </a:r>
            <a:r>
              <a:rPr lang="en-US" sz="2000" b="1" dirty="0" smtClean="0">
                <a:solidFill>
                  <a:srgbClr val="FF0000"/>
                </a:solidFill>
              </a:rPr>
              <a:t>RAZVITIE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30" name="Picture 3" descr="C:\Documents and Settings\Игорь\Рабочий стол\Fght\МПА_Энерго\166036_kailazh-ru-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4509120"/>
            <a:ext cx="1656184" cy="1102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625</Words>
  <Application>Microsoft Office PowerPoint</Application>
  <PresentationFormat>Экран (4:3)</PresentationFormat>
  <Paragraphs>267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Веремеев</dc:creator>
  <cp:lastModifiedBy>Хачатрян</cp:lastModifiedBy>
  <cp:revision>18</cp:revision>
  <dcterms:created xsi:type="dcterms:W3CDTF">2014-03-21T08:10:32Z</dcterms:created>
  <dcterms:modified xsi:type="dcterms:W3CDTF">2014-03-25T08:13:36Z</dcterms:modified>
</cp:coreProperties>
</file>