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5" r:id="rId5"/>
    <p:sldId id="258" r:id="rId6"/>
    <p:sldId id="268" r:id="rId7"/>
    <p:sldId id="264" r:id="rId8"/>
    <p:sldId id="271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57609-6BBF-44CB-B00F-17426D31A568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0F622-9754-451B-9B60-07B53EE1B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2844" y="73156"/>
            <a:ext cx="8858312" cy="609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7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Состояние </a:t>
            </a:r>
            <a:r>
              <a:rPr kumimoji="0" lang="ru-RU" sz="37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сельских территорий Нечерноземной зоны  Центра России  </a:t>
            </a:r>
          </a:p>
          <a:p>
            <a:pPr marL="0" marR="0" lvl="0" algn="ctr" defTabSz="914400" rtl="0" eaLnBrk="1" fontAlgn="base" latinLnBrk="0" hangingPunct="1">
              <a:lnSpc>
                <a:spcPts val="3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3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(Ивановская, Костромская,</a:t>
            </a:r>
            <a:r>
              <a:rPr kumimoji="0" lang="ru-RU" sz="33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3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Смоленская, Новгородская, Псковская и Тверская области)</a:t>
            </a: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Arial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lnSpc>
                <a:spcPts val="31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Зав.сектором кооперации и интеграции в АПК </a:t>
            </a:r>
          </a:p>
          <a:p>
            <a:pPr lvl="0" algn="ctr" eaLnBrk="0" fontAlgn="base" hangingPunct="0">
              <a:lnSpc>
                <a:spcPts val="31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ФГБНУ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ВНИИЭСХ</a:t>
            </a:r>
          </a:p>
          <a:p>
            <a:pPr lvl="0" algn="ctr" eaLnBrk="0" fontAlgn="base" hangingPunct="0">
              <a:lnSpc>
                <a:spcPts val="31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b="1" baseline="0" dirty="0" smtClean="0">
                <a:latin typeface="Arial" pitchFamily="34" charset="0"/>
                <a:ea typeface="Times New Roman" pitchFamily="18" charset="0"/>
              </a:rPr>
              <a:t>Председатель партии «Возрождение аграрной России»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Крылов</a:t>
            </a: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т. 8 905 733 40 74</a:t>
            </a:r>
            <a:endParaRPr kumimoji="0" lang="ru-RU" sz="2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9500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</a:t>
            </a: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Слайд 1</a:t>
            </a:r>
            <a:b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Поголовье коров в хозяйствах всех категорий,                                                                                                                                                                      тыс. голов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340767"/>
          <a:ext cx="8572562" cy="5256585"/>
        </p:xfrm>
        <a:graphic>
          <a:graphicData uri="http://schemas.openxmlformats.org/drawingml/2006/table">
            <a:tbl>
              <a:tblPr/>
              <a:tblGrid>
                <a:gridCol w="2415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5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5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5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97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46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13682">
                <a:tc>
                  <a:txBody>
                    <a:bodyPr/>
                    <a:lstStyle/>
                    <a:p>
                      <a:pPr algn="ctr"/>
                      <a:endParaRPr lang="ru-RU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2014"/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 к 1990 г., сокращение, раз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 </a:t>
                      </a: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г., </a:t>
                      </a: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8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Федерация 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20557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12743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8844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8531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2,4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5,1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Костромская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5,4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Смоленская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5,5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Новгородская область 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7,2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Псковская область 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5,6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Тверская область </a:t>
                      </a:r>
                      <a:endParaRPr lang="ru-RU" sz="17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kern="0" spc="-1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т.ч. </a:t>
                      </a:r>
                      <a:r>
                        <a:rPr lang="ru-RU" sz="1700" b="1" i="1" kern="0" spc="-10" baseline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Оленинский</a:t>
                      </a:r>
                      <a:r>
                        <a:rPr lang="ru-RU" sz="1700" b="1" i="1" kern="0" spc="-1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район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7 раз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 25</a:t>
                      </a:r>
                      <a:r>
                        <a:rPr lang="ru-RU" sz="17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88641"/>
            <a:ext cx="8029604" cy="792087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Слайд 2</a:t>
            </a: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Производство молока в хозяйствах всех категорий,                                                                                                    тыс.тонн</a:t>
            </a:r>
            <a:endParaRPr lang="ru-RU" sz="2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268759"/>
          <a:ext cx="8640961" cy="5251617"/>
        </p:xfrm>
        <a:graphic>
          <a:graphicData uri="http://schemas.openxmlformats.org/drawingml/2006/table">
            <a:tbl>
              <a:tblPr/>
              <a:tblGrid>
                <a:gridCol w="2403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56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98012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endParaRPr lang="ru-RU" sz="16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</a:pPr>
                      <a:endParaRPr lang="ru-RU" sz="16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 г.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г., сокращение, раз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г., %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Федерация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55715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32259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31847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30791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1,8 раза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07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5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Ивановская область</a:t>
                      </a:r>
                      <a:endParaRPr lang="ru-RU" sz="165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426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234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168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2,8 раза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07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5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Костромская область</a:t>
                      </a:r>
                      <a:endParaRPr lang="ru-RU" sz="165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133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3,4 раза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Смоленская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797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434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236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3,4 раза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7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Новгородская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348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151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4,2 раза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Псковская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614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321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228</a:t>
                      </a:r>
                      <a:endParaRPr lang="ru-RU" sz="16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195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3,1 раза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58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Тверская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т.ч. </a:t>
                      </a:r>
                      <a:r>
                        <a:rPr lang="ru-RU" sz="1600" b="1" i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Оленинский</a:t>
                      </a:r>
                      <a:r>
                        <a:rPr lang="ru-RU" sz="16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район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21,3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4,1 раза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19,4 раза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88640"/>
            <a:ext cx="8435280" cy="86409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Слайд 3</a:t>
            </a:r>
            <a:b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Посевные площади сельскохозяйственных культур  </a:t>
            </a:r>
            <a:b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хозяйствах всех категорий, тыс. га                                                                                                                                                   </a:t>
            </a:r>
            <a:endParaRPr lang="ru-RU" sz="2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424936" cy="4896353"/>
        </p:xfrm>
        <a:graphic>
          <a:graphicData uri="http://schemas.openxmlformats.org/drawingml/2006/table">
            <a:tbl>
              <a:tblPr/>
              <a:tblGrid>
                <a:gridCol w="2286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6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41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14602">
                <a:tc>
                  <a:txBody>
                    <a:bodyPr/>
                    <a:lstStyle/>
                    <a:p>
                      <a:pPr algn="ctr"/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   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</a:t>
                      </a: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г., сокращение, раз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</a:t>
                      </a: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г., </a:t>
                      </a: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Федерация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117705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84670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75188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78525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 1,5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2,7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Костромская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3,4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Смоленская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1439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3,6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Новгородская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2,7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8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Псковская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3,6 раза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081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Тверская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kern="0" spc="-5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т.ч. </a:t>
                      </a:r>
                      <a:r>
                        <a:rPr lang="ru-RU" sz="1700" b="1" i="1" kern="0" spc="-50" baseline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Оленинский</a:t>
                      </a:r>
                      <a:r>
                        <a:rPr lang="ru-RU" sz="1700" b="1" i="1" kern="0" spc="-5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район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1475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10,8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2,5 раза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5 раз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Слайд 4</a:t>
            </a:r>
            <a:b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Посевные площади льна-долгунца   тыс. га</a:t>
            </a:r>
            <a:endParaRPr lang="ru-RU" sz="2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5" y="1124742"/>
          <a:ext cx="8286808" cy="5256587"/>
        </p:xfrm>
        <a:graphic>
          <a:graphicData uri="http://schemas.openxmlformats.org/drawingml/2006/table">
            <a:tbl>
              <a:tblPr/>
              <a:tblGrid>
                <a:gridCol w="2684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4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1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75809">
                <a:tc>
                  <a:txBody>
                    <a:bodyPr/>
                    <a:lstStyle/>
                    <a:p>
                      <a:pPr algn="ctr"/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 г.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</a:t>
                      </a: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сокращение,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3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Федерация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418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107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51,2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8,4 раза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3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Ивановская область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0,3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37 раз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3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Костромская область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1,4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0,4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75 раз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3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Смоленская область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7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 раза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3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Новгородская область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0,8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29 раза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657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Псковская 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Лен ликвидирован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76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Тверская 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7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т.ч. </a:t>
                      </a:r>
                      <a:r>
                        <a:rPr lang="ru-RU" sz="1700" b="1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Оленинский</a:t>
                      </a: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район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16 раз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23,5 раза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                                                                                      </a:t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                                                                                Слайд 5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Сельское население </a:t>
            </a:r>
            <a:br>
              <a:rPr lang="ru-RU" dirty="0" smtClean="0"/>
            </a:br>
            <a:r>
              <a:rPr lang="ru-RU" dirty="0" smtClean="0"/>
              <a:t>                                                       </a:t>
            </a:r>
            <a:r>
              <a:rPr lang="ru-RU" sz="3100" dirty="0" smtClean="0"/>
              <a:t>тыс.чел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</a:t>
            </a:r>
            <a:r>
              <a:rPr lang="ru-RU" sz="2200" dirty="0" smtClean="0"/>
              <a:t>на 1 января , тыс. челове</a:t>
            </a:r>
            <a:r>
              <a:rPr lang="ru-RU" sz="1800" dirty="0" smtClean="0"/>
              <a:t>к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28799"/>
          <a:ext cx="8069084" cy="5023485"/>
        </p:xfrm>
        <a:graphic>
          <a:graphicData uri="http://schemas.openxmlformats.org/drawingml/2006/table">
            <a:tbl>
              <a:tblPr/>
              <a:tblGrid>
                <a:gridCol w="2684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9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55144">
                <a:tc>
                  <a:txBody>
                    <a:bodyPr/>
                    <a:lstStyle/>
                    <a:p>
                      <a:pPr algn="ctr"/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  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1990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Российская Федерация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38929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39471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37772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37118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5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5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Костромская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191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5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Смоленская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327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1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Новгородская 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189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184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47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Псковская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275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196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36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Тверская </a:t>
                      </a:r>
                      <a:r>
                        <a:rPr lang="ru-RU" sz="17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700" b="1" i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т.ч. </a:t>
                      </a:r>
                      <a:r>
                        <a:rPr lang="ru-RU" sz="1700" b="1" i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Оленинский</a:t>
                      </a:r>
                      <a:r>
                        <a:rPr lang="ru-RU" sz="17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район,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 них работающих в сельском хозяйстве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18,6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4,3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1,32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0,67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0,12</a:t>
                      </a:r>
                      <a:endParaRPr lang="ru-RU" sz="17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Уменьшение в 36 раз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0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Слайд 6</a:t>
            </a:r>
          </a:p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Показатели «развития»  </a:t>
            </a:r>
            <a:r>
              <a:rPr lang="ru-RU" sz="2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Оленинского</a:t>
            </a:r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района  </a:t>
            </a:r>
          </a:p>
          <a:p>
            <a:pPr algn="ctr"/>
            <a:r>
              <a:rPr lang="ru-RU" sz="2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Тверской области</a:t>
            </a:r>
            <a:endParaRPr lang="ru-RU" sz="2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9" y="1196751"/>
          <a:ext cx="8501121" cy="4739091"/>
        </p:xfrm>
        <a:graphic>
          <a:graphicData uri="http://schemas.openxmlformats.org/drawingml/2006/table">
            <a:tbl>
              <a:tblPr/>
              <a:tblGrid>
                <a:gridCol w="2126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16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62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5761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 г.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 г.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 г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 г.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2014г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1990г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сокращение, 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2014г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2010г, %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61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Посев</a:t>
                      </a: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площади  всего, 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52,5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30,1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11,8  </a:t>
                      </a:r>
                      <a:endParaRPr lang="ru-RU" sz="17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3т. </a:t>
                      </a:r>
                      <a:r>
                        <a:rPr lang="ru-RU" sz="17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зер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.)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10,8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5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079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Посев.площади  льна</a:t>
                      </a:r>
                    </a:p>
                  </a:txBody>
                  <a:tcPr marL="27045" marR="2704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4,7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1,0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47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155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Поголовье коров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1,6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0,4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25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079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Производство молока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21, 3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10,3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5,8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1,1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 19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079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сельхозпредприятий</a:t>
                      </a:r>
                    </a:p>
                  </a:txBody>
                  <a:tcPr marL="27045" marR="2704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5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155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КФХ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3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раза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205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населения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18,6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16,2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14,1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12,5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1,5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раза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7618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работающих в сельском хозяйстве (без ЛПХ)</a:t>
                      </a:r>
                    </a:p>
                  </a:txBody>
                  <a:tcPr marL="27045" marR="2704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4300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1320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670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 36 </a:t>
                      </a:r>
                      <a:r>
                        <a:rPr lang="ru-RU" sz="17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7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7045" marR="27045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причины деградации сельских территорий Нечерноземья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pPr lvl="0"/>
            <a:r>
              <a:rPr lang="ru-RU" b="1" dirty="0"/>
              <a:t>Разрыв вертикали власти на всех уровнях управления АПК, что особенно пагубно отразилось  на развитие сложных по многим позициям  регионах,  в том числе Нечерноземной зоны. </a:t>
            </a:r>
            <a:endParaRPr lang="ru-RU" dirty="0"/>
          </a:p>
          <a:p>
            <a:pPr lvl="0"/>
            <a:r>
              <a:rPr lang="ru-RU" b="1" dirty="0"/>
              <a:t>Самоустранение государственной и местных властей от  регулирования развития сельского хозяйства.    Сокращение, а в ряде районах и полная ликвидация</a:t>
            </a:r>
            <a:br>
              <a:rPr lang="ru-RU" b="1" dirty="0"/>
            </a:br>
            <a:r>
              <a:rPr lang="ru-RU" b="1" dirty="0"/>
              <a:t>управлений сельского хозяйства </a:t>
            </a:r>
            <a:endParaRPr lang="ru-RU" dirty="0"/>
          </a:p>
          <a:p>
            <a:pPr lvl="0"/>
            <a:r>
              <a:rPr lang="ru-RU" b="1" dirty="0"/>
              <a:t>Низкая доходность, а по отдельным видам   убыточность сельскохозяйственного производства. </a:t>
            </a:r>
            <a:endParaRPr lang="ru-RU" dirty="0"/>
          </a:p>
          <a:p>
            <a:pPr lvl="0"/>
            <a:r>
              <a:rPr lang="ru-RU" b="1" dirty="0"/>
              <a:t>Слабое развитие сельскохозяйственной кооперации.</a:t>
            </a:r>
            <a:endParaRPr lang="ru-RU" dirty="0"/>
          </a:p>
          <a:p>
            <a:pPr lvl="0"/>
            <a:r>
              <a:rPr lang="ru-RU" b="1" dirty="0"/>
              <a:t>Невысокое    плодородие    почв    и    сложные    природно-</a:t>
            </a:r>
            <a:br>
              <a:rPr lang="ru-RU" b="1" dirty="0"/>
            </a:br>
            <a:r>
              <a:rPr lang="ru-RU" b="1" dirty="0"/>
              <a:t>климатические условия.</a:t>
            </a:r>
            <a:endParaRPr lang="ru-RU" dirty="0"/>
          </a:p>
          <a:p>
            <a:pPr lvl="0"/>
            <a:r>
              <a:rPr lang="ru-RU" b="1" dirty="0"/>
              <a:t>Законодательно    не      определен   механизм   ответственности</a:t>
            </a:r>
            <a:br>
              <a:rPr lang="ru-RU" b="1" dirty="0"/>
            </a:br>
            <a:r>
              <a:rPr lang="ru-RU" b="1" dirty="0"/>
              <a:t>органов  самоуправления, в том числе глав администраций  за  состояние производства  на соответствующих территориях.</a:t>
            </a:r>
            <a:endParaRPr lang="ru-RU" dirty="0"/>
          </a:p>
          <a:p>
            <a:pPr lvl="0"/>
            <a:r>
              <a:rPr lang="ru-RU" b="1" dirty="0"/>
              <a:t>Наличие большого спроса в ближайших городах на рабочую силу.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29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648072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Меры по восстановлению экономики сельских территорий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606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Слайд 9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71472" y="2143116"/>
            <a:ext cx="8115328" cy="3983047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Коренное  изменение аграрной политики.  Реорганизация МСХ Российской Федерации с наделениями необходимыми правами, средствами и ответственностью за развитие АПК.  Передать МСХ  от других Министерств и ведомств функции, которые относятся к агропромышленному комплексу. Укрепить  Министерства профессиональными кадрами.</a:t>
            </a:r>
          </a:p>
          <a:p>
            <a:r>
              <a:rPr lang="ru-RU" dirty="0" smtClean="0"/>
              <a:t> Восстановить </a:t>
            </a:r>
            <a:r>
              <a:rPr lang="ru-RU" dirty="0"/>
              <a:t>вертикаль   управления и координации АПК страны.  Привлечь к управлению  АПК   общественные организации, их  ассоциации и союзы.</a:t>
            </a:r>
          </a:p>
          <a:p>
            <a:r>
              <a:rPr lang="ru-RU" dirty="0" smtClean="0"/>
              <a:t>Возложить </a:t>
            </a:r>
            <a:r>
              <a:rPr lang="ru-RU" dirty="0"/>
              <a:t>ответственность МСХ за развитие сельскохозяйственной кооперации.</a:t>
            </a:r>
          </a:p>
          <a:p>
            <a:r>
              <a:rPr lang="ru-RU" dirty="0" smtClean="0"/>
              <a:t>Объявить   </a:t>
            </a:r>
            <a:r>
              <a:rPr lang="ru-RU" dirty="0"/>
              <a:t>долгосрочный  </a:t>
            </a:r>
            <a:r>
              <a:rPr lang="ru-RU" dirty="0" err="1"/>
              <a:t>мараторий</a:t>
            </a:r>
            <a:r>
              <a:rPr lang="ru-RU" dirty="0"/>
              <a:t> на все виды налогов, кроме подоходного, для малых и средних сельхозпредприятий  и фермерских хозяйств депрессивных районов. </a:t>
            </a:r>
          </a:p>
          <a:p>
            <a:r>
              <a:rPr lang="ru-RU" dirty="0" smtClean="0"/>
              <a:t> </a:t>
            </a:r>
            <a:r>
              <a:rPr lang="ru-RU" dirty="0"/>
              <a:t>Возложить в аграрных регионах   ответственность глав регионов и районов за состояние сельского хозяйства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</TotalTime>
  <Words>839</Words>
  <Application>Microsoft Office PowerPoint</Application>
  <PresentationFormat>Экран (4:3)</PresentationFormat>
  <Paragraphs>408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                                                                                                                            Слайд 1 Поголовье коров в хозяйствах всех категорий,                                                                                                                                                                      тыс. голов</vt:lpstr>
      <vt:lpstr>                                                                                                 Слайд 2  Производство молока в хозяйствах всех категорий,                                                                                                    тыс.тонн</vt:lpstr>
      <vt:lpstr>                                                                                                                   Слайд 3  Посевные площади сельскохозяйственных культур   в хозяйствах всех категорий, тыс. га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Слайд 4 Посевные площади льна-долгунца   тыс. га</vt:lpstr>
      <vt:lpstr>                                                                                                                                                                         Слайд 5 Сельское население                                                         тыс.чел                                               на 1 января , тыс. человек</vt:lpstr>
      <vt:lpstr>Презентация PowerPoint</vt:lpstr>
      <vt:lpstr>Основные причины деградации сельских территорий Нечерноземья </vt:lpstr>
      <vt:lpstr> Меры по восстановлению экономики сельских территорий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Таблица 1. Производство молока в хозяйствах вех категорий    тыс.тонн</dc:title>
  <dc:creator>Админ</dc:creator>
  <cp:lastModifiedBy>Иван</cp:lastModifiedBy>
  <cp:revision>81</cp:revision>
  <dcterms:created xsi:type="dcterms:W3CDTF">2016-03-01T05:52:08Z</dcterms:created>
  <dcterms:modified xsi:type="dcterms:W3CDTF">2016-03-23T07:00:01Z</dcterms:modified>
</cp:coreProperties>
</file>