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18"/>
  </p:notesMasterIdLst>
  <p:sldIdLst>
    <p:sldId id="266" r:id="rId2"/>
    <p:sldId id="275" r:id="rId3"/>
    <p:sldId id="272" r:id="rId4"/>
    <p:sldId id="277" r:id="rId5"/>
    <p:sldId id="274" r:id="rId6"/>
    <p:sldId id="276" r:id="rId7"/>
    <p:sldId id="271" r:id="rId8"/>
    <p:sldId id="273" r:id="rId9"/>
    <p:sldId id="279" r:id="rId10"/>
    <p:sldId id="278" r:id="rId11"/>
    <p:sldId id="259" r:id="rId12"/>
    <p:sldId id="257" r:id="rId13"/>
    <p:sldId id="261" r:id="rId14"/>
    <p:sldId id="262" r:id="rId15"/>
    <p:sldId id="263" r:id="rId16"/>
    <p:sldId id="267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BBA3"/>
    <a:srgbClr val="EC5A20"/>
    <a:srgbClr val="1B06BA"/>
    <a:srgbClr val="1818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505E3EF-67EA-436B-97B2-0124C06EBD24}" styleName="Средний стиль 4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270" autoAdjust="0"/>
  </p:normalViewPr>
  <p:slideViewPr>
    <p:cSldViewPr>
      <p:cViewPr varScale="1">
        <p:scale>
          <a:sx n="117" d="100"/>
          <a:sy n="117" d="100"/>
        </p:scale>
        <p:origin x="8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2"/>
          <c:order val="2"/>
          <c:spPr>
            <a:solidFill>
              <a:schemeClr val="accent1">
                <a:shade val="65000"/>
              </a:schemeClr>
            </a:solidFill>
            <a:ln>
              <a:noFill/>
            </a:ln>
            <a:effectLst/>
          </c:spPr>
          <c:invertIfNegative val="0"/>
          <c:cat>
            <c:strRef>
              <c:f>Лист1!$A$11:$A$24</c:f>
              <c:strCache>
                <c:ptCount val="14"/>
                <c:pt idx="0">
                  <c:v>Сельское хозяйство</c:v>
                </c:pt>
                <c:pt idx="1">
                  <c:v>Строительство</c:v>
                </c:pt>
                <c:pt idx="2">
                  <c:v>Транспорт и связь</c:v>
                </c:pt>
                <c:pt idx="3">
                  <c:v>Гостиницы  и рестораны</c:v>
                </c:pt>
                <c:pt idx="4">
                  <c:v>Электроэнергетика</c:v>
                </c:pt>
                <c:pt idx="5">
                  <c:v>Добыча полезных ископаемых</c:v>
                </c:pt>
                <c:pt idx="6">
                  <c:v>Операции с недвижимостью</c:v>
                </c:pt>
                <c:pt idx="7">
                  <c:v>Оптовая и розничная торговля</c:v>
                </c:pt>
                <c:pt idx="8">
                  <c:v>Здравоохранение</c:v>
                </c:pt>
                <c:pt idx="9">
                  <c:v>Образование</c:v>
                </c:pt>
                <c:pt idx="10">
                  <c:v>Производство резиновых и пластмассовых изделий</c:v>
                </c:pt>
                <c:pt idx="11">
                  <c:v>Производство пищевых продуктов</c:v>
                </c:pt>
                <c:pt idx="12">
                  <c:v>Госуправление и обеспечение военной безопасности</c:v>
                </c:pt>
                <c:pt idx="13">
                  <c:v>Финансовая деятельность</c:v>
                </c:pt>
              </c:strCache>
            </c:strRef>
          </c:cat>
          <c:val>
            <c:numRef>
              <c:f>Лист1!$D$11:$D$24</c:f>
              <c:numCache>
                <c:formatCode>General</c:formatCode>
                <c:ptCount val="14"/>
                <c:pt idx="0">
                  <c:v>14982</c:v>
                </c:pt>
                <c:pt idx="1">
                  <c:v>19804</c:v>
                </c:pt>
                <c:pt idx="2">
                  <c:v>22368</c:v>
                </c:pt>
                <c:pt idx="3">
                  <c:v>16930</c:v>
                </c:pt>
                <c:pt idx="4">
                  <c:v>22561</c:v>
                </c:pt>
                <c:pt idx="5">
                  <c:v>22995</c:v>
                </c:pt>
                <c:pt idx="6">
                  <c:v>21514</c:v>
                </c:pt>
                <c:pt idx="7">
                  <c:v>17648</c:v>
                </c:pt>
                <c:pt idx="8">
                  <c:v>23298</c:v>
                </c:pt>
                <c:pt idx="9">
                  <c:v>24330</c:v>
                </c:pt>
                <c:pt idx="10">
                  <c:v>17711</c:v>
                </c:pt>
                <c:pt idx="11">
                  <c:v>19389</c:v>
                </c:pt>
                <c:pt idx="12">
                  <c:v>34764</c:v>
                </c:pt>
                <c:pt idx="13">
                  <c:v>38042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91701920"/>
        <c:axId val="191702312"/>
        <c:extLst>
          <c:ext xmlns:c15="http://schemas.microsoft.com/office/drawing/2012/chart" uri="{02D57815-91ED-43cb-92C2-25804820EDAC}">
            <c15:filteredBarSeries>
              <c15:ser>
                <c:idx val="0"/>
                <c:order val="0"/>
                <c:spPr>
                  <a:solidFill>
                    <a:schemeClr val="accent1">
                      <a:tint val="65000"/>
                    </a:schemeClr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>
                      <c:ext uri="{02D57815-91ED-43cb-92C2-25804820EDAC}">
                        <c15:formulaRef>
                          <c15:sqref>Лист1!$A$11:$A$24</c15:sqref>
                        </c15:formulaRef>
                      </c:ext>
                    </c:extLst>
                    <c:strCache>
                      <c:ptCount val="14"/>
                      <c:pt idx="0">
                        <c:v>Сельское хозяйство</c:v>
                      </c:pt>
                      <c:pt idx="1">
                        <c:v>Строительство</c:v>
                      </c:pt>
                      <c:pt idx="2">
                        <c:v>Транспорт и связь</c:v>
                      </c:pt>
                      <c:pt idx="3">
                        <c:v>Гостиницы  и рестораны</c:v>
                      </c:pt>
                      <c:pt idx="4">
                        <c:v>Электроэнергетика</c:v>
                      </c:pt>
                      <c:pt idx="5">
                        <c:v>Добыча полезных ископаемых</c:v>
                      </c:pt>
                      <c:pt idx="6">
                        <c:v>Операции с недвижимостью</c:v>
                      </c:pt>
                      <c:pt idx="7">
                        <c:v>Оптовая и розничная торговля</c:v>
                      </c:pt>
                      <c:pt idx="8">
                        <c:v>Здравоохранение</c:v>
                      </c:pt>
                      <c:pt idx="9">
                        <c:v>Образование</c:v>
                      </c:pt>
                      <c:pt idx="10">
                        <c:v>Производство резиновых и пластмассовых изделий</c:v>
                      </c:pt>
                      <c:pt idx="11">
                        <c:v>Производство пищевых продуктов</c:v>
                      </c:pt>
                      <c:pt idx="12">
                        <c:v>Госуправление и обеспечение военной безопасности</c:v>
                      </c:pt>
                      <c:pt idx="13">
                        <c:v>Финансовая деятельность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Лист1!$B$11:$B$24</c15:sqref>
                        </c15:formulaRef>
                      </c:ext>
                    </c:extLst>
                    <c:numCache>
                      <c:formatCode>General</c:formatCode>
                      <c:ptCount val="14"/>
                    </c:numCache>
                  </c:numRef>
                </c:val>
              </c15:ser>
            </c15:filteredBarSeries>
            <c15:filteredBarSeries>
              <c15:ser>
                <c:idx val="1"/>
                <c:order val="1"/>
                <c:spPr>
                  <a:solidFill>
                    <a:schemeClr val="accent1"/>
                  </a:solidFill>
                  <a:ln>
                    <a:noFill/>
                  </a:ln>
                  <a:effectLst/>
                </c:spPr>
                <c:invertIfNegative val="0"/>
                <c:cat>
                  <c:str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Лист1!$A$11:$A$24</c15:sqref>
                        </c15:formulaRef>
                      </c:ext>
                    </c:extLst>
                    <c:strCache>
                      <c:ptCount val="14"/>
                      <c:pt idx="0">
                        <c:v>Сельское хозяйство</c:v>
                      </c:pt>
                      <c:pt idx="1">
                        <c:v>Строительство</c:v>
                      </c:pt>
                      <c:pt idx="2">
                        <c:v>Транспорт и связь</c:v>
                      </c:pt>
                      <c:pt idx="3">
                        <c:v>Гостиницы  и рестораны</c:v>
                      </c:pt>
                      <c:pt idx="4">
                        <c:v>Электроэнергетика</c:v>
                      </c:pt>
                      <c:pt idx="5">
                        <c:v>Добыча полезных ископаемых</c:v>
                      </c:pt>
                      <c:pt idx="6">
                        <c:v>Операции с недвижимостью</c:v>
                      </c:pt>
                      <c:pt idx="7">
                        <c:v>Оптовая и розничная торговля</c:v>
                      </c:pt>
                      <c:pt idx="8">
                        <c:v>Здравоохранение</c:v>
                      </c:pt>
                      <c:pt idx="9">
                        <c:v>Образование</c:v>
                      </c:pt>
                      <c:pt idx="10">
                        <c:v>Производство резиновых и пластмассовых изделий</c:v>
                      </c:pt>
                      <c:pt idx="11">
                        <c:v>Производство пищевых продуктов</c:v>
                      </c:pt>
                      <c:pt idx="12">
                        <c:v>Госуправление и обеспечение военной безопасности</c:v>
                      </c:pt>
                      <c:pt idx="13">
                        <c:v>Финансовая деятельность</c:v>
                      </c:pt>
                    </c:strCache>
                  </c:strRef>
                </c:cat>
                <c:val>
                  <c:numRef>
                    <c:extLst xmlns:c15="http://schemas.microsoft.com/office/drawing/2012/chart">
                      <c:ext xmlns:c15="http://schemas.microsoft.com/office/drawing/2012/chart" uri="{02D57815-91ED-43cb-92C2-25804820EDAC}">
                        <c15:formulaRef>
                          <c15:sqref>Лист1!$C$11:$C$24</c15:sqref>
                        </c15:formulaRef>
                      </c:ext>
                    </c:extLst>
                    <c:numCache>
                      <c:formatCode>General</c:formatCode>
                      <c:ptCount val="14"/>
                    </c:numCache>
                  </c:numRef>
                </c:val>
              </c15:ser>
            </c15:filteredBarSeries>
          </c:ext>
        </c:extLst>
      </c:barChart>
      <c:catAx>
        <c:axId val="1917019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ru-RU"/>
          </a:p>
        </c:txPr>
        <c:crossAx val="191702312"/>
        <c:crosses val="autoZero"/>
        <c:auto val="1"/>
        <c:lblAlgn val="ctr"/>
        <c:lblOffset val="100"/>
        <c:noMultiLvlLbl val="0"/>
      </c:catAx>
      <c:valAx>
        <c:axId val="1917023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91701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4436619718309859"/>
          <c:y val="8.6805555555555552E-2"/>
          <c:w val="0.50176056338028174"/>
          <c:h val="0.586805555555555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Население Республики Крым</c:v>
                </c:pt>
              </c:strCache>
            </c:strRef>
          </c:tx>
          <c:spPr>
            <a:solidFill>
              <a:srgbClr val="00B0F0"/>
            </a:solidFill>
            <a:ln w="12634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268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194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Sheet1!$B$2:$F$2</c:f>
              <c:numCache>
                <c:formatCode>General</c:formatCode>
                <c:ptCount val="5"/>
                <c:pt idx="0">
                  <c:v>1956.5</c:v>
                </c:pt>
                <c:pt idx="1">
                  <c:v>1954.7</c:v>
                </c:pt>
                <c:pt idx="2">
                  <c:v>1954.2</c:v>
                </c:pt>
                <c:pt idx="3">
                  <c:v>1956.4</c:v>
                </c:pt>
                <c:pt idx="4">
                  <c:v>1967.1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Количество молодежи 15-29 лет</c:v>
                </c:pt>
              </c:strCache>
            </c:strRef>
          </c:tx>
          <c:spPr>
            <a:solidFill>
              <a:srgbClr val="FF0000"/>
            </a:solidFill>
            <a:ln w="12634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 w="25268">
                <a:noFill/>
              </a:ln>
            </c:spPr>
            <c:txPr>
              <a:bodyPr rot="-5400000" vert="horz" wrap="square" lIns="38100" tIns="19050" rIns="38100" bIns="19050" anchor="ctr">
                <a:spAutoFit/>
              </a:bodyPr>
              <a:lstStyle/>
              <a:p>
                <a:pPr algn="ctr">
                  <a:defRPr sz="1194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Sheet1!$B$3:$F$3</c:f>
              <c:numCache>
                <c:formatCode>General</c:formatCode>
                <c:ptCount val="5"/>
                <c:pt idx="0">
                  <c:v>440.8</c:v>
                </c:pt>
                <c:pt idx="1">
                  <c:v>428.9</c:v>
                </c:pt>
                <c:pt idx="2">
                  <c:v>416.1</c:v>
                </c:pt>
                <c:pt idx="3">
                  <c:v>401.1</c:v>
                </c:pt>
                <c:pt idx="4">
                  <c:v>383.1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91703096"/>
        <c:axId val="194877512"/>
      </c:barChart>
      <c:catAx>
        <c:axId val="19170309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02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/>
                  <a:t>год</a:t>
                </a:r>
              </a:p>
            </c:rich>
          </c:tx>
          <c:layout>
            <c:manualLayout>
              <c:xMode val="edge"/>
              <c:yMode val="edge"/>
              <c:x val="0.37147887323943662"/>
              <c:y val="0.80555555555555558"/>
            </c:manualLayout>
          </c:layout>
          <c:overlay val="0"/>
          <c:spPr>
            <a:noFill/>
            <a:ln w="25268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5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94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94877512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4877512"/>
        <c:scaling>
          <c:orientation val="minMax"/>
        </c:scaling>
        <c:delete val="0"/>
        <c:axPos val="l"/>
        <c:majorGridlines>
          <c:spPr>
            <a:ln w="12634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102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r>
                  <a:rPr lang="ru-RU"/>
                  <a:t>тыс. чел.</a:t>
                </a:r>
              </a:p>
            </c:rich>
          </c:tx>
          <c:layout>
            <c:manualLayout>
              <c:xMode val="edge"/>
              <c:yMode val="edge"/>
              <c:x val="1.936619718309859E-2"/>
              <c:y val="0.27777777777777779"/>
            </c:manualLayout>
          </c:layout>
          <c:overlay val="0"/>
          <c:spPr>
            <a:noFill/>
            <a:ln w="25268">
              <a:noFill/>
            </a:ln>
          </c:spPr>
        </c:title>
        <c:numFmt formatCode="General" sourceLinked="1"/>
        <c:majorTickMark val="out"/>
        <c:minorTickMark val="none"/>
        <c:tickLblPos val="nextTo"/>
        <c:spPr>
          <a:ln w="3159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94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91703096"/>
        <c:crosses val="autoZero"/>
        <c:crossBetween val="between"/>
      </c:valAx>
      <c:spPr>
        <a:noFill/>
        <a:ln w="25268">
          <a:noFill/>
        </a:ln>
      </c:spPr>
    </c:plotArea>
    <c:legend>
      <c:legendPos val="b"/>
      <c:layout>
        <c:manualLayout>
          <c:xMode val="edge"/>
          <c:yMode val="edge"/>
          <c:x val="9.3309859154929578E-2"/>
          <c:y val="0.90625"/>
          <c:w val="0.82218309859154926"/>
          <c:h val="8.6805555555555552E-2"/>
        </c:manualLayout>
      </c:layout>
      <c:overlay val="0"/>
      <c:spPr>
        <a:noFill/>
        <a:ln w="25268">
          <a:noFill/>
        </a:ln>
      </c:spPr>
      <c:txPr>
        <a:bodyPr/>
        <a:lstStyle/>
        <a:p>
          <a:pPr>
            <a:defRPr sz="1094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4" b="1" i="0" u="none" strike="noStrike" baseline="0">
          <a:solidFill>
            <a:srgbClr val="000000"/>
          </a:solidFill>
          <a:latin typeface="Arial Cyr"/>
          <a:ea typeface="Arial Cyr"/>
          <a:cs typeface="Arial Cyr"/>
        </a:defRPr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hPercent val="146"/>
      <c:rotY val="20"/>
      <c:depthPercent val="100"/>
      <c:rAngAx val="1"/>
    </c:view3D>
    <c:floor>
      <c:thickness val="0"/>
      <c:spPr>
        <a:noFill/>
        <a:ln w="6350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.19525543972480425"/>
          <c:y val="3.1047404989189235E-2"/>
          <c:w val="0.47080291970802918"/>
          <c:h val="0.59154929577464788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Количество безработной молодежи</c:v>
                </c:pt>
              </c:strCache>
            </c:strRef>
          </c:tx>
          <c:spPr>
            <a:solidFill>
              <a:srgbClr val="00B0F0"/>
            </a:solidFill>
            <a:ln w="12609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Sheet1!$B$2:$F$2</c:f>
              <c:numCache>
                <c:formatCode>General</c:formatCode>
                <c:ptCount val="5"/>
                <c:pt idx="0">
                  <c:v>31.1</c:v>
                </c:pt>
                <c:pt idx="1">
                  <c:v>21.1</c:v>
                </c:pt>
                <c:pt idx="2">
                  <c:v>24.7</c:v>
                </c:pt>
                <c:pt idx="3">
                  <c:v>19.8</c:v>
                </c:pt>
                <c:pt idx="4">
                  <c:v>21.9</c:v>
                </c:pt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Количество трудоустроенной молодежи</c:v>
                </c:pt>
              </c:strCache>
            </c:strRef>
          </c:tx>
          <c:spPr>
            <a:solidFill>
              <a:srgbClr val="FF0000"/>
            </a:solidFill>
            <a:ln w="12609">
              <a:solidFill>
                <a:srgbClr val="000000"/>
              </a:solidFill>
              <a:prstDash val="solid"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numRef>
              <c:f>Sheet1!$B$1:$F$1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Sheet1!$B$3:$F$3</c:f>
              <c:numCache>
                <c:formatCode>General</c:formatCode>
                <c:ptCount val="5"/>
                <c:pt idx="0">
                  <c:v>11.5</c:v>
                </c:pt>
                <c:pt idx="1">
                  <c:v>10.7</c:v>
                </c:pt>
                <c:pt idx="2">
                  <c:v>9.8000000000000007</c:v>
                </c:pt>
                <c:pt idx="3">
                  <c:v>9.1999999999999993</c:v>
                </c:pt>
                <c:pt idx="4">
                  <c:v>7.9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94878296"/>
        <c:axId val="194877904"/>
        <c:axId val="0"/>
      </c:bar3DChart>
      <c:catAx>
        <c:axId val="19487829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Годы</a:t>
                </a:r>
                <a:endParaRPr lang="ru-RU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3152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91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94877904"/>
        <c:crosses val="autoZero"/>
        <c:auto val="1"/>
        <c:lblAlgn val="ctr"/>
        <c:lblOffset val="100"/>
        <c:tickLblSkip val="1"/>
        <c:tickMarkSkip val="1"/>
        <c:noMultiLvlLbl val="0"/>
      </c:catAx>
      <c:valAx>
        <c:axId val="194877904"/>
        <c:scaling>
          <c:orientation val="minMax"/>
        </c:scaling>
        <c:delete val="0"/>
        <c:axPos val="b"/>
        <c:majorGridlines>
          <c:spPr>
            <a:ln w="12609">
              <a:solidFill>
                <a:srgbClr val="FFFFFF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/>
                  <a:t>%</a:t>
                </a:r>
                <a:endParaRPr lang="ru-RU" dirty="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spPr>
          <a:ln w="3152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191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194878296"/>
        <c:crosses val="autoZero"/>
        <c:crossBetween val="between"/>
      </c:valAx>
      <c:spPr>
        <a:noFill/>
        <a:ln w="25218">
          <a:noFill/>
        </a:ln>
      </c:spPr>
    </c:plotArea>
    <c:legend>
      <c:legendPos val="r"/>
      <c:layout>
        <c:manualLayout>
          <c:xMode val="edge"/>
          <c:yMode val="edge"/>
          <c:x val="0.68392297975122107"/>
          <c:y val="0.15548699717125444"/>
          <c:w val="0.30474452554744524"/>
          <c:h val="0.44014084507042256"/>
        </c:manualLayout>
      </c:layout>
      <c:overlay val="0"/>
      <c:spPr>
        <a:noFill/>
        <a:ln w="25218">
          <a:noFill/>
        </a:ln>
      </c:spPr>
      <c:txPr>
        <a:bodyPr/>
        <a:lstStyle/>
        <a:p>
          <a:pPr>
            <a:defRPr sz="12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191" b="0" i="0" u="none" strike="noStrike" baseline="0">
          <a:solidFill>
            <a:srgbClr val="000000"/>
          </a:solidFill>
          <a:latin typeface="Times New Roman"/>
          <a:ea typeface="Times New Roman"/>
          <a:cs typeface="Times New Roman"/>
        </a:defRPr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A3845C-5FBF-4F38-8700-EE6482892FA2}" type="datetimeFigureOut">
              <a:rPr lang="ru-RU" smtClean="0"/>
              <a:t>22.03.2016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2F819D-4030-47DE-A870-22CDBC2E94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2115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2F819D-4030-47DE-A870-22CDBC2E9483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3437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2F819D-4030-47DE-A870-22CDBC2E9483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51796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2F819D-4030-47DE-A870-22CDBC2E9483}" type="slidenum">
              <a:rPr lang="ru-RU" smtClean="0"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6806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6F231-0F1F-46A7-B83C-7BEE691BF9D0}" type="datetime1">
              <a:rPr lang="ru-RU" smtClean="0"/>
              <a:t>22.03.2016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261D3-D1E9-4899-8ECE-A3FF9A555140}" type="datetime1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8C63C-1193-4256-9576-902830225D17}" type="datetime1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9D4D-D873-4786-A0A7-ED321B295B97}" type="datetime1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9D97B2-F816-4AA2-BE6A-E6510298F9C5}" type="datetime1">
              <a:rPr lang="ru-RU" smtClean="0"/>
              <a:t>22.03.2016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24E3C-A7A6-4B2E-AD02-93A0397F6927}" type="datetime1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8C686-3CB1-40E5-BCBA-96DCAFA1ECEB}" type="datetime1">
              <a:rPr lang="ru-RU" smtClean="0"/>
              <a:t>22.03.2016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99B009-D65B-4874-AF45-EECE91843DB6}" type="datetime1">
              <a:rPr lang="ru-RU" smtClean="0"/>
              <a:t>22.03.2016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A72600-E633-444B-B5AD-AF2AD5895F64}" type="datetime1">
              <a:rPr lang="ru-RU" smtClean="0"/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99C02-5EDD-4842-A5B8-AD7E124CF6E7}" type="datetime1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9CD3DA-9F92-4655-B290-DB8B7F200C44}" type="datetime1">
              <a:rPr lang="ru-RU" smtClean="0"/>
              <a:t>22.03.2016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30FEB68-ACEC-44F6-B5F6-A2F73ACBA81E}" type="datetime1">
              <a:rPr lang="ru-RU" smtClean="0"/>
              <a:t>22.03.2016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4101FE50-616E-49D1-9176-CCF5A0CDE6D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404664"/>
            <a:ext cx="8229600" cy="805455"/>
          </a:xfrm>
          <a:noFill/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1818F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haroni" panose="02010803020104030203" pitchFamily="2" charset="-79"/>
              </a:rPr>
              <a:t>Крымский федеральный университет </a:t>
            </a:r>
            <a:r>
              <a:rPr lang="ru-RU" sz="2400" dirty="0" smtClean="0">
                <a:solidFill>
                  <a:srgbClr val="1818F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haroni" panose="02010803020104030203" pitchFamily="2" charset="-79"/>
              </a:rPr>
              <a:t/>
            </a:r>
            <a:br>
              <a:rPr lang="ru-RU" sz="2400" dirty="0" smtClean="0">
                <a:solidFill>
                  <a:srgbClr val="1818F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haroni" panose="02010803020104030203" pitchFamily="2" charset="-79"/>
              </a:rPr>
            </a:br>
            <a:r>
              <a:rPr lang="ru-RU" sz="2400" dirty="0" smtClean="0">
                <a:solidFill>
                  <a:srgbClr val="1818F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haroni" panose="02010803020104030203" pitchFamily="2" charset="-79"/>
              </a:rPr>
              <a:t>имени </a:t>
            </a:r>
            <a:r>
              <a:rPr lang="ru-RU" sz="2400" dirty="0">
                <a:solidFill>
                  <a:srgbClr val="1818F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Aharoni" panose="02010803020104030203" pitchFamily="2" charset="-79"/>
              </a:rPr>
              <a:t>В.И. Вернадского</a:t>
            </a:r>
            <a:r>
              <a:rPr lang="ru-RU" sz="2800" dirty="0">
                <a:solidFill>
                  <a:srgbClr val="1818F4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+mn-lt"/>
                <a:cs typeface="Aharoni" panose="02010803020104030203" pitchFamily="2" charset="-79"/>
              </a:rPr>
              <a:t/>
            </a:r>
            <a:br>
              <a:rPr lang="ru-RU" sz="2800" dirty="0">
                <a:solidFill>
                  <a:srgbClr val="1818F4"/>
                </a:solidFill>
                <a:effectLst>
                  <a:outerShdw blurRad="38100" dist="38100" dir="2700000" algn="tl" rotWithShape="0">
                    <a:srgbClr val="000000">
                      <a:alpha val="43137"/>
                    </a:srgbClr>
                  </a:outerShdw>
                </a:effectLst>
                <a:latin typeface="+mn-lt"/>
                <a:cs typeface="Aharoni" panose="02010803020104030203" pitchFamily="2" charset="-79"/>
              </a:rPr>
            </a:br>
            <a:endParaRPr lang="ru-RU" sz="2800" dirty="0">
              <a:solidFill>
                <a:srgbClr val="1818F4"/>
              </a:solidFill>
              <a:effectLst>
                <a:outerShdw blurRad="38100" dist="38100" dir="2700000" algn="tl" rotWithShape="0">
                  <a:srgbClr val="000000">
                    <a:alpha val="43137"/>
                  </a:srgbClr>
                </a:outerShdw>
              </a:effectLst>
              <a:latin typeface="+mn-lt"/>
              <a:cs typeface="Aharoni" panose="02010803020104030203" pitchFamily="2" charset="-79"/>
            </a:endParaRPr>
          </a:p>
        </p:txBody>
      </p:sp>
      <p:pic>
        <p:nvPicPr>
          <p:cNvPr id="4" name="Picture 2" descr="C:\Users\Александр\Desktop\logo.gif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8565" y="-34555"/>
            <a:ext cx="1348546" cy="10152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810187" y="1556792"/>
            <a:ext cx="756084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r>
              <a:rPr lang="ru-RU" sz="2200" b="1" dirty="0" smtClean="0"/>
              <a:t>Симченко </a:t>
            </a:r>
            <a:r>
              <a:rPr lang="ru-RU" sz="2200" b="1" dirty="0"/>
              <a:t>Наталия Александровна </a:t>
            </a:r>
          </a:p>
          <a:p>
            <a:pPr algn="ctr"/>
            <a:endParaRPr lang="ru-RU" b="1" dirty="0" smtClean="0"/>
          </a:p>
          <a:p>
            <a:pPr algn="ctr"/>
            <a:endParaRPr lang="ru-RU" b="1" dirty="0"/>
          </a:p>
          <a:p>
            <a:pPr algn="ctr"/>
            <a:endParaRPr lang="ru-RU" b="1" dirty="0"/>
          </a:p>
          <a:p>
            <a:pPr algn="ctr"/>
            <a:endParaRPr lang="ru-RU" b="1" dirty="0"/>
          </a:p>
          <a:p>
            <a:pPr algn="ctr"/>
            <a:r>
              <a:rPr lang="ru-RU" sz="2200" b="1" i="1" dirty="0" smtClean="0"/>
              <a:t>Институциональные практики регулирования занятости населения в Республике Крым </a:t>
            </a:r>
            <a:endParaRPr lang="ru-RU" sz="2200" i="1" dirty="0"/>
          </a:p>
          <a:p>
            <a:pPr algn="ctr"/>
            <a:r>
              <a:rPr lang="ru-RU" sz="2200" dirty="0"/>
              <a:t> </a:t>
            </a:r>
          </a:p>
          <a:p>
            <a:pPr algn="ctr"/>
            <a:endParaRPr lang="ru-RU" dirty="0"/>
          </a:p>
          <a:p>
            <a:pPr algn="ctr"/>
            <a:endParaRPr lang="ru-RU" dirty="0"/>
          </a:p>
          <a:p>
            <a:pPr algn="ctr"/>
            <a:endParaRPr lang="ru-RU" dirty="0" smtClean="0"/>
          </a:p>
          <a:p>
            <a:pPr algn="ctr"/>
            <a:endParaRPr lang="ru-RU" dirty="0" smtClean="0"/>
          </a:p>
          <a:p>
            <a:pPr algn="ctr"/>
            <a:r>
              <a:rPr lang="ru-RU" dirty="0" smtClean="0"/>
              <a:t>23-25 марта 2016 г.</a:t>
            </a:r>
            <a:endParaRPr lang="ru-RU" dirty="0"/>
          </a:p>
          <a:p>
            <a:pPr algn="ctr"/>
            <a:r>
              <a:rPr lang="ru-RU" dirty="0" smtClean="0"/>
              <a:t>г. Москва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7357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930" y="325861"/>
            <a:ext cx="8094470" cy="1014907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+mn-lt"/>
              </a:rPr>
              <a:t>       </a:t>
            </a:r>
            <a:r>
              <a:rPr lang="ru-RU" sz="2400" dirty="0">
                <a:solidFill>
                  <a:srgbClr val="0070C0"/>
                </a:solidFill>
                <a:latin typeface="+mn-lt"/>
              </a:rPr>
              <a:t>Причины незанятости населения (2010-2014 </a:t>
            </a:r>
            <a:r>
              <a:rPr lang="ru-RU" sz="2400" dirty="0">
                <a:solidFill>
                  <a:srgbClr val="0070C0"/>
                </a:solidFill>
                <a:latin typeface="+mn-lt"/>
              </a:rPr>
              <a:t>гг.), %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4911803"/>
              </p:ext>
            </p:extLst>
          </p:nvPr>
        </p:nvGraphicFramePr>
        <p:xfrm>
          <a:off x="1187621" y="1600201"/>
          <a:ext cx="7056786" cy="4708523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680483"/>
                <a:gridCol w="820557"/>
                <a:gridCol w="820557"/>
                <a:gridCol w="820557"/>
                <a:gridCol w="957316"/>
                <a:gridCol w="957316"/>
              </a:tblGrid>
              <a:tr h="204718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Причины незанятости 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471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</a:t>
                      </a:r>
                      <a:r>
                        <a:rPr lang="ru-RU" sz="12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Высвобождение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 экономическим причинам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49,6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29,7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38,1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155">
                <a:tc>
                  <a:txBody>
                    <a:bodyPr/>
                    <a:lstStyle/>
                    <a:p>
                      <a:pPr marL="90170" algn="ctr">
                        <a:spcAft>
                          <a:spcPts val="0"/>
                        </a:spcAft>
                      </a:pPr>
                      <a:r>
                        <a:rPr lang="ru-RU" sz="1300" kern="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Увольнение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 собственному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желанию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235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Не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трудоустроены после окончания общеобразовательных и высших образовательных организаций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27,8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30,8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3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Демобилизация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 воинской срочной службы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88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Увольнение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по состоянию здоровья, в связи с оформлением пенсии по возрасту и инвалидности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0,9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4155">
                <a:tc>
                  <a:txBody>
                    <a:bodyPr/>
                    <a:lstStyle/>
                    <a:p>
                      <a:pPr marL="90170" algn="ctr">
                        <a:spcAft>
                          <a:spcPts val="0"/>
                        </a:spcAft>
                      </a:pPr>
                      <a:r>
                        <a:rPr lang="ru-RU" sz="1300" kern="1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Увольнение </a:t>
                      </a:r>
                      <a:r>
                        <a:rPr lang="ru-RU" sz="1300" kern="1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связи с окончанием срока контракта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13,8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19,4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21,2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9437">
                <a:tc>
                  <a:txBody>
                    <a:bodyPr/>
                    <a:lstStyle/>
                    <a:p>
                      <a:pPr marL="90170" algn="ctr">
                        <a:spcAft>
                          <a:spcPts val="0"/>
                        </a:spcAft>
                      </a:pPr>
                      <a:r>
                        <a:rPr lang="ru-RU" sz="1300" kern="100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Другие </a:t>
                      </a:r>
                      <a:r>
                        <a:rPr lang="ru-RU" sz="1300" kern="1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причины безработицы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kern="1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–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5802" marR="65802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10</a:t>
            </a:fld>
            <a:endParaRPr lang="ru-RU"/>
          </a:p>
        </p:txBody>
      </p:sp>
      <p:pic>
        <p:nvPicPr>
          <p:cNvPr id="6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02617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078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8763830"/>
              </p:ext>
            </p:extLst>
          </p:nvPr>
        </p:nvGraphicFramePr>
        <p:xfrm>
          <a:off x="467544" y="1259295"/>
          <a:ext cx="8424936" cy="554256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{0505E3EF-67EA-436B-97B2-0124C06EBD24}</a:tableStyleId>
              </a:tblPr>
              <a:tblGrid>
                <a:gridCol w="2103416"/>
                <a:gridCol w="1239854"/>
                <a:gridCol w="1238986"/>
                <a:gridCol w="1297077"/>
                <a:gridCol w="1297077"/>
                <a:gridCol w="1248526"/>
              </a:tblGrid>
              <a:tr h="181195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 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606800" algn="l"/>
                        </a:tabLst>
                      </a:pPr>
                      <a:r>
                        <a:rPr lang="ru-RU" sz="1200" kern="100" dirty="0">
                          <a:effectLst/>
                        </a:rPr>
                        <a:t>Учебный год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11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606800" algn="l"/>
                        </a:tabLst>
                      </a:pPr>
                      <a:r>
                        <a:rPr lang="ru-RU" sz="1200" kern="100">
                          <a:effectLst/>
                        </a:rPr>
                        <a:t>2009-2010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606800" algn="l"/>
                        </a:tabLst>
                      </a:pPr>
                      <a:r>
                        <a:rPr lang="ru-RU" sz="1200" kern="100">
                          <a:effectLst/>
                        </a:rPr>
                        <a:t>2010-2011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606800" algn="l"/>
                        </a:tabLst>
                      </a:pPr>
                      <a:r>
                        <a:rPr lang="ru-RU" sz="1200" kern="100" dirty="0" smtClean="0">
                          <a:effectLst/>
                        </a:rPr>
                        <a:t>2013-2014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606800" algn="l"/>
                        </a:tabLst>
                      </a:pPr>
                      <a:r>
                        <a:rPr lang="ru-RU" sz="1200" kern="100" dirty="0" smtClean="0">
                          <a:effectLst/>
                        </a:rPr>
                        <a:t>2014-2015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tabLst>
                          <a:tab pos="3606800" algn="l"/>
                        </a:tabLst>
                      </a:pPr>
                      <a:r>
                        <a:rPr lang="ru-RU" sz="1200" kern="100" dirty="0" smtClean="0">
                          <a:effectLst/>
                        </a:rPr>
                        <a:t>2015-2016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</a:tr>
              <a:tr h="81907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Число общеобразовательных организаций, единиц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615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609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598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593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587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</a:tr>
              <a:tr h="728165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в них:</a:t>
                      </a:r>
                      <a:endParaRPr lang="ru-RU" sz="12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обучающихся на конец года, человек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184872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177496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183770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180176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 smtClean="0"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</a:tr>
              <a:tr h="9828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Число профессиональных образовательных организаций, единиц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30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30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30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29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29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</a:tr>
              <a:tr h="4914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обучающихся на конец года, человек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14200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14172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12830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14503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 smtClean="0"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</a:tr>
              <a:tr h="3276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выпущено за год, человек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8082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8955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9494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6575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 smtClean="0"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</a:tr>
              <a:tr h="982887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Число образовательных организаций высшего образования, единиц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 smtClean="0">
                          <a:effectLst/>
                        </a:rPr>
                        <a:t>72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 smtClean="0">
                          <a:effectLst/>
                        </a:rPr>
                        <a:t>86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 smtClean="0">
                          <a:effectLst/>
                        </a:rPr>
                        <a:t>84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 smtClean="0">
                          <a:effectLst/>
                        </a:rPr>
                        <a:t>94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 smtClean="0">
                          <a:effectLst/>
                        </a:rPr>
                        <a:t>12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</a:tr>
              <a:tr h="327628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обучающихся, человек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60412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55523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48270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48036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45026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</a:tr>
              <a:tr h="491443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выпущено специалистов, человек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13488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14070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>
                          <a:effectLst/>
                        </a:rPr>
                        <a:t>12620</a:t>
                      </a:r>
                      <a:endParaRPr lang="ru-RU" sz="1200" b="1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>
                          <a:effectLst/>
                        </a:rPr>
                        <a:t>13340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 kern="100" dirty="0" smtClean="0">
                          <a:effectLst/>
                        </a:rPr>
                        <a:t>-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2384" marR="42384" marT="0" marB="0" anchor="ctr"/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 rot="10800000" flipH="1" flipV="1">
            <a:off x="467544" y="322333"/>
            <a:ext cx="77048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4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Основные показатели деятельности образовательных организаций Республики Крым</a:t>
            </a:r>
          </a:p>
        </p:txBody>
      </p:sp>
      <p:pic>
        <p:nvPicPr>
          <p:cNvPr id="4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054" y="116632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65611" y="6381328"/>
            <a:ext cx="762000" cy="365125"/>
          </a:xfrm>
        </p:spPr>
        <p:txBody>
          <a:bodyPr/>
          <a:lstStyle/>
          <a:p>
            <a:fld id="{4101FE50-616E-49D1-9176-CCF5A0CDE6D5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0087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 rot="10800000" flipV="1">
            <a:off x="755576" y="517902"/>
            <a:ext cx="6840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4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Численность молодежи среди постоянного населения Республики Крым 2010-2014 гг. </a:t>
            </a:r>
          </a:p>
        </p:txBody>
      </p:sp>
      <p:pic>
        <p:nvPicPr>
          <p:cNvPr id="5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66574" y="260648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Диаграмма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0715550"/>
              </p:ext>
            </p:extLst>
          </p:nvPr>
        </p:nvGraphicFramePr>
        <p:xfrm>
          <a:off x="1907704" y="2060848"/>
          <a:ext cx="6113431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576490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-247989" y="260648"/>
            <a:ext cx="856895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pPr algn="ctr">
              <a:spcBef>
                <a:spcPct val="0"/>
              </a:spcBef>
            </a:pPr>
            <a:r>
              <a:rPr lang="ru-RU" sz="24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Безработная и трудоустроенная молодежь в Республике Крым </a:t>
            </a:r>
            <a:r>
              <a:rPr lang="ru-RU" sz="2400" b="1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в </a:t>
            </a:r>
            <a:r>
              <a:rPr lang="ru-RU" sz="24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период с </a:t>
            </a:r>
            <a:r>
              <a:rPr lang="ru-RU" sz="24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2010 </a:t>
            </a:r>
            <a:r>
              <a:rPr lang="ru-RU" sz="24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по </a:t>
            </a:r>
            <a:r>
              <a:rPr lang="ru-RU" sz="24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2014 </a:t>
            </a:r>
            <a:r>
              <a:rPr lang="ru-RU" sz="24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гг.</a:t>
            </a:r>
          </a:p>
        </p:txBody>
      </p:sp>
      <p:pic>
        <p:nvPicPr>
          <p:cNvPr id="6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242" y="134013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7" name="Диаграмма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7934752"/>
              </p:ext>
            </p:extLst>
          </p:nvPr>
        </p:nvGraphicFramePr>
        <p:xfrm>
          <a:off x="611560" y="1772816"/>
          <a:ext cx="7776864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829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Полотно 14"/>
          <p:cNvGrpSpPr/>
          <p:nvPr/>
        </p:nvGrpSpPr>
        <p:grpSpPr>
          <a:xfrm>
            <a:off x="654748" y="2169377"/>
            <a:ext cx="8073746" cy="4135013"/>
            <a:chOff x="-6397" y="-31484"/>
            <a:chExt cx="5835697" cy="4260584"/>
          </a:xfrm>
          <a:solidFill>
            <a:schemeClr val="bg2"/>
          </a:solidFill>
        </p:grpSpPr>
        <p:sp>
          <p:nvSpPr>
            <p:cNvPr id="6" name="Прямоугольник 5"/>
            <p:cNvSpPr/>
            <p:nvPr/>
          </p:nvSpPr>
          <p:spPr>
            <a:xfrm>
              <a:off x="0" y="0"/>
              <a:ext cx="5829300" cy="4229100"/>
            </a:xfrm>
            <a:prstGeom prst="rect">
              <a:avLst/>
            </a:prstGeom>
            <a:noFill/>
            <a:ln>
              <a:noFill/>
            </a:ln>
          </p:spPr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-6397" y="-31484"/>
              <a:ext cx="1714786" cy="4001076"/>
            </a:xfrm>
            <a:prstGeom prst="rect">
              <a:avLst/>
            </a:prstGeom>
            <a:noFill/>
            <a:ln w="44450">
              <a:headEnd/>
              <a:tailEnd/>
            </a:ln>
          </p:spPr>
          <p:style>
            <a:lnRef idx="1">
              <a:schemeClr val="accent3"/>
            </a:lnRef>
            <a:fillRef idx="3">
              <a:schemeClr val="accent3"/>
            </a:fillRef>
            <a:effectRef idx="2">
              <a:schemeClr val="accent3"/>
            </a:effectRef>
            <a:fontRef idx="minor">
              <a:schemeClr val="lt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b="1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ИНСТИТУТ ОБРАЗОВАНИЯ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Проблемы, влияющие на развитие:</a:t>
              </a: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kern="800" dirty="0">
                  <a:solidFill>
                    <a:schemeClr val="tx1"/>
                  </a:solidFill>
                  <a:effectLst/>
                  <a:ea typeface="Andale Sans UI"/>
                  <a:cs typeface="Times New Roman"/>
                </a:rPr>
                <a:t>– зависимость от спроса абитуриентов;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kern="800" dirty="0">
                  <a:solidFill>
                    <a:schemeClr val="tx1"/>
                  </a:solidFill>
                  <a:effectLst/>
                  <a:ea typeface="Andale Sans UI"/>
                  <a:cs typeface="Times New Roman"/>
                </a:rPr>
                <a:t>– отставание от развития НТП и изменений на рынке труда;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kern="800" dirty="0">
                  <a:solidFill>
                    <a:schemeClr val="tx1"/>
                  </a:solidFill>
                  <a:effectLst/>
                  <a:ea typeface="Andale Sans UI"/>
                  <a:cs typeface="Times New Roman"/>
                </a:rPr>
                <a:t>– отсутствие связей между основными отраслями экономики региона;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kern="800" dirty="0">
                  <a:solidFill>
                    <a:schemeClr val="tx1"/>
                  </a:solidFill>
                  <a:effectLst/>
                  <a:ea typeface="Andale Sans UI"/>
                  <a:cs typeface="Times New Roman"/>
                </a:rPr>
                <a:t>– отсутствие мониторинга трудоустройства молодых специалистов и т.д.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3772043" y="114012"/>
              <a:ext cx="2057257" cy="4001076"/>
            </a:xfrm>
            <a:prstGeom prst="rect">
              <a:avLst/>
            </a:prstGeom>
            <a:noFill/>
            <a:ln w="41275">
              <a:headEnd/>
              <a:tailEnd/>
            </a:ln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b="1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ИНСТИТУТ РЫНКА ТРУДА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Проблемы, влияющие на развитие:</a:t>
              </a: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kern="800" dirty="0">
                  <a:solidFill>
                    <a:schemeClr val="tx1"/>
                  </a:solidFill>
                  <a:effectLst/>
                  <a:ea typeface="Andale Sans UI"/>
                  <a:cs typeface="Times New Roman"/>
                </a:rPr>
                <a:t>– отсутствие баланса между спросом и предложением;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kern="800" dirty="0">
                  <a:solidFill>
                    <a:schemeClr val="tx1"/>
                  </a:solidFill>
                  <a:effectLst/>
                  <a:ea typeface="Andale Sans UI"/>
                  <a:cs typeface="Times New Roman"/>
                </a:rPr>
                <a:t>– несоответствие свободных вакансий и уровня квалификации безработных граждан;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kern="800" dirty="0">
                  <a:solidFill>
                    <a:schemeClr val="tx1"/>
                  </a:solidFill>
                  <a:effectLst/>
                  <a:ea typeface="Andale Sans UI"/>
                  <a:cs typeface="Times New Roman"/>
                </a:rPr>
                <a:t>– повышенный спрос на работников с рабочими специальностями;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kern="800" dirty="0">
                  <a:solidFill>
                    <a:schemeClr val="tx1"/>
                  </a:solidFill>
                  <a:effectLst/>
                  <a:ea typeface="Andale Sans UI"/>
                  <a:cs typeface="Times New Roman"/>
                </a:rPr>
                <a:t>– высокий уровень молодежной безработицы;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kern="800" dirty="0">
                  <a:solidFill>
                    <a:schemeClr val="tx1"/>
                  </a:solidFill>
                  <a:effectLst/>
                  <a:ea typeface="Andale Sans UI"/>
                  <a:cs typeface="Times New Roman"/>
                </a:rPr>
                <a:t>– низкий процент официально трудоустроенных выпускников;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  <a:p>
              <a:pPr algn="just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kern="800" dirty="0">
                  <a:solidFill>
                    <a:schemeClr val="tx1"/>
                  </a:solidFill>
                  <a:effectLst/>
                  <a:ea typeface="Andale Sans UI"/>
                  <a:cs typeface="Times New Roman"/>
                </a:rPr>
                <a:t>– высокий уровень теневой занятости среди молодежи и т.д.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2057257" y="799723"/>
              <a:ext cx="1600629" cy="1600267"/>
            </a:xfrm>
            <a:prstGeom prst="rect">
              <a:avLst/>
            </a:prstGeom>
            <a:noFill/>
            <a:ln w="53975">
              <a:solidFill>
                <a:srgbClr val="C00000"/>
              </a:solidFill>
              <a:headEnd/>
              <a:tailEnd/>
            </a:ln>
          </p:spPr>
          <p:style>
            <a:lnRef idx="1">
              <a:schemeClr val="accent2"/>
            </a:lnRef>
            <a:fillRef idx="3">
              <a:schemeClr val="accent2"/>
            </a:fillRef>
            <a:effectRef idx="2">
              <a:schemeClr val="accent2"/>
            </a:effectRef>
            <a:fontRef idx="minor">
              <a:schemeClr val="lt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b="1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Общая проблема:</a:t>
              </a:r>
              <a:endParaRPr lang="ru-RU" sz="1200" dirty="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200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несоответствие между подготовленными специалистами и основными требованиями работодателей</a:t>
              </a:r>
            </a:p>
          </p:txBody>
        </p:sp>
        <p:cxnSp>
          <p:nvCxnSpPr>
            <p:cNvPr id="10" name="Line 7"/>
            <p:cNvCxnSpPr>
              <a:cxnSpLocks noChangeShapeType="1"/>
            </p:cNvCxnSpPr>
            <p:nvPr/>
          </p:nvCxnSpPr>
          <p:spPr bwMode="auto">
            <a:xfrm>
              <a:off x="3542919" y="2171966"/>
              <a:ext cx="0" cy="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/>
          </p:spPr>
        </p:cxnSp>
        <p:cxnSp>
          <p:nvCxnSpPr>
            <p:cNvPr id="11" name="Line 8"/>
            <p:cNvCxnSpPr>
              <a:cxnSpLocks noChangeShapeType="1"/>
            </p:cNvCxnSpPr>
            <p:nvPr/>
          </p:nvCxnSpPr>
          <p:spPr bwMode="auto">
            <a:xfrm>
              <a:off x="2743010" y="342856"/>
              <a:ext cx="0" cy="456867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/>
          </p:spPr>
        </p:cxnSp>
        <p:cxnSp>
          <p:nvCxnSpPr>
            <p:cNvPr id="12" name="Line 9"/>
            <p:cNvCxnSpPr>
              <a:cxnSpLocks noChangeShapeType="1"/>
            </p:cNvCxnSpPr>
            <p:nvPr/>
          </p:nvCxnSpPr>
          <p:spPr bwMode="auto">
            <a:xfrm flipH="1">
              <a:off x="1714786" y="342856"/>
              <a:ext cx="1028224" cy="82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/>
          </p:spPr>
        </p:cxnSp>
        <p:cxnSp>
          <p:nvCxnSpPr>
            <p:cNvPr id="13" name="Line 10"/>
            <p:cNvCxnSpPr>
              <a:cxnSpLocks noChangeShapeType="1"/>
            </p:cNvCxnSpPr>
            <p:nvPr/>
          </p:nvCxnSpPr>
          <p:spPr bwMode="auto">
            <a:xfrm>
              <a:off x="2972943" y="2857677"/>
              <a:ext cx="799910" cy="820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/>
          </p:spPr>
        </p:cxnSp>
        <p:cxnSp>
          <p:nvCxnSpPr>
            <p:cNvPr id="14" name="Line 11"/>
            <p:cNvCxnSpPr>
              <a:cxnSpLocks noChangeShapeType="1"/>
            </p:cNvCxnSpPr>
            <p:nvPr/>
          </p:nvCxnSpPr>
          <p:spPr bwMode="auto">
            <a:xfrm flipV="1">
              <a:off x="2972943" y="2399990"/>
              <a:ext cx="810" cy="457688"/>
            </a:xfrm>
            <a:prstGeom prst="lin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/>
          </p:spPr>
        </p:cxnSp>
        <p:cxnSp>
          <p:nvCxnSpPr>
            <p:cNvPr id="15" name="Line 12"/>
            <p:cNvCxnSpPr>
              <a:cxnSpLocks noChangeShapeType="1"/>
            </p:cNvCxnSpPr>
            <p:nvPr/>
          </p:nvCxnSpPr>
          <p:spPr bwMode="auto">
            <a:xfrm>
              <a:off x="1714786" y="3429377"/>
              <a:ext cx="2057257" cy="820"/>
            </a:xfrm>
            <a:prstGeom prst="line">
              <a:avLst/>
            </a:prstGeom>
            <a:grpFill/>
            <a:ln w="38100">
              <a:solidFill>
                <a:srgbClr val="000000"/>
              </a:solidFill>
              <a:prstDash val="lgDash"/>
              <a:round/>
              <a:headEnd type="triangle" w="med" len="med"/>
              <a:tailEnd type="triangle" w="med" len="med"/>
            </a:ln>
            <a:extLst/>
          </p:spPr>
        </p:cxnSp>
      </p:grpSp>
      <p:sp>
        <p:nvSpPr>
          <p:cNvPr id="17" name="Прямоугольник 16"/>
          <p:cNvSpPr/>
          <p:nvPr/>
        </p:nvSpPr>
        <p:spPr>
          <a:xfrm>
            <a:off x="107504" y="482083"/>
            <a:ext cx="8064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4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Проблемы, влияющие на развитие и </a:t>
            </a:r>
            <a:r>
              <a:rPr lang="ru-RU" sz="24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взаимодействие </a:t>
            </a:r>
            <a:r>
              <a:rPr lang="ru-RU" sz="24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социальных институтов образования и рынка труда</a:t>
            </a:r>
          </a:p>
        </p:txBody>
      </p:sp>
      <p:pic>
        <p:nvPicPr>
          <p:cNvPr id="16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151395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3009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Полотно 68"/>
          <p:cNvGrpSpPr/>
          <p:nvPr/>
        </p:nvGrpSpPr>
        <p:grpSpPr>
          <a:xfrm>
            <a:off x="236845" y="1082432"/>
            <a:ext cx="8942110" cy="5645767"/>
            <a:chOff x="-13267" y="0"/>
            <a:chExt cx="9043109" cy="5258097"/>
          </a:xfrm>
        </p:grpSpPr>
        <p:cxnSp>
          <p:nvCxnSpPr>
            <p:cNvPr id="6" name="Line 15"/>
            <p:cNvCxnSpPr>
              <a:cxnSpLocks noChangeShapeType="1"/>
              <a:stCxn id="22" idx="1"/>
            </p:cNvCxnSpPr>
            <p:nvPr/>
          </p:nvCxnSpPr>
          <p:spPr bwMode="auto">
            <a:xfrm flipH="1">
              <a:off x="2171437" y="2629048"/>
              <a:ext cx="1143202" cy="1599736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7" name="Line 16"/>
            <p:cNvCxnSpPr>
              <a:cxnSpLocks noChangeShapeType="1"/>
              <a:stCxn id="22" idx="1"/>
            </p:cNvCxnSpPr>
            <p:nvPr/>
          </p:nvCxnSpPr>
          <p:spPr bwMode="auto">
            <a:xfrm flipH="1">
              <a:off x="1371520" y="2629048"/>
              <a:ext cx="1943119" cy="1714561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8" name="Line 17"/>
            <p:cNvCxnSpPr>
              <a:cxnSpLocks noChangeShapeType="1"/>
              <a:stCxn id="22" idx="1"/>
            </p:cNvCxnSpPr>
            <p:nvPr/>
          </p:nvCxnSpPr>
          <p:spPr bwMode="auto">
            <a:xfrm flipH="1">
              <a:off x="685761" y="2629048"/>
              <a:ext cx="2628878" cy="1714561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9" name="Line 18"/>
            <p:cNvCxnSpPr>
              <a:cxnSpLocks noChangeShapeType="1"/>
            </p:cNvCxnSpPr>
            <p:nvPr/>
          </p:nvCxnSpPr>
          <p:spPr bwMode="auto">
            <a:xfrm flipH="1">
              <a:off x="2743038" y="2628638"/>
              <a:ext cx="571601" cy="1029311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0" name="Line 19"/>
            <p:cNvCxnSpPr>
              <a:cxnSpLocks noChangeShapeType="1"/>
              <a:stCxn id="22" idx="1"/>
            </p:cNvCxnSpPr>
            <p:nvPr/>
          </p:nvCxnSpPr>
          <p:spPr bwMode="auto">
            <a:xfrm flipH="1">
              <a:off x="1599027" y="2629048"/>
              <a:ext cx="1715612" cy="229237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1" name="Line 20"/>
            <p:cNvCxnSpPr>
              <a:cxnSpLocks noChangeShapeType="1"/>
              <a:stCxn id="22" idx="1"/>
            </p:cNvCxnSpPr>
            <p:nvPr/>
          </p:nvCxnSpPr>
          <p:spPr bwMode="auto">
            <a:xfrm flipH="1">
              <a:off x="685761" y="2629048"/>
              <a:ext cx="2628878" cy="114414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2" name="Line 21"/>
            <p:cNvCxnSpPr>
              <a:cxnSpLocks noChangeShapeType="1"/>
            </p:cNvCxnSpPr>
            <p:nvPr/>
          </p:nvCxnSpPr>
          <p:spPr bwMode="auto">
            <a:xfrm flipH="1" flipV="1">
              <a:off x="2171437" y="1371321"/>
              <a:ext cx="1143202" cy="1257317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3" name="Line 22"/>
            <p:cNvCxnSpPr>
              <a:cxnSpLocks noChangeShapeType="1"/>
            </p:cNvCxnSpPr>
            <p:nvPr/>
          </p:nvCxnSpPr>
          <p:spPr bwMode="auto">
            <a:xfrm flipH="1" flipV="1">
              <a:off x="1029044" y="1143314"/>
              <a:ext cx="2285595" cy="1485324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4" name="Line 23"/>
            <p:cNvCxnSpPr>
              <a:cxnSpLocks noChangeShapeType="1"/>
            </p:cNvCxnSpPr>
            <p:nvPr/>
          </p:nvCxnSpPr>
          <p:spPr bwMode="auto">
            <a:xfrm>
              <a:off x="5601044" y="2628638"/>
              <a:ext cx="1371519" cy="916128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5" name="Line 24"/>
            <p:cNvCxnSpPr>
              <a:cxnSpLocks noChangeShapeType="1"/>
            </p:cNvCxnSpPr>
            <p:nvPr/>
          </p:nvCxnSpPr>
          <p:spPr bwMode="auto">
            <a:xfrm flipV="1">
              <a:off x="5601044" y="2285808"/>
              <a:ext cx="2057279" cy="34283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6" name="Line 25"/>
            <p:cNvCxnSpPr>
              <a:cxnSpLocks noChangeShapeType="1"/>
            </p:cNvCxnSpPr>
            <p:nvPr/>
          </p:nvCxnSpPr>
          <p:spPr bwMode="auto">
            <a:xfrm flipV="1">
              <a:off x="5601044" y="2285808"/>
              <a:ext cx="1371519" cy="34283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7" name="Line 26"/>
            <p:cNvCxnSpPr>
              <a:cxnSpLocks noChangeShapeType="1"/>
            </p:cNvCxnSpPr>
            <p:nvPr/>
          </p:nvCxnSpPr>
          <p:spPr bwMode="auto">
            <a:xfrm flipV="1">
              <a:off x="5601044" y="913667"/>
              <a:ext cx="1257361" cy="1714971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8" name="Line 27"/>
            <p:cNvCxnSpPr>
              <a:cxnSpLocks noChangeShapeType="1"/>
            </p:cNvCxnSpPr>
            <p:nvPr/>
          </p:nvCxnSpPr>
          <p:spPr bwMode="auto">
            <a:xfrm flipV="1">
              <a:off x="5601044" y="2516275"/>
              <a:ext cx="2743038" cy="112363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19" name="Line 28"/>
            <p:cNvCxnSpPr>
              <a:cxnSpLocks noChangeShapeType="1"/>
            </p:cNvCxnSpPr>
            <p:nvPr/>
          </p:nvCxnSpPr>
          <p:spPr bwMode="auto">
            <a:xfrm>
              <a:off x="5601044" y="2628638"/>
              <a:ext cx="2743038" cy="1372141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20" name="Line 29"/>
            <p:cNvCxnSpPr>
              <a:cxnSpLocks noChangeShapeType="1"/>
            </p:cNvCxnSpPr>
            <p:nvPr/>
          </p:nvCxnSpPr>
          <p:spPr bwMode="auto">
            <a:xfrm flipV="1">
              <a:off x="5601044" y="800484"/>
              <a:ext cx="2628880" cy="1828154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sp>
          <p:nvSpPr>
            <p:cNvPr id="21" name="Rectangle 30"/>
            <p:cNvSpPr>
              <a:spLocks noChangeArrowheads="1"/>
            </p:cNvSpPr>
            <p:nvPr/>
          </p:nvSpPr>
          <p:spPr bwMode="auto">
            <a:xfrm>
              <a:off x="3885431" y="2171805"/>
              <a:ext cx="1144012" cy="914487"/>
            </a:xfrm>
            <a:prstGeom prst="rect">
              <a:avLst/>
            </a:prstGeom>
            <a:noFill/>
            <a:ln w="31750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Портрет современной молодежи</a:t>
              </a:r>
            </a:p>
          </p:txBody>
        </p:sp>
        <p:sp>
          <p:nvSpPr>
            <p:cNvPr id="22" name="Rectangle 31"/>
            <p:cNvSpPr>
              <a:spLocks noChangeArrowheads="1"/>
            </p:cNvSpPr>
            <p:nvPr/>
          </p:nvSpPr>
          <p:spPr bwMode="auto">
            <a:xfrm>
              <a:off x="3314639" y="342830"/>
              <a:ext cx="343285" cy="4572436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СОЦИАЛЬНЫЙ ИНСТИТУТ ОБРАЗОВАНИЯ</a:t>
              </a:r>
            </a:p>
          </p:txBody>
        </p:sp>
        <p:sp>
          <p:nvSpPr>
            <p:cNvPr id="23" name="Rectangle 32"/>
            <p:cNvSpPr>
              <a:spLocks noChangeArrowheads="1"/>
            </p:cNvSpPr>
            <p:nvPr/>
          </p:nvSpPr>
          <p:spPr bwMode="auto">
            <a:xfrm>
              <a:off x="5257760" y="342830"/>
              <a:ext cx="343285" cy="4572436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СОЦИАЛЬНЫЙ ИНСТИТУТ РЫНКА ТРУДА</a:t>
              </a:r>
              <a:endParaRPr lang="ru-RU" sz="1100">
                <a:solidFill>
                  <a:schemeClr val="tx1"/>
                </a:solidFill>
                <a:effectLst/>
                <a:ea typeface="Calibri"/>
                <a:cs typeface="Times New Roman"/>
              </a:endParaRPr>
            </a:p>
          </p:txBody>
        </p:sp>
        <p:cxnSp>
          <p:nvCxnSpPr>
            <p:cNvPr id="24" name="Line 33"/>
            <p:cNvCxnSpPr>
              <a:cxnSpLocks noChangeShapeType="1"/>
            </p:cNvCxnSpPr>
            <p:nvPr/>
          </p:nvCxnSpPr>
          <p:spPr bwMode="auto">
            <a:xfrm>
              <a:off x="3657924" y="1027670"/>
              <a:ext cx="1599026" cy="82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25" name="Line 34"/>
            <p:cNvCxnSpPr>
              <a:cxnSpLocks noChangeShapeType="1"/>
            </p:cNvCxnSpPr>
            <p:nvPr/>
          </p:nvCxnSpPr>
          <p:spPr bwMode="auto">
            <a:xfrm flipH="1">
              <a:off x="3657924" y="3428302"/>
              <a:ext cx="1599836" cy="82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sp>
          <p:nvSpPr>
            <p:cNvPr id="26" name="Rectangle 35"/>
            <p:cNvSpPr>
              <a:spLocks noChangeArrowheads="1"/>
            </p:cNvSpPr>
            <p:nvPr/>
          </p:nvSpPr>
          <p:spPr bwMode="auto">
            <a:xfrm>
              <a:off x="8229924" y="114413"/>
              <a:ext cx="799918" cy="1372141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сокращение уровня молодежной безработицы</a:t>
              </a:r>
            </a:p>
          </p:txBody>
        </p:sp>
        <p:sp>
          <p:nvSpPr>
            <p:cNvPr id="27" name="Rectangle 36"/>
            <p:cNvSpPr>
              <a:spLocks noChangeArrowheads="1"/>
            </p:cNvSpPr>
            <p:nvPr/>
          </p:nvSpPr>
          <p:spPr bwMode="auto">
            <a:xfrm>
              <a:off x="8344082" y="1600148"/>
              <a:ext cx="685760" cy="1714151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формирование запроса на целевую подготовку специалистов</a:t>
              </a:r>
            </a:p>
          </p:txBody>
        </p:sp>
        <p:sp>
          <p:nvSpPr>
            <p:cNvPr id="28" name="Rectangle 37"/>
            <p:cNvSpPr>
              <a:spLocks noChangeArrowheads="1"/>
            </p:cNvSpPr>
            <p:nvPr/>
          </p:nvSpPr>
          <p:spPr bwMode="auto">
            <a:xfrm>
              <a:off x="8344082" y="3429122"/>
              <a:ext cx="685760" cy="1828975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информация о количестве высвобождаемых рабочих мест</a:t>
              </a:r>
            </a:p>
          </p:txBody>
        </p:sp>
        <p:sp>
          <p:nvSpPr>
            <p:cNvPr id="29" name="Rectangle 38"/>
            <p:cNvSpPr>
              <a:spLocks noChangeArrowheads="1"/>
            </p:cNvSpPr>
            <p:nvPr/>
          </p:nvSpPr>
          <p:spPr bwMode="auto">
            <a:xfrm>
              <a:off x="6858405" y="0"/>
              <a:ext cx="1141583" cy="1370501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участие организаций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в разработке образовательных программ</a:t>
              </a:r>
            </a:p>
          </p:txBody>
        </p:sp>
        <p:sp>
          <p:nvSpPr>
            <p:cNvPr id="30" name="Rectangle 39"/>
            <p:cNvSpPr>
              <a:spLocks noChangeArrowheads="1"/>
            </p:cNvSpPr>
            <p:nvPr/>
          </p:nvSpPr>
          <p:spPr bwMode="auto">
            <a:xfrm>
              <a:off x="7658323" y="1600148"/>
              <a:ext cx="571601" cy="1714151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создание новых 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рабочих мест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31" name="Rectangle 40"/>
            <p:cNvSpPr>
              <a:spLocks noChangeArrowheads="1"/>
            </p:cNvSpPr>
            <p:nvPr/>
          </p:nvSpPr>
          <p:spPr bwMode="auto">
            <a:xfrm>
              <a:off x="6972563" y="3429122"/>
              <a:ext cx="1142393" cy="1828975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проведение оценки основных потребностей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работодателей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на региональном  рынке труда </a:t>
              </a:r>
            </a:p>
          </p:txBody>
        </p:sp>
        <p:cxnSp>
          <p:nvCxnSpPr>
            <p:cNvPr id="32" name="Line 41"/>
            <p:cNvCxnSpPr>
              <a:cxnSpLocks noChangeShapeType="1"/>
            </p:cNvCxnSpPr>
            <p:nvPr/>
          </p:nvCxnSpPr>
          <p:spPr bwMode="auto">
            <a:xfrm>
              <a:off x="5029443" y="2514635"/>
              <a:ext cx="228317" cy="82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33" name="Line 42"/>
            <p:cNvCxnSpPr>
              <a:cxnSpLocks noChangeShapeType="1"/>
            </p:cNvCxnSpPr>
            <p:nvPr/>
          </p:nvCxnSpPr>
          <p:spPr bwMode="auto">
            <a:xfrm flipH="1" flipV="1">
              <a:off x="3657924" y="2514635"/>
              <a:ext cx="226697" cy="164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sp>
          <p:nvSpPr>
            <p:cNvPr id="34" name="Rectangle 43"/>
            <p:cNvSpPr>
              <a:spLocks noChangeArrowheads="1"/>
            </p:cNvSpPr>
            <p:nvPr/>
          </p:nvSpPr>
          <p:spPr bwMode="auto">
            <a:xfrm>
              <a:off x="-13267" y="0"/>
              <a:ext cx="1029044" cy="1600148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Взаимодействие с органами государственного управления сферой образования</a:t>
              </a:r>
            </a:p>
          </p:txBody>
        </p:sp>
        <p:sp>
          <p:nvSpPr>
            <p:cNvPr id="35" name="Rectangle 44"/>
            <p:cNvSpPr>
              <a:spLocks noChangeArrowheads="1"/>
            </p:cNvSpPr>
            <p:nvPr/>
          </p:nvSpPr>
          <p:spPr bwMode="auto">
            <a:xfrm>
              <a:off x="0" y="1714151"/>
              <a:ext cx="685760" cy="1830615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целевая подготовка специалистов для органзиций </a:t>
              </a:r>
            </a:p>
          </p:txBody>
        </p:sp>
        <p:sp>
          <p:nvSpPr>
            <p:cNvPr id="36" name="Rectangle 45"/>
            <p:cNvSpPr>
              <a:spLocks noChangeArrowheads="1"/>
            </p:cNvSpPr>
            <p:nvPr/>
          </p:nvSpPr>
          <p:spPr bwMode="auto">
            <a:xfrm>
              <a:off x="0" y="3657949"/>
              <a:ext cx="685760" cy="1600148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внедрение новых образовательных программ</a:t>
              </a:r>
            </a:p>
          </p:txBody>
        </p:sp>
        <p:sp>
          <p:nvSpPr>
            <p:cNvPr id="37" name="Rectangle 46"/>
            <p:cNvSpPr>
              <a:spLocks noChangeArrowheads="1"/>
            </p:cNvSpPr>
            <p:nvPr/>
          </p:nvSpPr>
          <p:spPr bwMode="auto">
            <a:xfrm>
              <a:off x="1143202" y="0"/>
              <a:ext cx="1028234" cy="1600148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взаимодействие с субъектами и основными институтами рынка труда</a:t>
              </a:r>
            </a:p>
          </p:txBody>
        </p:sp>
        <p:sp>
          <p:nvSpPr>
            <p:cNvPr id="38" name="Rectangle 47"/>
            <p:cNvSpPr>
              <a:spLocks noChangeArrowheads="1"/>
            </p:cNvSpPr>
            <p:nvPr/>
          </p:nvSpPr>
          <p:spPr bwMode="auto">
            <a:xfrm>
              <a:off x="799918" y="1713331"/>
              <a:ext cx="799108" cy="1829795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формирование качественных трудовых ресурсов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39" name="Rectangle 48"/>
            <p:cNvSpPr>
              <a:spLocks noChangeArrowheads="1"/>
            </p:cNvSpPr>
            <p:nvPr/>
          </p:nvSpPr>
          <p:spPr bwMode="auto">
            <a:xfrm>
              <a:off x="799918" y="3657949"/>
              <a:ext cx="685760" cy="1600148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мониторинг трудоустройства выпускников</a:t>
              </a:r>
            </a:p>
          </p:txBody>
        </p:sp>
        <p:sp>
          <p:nvSpPr>
            <p:cNvPr id="40" name="Rectangle 49"/>
            <p:cNvSpPr>
              <a:spLocks noChangeArrowheads="1"/>
            </p:cNvSpPr>
            <p:nvPr/>
          </p:nvSpPr>
          <p:spPr bwMode="auto">
            <a:xfrm>
              <a:off x="1599026" y="3657949"/>
              <a:ext cx="573220" cy="1600148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учет основных запросов рынка труда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 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41" name="Rectangle 50"/>
            <p:cNvSpPr>
              <a:spLocks noChangeArrowheads="1"/>
            </p:cNvSpPr>
            <p:nvPr/>
          </p:nvSpPr>
          <p:spPr bwMode="auto">
            <a:xfrm>
              <a:off x="1714804" y="1711690"/>
              <a:ext cx="914076" cy="1831435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обучение 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выпускников навыкам рационального поведения на рынке труда</a:t>
              </a:r>
            </a:p>
          </p:txBody>
        </p:sp>
        <p:sp>
          <p:nvSpPr>
            <p:cNvPr id="42" name="Rectangle 51"/>
            <p:cNvSpPr>
              <a:spLocks noChangeArrowheads="1"/>
            </p:cNvSpPr>
            <p:nvPr/>
          </p:nvSpPr>
          <p:spPr bwMode="auto">
            <a:xfrm>
              <a:off x="2286405" y="0"/>
              <a:ext cx="913267" cy="1601788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создание в образовательных организациях отделов по трудоустройству</a:t>
              </a:r>
            </a:p>
          </p:txBody>
        </p:sp>
        <p:sp>
          <p:nvSpPr>
            <p:cNvPr id="43" name="Rectangle 52"/>
            <p:cNvSpPr>
              <a:spLocks noChangeArrowheads="1"/>
            </p:cNvSpPr>
            <p:nvPr/>
          </p:nvSpPr>
          <p:spPr bwMode="auto">
            <a:xfrm>
              <a:off x="2286405" y="3657949"/>
              <a:ext cx="913267" cy="1600148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формирование соответствующих компетенций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выпускников</a:t>
              </a:r>
            </a:p>
          </p:txBody>
        </p:sp>
        <p:sp>
          <p:nvSpPr>
            <p:cNvPr id="44" name="Rectangle 53"/>
            <p:cNvSpPr>
              <a:spLocks noChangeArrowheads="1"/>
            </p:cNvSpPr>
            <p:nvPr/>
          </p:nvSpPr>
          <p:spPr bwMode="auto">
            <a:xfrm>
              <a:off x="6972563" y="1600148"/>
              <a:ext cx="571601" cy="1714151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формирование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>
                  <a:solidFill>
                    <a:schemeClr val="tx1"/>
                  </a:solidFill>
                  <a:ea typeface="Calibri"/>
                  <a:cs typeface="Times New Roman"/>
                </a:rPr>
                <a:t>уровня заработной платы</a:t>
              </a:r>
            </a:p>
          </p:txBody>
        </p:sp>
        <p:sp>
          <p:nvSpPr>
            <p:cNvPr id="45" name="Rectangle 54"/>
            <p:cNvSpPr>
              <a:spLocks noChangeArrowheads="1"/>
            </p:cNvSpPr>
            <p:nvPr/>
          </p:nvSpPr>
          <p:spPr bwMode="auto">
            <a:xfrm>
              <a:off x="5715202" y="114003"/>
              <a:ext cx="1028234" cy="1372141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взаимодействие с субъектами и основными институтами образования</a:t>
              </a:r>
            </a:p>
          </p:txBody>
        </p:sp>
        <p:sp>
          <p:nvSpPr>
            <p:cNvPr id="46" name="Rectangle 55"/>
            <p:cNvSpPr>
              <a:spLocks noChangeArrowheads="1"/>
            </p:cNvSpPr>
            <p:nvPr/>
          </p:nvSpPr>
          <p:spPr bwMode="auto">
            <a:xfrm>
              <a:off x="5829361" y="1600148"/>
              <a:ext cx="1029044" cy="1828975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создание и развитие в организациях баз для проведения практик и стажировок</a:t>
              </a:r>
            </a:p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 </a:t>
              </a:r>
            </a:p>
          </p:txBody>
        </p:sp>
        <p:sp>
          <p:nvSpPr>
            <p:cNvPr id="47" name="Rectangle 56"/>
            <p:cNvSpPr>
              <a:spLocks noChangeArrowheads="1"/>
            </p:cNvSpPr>
            <p:nvPr/>
          </p:nvSpPr>
          <p:spPr bwMode="auto">
            <a:xfrm>
              <a:off x="5711177" y="3538000"/>
              <a:ext cx="1143202" cy="1714971"/>
            </a:xfrm>
            <a:prstGeom prst="rect">
              <a:avLst/>
            </a:prstGeom>
            <a:noFill/>
            <a:ln w="28575">
              <a:solidFill>
                <a:srgbClr val="002060"/>
              </a:solidFill>
              <a:headEnd/>
              <a:tailEnd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vert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формирование </a:t>
              </a:r>
            </a:p>
            <a:p>
              <a:pPr algn="ctr"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банка вакансий для молодых специалистов претендующих</a:t>
              </a:r>
            </a:p>
            <a:p>
              <a:pPr algn="ctr">
                <a:spcAft>
                  <a:spcPts val="800"/>
                </a:spcAft>
              </a:pPr>
              <a:r>
                <a:rPr lang="ru-RU" sz="1100" b="1" dirty="0">
                  <a:solidFill>
                    <a:schemeClr val="tx1"/>
                  </a:solidFill>
                  <a:ea typeface="Calibri"/>
                  <a:cs typeface="Times New Roman"/>
                </a:rPr>
                <a:t>на первое рабочее место</a:t>
              </a:r>
            </a:p>
          </p:txBody>
        </p:sp>
        <p:cxnSp>
          <p:nvCxnSpPr>
            <p:cNvPr id="48" name="Line 57"/>
            <p:cNvCxnSpPr>
              <a:cxnSpLocks noChangeShapeType="1"/>
            </p:cNvCxnSpPr>
            <p:nvPr/>
          </p:nvCxnSpPr>
          <p:spPr bwMode="auto">
            <a:xfrm flipV="1">
              <a:off x="5601044" y="1486144"/>
              <a:ext cx="228317" cy="1142494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49" name="Line 58"/>
            <p:cNvCxnSpPr>
              <a:cxnSpLocks noChangeShapeType="1"/>
            </p:cNvCxnSpPr>
            <p:nvPr/>
          </p:nvCxnSpPr>
          <p:spPr bwMode="auto">
            <a:xfrm>
              <a:off x="5601044" y="2628638"/>
              <a:ext cx="228317" cy="914487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50" name="Line 59"/>
            <p:cNvCxnSpPr>
              <a:cxnSpLocks noChangeShapeType="1"/>
            </p:cNvCxnSpPr>
            <p:nvPr/>
          </p:nvCxnSpPr>
          <p:spPr bwMode="auto">
            <a:xfrm>
              <a:off x="5601044" y="2628638"/>
              <a:ext cx="114158" cy="2461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51" name="Line 60"/>
            <p:cNvCxnSpPr>
              <a:cxnSpLocks noChangeShapeType="1"/>
              <a:stCxn id="22" idx="1"/>
            </p:cNvCxnSpPr>
            <p:nvPr/>
          </p:nvCxnSpPr>
          <p:spPr bwMode="auto">
            <a:xfrm flipH="1" flipV="1">
              <a:off x="2628881" y="2516275"/>
              <a:ext cx="685758" cy="112773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52" name="Line 61"/>
            <p:cNvCxnSpPr>
              <a:cxnSpLocks noChangeShapeType="1"/>
            </p:cNvCxnSpPr>
            <p:nvPr/>
          </p:nvCxnSpPr>
          <p:spPr bwMode="auto">
            <a:xfrm flipH="1" flipV="1">
              <a:off x="2857196" y="1601788"/>
              <a:ext cx="457443" cy="102685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sp>
          <p:nvSpPr>
            <p:cNvPr id="53" name="Rectangle 62"/>
            <p:cNvSpPr>
              <a:spLocks noChangeArrowheads="1"/>
            </p:cNvSpPr>
            <p:nvPr/>
          </p:nvSpPr>
          <p:spPr bwMode="auto">
            <a:xfrm>
              <a:off x="3887050" y="456834"/>
              <a:ext cx="1143202" cy="456834"/>
            </a:xfrm>
            <a:prstGeom prst="rect">
              <a:avLst/>
            </a:prstGeom>
            <a:noFill/>
            <a:ln/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dirty="0">
                  <a:solidFill>
                    <a:schemeClr val="tx1"/>
                  </a:solidFill>
                  <a:ea typeface="Calibri"/>
                  <a:cs typeface="Times New Roman"/>
                </a:rPr>
                <a:t>прямые связи</a:t>
              </a:r>
            </a:p>
          </p:txBody>
        </p:sp>
        <p:sp>
          <p:nvSpPr>
            <p:cNvPr id="54" name="Rectangle 63"/>
            <p:cNvSpPr>
              <a:spLocks noChangeArrowheads="1"/>
            </p:cNvSpPr>
            <p:nvPr/>
          </p:nvSpPr>
          <p:spPr bwMode="auto">
            <a:xfrm>
              <a:off x="3887050" y="3543946"/>
              <a:ext cx="1258170" cy="342010"/>
            </a:xfrm>
            <a:prstGeom prst="rect">
              <a:avLst/>
            </a:prstGeom>
            <a:noFill/>
            <a:ln/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>
                  <a:solidFill>
                    <a:schemeClr val="tx1"/>
                  </a:solidFill>
                  <a:ea typeface="Calibri"/>
                  <a:cs typeface="Times New Roman"/>
                </a:rPr>
                <a:t>прямые связи</a:t>
              </a:r>
            </a:p>
          </p:txBody>
        </p:sp>
        <p:sp>
          <p:nvSpPr>
            <p:cNvPr id="55" name="Rectangle 64"/>
            <p:cNvSpPr>
              <a:spLocks noChangeArrowheads="1"/>
            </p:cNvSpPr>
            <p:nvPr/>
          </p:nvSpPr>
          <p:spPr bwMode="auto">
            <a:xfrm>
              <a:off x="3772082" y="1255677"/>
              <a:ext cx="1257361" cy="344471"/>
            </a:xfrm>
            <a:prstGeom prst="rect">
              <a:avLst/>
            </a:prstGeom>
            <a:noFill/>
            <a:ln/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dirty="0">
                  <a:solidFill>
                    <a:schemeClr val="tx1"/>
                  </a:solidFill>
                  <a:effectLst/>
                  <a:ea typeface="Calibri"/>
                  <a:cs typeface="Times New Roman"/>
                </a:rPr>
                <a:t>обратные связи</a:t>
              </a:r>
            </a:p>
          </p:txBody>
        </p:sp>
        <p:cxnSp>
          <p:nvCxnSpPr>
            <p:cNvPr id="56" name="Line 65"/>
            <p:cNvCxnSpPr>
              <a:cxnSpLocks noChangeShapeType="1"/>
            </p:cNvCxnSpPr>
            <p:nvPr/>
          </p:nvCxnSpPr>
          <p:spPr bwMode="auto">
            <a:xfrm flipH="1">
              <a:off x="3657924" y="1828975"/>
              <a:ext cx="1599836" cy="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cxnSp>
          <p:nvCxnSpPr>
            <p:cNvPr id="57" name="Line 66"/>
            <p:cNvCxnSpPr>
              <a:cxnSpLocks noChangeShapeType="1"/>
            </p:cNvCxnSpPr>
            <p:nvPr/>
          </p:nvCxnSpPr>
          <p:spPr bwMode="auto">
            <a:xfrm>
              <a:off x="3658733" y="4114783"/>
              <a:ext cx="1599026" cy="820"/>
            </a:xfrm>
            <a:prstGeom prst="line">
              <a:avLst/>
            </a:prstGeom>
            <a:ln>
              <a:headEnd/>
              <a:tailEnd type="triangle" w="med" len="med"/>
            </a:ln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</p:cxnSp>
        <p:sp>
          <p:nvSpPr>
            <p:cNvPr id="58" name="Rectangle 67"/>
            <p:cNvSpPr>
              <a:spLocks noChangeArrowheads="1"/>
            </p:cNvSpPr>
            <p:nvPr/>
          </p:nvSpPr>
          <p:spPr bwMode="auto">
            <a:xfrm>
              <a:off x="3850007" y="4369493"/>
              <a:ext cx="1257361" cy="345291"/>
            </a:xfrm>
            <a:prstGeom prst="rect">
              <a:avLst/>
            </a:prstGeom>
            <a:noFill/>
            <a:ln/>
            <a:extLst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ru-RU" sz="1100" dirty="0">
                  <a:solidFill>
                    <a:schemeClr val="tx1"/>
                  </a:solidFill>
                  <a:ea typeface="Calibri"/>
                  <a:cs typeface="Times New Roman"/>
                </a:rPr>
                <a:t>обратные связи</a:t>
              </a:r>
            </a:p>
          </p:txBody>
        </p:sp>
      </p:grpSp>
      <p:sp>
        <p:nvSpPr>
          <p:cNvPr id="59" name="Прямоугольник 58"/>
          <p:cNvSpPr/>
          <p:nvPr/>
        </p:nvSpPr>
        <p:spPr>
          <a:xfrm>
            <a:off x="583687" y="-2962"/>
            <a:ext cx="7237568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0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Направления </a:t>
            </a:r>
            <a:r>
              <a:rPr lang="ru-RU" sz="20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взаимодействия социальных институтов образования и </a:t>
            </a:r>
            <a:r>
              <a:rPr lang="ru-RU" sz="20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институтов рынка </a:t>
            </a:r>
            <a:r>
              <a:rPr lang="ru-RU" sz="20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труда, влияющих на </a:t>
            </a:r>
            <a:r>
              <a:rPr lang="ru-RU" sz="20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подготовку кадров Республики </a:t>
            </a:r>
            <a:r>
              <a:rPr lang="ru-RU" sz="2000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Крым</a:t>
            </a:r>
          </a:p>
        </p:txBody>
      </p:sp>
      <p:pic>
        <p:nvPicPr>
          <p:cNvPr id="60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4939" y="159102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34077" y="6545635"/>
            <a:ext cx="762000" cy="365125"/>
          </a:xfrm>
        </p:spPr>
        <p:txBody>
          <a:bodyPr/>
          <a:lstStyle/>
          <a:p>
            <a:fld id="{4101FE50-616E-49D1-9176-CCF5A0CDE6D5}" type="slidenum">
              <a:rPr lang="ru-RU" smtClean="0"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41402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noFill/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Крымский федеральный университет </a:t>
            </a: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/>
            </a:r>
            <a:b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r>
              <a:rPr lang="ru-RU" sz="2800" dirty="0" smtClean="0">
                <a:solidFill>
                  <a:schemeClr val="accent1">
                    <a:lumMod val="75000"/>
                  </a:schemeClr>
                </a:solidFill>
                <a:latin typeface="+mn-lt"/>
              </a:rPr>
              <a:t>имени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  <a:t>В.И. Вернадского</a:t>
            </a:r>
            <a:br>
              <a:rPr lang="ru-RU" sz="2800" dirty="0">
                <a:solidFill>
                  <a:schemeClr val="accent1">
                    <a:lumMod val="75000"/>
                  </a:schemeClr>
                </a:solidFill>
                <a:latin typeface="+mn-lt"/>
              </a:rPr>
            </a:br>
            <a:endParaRPr lang="ru-RU" sz="2800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5760680"/>
          </a:xfrm>
          <a:noFill/>
          <a:ln>
            <a:noFill/>
          </a:ln>
        </p:spPr>
        <p:txBody>
          <a:bodyPr>
            <a:normAutofit/>
          </a:bodyPr>
          <a:lstStyle/>
          <a:p>
            <a:pPr marL="137160" indent="0" algn="ctr">
              <a:buNone/>
            </a:pPr>
            <a:endParaRPr lang="ru-RU" b="1" dirty="0">
              <a:ln w="6350">
                <a:noFill/>
              </a:ln>
              <a:solidFill>
                <a:srgbClr val="1818F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+mj-cs"/>
            </a:endParaRPr>
          </a:p>
          <a:p>
            <a:pPr marL="137160" indent="0" algn="ctr">
              <a:buNone/>
            </a:pPr>
            <a:endParaRPr lang="ru-RU" dirty="0" smtClean="0"/>
          </a:p>
          <a:p>
            <a:pPr marL="137160" indent="0" algn="ctr">
              <a:buNone/>
            </a:pPr>
            <a:endParaRPr lang="ru-RU" dirty="0" smtClean="0"/>
          </a:p>
          <a:p>
            <a:pPr marL="137160" indent="0" algn="ctr">
              <a:buNone/>
            </a:pPr>
            <a:endParaRPr lang="ru-RU" sz="2400" b="1" dirty="0">
              <a:ln w="6350">
                <a:noFill/>
              </a:ln>
              <a:solidFill>
                <a:srgbClr val="1818F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+mj-ea"/>
              <a:cs typeface="Aharoni" panose="02010803020104030203" pitchFamily="2" charset="-79"/>
            </a:endParaRPr>
          </a:p>
          <a:p>
            <a:pPr marL="137160" indent="0" algn="ctr">
              <a:buNone/>
            </a:pPr>
            <a:r>
              <a:rPr lang="ru-RU" b="1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Благодарю </a:t>
            </a:r>
            <a:r>
              <a:rPr lang="ru-RU" b="1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за </a:t>
            </a:r>
            <a:r>
              <a:rPr lang="ru-RU" b="1" dirty="0" smtClean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внимание</a:t>
            </a:r>
          </a:p>
          <a:p>
            <a:pPr marL="137160" indent="0" algn="ctr">
              <a:buNone/>
            </a:pPr>
            <a:endParaRPr lang="ru-RU" b="1" dirty="0" smtClean="0">
              <a:ln w="6350">
                <a:noFill/>
              </a:ln>
              <a:solidFill>
                <a:srgbClr val="00206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ea typeface="+mj-ea"/>
              <a:cs typeface="+mj-cs"/>
            </a:endParaRPr>
          </a:p>
          <a:p>
            <a:pPr marL="137160" indent="0" algn="ctr">
              <a:buNone/>
            </a:pPr>
            <a:endParaRPr lang="ru-RU" dirty="0" smtClean="0"/>
          </a:p>
          <a:p>
            <a:pPr marL="137160" indent="0" algn="ctr">
              <a:buNone/>
            </a:pPr>
            <a:r>
              <a:rPr lang="ru-RU" sz="2000" b="1" dirty="0" smtClean="0"/>
              <a:t>Симченко Наталия</a:t>
            </a:r>
            <a:r>
              <a:rPr lang="en-US" sz="2000" b="1" dirty="0" smtClean="0"/>
              <a:t> </a:t>
            </a:r>
            <a:r>
              <a:rPr lang="ru-RU" sz="2000" b="1" dirty="0" smtClean="0"/>
              <a:t>Александровна</a:t>
            </a:r>
          </a:p>
          <a:p>
            <a:pPr marL="137160" indent="0" algn="ctr">
              <a:buNone/>
            </a:pPr>
            <a:r>
              <a:rPr lang="ru-RU" sz="2000" dirty="0" smtClean="0"/>
              <a:t>д.э.н., профессор</a:t>
            </a:r>
          </a:p>
          <a:p>
            <a:pPr marL="137160" indent="0" algn="ctr">
              <a:buNone/>
            </a:pPr>
            <a:r>
              <a:rPr lang="ru-RU" sz="2000" dirty="0" smtClean="0"/>
              <a:t>зав. кафедрой экономической теории</a:t>
            </a:r>
          </a:p>
          <a:p>
            <a:pPr marL="137160" indent="0" algn="ctr">
              <a:buNone/>
            </a:pPr>
            <a:endParaRPr lang="ru-RU" sz="2000" dirty="0" smtClean="0"/>
          </a:p>
          <a:p>
            <a:pPr marL="137160" indent="0" algn="just">
              <a:buNone/>
            </a:pPr>
            <a:endParaRPr lang="ru-RU" sz="2000" dirty="0" smtClean="0">
              <a:solidFill>
                <a:srgbClr val="002060"/>
              </a:solidFill>
            </a:endParaRPr>
          </a:p>
          <a:p>
            <a:pPr marL="137160" indent="0" algn="just">
              <a:buNone/>
            </a:pPr>
            <a:r>
              <a:rPr lang="ru-RU" sz="1800" i="1" dirty="0" smtClean="0">
                <a:solidFill>
                  <a:srgbClr val="002060"/>
                </a:solidFill>
              </a:rPr>
              <a:t>         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16</a:t>
            </a:fld>
            <a:endParaRPr lang="ru-RU"/>
          </a:p>
        </p:txBody>
      </p:sp>
      <p:pic>
        <p:nvPicPr>
          <p:cNvPr id="4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34013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2675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200" dirty="0">
                <a:solidFill>
                  <a:srgbClr val="0070C0"/>
                </a:solidFill>
                <a:latin typeface="+mn-lt"/>
              </a:rPr>
              <a:t>Основные региональные программы </a:t>
            </a:r>
            <a:r>
              <a:rPr lang="ru-RU" sz="2200" dirty="0" smtClean="0">
                <a:solidFill>
                  <a:srgbClr val="0070C0"/>
                </a:solidFill>
                <a:latin typeface="+mn-lt"/>
              </a:rPr>
              <a:t>регулирования занятости  в Республике </a:t>
            </a:r>
            <a:r>
              <a:rPr lang="ru-RU" sz="2200" dirty="0">
                <a:solidFill>
                  <a:srgbClr val="0070C0"/>
                </a:solidFill>
                <a:latin typeface="+mn-lt"/>
              </a:rPr>
              <a:t>Крым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fontAlgn="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100" dirty="0"/>
              <a:t>Постановление Совета министров Республики Крым от 23 декабря 2015 года № 836 «Об утверждении Государственной программы труда и занятости населения Республики Крым на 2015-2017 годы</a:t>
            </a:r>
            <a:r>
              <a:rPr lang="ru-RU" sz="2100" dirty="0" smtClean="0"/>
              <a:t>»;</a:t>
            </a:r>
            <a:endParaRPr lang="ru-RU" sz="2100" dirty="0"/>
          </a:p>
          <a:p>
            <a:pPr algn="just" fontAlgn="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100" dirty="0"/>
              <a:t>Постановление Совета министров Республики Крым от 28 декабря 2015 года № 842 «Об утверждении Государственной программы Республики Крым «Социальная поддержка граждан Республики Крым на 2015-2020 годы». </a:t>
            </a:r>
          </a:p>
          <a:p>
            <a:pPr algn="just" fontAlgn="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100" dirty="0"/>
              <a:t>Постановление Совета министров Республики Крым от 30 декабря 2014 года №649 «Об утверждении государственной программы Республики Крым "Доступная среда" на 2015 год».</a:t>
            </a:r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r>
              <a:rPr lang="ru-RU" sz="2100" dirty="0" smtClean="0"/>
              <a:t>Соглашение </a:t>
            </a:r>
            <a:r>
              <a:rPr lang="ru-RU" sz="2100" dirty="0"/>
              <a:t>о минимальной заработной плате между Советом министров Республики Крым, республиканскими объединениями профсоюзов и объединениями работодателей республики от 24.08.2015 г</a:t>
            </a:r>
            <a:r>
              <a:rPr lang="ru-RU" sz="2100" dirty="0" smtClean="0"/>
              <a:t>.</a:t>
            </a:r>
            <a:endParaRPr lang="ru-RU" sz="2100" dirty="0"/>
          </a:p>
          <a:p>
            <a:pPr algn="just">
              <a:lnSpc>
                <a:spcPct val="80000"/>
              </a:lnSpc>
              <a:buFont typeface="Wingdings" panose="05000000000000000000" pitchFamily="2" charset="2"/>
              <a:buChar char="ü"/>
            </a:pPr>
            <a:endParaRPr lang="ru-RU" sz="20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2</a:t>
            </a:fld>
            <a:endParaRPr lang="ru-RU"/>
          </a:p>
        </p:txBody>
      </p:sp>
      <p:pic>
        <p:nvPicPr>
          <p:cNvPr id="6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021" y="116632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11835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488"/>
            <a:ext cx="8229600" cy="1143000"/>
          </a:xfrm>
        </p:spPr>
        <p:txBody>
          <a:bodyPr>
            <a:norm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+mn-lt"/>
              </a:rPr>
              <a:t>Основные социально-экономические </a:t>
            </a:r>
            <a:r>
              <a:rPr lang="ru-RU" sz="2400" dirty="0" smtClean="0">
                <a:solidFill>
                  <a:srgbClr val="0070C0"/>
                </a:solidFill>
                <a:latin typeface="+mn-lt"/>
              </a:rPr>
              <a:t>показатели развития Республики Крым</a:t>
            </a:r>
            <a:endParaRPr lang="ru-RU" sz="2400" dirty="0">
              <a:solidFill>
                <a:srgbClr val="0070C0"/>
              </a:solidFill>
              <a:latin typeface="+mn-lt"/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0289098"/>
              </p:ext>
            </p:extLst>
          </p:nvPr>
        </p:nvGraphicFramePr>
        <p:xfrm>
          <a:off x="323527" y="1113069"/>
          <a:ext cx="8496945" cy="574597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79660"/>
                <a:gridCol w="938819"/>
                <a:gridCol w="939667"/>
                <a:gridCol w="938819"/>
                <a:gridCol w="939667"/>
                <a:gridCol w="1060313"/>
              </a:tblGrid>
              <a:tr h="104497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900" dirty="0">
                          <a:effectLst/>
                        </a:rPr>
                        <a:t> </a:t>
                      </a:r>
                      <a:endParaRPr lang="ru-RU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2010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2011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2012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2013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2014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8570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Численность населения (на конец года), </a:t>
                      </a:r>
                      <a:r>
                        <a:rPr lang="ru-RU" sz="1200" dirty="0" err="1" smtClean="0">
                          <a:effectLst/>
                        </a:rPr>
                        <a:t>тыс.чел</a:t>
                      </a:r>
                      <a:r>
                        <a:rPr lang="ru-RU" sz="1200" dirty="0" smtClean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1954,8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1954,2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1956,4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1958,5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1895,9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8570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Естественный прирост, убыль (-) населения: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5956">
                <a:tc>
                  <a:txBody>
                    <a:bodyPr/>
                    <a:lstStyle/>
                    <a:p>
                      <a:pPr marL="107950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всего, человек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-5237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-4145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-2243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-2974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-4441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5956">
                <a:tc>
                  <a:txBody>
                    <a:bodyPr/>
                    <a:lstStyle/>
                    <a:p>
                      <a:pPr marL="107950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на 1000 человек населения</a:t>
                      </a:r>
                      <a:r>
                        <a:rPr lang="ru-RU" sz="1200" baseline="30000" dirty="0">
                          <a:effectLst/>
                        </a:rPr>
                        <a:t>2)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-2,7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-2,1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-1,1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-1,5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-2,4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5956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Индекс промышленного производства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110,5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104,3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98,7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100,8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90,1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1912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Численность занятых в экономике (в возрасте 15-70 лет), </a:t>
                      </a:r>
                      <a:r>
                        <a:rPr lang="ru-RU" sz="1200" dirty="0" err="1">
                          <a:effectLst/>
                        </a:rPr>
                        <a:t>тыс.человек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904,5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913,9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914,2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911,0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820,6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17140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Численность безработных, зарегистрированных в органах государственной службы занятости (на конец года), </a:t>
                      </a:r>
                      <a:r>
                        <a:rPr lang="ru-RU" sz="1200" dirty="0" err="1" smtClean="0">
                          <a:effectLst/>
                        </a:rPr>
                        <a:t>тыс.чел</a:t>
                      </a:r>
                      <a:r>
                        <a:rPr lang="ru-RU" sz="1200" dirty="0" smtClean="0">
                          <a:effectLst/>
                        </a:rPr>
                        <a:t>.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19,4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20,5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18,7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17,5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1912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Продукция сельского хозяйства, 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млн.рублей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…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38750,3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44194,0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47095,9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5956">
                <a:tc>
                  <a:txBody>
                    <a:bodyPr/>
                    <a:lstStyle/>
                    <a:p>
                      <a:pPr marL="107950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 том числе: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5956">
                <a:tc>
                  <a:txBody>
                    <a:bodyPr/>
                    <a:lstStyle/>
                    <a:p>
                      <a:pPr marL="107950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продукция растениеводства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19857,5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23847,4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25645,3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5956">
                <a:tc>
                  <a:txBody>
                    <a:bodyPr/>
                    <a:lstStyle/>
                    <a:p>
                      <a:pPr marL="107950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продукция животноводства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18892,8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20346,6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21450,6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8570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Ввод в действие общей площади жилых домов, тыс. м</a:t>
                      </a:r>
                      <a:r>
                        <a:rPr lang="ru-RU" sz="1200" baseline="30000">
                          <a:effectLst/>
                        </a:rPr>
                        <a:t>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535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733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963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634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5956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Грузооборот, млн.т-км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895,9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952,5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899,0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1093,3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293,7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5956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Пассажирооборот, млн.пасс-км 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2426,5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2556,5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2246,9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2499,4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2607,2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1912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Оборот розничной торговли,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млн.рублей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84432,3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105418,2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137078,2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150075,7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148891,6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71912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Оборот общественного питания,</a:t>
                      </a:r>
                      <a:br>
                        <a:rPr lang="ru-RU" sz="1200">
                          <a:effectLst/>
                        </a:rPr>
                      </a:br>
                      <a:r>
                        <a:rPr lang="ru-RU" sz="1200">
                          <a:effectLst/>
                        </a:rPr>
                        <a:t>млн.рублей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3309,3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3539,0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4524,5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5477,3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5012,1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35956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Оборот оптовой торговли, млн.рублей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62793,4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62261,7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60167,1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63846,9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24225,4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8570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Инвестиции в основной капитал, </a:t>
                      </a:r>
                      <a:r>
                        <a:rPr lang="ru-RU" sz="1200" dirty="0" err="1">
                          <a:effectLst/>
                        </a:rPr>
                        <a:t>млрд.рублей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67036,1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57039,0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</a:rPr>
                        <a:t>21532,0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Индекс потребительских цен, (декабрь к декабрю предыдущего года), процентов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109,6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106,0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98,4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99,5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Bef>
                          <a:spcPts val="50"/>
                        </a:spcBef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142,5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Сальдированный финансовый результат (прибыль минус убыток) в экономике, млн.рублей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-2007,4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3818,8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-1043,5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-16793,2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-55383,5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58570">
                <a:tc>
                  <a:txBody>
                    <a:bodyPr/>
                    <a:lstStyle/>
                    <a:p>
                      <a:pPr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Среднедушевые денежные доходы населения, рублей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…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…</a:t>
                      </a:r>
                      <a:endParaRPr lang="ru-RU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…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9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10769</a:t>
                      </a:r>
                      <a:endParaRPr lang="ru-RU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8458" marR="48458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305800" y="6473403"/>
            <a:ext cx="762000" cy="365125"/>
          </a:xfrm>
        </p:spPr>
        <p:txBody>
          <a:bodyPr/>
          <a:lstStyle/>
          <a:p>
            <a:fld id="{4101FE50-616E-49D1-9176-CCF5A0CDE6D5}" type="slidenum">
              <a:rPr lang="ru-RU" smtClean="0"/>
              <a:t>3</a:t>
            </a:fld>
            <a:endParaRPr lang="ru-RU" dirty="0"/>
          </a:p>
        </p:txBody>
      </p:sp>
      <p:pic>
        <p:nvPicPr>
          <p:cNvPr id="7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054" y="116632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8638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2072" y="260648"/>
            <a:ext cx="8229600" cy="1143000"/>
          </a:xfrm>
        </p:spPr>
        <p:txBody>
          <a:bodyPr>
            <a:normAutofit/>
          </a:bodyPr>
          <a:lstStyle/>
          <a:p>
            <a:r>
              <a:rPr lang="ru-RU" sz="2200" dirty="0">
                <a:solidFill>
                  <a:srgbClr val="0070C0"/>
                </a:solidFill>
                <a:latin typeface="+mn-lt"/>
              </a:rPr>
              <a:t>Уровень занятости и безработицы населения Республики Крым по полу и виду поселения (2009-2013 гг.), %</a:t>
            </a:r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0801759"/>
              </p:ext>
            </p:extLst>
          </p:nvPr>
        </p:nvGraphicFramePr>
        <p:xfrm>
          <a:off x="1681162" y="2348880"/>
          <a:ext cx="5915173" cy="270635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529744"/>
                <a:gridCol w="633580"/>
                <a:gridCol w="633580"/>
                <a:gridCol w="633580"/>
                <a:gridCol w="527983"/>
                <a:gridCol w="633580"/>
                <a:gridCol w="633580"/>
                <a:gridCol w="844773"/>
                <a:gridCol w="844773"/>
              </a:tblGrid>
              <a:tr h="23911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занятости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Уровень безработицы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271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женщины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мужчины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городская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местность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сельская местность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женщины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мужчины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городская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местность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сельская местность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vert="vert27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67,4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67,7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64,4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6,1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7,3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2012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70,0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67,4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2013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54,0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71,4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59,6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6,5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6,0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1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2014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69,8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60,0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66,4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4,3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6,9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5,4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6,1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4</a:t>
            </a:fld>
            <a:endParaRPr lang="ru-RU"/>
          </a:p>
        </p:txBody>
      </p:sp>
      <p:pic>
        <p:nvPicPr>
          <p:cNvPr id="9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054" y="116632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0594899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6200" y="27036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sz="2400" dirty="0">
                <a:solidFill>
                  <a:srgbClr val="0070C0"/>
                </a:solidFill>
                <a:latin typeface="+mn-lt"/>
              </a:rPr>
              <a:t>Структура ВРП Республики Крым по видам экономической деятельности </a:t>
            </a:r>
            <a:r>
              <a:rPr lang="ru-RU" sz="2400" dirty="0" smtClean="0">
                <a:solidFill>
                  <a:srgbClr val="0070C0"/>
                </a:solidFill>
                <a:latin typeface="+mn-lt"/>
              </a:rPr>
              <a:t>(по состоянию на </a:t>
            </a:r>
            <a:r>
              <a:rPr lang="ru-RU" sz="2400" dirty="0">
                <a:solidFill>
                  <a:srgbClr val="0070C0"/>
                </a:solidFill>
                <a:latin typeface="+mn-lt"/>
              </a:rPr>
              <a:t>31.12.2015)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5</a:t>
            </a:fld>
            <a:endParaRPr lang="ru-RU"/>
          </a:p>
        </p:txBody>
      </p:sp>
      <p:pic>
        <p:nvPicPr>
          <p:cNvPr id="8" name="Рисунок 7" descr="http://www.invest-in-crimea.ru/files/image/2015/pasport/p3/diag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2185987"/>
            <a:ext cx="6192688" cy="3763293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6021" y="116632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6630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43878"/>
            <a:ext cx="8305800" cy="1090602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70C0"/>
                </a:solidFill>
                <a:latin typeface="+mn-lt"/>
              </a:rPr>
              <a:t>Занятость </a:t>
            </a:r>
            <a:r>
              <a:rPr lang="ru-RU" sz="2400" dirty="0">
                <a:solidFill>
                  <a:srgbClr val="0070C0"/>
                </a:solidFill>
                <a:latin typeface="+mn-lt"/>
              </a:rPr>
              <a:t>населения Республики Крым по видам экономической деятельности (</a:t>
            </a:r>
            <a:r>
              <a:rPr lang="ru-RU" sz="2400" dirty="0" smtClean="0">
                <a:solidFill>
                  <a:srgbClr val="0070C0"/>
                </a:solidFill>
                <a:latin typeface="+mn-lt"/>
              </a:rPr>
              <a:t>2010-2014 </a:t>
            </a:r>
            <a:r>
              <a:rPr lang="ru-RU" sz="2400" dirty="0">
                <a:solidFill>
                  <a:srgbClr val="0070C0"/>
                </a:solidFill>
                <a:latin typeface="+mn-lt"/>
              </a:rPr>
              <a:t>гг.), </a:t>
            </a:r>
            <a:r>
              <a:rPr lang="ru-RU" sz="2400" dirty="0" smtClean="0">
                <a:solidFill>
                  <a:srgbClr val="0070C0"/>
                </a:solidFill>
                <a:latin typeface="+mn-lt"/>
              </a:rPr>
              <a:t/>
            </a:r>
            <a:br>
              <a:rPr lang="ru-RU" sz="2400" dirty="0" smtClean="0">
                <a:solidFill>
                  <a:srgbClr val="0070C0"/>
                </a:solidFill>
                <a:latin typeface="+mn-lt"/>
              </a:rPr>
            </a:br>
            <a:r>
              <a:rPr lang="ru-RU" sz="2400" dirty="0" smtClean="0">
                <a:solidFill>
                  <a:srgbClr val="0070C0"/>
                </a:solidFill>
                <a:latin typeface="+mn-lt"/>
              </a:rPr>
              <a:t>тыс</a:t>
            </a:r>
            <a:r>
              <a:rPr lang="ru-RU" sz="2400" dirty="0">
                <a:solidFill>
                  <a:srgbClr val="0070C0"/>
                </a:solidFill>
                <a:latin typeface="+mn-lt"/>
              </a:rPr>
              <a:t>. чел.</a:t>
            </a:r>
            <a:br>
              <a:rPr lang="ru-RU" sz="2400" dirty="0">
                <a:solidFill>
                  <a:srgbClr val="0070C0"/>
                </a:solidFill>
                <a:latin typeface="+mn-lt"/>
              </a:rPr>
            </a:br>
            <a:endParaRPr lang="ru-RU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6</a:t>
            </a:fld>
            <a:endParaRPr lang="ru-RU"/>
          </a:p>
        </p:txBody>
      </p:sp>
      <p:pic>
        <p:nvPicPr>
          <p:cNvPr id="6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55345" y="59846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7369547"/>
              </p:ext>
            </p:extLst>
          </p:nvPr>
        </p:nvGraphicFramePr>
        <p:xfrm>
          <a:off x="323528" y="1268761"/>
          <a:ext cx="8496944" cy="4971152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2736303"/>
                <a:gridCol w="1008112"/>
                <a:gridCol w="1080120"/>
                <a:gridCol w="1152128"/>
                <a:gridCol w="1296144"/>
                <a:gridCol w="1224137"/>
              </a:tblGrid>
              <a:tr h="203594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Виды экономической деятельности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Годы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52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2010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2011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2012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2013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2014</a:t>
                      </a:r>
                      <a:endParaRPr lang="ru-RU" sz="13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7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Сельское хозяйство, лесное хозяйство и рыбное хозяйство</a:t>
                      </a:r>
                    </a:p>
                  </a:txBody>
                  <a:tcPr marL="40904" marR="4090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169,9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154,4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172,8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182,3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183,7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523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Промышленность</a:t>
                      </a:r>
                    </a:p>
                  </a:txBody>
                  <a:tcPr marL="40904" marR="4090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89,8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90,9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84,5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83,3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81,8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Строительство</a:t>
                      </a:r>
                    </a:p>
                  </a:txBody>
                  <a:tcPr marL="40904" marR="4090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39,1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36,6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35,6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34,5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34,0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33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Торговля; ремонт автомобилей, бытовой техники.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Деятельность отелей и ресторанов</a:t>
                      </a:r>
                    </a:p>
                  </a:txBody>
                  <a:tcPr marL="40904" marR="4090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236,1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258,9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268,6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266,3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280,2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1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Деятельность транспорта и связи</a:t>
                      </a:r>
                    </a:p>
                  </a:txBody>
                  <a:tcPr marL="40904" marR="4090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62,2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63,3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62,2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57,7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48,9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1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Финансовая деятельность</a:t>
                      </a:r>
                    </a:p>
                  </a:txBody>
                  <a:tcPr marL="40904" marR="4090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11,0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11,4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11,2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10,1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9,8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9363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Операции с недвижимым имуществом, аренда, инжиниринг</a:t>
                      </a:r>
                    </a:p>
                  </a:txBody>
                  <a:tcPr marL="40904" marR="4090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55,8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53,1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58,0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59,3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57,2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1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Государственное управление</a:t>
                      </a:r>
                    </a:p>
                  </a:txBody>
                  <a:tcPr marL="40904" marR="4090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44,9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53,7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46,6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47,7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48,1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359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Образование</a:t>
                      </a:r>
                    </a:p>
                  </a:txBody>
                  <a:tcPr marL="40904" marR="4090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71,0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63,7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60,4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63,0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63,7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718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Здравоохранение и социальная помощь</a:t>
                      </a:r>
                    </a:p>
                  </a:txBody>
                  <a:tcPr marL="40904" marR="4090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89,7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82,0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78,0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76,5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73,0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1078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Другие виды экономической деятельности</a:t>
                      </a:r>
                    </a:p>
                  </a:txBody>
                  <a:tcPr marL="40904" marR="40904" marT="0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36,2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36,5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36,0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33,2</a:t>
                      </a: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3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32,0</a:t>
                      </a:r>
                      <a:endParaRPr lang="ru-RU" sz="13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40904" marR="40904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493300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7</a:t>
            </a:fld>
            <a:endParaRPr lang="ru-RU"/>
          </a:p>
        </p:txBody>
      </p:sp>
      <p:pic>
        <p:nvPicPr>
          <p:cNvPr id="7" name="Объект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916" y="2060848"/>
            <a:ext cx="4559571" cy="2808312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211832" y="305242"/>
            <a:ext cx="8229600" cy="1143000"/>
          </a:xfrm>
          <a:noFill/>
          <a:ln>
            <a:noFill/>
          </a:ln>
        </p:spPr>
        <p:txBody>
          <a:bodyPr>
            <a:no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+mn-lt"/>
              </a:rPr>
              <a:t>Минимальный размер оплаты труда (МРОТ) в Республике Крым за период 2009-2015 гг., руб.</a:t>
            </a:r>
          </a:p>
        </p:txBody>
      </p:sp>
      <p:pic>
        <p:nvPicPr>
          <p:cNvPr id="9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054" y="116632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Прямоугольник 9"/>
          <p:cNvSpPr/>
          <p:nvPr/>
        </p:nvSpPr>
        <p:spPr>
          <a:xfrm>
            <a:off x="157616" y="5335141"/>
            <a:ext cx="8785255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dirty="0">
                <a:ea typeface="Times New Roman" panose="02020603050405020304" pitchFamily="18" charset="0"/>
              </a:rPr>
              <a:t>*</a:t>
            </a:r>
            <a:r>
              <a:rPr lang="ru-RU" sz="1600" i="1" dirty="0">
                <a:ea typeface="Times New Roman" panose="02020603050405020304" pitchFamily="18" charset="0"/>
              </a:rPr>
              <a:t>в пересчете на рубли по курсу Национального банка Украины на 31 декабря соответствующего года</a:t>
            </a:r>
          </a:p>
        </p:txBody>
      </p:sp>
      <p:pic>
        <p:nvPicPr>
          <p:cNvPr id="12" name="Объект 11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112028" y="2143061"/>
            <a:ext cx="4387964" cy="2643886"/>
          </a:xfrm>
          <a:prstGeom prst="rect">
            <a:avLst/>
          </a:prstGeom>
        </p:spPr>
      </p:pic>
      <p:sp>
        <p:nvSpPr>
          <p:cNvPr id="13" name="Прямоугольник 12"/>
          <p:cNvSpPr/>
          <p:nvPr/>
        </p:nvSpPr>
        <p:spPr>
          <a:xfrm>
            <a:off x="211832" y="5934670"/>
            <a:ext cx="86086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i="1" dirty="0">
                <a:ea typeface="Times New Roman" panose="02020603050405020304" pitchFamily="18" charset="0"/>
              </a:rPr>
              <a:t>** Соглашение о минимальной заработной плате по Республике Крым от 24.08.2015 </a:t>
            </a:r>
            <a:r>
              <a:rPr lang="ru-RU" i="1" dirty="0" smtClean="0">
                <a:ea typeface="Times New Roman" panose="02020603050405020304" pitchFamily="18" charset="0"/>
              </a:rPr>
              <a:t>г.</a:t>
            </a:r>
            <a:endParaRPr lang="ru-RU" i="1" dirty="0"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97676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400" dirty="0">
                <a:solidFill>
                  <a:srgbClr val="0070C0"/>
                </a:solidFill>
                <a:latin typeface="+mn-lt"/>
              </a:rPr>
              <a:t>Среднемесячная </a:t>
            </a:r>
            <a:r>
              <a:rPr lang="ru-RU" sz="2400" dirty="0" smtClean="0">
                <a:solidFill>
                  <a:srgbClr val="0070C0"/>
                </a:solidFill>
                <a:latin typeface="+mn-lt"/>
              </a:rPr>
              <a:t>номинальная </a:t>
            </a:r>
            <a:r>
              <a:rPr lang="ru-RU" sz="2400" dirty="0">
                <a:solidFill>
                  <a:srgbClr val="0070C0"/>
                </a:solidFill>
                <a:latin typeface="+mn-lt"/>
              </a:rPr>
              <a:t>заработная плата </a:t>
            </a:r>
            <a:r>
              <a:rPr lang="ru-RU" sz="2400" dirty="0" smtClean="0">
                <a:solidFill>
                  <a:srgbClr val="0070C0"/>
                </a:solidFill>
                <a:latin typeface="+mn-lt"/>
              </a:rPr>
              <a:t>в Республике </a:t>
            </a:r>
            <a:r>
              <a:rPr lang="ru-RU" sz="2400" dirty="0">
                <a:solidFill>
                  <a:srgbClr val="0070C0"/>
                </a:solidFill>
                <a:latin typeface="+mn-lt"/>
              </a:rPr>
              <a:t>Крым  по видам экономической деятельности, руб</a:t>
            </a:r>
            <a:r>
              <a:rPr lang="ru-RU" sz="2400" dirty="0" smtClean="0">
                <a:solidFill>
                  <a:srgbClr val="0070C0"/>
                </a:solidFill>
                <a:latin typeface="+mn-lt"/>
              </a:rPr>
              <a:t>. (по состоянию на 31.12.2015)</a:t>
            </a:r>
            <a:endParaRPr lang="ru-RU" sz="2400" dirty="0">
              <a:solidFill>
                <a:srgbClr val="0070C0"/>
              </a:solidFill>
              <a:latin typeface="+mn-lt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8</a:t>
            </a:fld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65448751"/>
              </p:ext>
            </p:extLst>
          </p:nvPr>
        </p:nvGraphicFramePr>
        <p:xfrm>
          <a:off x="457200" y="1600200"/>
          <a:ext cx="8229600" cy="47085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7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6054" y="116632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736425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23528" y="1916832"/>
          <a:ext cx="8568953" cy="266429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{C4B1156A-380E-4F78-BDF5-A606A8083BF9}</a:tableStyleId>
              </a:tblPr>
              <a:tblGrid>
                <a:gridCol w="2934940"/>
                <a:gridCol w="997311"/>
                <a:gridCol w="1108309"/>
                <a:gridCol w="1008112"/>
                <a:gridCol w="1128004"/>
                <a:gridCol w="1392277"/>
              </a:tblGrid>
              <a:tr h="282084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400">
                          <a:effectLst/>
                        </a:rPr>
                        <a:t>Год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208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2010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2011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2012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2013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2014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4166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Численность зарегистрированных безработных – всего, тыс. чел.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66,5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60,2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58,9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56,1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55,2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1535962"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из них (%):</a:t>
                      </a:r>
                      <a:endParaRPr lang="ru-RU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выпускники образовательных учреждений начального, среднего и высшего профессионального образования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26,3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26,9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27,8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>
                          <a:effectLst/>
                        </a:rPr>
                        <a:t>18,5</a:t>
                      </a:r>
                      <a:endParaRPr lang="ru-RU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R="36195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</a:rPr>
                        <a:t>18,1</a:t>
                      </a:r>
                      <a:endParaRPr lang="ru-RU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251520" y="4581128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*</a:t>
            </a:r>
            <a:r>
              <a:rPr lang="ru-RU" sz="1400" i="1" dirty="0"/>
              <a:t>Данные приведены по информации </a:t>
            </a:r>
            <a:r>
              <a:rPr lang="ru-RU" sz="1400" i="1" dirty="0" smtClean="0"/>
              <a:t>региональных          </a:t>
            </a:r>
          </a:p>
          <a:p>
            <a:r>
              <a:rPr lang="ru-RU" sz="1400" i="1" dirty="0" smtClean="0"/>
              <a:t> </a:t>
            </a:r>
            <a:r>
              <a:rPr lang="ru-RU" sz="1400" i="1" dirty="0"/>
              <a:t>центров занятости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337671" y="908720"/>
            <a:ext cx="85689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2400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Численность безработных, зарегистрированных в Центрах занятости Республики Крым в период</a:t>
            </a:r>
            <a:r>
              <a:rPr lang="uk-UA" sz="2400" dirty="0">
                <a:ln w="6350">
                  <a:noFill/>
                </a:ln>
                <a:solidFill>
                  <a:srgbClr val="0070C0"/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ea typeface="+mj-ea"/>
                <a:cs typeface="+mj-cs"/>
              </a:rPr>
              <a:t> с 2010 по 2014 гг.* </a:t>
            </a:r>
            <a:endParaRPr lang="ru-RU" sz="2400" dirty="0">
              <a:ln w="6350">
                <a:noFill/>
              </a:ln>
              <a:solidFill>
                <a:srgbClr val="0070C0"/>
              </a:solidFill>
              <a:effectLst>
                <a:outerShdw blurRad="114300" dist="101600" dir="2700000" algn="tl" rotWithShape="0">
                  <a:srgbClr val="000000">
                    <a:alpha val="40000"/>
                  </a:srgbClr>
                </a:outerShdw>
              </a:effectLst>
              <a:ea typeface="+mj-ea"/>
              <a:cs typeface="+mj-cs"/>
            </a:endParaRPr>
          </a:p>
        </p:txBody>
      </p:sp>
      <p:pic>
        <p:nvPicPr>
          <p:cNvPr id="7" name="Picture 2" descr="C:\Users\Александр\Desktop\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8384" y="102617"/>
            <a:ext cx="1101557" cy="82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01FE50-616E-49D1-9176-CCF5A0CDE6D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19459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1906</TotalTime>
  <Words>1257</Words>
  <Application>Microsoft Office PowerPoint</Application>
  <PresentationFormat>Экран (4:3)</PresentationFormat>
  <Paragraphs>521</Paragraphs>
  <Slides>16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7" baseType="lpstr">
      <vt:lpstr>Aharoni</vt:lpstr>
      <vt:lpstr>Andale Sans UI</vt:lpstr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Крымский федеральный университет  имени В.И. Вернадского </vt:lpstr>
      <vt:lpstr>Основные региональные программы регулирования занятости  в Республике Крым </vt:lpstr>
      <vt:lpstr>Основные социально-экономические показатели развития Республики Крым</vt:lpstr>
      <vt:lpstr>Уровень занятости и безработицы населения Республики Крым по полу и виду поселения (2009-2013 гг.), %</vt:lpstr>
      <vt:lpstr>Структура ВРП Республики Крым по видам экономической деятельности (по состоянию на 31.12.2015) </vt:lpstr>
      <vt:lpstr>Занятость населения Республики Крым по видам экономической деятельности (2010-2014 гг.),  тыс. чел. </vt:lpstr>
      <vt:lpstr>Минимальный размер оплаты труда (МРОТ) в Республике Крым за период 2009-2015 гг., руб.</vt:lpstr>
      <vt:lpstr>Среднемесячная номинальная заработная плата в Республике Крым  по видам экономической деятельности, руб. (по состоянию на 31.12.2015)</vt:lpstr>
      <vt:lpstr>Презентация PowerPoint</vt:lpstr>
      <vt:lpstr>       Причины незанятости населения (2010-2014 гг.), %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Крымский федеральный университет  имени В.И. Вернадского 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</dc:creator>
  <cp:lastModifiedBy>Пользователь Windows</cp:lastModifiedBy>
  <cp:revision>98</cp:revision>
  <dcterms:created xsi:type="dcterms:W3CDTF">2015-10-04T09:57:45Z</dcterms:created>
  <dcterms:modified xsi:type="dcterms:W3CDTF">2016-03-22T09:32:53Z</dcterms:modified>
</cp:coreProperties>
</file>