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7"/>
  </p:notesMasterIdLst>
  <p:sldIdLst>
    <p:sldId id="296" r:id="rId2"/>
    <p:sldId id="311" r:id="rId3"/>
    <p:sldId id="312" r:id="rId4"/>
    <p:sldId id="313" r:id="rId5"/>
    <p:sldId id="310" r:id="rId6"/>
    <p:sldId id="314" r:id="rId7"/>
    <p:sldId id="316" r:id="rId8"/>
    <p:sldId id="309" r:id="rId9"/>
    <p:sldId id="302" r:id="rId10"/>
    <p:sldId id="281" r:id="rId11"/>
    <p:sldId id="270" r:id="rId12"/>
    <p:sldId id="305" r:id="rId13"/>
    <p:sldId id="306" r:id="rId14"/>
    <p:sldId id="301" r:id="rId15"/>
    <p:sldId id="298" r:id="rId16"/>
  </p:sldIdLst>
  <p:sldSz cx="9144000" cy="6858000" type="screen4x3"/>
  <p:notesSz cx="6858000" cy="9144000"/>
  <p:defaultTextStyle>
    <a:defPPr>
      <a:defRPr lang="ru-RU"/>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98934" autoAdjust="0"/>
  </p:normalViewPr>
  <p:slideViewPr>
    <p:cSldViewPr>
      <p:cViewPr varScale="1">
        <p:scale>
          <a:sx n="114" d="100"/>
          <a:sy n="114" d="100"/>
        </p:scale>
        <p:origin x="151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9C71F6BE-3134-4B95-B7E1-D51E87F79F65}" type="datetimeFigureOut">
              <a:rPr lang="ru-RU"/>
              <a:pPr>
                <a:defRPr/>
              </a:pPr>
              <a:t>21.03.2016</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897B4908-8CDF-47A0-98FC-2AFDB6C51430}"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ru-RU" altLang="ru-RU"/>
              <a:t>В России производить невыгодно. Россиянам принадлежит тракторный завод в Канаде. Его прибыль в 2012 году составила </a:t>
            </a:r>
            <a:r>
              <a:rPr lang="en-US" altLang="ru-RU"/>
              <a:t>$</a:t>
            </a:r>
            <a:r>
              <a:rPr lang="ru-RU" altLang="ru-RU"/>
              <a:t>16,4 млн. Если перевести завод в Россию, он работать не сможет. Убыток составит </a:t>
            </a:r>
            <a:r>
              <a:rPr lang="en-US" altLang="ru-RU"/>
              <a:t>$21</a:t>
            </a:r>
            <a:r>
              <a:rPr lang="ru-RU" altLang="ru-RU"/>
              <a:t>,7 млн. Главная статья налоги: в Канаде уплатили налоги на сумму </a:t>
            </a:r>
            <a:r>
              <a:rPr lang="en-US" altLang="ru-RU"/>
              <a:t>$</a:t>
            </a:r>
            <a:r>
              <a:rPr lang="ru-RU" altLang="ru-RU"/>
              <a:t>47,9 млн., а в России должны были бы уплатить </a:t>
            </a:r>
            <a:r>
              <a:rPr lang="en-US" altLang="ru-RU"/>
              <a:t>$74</a:t>
            </a:r>
            <a:r>
              <a:rPr lang="ru-RU" altLang="ru-RU"/>
              <a:t> млн., т.е. на </a:t>
            </a:r>
            <a:r>
              <a:rPr lang="en-US" altLang="ru-RU"/>
              <a:t>$</a:t>
            </a:r>
            <a:r>
              <a:rPr lang="ru-RU" altLang="ru-RU"/>
              <a:t>26,1 млн. больше. При этом на заводе в Канаде работают 14 бухгалтеров, в России для такого завода потребуется 65 бухгалтеров. Аналогичный результат сравнения предприятия в России и США. </a:t>
            </a:r>
          </a:p>
        </p:txBody>
      </p:sp>
      <p:sp>
        <p:nvSpPr>
          <p:cNvPr id="4" name="Номер слайда 3"/>
          <p:cNvSpPr>
            <a:spLocks noGrp="1"/>
          </p:cNvSpPr>
          <p:nvPr>
            <p:ph type="sldNum" sz="quarter" idx="5"/>
          </p:nvPr>
        </p:nvSpPr>
        <p:spPr/>
        <p:txBody>
          <a:bodyPr/>
          <a:lstStyle/>
          <a:p>
            <a:pPr>
              <a:defRPr/>
            </a:pPr>
            <a:fld id="{06717C21-0070-4CB8-8AC2-A55C918E47BA}" type="slidenum">
              <a:rPr lang="ru-RU" smtClean="0"/>
              <a:pPr>
                <a:defRPr/>
              </a:pPr>
              <a:t>2</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ru-RU" altLang="ru-RU"/>
              <a:t>Налоговая нагрузка на малое производственное предприятие в России почти в 8 раз больше, чем на такое же предприятие в США. В США нет НДС и налога на имущество, социальные сборы – 13,3%. Прогрессивная шкала НДФЛ от 10% до 39,6%; годовой доход до $8500 подоходным налогом не облагается. Расходы  до $2 млн. в год на приобретение оборудования сразу списываются на производство (амортизационная премия – 100%). Общий принцип в США: бедным гражданам и предприятиям дают возможность «подняться», а потом разумно «стригут». Половина граждан США освобождена от уплаты налогов</a:t>
            </a:r>
          </a:p>
        </p:txBody>
      </p:sp>
      <p:sp>
        <p:nvSpPr>
          <p:cNvPr id="4" name="Номер слайда 3"/>
          <p:cNvSpPr>
            <a:spLocks noGrp="1"/>
          </p:cNvSpPr>
          <p:nvPr>
            <p:ph type="sldNum" sz="quarter" idx="5"/>
          </p:nvPr>
        </p:nvSpPr>
        <p:spPr/>
        <p:txBody>
          <a:bodyPr/>
          <a:lstStyle/>
          <a:p>
            <a:pPr>
              <a:defRPr/>
            </a:pPr>
            <a:fld id="{6A217406-CF7C-421C-B3AB-542EF13E1B6E}" type="slidenum">
              <a:rPr lang="ru-RU" smtClean="0"/>
              <a:pPr>
                <a:defRPr/>
              </a:pPr>
              <a:t>3</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ECE804B-C91A-422C-B81E-857DD4D97E7E}" type="slidenum">
              <a:rPr lang="ru-RU" altLang="ru-RU" smtClean="0">
                <a:solidFill>
                  <a:srgbClr val="000000"/>
                </a:solidFill>
                <a:latin typeface="Arial" panose="020B0604020202020204" pitchFamily="34" charset="0"/>
              </a:rPr>
              <a:pPr fontAlgn="base">
                <a:spcBef>
                  <a:spcPct val="0"/>
                </a:spcBef>
                <a:spcAft>
                  <a:spcPct val="0"/>
                </a:spcAft>
              </a:pPr>
              <a:t>7</a:t>
            </a:fld>
            <a:endParaRPr lang="ru-RU" altLang="ru-RU">
              <a:solidFill>
                <a:srgbClr val="000000"/>
              </a:solidFill>
              <a:latin typeface="Arial" panose="020B0604020202020204" pitchFamily="34" charset="0"/>
            </a:endParaRPr>
          </a:p>
        </p:txBody>
      </p:sp>
      <p:sp>
        <p:nvSpPr>
          <p:cNvPr id="1331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ru-RU" altLang="ru-RU"/>
              <a:t>Здесь приведена форма Декларации по 6 налогам на 1 странице. Эта форма уже предлагалась в Специальном докладе ТПП РФ на </a:t>
            </a:r>
            <a:r>
              <a:rPr lang="en-US" altLang="ru-RU"/>
              <a:t>III</a:t>
            </a:r>
            <a:r>
              <a:rPr lang="ru-RU" altLang="ru-RU"/>
              <a:t> Всероссийском налоговом форуме в 2007 году без каких-либо последствий. Как не имели последствий и другие многочисленные предложения по совершенствованию российской налоговой системы. Причины лежат в полной незаинтересованности разработчика налоговой системы – Минфина. К тому же, в нашей стране нет Единого научного Центра, который бы постоянно занимался совершенствованием налоговой системы. Имевшийся до последнего времени Государственный институт развития налоговой системы, принадлежал ФНС. Но поскольку ФНС не является субъектом законодательной инициативы, этот институт Федеральной налоговой службе был не нужен и ликвидирован в 2010 г.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lvl1pPr>
              <a:defRPr/>
            </a:lvl1pPr>
          </a:lstStyle>
          <a:p>
            <a:pPr>
              <a:defRPr/>
            </a:pPr>
            <a:fld id="{BED3541A-3EA8-4BA4-BD99-19EF9F819AFC}" type="datetimeFigureOut">
              <a:rPr lang="ru-RU"/>
              <a:pPr>
                <a:defRPr/>
              </a:pPr>
              <a:t>21.03.2016</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FB14947E-CBE9-4925-B6AF-1B58BB198819}" type="slidenum">
              <a:rPr lang="ru-RU"/>
              <a:pPr>
                <a:defRPr/>
              </a:pPr>
              <a:t>‹#›</a:t>
            </a:fld>
            <a:endParaRPr lang="ru-RU"/>
          </a:p>
        </p:txBody>
      </p:sp>
    </p:spTree>
    <p:extLst>
      <p:ext uri="{BB962C8B-B14F-4D97-AF65-F5344CB8AC3E}">
        <p14:creationId xmlns:p14="http://schemas.microsoft.com/office/powerpoint/2010/main" val="588012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F3574191-2C45-4C6F-B4EB-0BBF9A736261}" type="datetimeFigureOut">
              <a:rPr lang="ru-RU"/>
              <a:pPr>
                <a:defRPr/>
              </a:pPr>
              <a:t>21.03.2016</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7B92A43E-EDE5-4272-8FAC-27F6EB7AFED0}" type="slidenum">
              <a:rPr lang="ru-RU"/>
              <a:pPr>
                <a:defRPr/>
              </a:pPr>
              <a:t>‹#›</a:t>
            </a:fld>
            <a:endParaRPr lang="ru-RU"/>
          </a:p>
        </p:txBody>
      </p:sp>
    </p:spTree>
    <p:extLst>
      <p:ext uri="{BB962C8B-B14F-4D97-AF65-F5344CB8AC3E}">
        <p14:creationId xmlns:p14="http://schemas.microsoft.com/office/powerpoint/2010/main" val="3671841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36F342E0-6C0C-4569-95EB-5E2B1B47DB1E}" type="datetimeFigureOut">
              <a:rPr lang="ru-RU"/>
              <a:pPr>
                <a:defRPr/>
              </a:pPr>
              <a:t>21.03.2016</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01BEBC3E-AFAC-476D-A917-C423F286FA54}" type="slidenum">
              <a:rPr lang="ru-RU"/>
              <a:pPr>
                <a:defRPr/>
              </a:pPr>
              <a:t>‹#›</a:t>
            </a:fld>
            <a:endParaRPr lang="ru-RU"/>
          </a:p>
        </p:txBody>
      </p:sp>
    </p:spTree>
    <p:extLst>
      <p:ext uri="{BB962C8B-B14F-4D97-AF65-F5344CB8AC3E}">
        <p14:creationId xmlns:p14="http://schemas.microsoft.com/office/powerpoint/2010/main" val="10888021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1143000"/>
          </a:xfrm>
        </p:spPr>
        <p:txBody>
          <a:bodyPr/>
          <a:lstStyle/>
          <a:p>
            <a:r>
              <a:rPr lang="ru-RU"/>
              <a:t>Образец заголовка</a:t>
            </a:r>
          </a:p>
        </p:txBody>
      </p:sp>
      <p:sp>
        <p:nvSpPr>
          <p:cNvPr id="3" name="Текст 2"/>
          <p:cNvSpPr>
            <a:spLocks noGrp="1"/>
          </p:cNvSpPr>
          <p:nvPr>
            <p:ph type="body" sz="half" idx="1"/>
          </p:nvPr>
        </p:nvSpPr>
        <p:spPr>
          <a:xfrm>
            <a:off x="457200" y="1600200"/>
            <a:ext cx="4038600" cy="4495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495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24"/>
          <p:cNvSpPr>
            <a:spLocks noGrp="1" noChangeArrowheads="1"/>
          </p:cNvSpPr>
          <p:nvPr>
            <p:ph type="dt" sz="half" idx="10"/>
          </p:nvPr>
        </p:nvSpPr>
        <p:spPr/>
        <p:txBody>
          <a:bodyPr/>
          <a:lstStyle>
            <a:lvl1pPr>
              <a:defRPr>
                <a:solidFill>
                  <a:prstClr val="white">
                    <a:tint val="75000"/>
                  </a:prstClr>
                </a:solidFill>
              </a:defRPr>
            </a:lvl1pPr>
          </a:lstStyle>
          <a:p>
            <a:pPr>
              <a:defRPr/>
            </a:pPr>
            <a:endParaRPr lang="ru-RU"/>
          </a:p>
        </p:txBody>
      </p:sp>
      <p:sp>
        <p:nvSpPr>
          <p:cNvPr id="6" name="Rectangle 25"/>
          <p:cNvSpPr>
            <a:spLocks noGrp="1" noChangeArrowheads="1"/>
          </p:cNvSpPr>
          <p:nvPr>
            <p:ph type="ftr" sz="quarter" idx="11"/>
          </p:nvPr>
        </p:nvSpPr>
        <p:spPr/>
        <p:txBody>
          <a:bodyPr/>
          <a:lstStyle>
            <a:lvl1pPr>
              <a:defRPr>
                <a:solidFill>
                  <a:prstClr val="white">
                    <a:tint val="75000"/>
                  </a:prstClr>
                </a:solidFill>
              </a:defRPr>
            </a:lvl1pPr>
          </a:lstStyle>
          <a:p>
            <a:pPr>
              <a:defRPr/>
            </a:pPr>
            <a:endParaRPr lang="ru-RU"/>
          </a:p>
        </p:txBody>
      </p:sp>
      <p:sp>
        <p:nvSpPr>
          <p:cNvPr id="7" name="Rectangle 26"/>
          <p:cNvSpPr>
            <a:spLocks noGrp="1" noChangeArrowheads="1"/>
          </p:cNvSpPr>
          <p:nvPr>
            <p:ph type="sldNum" sz="quarter" idx="12"/>
          </p:nvPr>
        </p:nvSpPr>
        <p:spPr/>
        <p:txBody>
          <a:bodyPr/>
          <a:lstStyle>
            <a:lvl1pPr>
              <a:defRPr>
                <a:solidFill>
                  <a:prstClr val="white">
                    <a:tint val="75000"/>
                  </a:prstClr>
                </a:solidFill>
              </a:defRPr>
            </a:lvl1pPr>
          </a:lstStyle>
          <a:p>
            <a:pPr>
              <a:defRPr/>
            </a:pPr>
            <a:fld id="{FAA88D7D-6588-463A-B4DA-A082201D57C8}" type="slidenum">
              <a:rPr lang="ru-RU"/>
              <a:pPr>
                <a:defRPr/>
              </a:pPr>
              <a:t>‹#›</a:t>
            </a:fld>
            <a:endParaRPr lang="ru-RU"/>
          </a:p>
        </p:txBody>
      </p:sp>
    </p:spTree>
    <p:extLst>
      <p:ext uri="{BB962C8B-B14F-4D97-AF65-F5344CB8AC3E}">
        <p14:creationId xmlns:p14="http://schemas.microsoft.com/office/powerpoint/2010/main" val="1267162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7531CEE0-BF1B-4642-A37C-A57BE35AD816}" type="datetimeFigureOut">
              <a:rPr lang="ru-RU"/>
              <a:pPr>
                <a:defRPr/>
              </a:pPr>
              <a:t>21.03.2016</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0D9975D-61A4-456A-AA9F-E245A5EDF98C}" type="slidenum">
              <a:rPr lang="ru-RU"/>
              <a:pPr>
                <a:defRPr/>
              </a:pPr>
              <a:t>‹#›</a:t>
            </a:fld>
            <a:endParaRPr lang="ru-RU"/>
          </a:p>
        </p:txBody>
      </p:sp>
    </p:spTree>
    <p:extLst>
      <p:ext uri="{BB962C8B-B14F-4D97-AF65-F5344CB8AC3E}">
        <p14:creationId xmlns:p14="http://schemas.microsoft.com/office/powerpoint/2010/main" val="1487042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pPr>
              <a:defRPr/>
            </a:pPr>
            <a:fld id="{997C5705-AF33-4E07-B66C-2F4CA4DA7684}" type="datetimeFigureOut">
              <a:rPr lang="ru-RU"/>
              <a:pPr>
                <a:defRPr/>
              </a:pPr>
              <a:t>21.03.2016</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9A773220-9CED-410E-B17C-F949300B5815}" type="slidenum">
              <a:rPr lang="ru-RU"/>
              <a:pPr>
                <a:defRPr/>
              </a:pPr>
              <a:t>‹#›</a:t>
            </a:fld>
            <a:endParaRPr lang="ru-RU"/>
          </a:p>
        </p:txBody>
      </p:sp>
    </p:spTree>
    <p:extLst>
      <p:ext uri="{BB962C8B-B14F-4D97-AF65-F5344CB8AC3E}">
        <p14:creationId xmlns:p14="http://schemas.microsoft.com/office/powerpoint/2010/main" val="3776230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p:cNvSpPr>
            <a:spLocks noGrp="1"/>
          </p:cNvSpPr>
          <p:nvPr>
            <p:ph type="dt" sz="half" idx="10"/>
          </p:nvPr>
        </p:nvSpPr>
        <p:spPr/>
        <p:txBody>
          <a:bodyPr/>
          <a:lstStyle>
            <a:lvl1pPr>
              <a:defRPr/>
            </a:lvl1pPr>
          </a:lstStyle>
          <a:p>
            <a:pPr>
              <a:defRPr/>
            </a:pPr>
            <a:fld id="{1F6FEDAB-3FBC-45F7-90A5-1595328D1C69}" type="datetimeFigureOut">
              <a:rPr lang="ru-RU"/>
              <a:pPr>
                <a:defRPr/>
              </a:pPr>
              <a:t>21.03.2016</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04873129-2288-47BA-82A5-2924E1F3EE3A}" type="slidenum">
              <a:rPr lang="ru-RU"/>
              <a:pPr>
                <a:defRPr/>
              </a:pPr>
              <a:t>‹#›</a:t>
            </a:fld>
            <a:endParaRPr lang="ru-RU"/>
          </a:p>
        </p:txBody>
      </p:sp>
    </p:spTree>
    <p:extLst>
      <p:ext uri="{BB962C8B-B14F-4D97-AF65-F5344CB8AC3E}">
        <p14:creationId xmlns:p14="http://schemas.microsoft.com/office/powerpoint/2010/main" val="2721469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p:cNvSpPr>
            <a:spLocks noGrp="1"/>
          </p:cNvSpPr>
          <p:nvPr>
            <p:ph type="dt" sz="half" idx="10"/>
          </p:nvPr>
        </p:nvSpPr>
        <p:spPr/>
        <p:txBody>
          <a:bodyPr/>
          <a:lstStyle>
            <a:lvl1pPr>
              <a:defRPr/>
            </a:lvl1pPr>
          </a:lstStyle>
          <a:p>
            <a:pPr>
              <a:defRPr/>
            </a:pPr>
            <a:fld id="{F6F08D01-A9C4-4866-ADA3-7FD524D00A7A}" type="datetimeFigureOut">
              <a:rPr lang="ru-RU"/>
              <a:pPr>
                <a:defRPr/>
              </a:pPr>
              <a:t>21.03.2016</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A94B87E3-8980-4442-A6B8-4DF580413695}" type="slidenum">
              <a:rPr lang="ru-RU"/>
              <a:pPr>
                <a:defRPr/>
              </a:pPr>
              <a:t>‹#›</a:t>
            </a:fld>
            <a:endParaRPr lang="ru-RU"/>
          </a:p>
        </p:txBody>
      </p:sp>
    </p:spTree>
    <p:extLst>
      <p:ext uri="{BB962C8B-B14F-4D97-AF65-F5344CB8AC3E}">
        <p14:creationId xmlns:p14="http://schemas.microsoft.com/office/powerpoint/2010/main" val="2054105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p:cNvSpPr>
            <a:spLocks noGrp="1"/>
          </p:cNvSpPr>
          <p:nvPr>
            <p:ph type="dt" sz="half" idx="10"/>
          </p:nvPr>
        </p:nvSpPr>
        <p:spPr/>
        <p:txBody>
          <a:bodyPr/>
          <a:lstStyle>
            <a:lvl1pPr>
              <a:defRPr/>
            </a:lvl1pPr>
          </a:lstStyle>
          <a:p>
            <a:pPr>
              <a:defRPr/>
            </a:pPr>
            <a:fld id="{9ACCC6DE-0490-4FA2-BB87-5AD3FD251F71}" type="datetimeFigureOut">
              <a:rPr lang="ru-RU"/>
              <a:pPr>
                <a:defRPr/>
              </a:pPr>
              <a:t>21.03.2016</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3D56E6C4-4C1D-4D7D-947C-55A2452EC73A}" type="slidenum">
              <a:rPr lang="ru-RU"/>
              <a:pPr>
                <a:defRPr/>
              </a:pPr>
              <a:t>‹#›</a:t>
            </a:fld>
            <a:endParaRPr lang="ru-RU"/>
          </a:p>
        </p:txBody>
      </p:sp>
    </p:spTree>
    <p:extLst>
      <p:ext uri="{BB962C8B-B14F-4D97-AF65-F5344CB8AC3E}">
        <p14:creationId xmlns:p14="http://schemas.microsoft.com/office/powerpoint/2010/main" val="3249687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1193FC67-1675-416E-B363-A6A30073F4CB}" type="datetimeFigureOut">
              <a:rPr lang="ru-RU"/>
              <a:pPr>
                <a:defRPr/>
              </a:pPr>
              <a:t>21.03.2016</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5F2CCD7D-46A8-4E84-9B06-C56DC4FAB125}" type="slidenum">
              <a:rPr lang="ru-RU"/>
              <a:pPr>
                <a:defRPr/>
              </a:pPr>
              <a:t>‹#›</a:t>
            </a:fld>
            <a:endParaRPr lang="ru-RU"/>
          </a:p>
        </p:txBody>
      </p:sp>
    </p:spTree>
    <p:extLst>
      <p:ext uri="{BB962C8B-B14F-4D97-AF65-F5344CB8AC3E}">
        <p14:creationId xmlns:p14="http://schemas.microsoft.com/office/powerpoint/2010/main" val="1412355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3A289DD5-6944-4D15-B041-A63AAB183B37}" type="datetimeFigureOut">
              <a:rPr lang="ru-RU"/>
              <a:pPr>
                <a:defRPr/>
              </a:pPr>
              <a:t>21.03.2016</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45A668BA-0ABC-42C3-A66C-4E1AA96D22B8}" type="slidenum">
              <a:rPr lang="ru-RU"/>
              <a:pPr>
                <a:defRPr/>
              </a:pPr>
              <a:t>‹#›</a:t>
            </a:fld>
            <a:endParaRPr lang="ru-RU"/>
          </a:p>
        </p:txBody>
      </p:sp>
    </p:spTree>
    <p:extLst>
      <p:ext uri="{BB962C8B-B14F-4D97-AF65-F5344CB8AC3E}">
        <p14:creationId xmlns:p14="http://schemas.microsoft.com/office/powerpoint/2010/main" val="3339593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B916D142-6993-4981-99E0-B0914A8F3C5A}" type="datetimeFigureOut">
              <a:rPr lang="ru-RU"/>
              <a:pPr>
                <a:defRPr/>
              </a:pPr>
              <a:t>21.03.2016</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99458703-54B8-4E46-BC5A-FF119EDEC486}" type="slidenum">
              <a:rPr lang="ru-RU"/>
              <a:pPr>
                <a:defRPr/>
              </a:pPr>
              <a:t>‹#›</a:t>
            </a:fld>
            <a:endParaRPr lang="ru-RU"/>
          </a:p>
        </p:txBody>
      </p:sp>
    </p:spTree>
    <p:extLst>
      <p:ext uri="{BB962C8B-B14F-4D97-AF65-F5344CB8AC3E}">
        <p14:creationId xmlns:p14="http://schemas.microsoft.com/office/powerpoint/2010/main" val="266935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C9F782C9-50A4-40A9-B114-E2E5339257AD}" type="datetimeFigureOut">
              <a:rPr lang="ru-RU"/>
              <a:pPr>
                <a:defRPr/>
              </a:pPr>
              <a:t>21.03.2016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2C1DE46F-B147-4C29-BD69-64404104F7BC}"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 id="2147483783"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www.worldwide-tax.co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lenta.ru/news/2014/07/10/impor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Объект 2"/>
          <p:cNvSpPr>
            <a:spLocks noGrp="1"/>
          </p:cNvSpPr>
          <p:nvPr>
            <p:ph idx="1"/>
          </p:nvPr>
        </p:nvSpPr>
        <p:spPr>
          <a:xfrm>
            <a:off x="457200" y="765175"/>
            <a:ext cx="8229600" cy="5360988"/>
          </a:xfrm>
        </p:spPr>
        <p:txBody>
          <a:bodyPr/>
          <a:lstStyle/>
          <a:p>
            <a:pPr marL="0" indent="0" algn="ctr" eaLnBrk="1" hangingPunct="1">
              <a:buFont typeface="Arial" panose="020B0604020202020204" pitchFamily="34" charset="0"/>
              <a:buNone/>
              <a:tabLst>
                <a:tab pos="539750" algn="l"/>
                <a:tab pos="900113" algn="l"/>
                <a:tab pos="990600" algn="l"/>
                <a:tab pos="1260475" algn="l"/>
                <a:tab pos="1709738" algn="l"/>
              </a:tabLst>
            </a:pPr>
            <a:r>
              <a:rPr lang="ru-RU" altLang="ru-RU" sz="2000" b="1">
                <a:latin typeface="Times New Roman" panose="02020603050405020304" pitchFamily="18" charset="0"/>
                <a:cs typeface="Times New Roman" panose="02020603050405020304" pitchFamily="18" charset="0"/>
              </a:rPr>
              <a:t>М.Д. Абрамов, к.т.н., вице-президент ЭАЦ «Модернизация», </a:t>
            </a:r>
          </a:p>
          <a:p>
            <a:pPr marL="0" indent="0" algn="ctr" eaLnBrk="1" hangingPunct="1">
              <a:buFont typeface="Arial" panose="020B0604020202020204" pitchFamily="34" charset="0"/>
              <a:buNone/>
              <a:tabLst>
                <a:tab pos="539750" algn="l"/>
                <a:tab pos="900113" algn="l"/>
                <a:tab pos="990600" algn="l"/>
                <a:tab pos="1260475" algn="l"/>
                <a:tab pos="1709738" algn="l"/>
              </a:tabLst>
            </a:pPr>
            <a:r>
              <a:rPr lang="ru-RU" altLang="ru-RU" sz="2000" b="1">
                <a:latin typeface="Times New Roman" panose="02020603050405020304" pitchFamily="18" charset="0"/>
                <a:cs typeface="Times New Roman" panose="02020603050405020304" pitchFamily="18" charset="0"/>
              </a:rPr>
              <a:t>профессор Московского налогового института РосНОУ</a:t>
            </a:r>
          </a:p>
          <a:p>
            <a:pPr marL="0" indent="0" eaLnBrk="1" hangingPunct="1">
              <a:buFont typeface="Arial" panose="020B0604020202020204" pitchFamily="34" charset="0"/>
              <a:buNone/>
              <a:tabLst>
                <a:tab pos="539750" algn="l"/>
                <a:tab pos="900113" algn="l"/>
                <a:tab pos="990600" algn="l"/>
                <a:tab pos="1260475" algn="l"/>
                <a:tab pos="1709738" algn="l"/>
              </a:tabLst>
            </a:pPr>
            <a:endParaRPr lang="ru-RU" altLang="ru-RU" sz="2000" b="1">
              <a:latin typeface="Times New Roman" panose="02020603050405020304" pitchFamily="18" charset="0"/>
              <a:cs typeface="Times New Roman" panose="02020603050405020304" pitchFamily="18" charset="0"/>
            </a:endParaRPr>
          </a:p>
          <a:p>
            <a:pPr marL="0" indent="0" eaLnBrk="1" hangingPunct="1">
              <a:buFont typeface="Arial" panose="020B0604020202020204" pitchFamily="34" charset="0"/>
              <a:buNone/>
              <a:tabLst>
                <a:tab pos="539750" algn="l"/>
                <a:tab pos="900113" algn="l"/>
                <a:tab pos="990600" algn="l"/>
                <a:tab pos="1260475" algn="l"/>
                <a:tab pos="1709738" algn="l"/>
              </a:tabLst>
            </a:pPr>
            <a:endParaRPr lang="ru-RU" altLang="ru-RU" sz="2000" b="1">
              <a:latin typeface="Times New Roman" panose="02020603050405020304" pitchFamily="18" charset="0"/>
              <a:cs typeface="Times New Roman" panose="02020603050405020304" pitchFamily="18" charset="0"/>
            </a:endParaRPr>
          </a:p>
          <a:p>
            <a:pPr marL="0" indent="0" algn="ctr" eaLnBrk="1" hangingPunct="1">
              <a:buFont typeface="Arial" panose="020B0604020202020204" pitchFamily="34" charset="0"/>
              <a:buNone/>
              <a:tabLst>
                <a:tab pos="539750" algn="l"/>
                <a:tab pos="900113" algn="l"/>
                <a:tab pos="990600" algn="l"/>
                <a:tab pos="1260475" algn="l"/>
                <a:tab pos="1709738" algn="l"/>
              </a:tabLst>
            </a:pPr>
            <a:endParaRPr lang="ru-RU" altLang="ru-RU" sz="2800" b="1">
              <a:latin typeface="Times New Roman" panose="02020603050405020304" pitchFamily="18" charset="0"/>
              <a:cs typeface="Times New Roman" panose="02020603050405020304" pitchFamily="18" charset="0"/>
            </a:endParaRPr>
          </a:p>
          <a:p>
            <a:pPr marL="0" indent="0" algn="ctr" eaLnBrk="1" hangingPunct="1">
              <a:buFont typeface="Arial" panose="020B0604020202020204" pitchFamily="34" charset="0"/>
              <a:buNone/>
              <a:tabLst>
                <a:tab pos="539750" algn="l"/>
                <a:tab pos="900113" algn="l"/>
                <a:tab pos="990600" algn="l"/>
                <a:tab pos="1260475" algn="l"/>
                <a:tab pos="1709738" algn="l"/>
              </a:tabLst>
            </a:pPr>
            <a:r>
              <a:rPr lang="ru-RU" altLang="ru-RU" sz="2800" b="1">
                <a:latin typeface="Times New Roman" panose="02020603050405020304" pitchFamily="18" charset="0"/>
                <a:cs typeface="Times New Roman" panose="02020603050405020304" pitchFamily="18" charset="0"/>
              </a:rPr>
              <a:t>Российская налоговая система как главный фактор разрушения промышленности</a:t>
            </a:r>
          </a:p>
          <a:p>
            <a:pPr marL="0" indent="0" algn="ctr" eaLnBrk="1" hangingPunct="1">
              <a:buFont typeface="Arial" panose="020B0604020202020204" pitchFamily="34" charset="0"/>
              <a:buNone/>
              <a:tabLst>
                <a:tab pos="539750" algn="l"/>
                <a:tab pos="900113" algn="l"/>
                <a:tab pos="990600" algn="l"/>
                <a:tab pos="1260475" algn="l"/>
                <a:tab pos="1709738" algn="l"/>
              </a:tabLst>
            </a:pPr>
            <a:endParaRPr lang="ru-RU" altLang="ru-RU" sz="2800" b="1">
              <a:latin typeface="Times New Roman" panose="02020603050405020304" pitchFamily="18" charset="0"/>
              <a:cs typeface="Times New Roman" panose="02020603050405020304" pitchFamily="18" charset="0"/>
            </a:endParaRPr>
          </a:p>
          <a:p>
            <a:pPr marL="0" indent="0" algn="ctr" eaLnBrk="1" hangingPunct="1">
              <a:buFont typeface="Arial" panose="020B0604020202020204" pitchFamily="34" charset="0"/>
              <a:buNone/>
              <a:tabLst>
                <a:tab pos="539750" algn="l"/>
                <a:tab pos="900113" algn="l"/>
                <a:tab pos="990600" algn="l"/>
                <a:tab pos="1260475" algn="l"/>
                <a:tab pos="1709738" algn="l"/>
              </a:tabLst>
            </a:pPr>
            <a:endParaRPr lang="ru-RU" altLang="ru-RU" sz="2800" b="1">
              <a:latin typeface="Times New Roman" panose="02020603050405020304" pitchFamily="18" charset="0"/>
              <a:cs typeface="Times New Roman" panose="02020603050405020304" pitchFamily="18" charset="0"/>
            </a:endParaRPr>
          </a:p>
          <a:p>
            <a:pPr marL="0" indent="0" algn="ctr" eaLnBrk="1" hangingPunct="1">
              <a:buFont typeface="Arial" panose="020B0604020202020204" pitchFamily="34" charset="0"/>
              <a:buNone/>
              <a:tabLst>
                <a:tab pos="539750" algn="l"/>
                <a:tab pos="900113" algn="l"/>
                <a:tab pos="990600" algn="l"/>
                <a:tab pos="1260475" algn="l"/>
                <a:tab pos="1709738" algn="l"/>
              </a:tabLst>
            </a:pPr>
            <a:endParaRPr lang="ru-RU" altLang="ru-RU" sz="2800" b="1">
              <a:latin typeface="Times New Roman" panose="02020603050405020304" pitchFamily="18" charset="0"/>
              <a:cs typeface="Times New Roman" panose="02020603050405020304" pitchFamily="18" charset="0"/>
            </a:endParaRPr>
          </a:p>
          <a:p>
            <a:pPr marL="0" indent="0" algn="ctr" eaLnBrk="1" hangingPunct="1">
              <a:buFont typeface="Arial" panose="020B0604020202020204" pitchFamily="34" charset="0"/>
              <a:buNone/>
              <a:tabLst>
                <a:tab pos="539750" algn="l"/>
                <a:tab pos="900113" algn="l"/>
                <a:tab pos="990600" algn="l"/>
                <a:tab pos="1260475" algn="l"/>
                <a:tab pos="1709738" algn="l"/>
              </a:tabLst>
            </a:pPr>
            <a:r>
              <a:rPr lang="ru-RU" altLang="ru-RU" sz="2000" b="1">
                <a:latin typeface="Times New Roman" panose="02020603050405020304" pitchFamily="18" charset="0"/>
                <a:cs typeface="Times New Roman" panose="02020603050405020304" pitchFamily="18" charset="0"/>
              </a:rPr>
              <a:t>г. Москва – 2016 год</a:t>
            </a:r>
          </a:p>
          <a:p>
            <a:pPr marL="0" indent="0" algn="ctr" eaLnBrk="1" hangingPunct="1">
              <a:buFont typeface="Arial" panose="020B0604020202020204" pitchFamily="34" charset="0"/>
              <a:buNone/>
              <a:tabLst>
                <a:tab pos="539750" algn="l"/>
                <a:tab pos="900113" algn="l"/>
                <a:tab pos="990600" algn="l"/>
                <a:tab pos="1260475" algn="l"/>
                <a:tab pos="1709738" algn="l"/>
              </a:tabLst>
            </a:pPr>
            <a:endParaRPr lang="ru-RU" altLang="ru-RU" sz="2800" b="1">
              <a:latin typeface="Times New Roman" panose="02020603050405020304" pitchFamily="18" charset="0"/>
              <a:cs typeface="Times New Roman" panose="02020603050405020304" pitchFamily="18" charset="0"/>
            </a:endParaRPr>
          </a:p>
          <a:p>
            <a:pPr marL="0" indent="0" algn="ctr" eaLnBrk="1" hangingPunct="1">
              <a:buFont typeface="Arial" panose="020B0604020202020204" pitchFamily="34" charset="0"/>
              <a:buNone/>
              <a:tabLst>
                <a:tab pos="539750" algn="l"/>
                <a:tab pos="900113" algn="l"/>
                <a:tab pos="990600" algn="l"/>
                <a:tab pos="1260475" algn="l"/>
                <a:tab pos="1709738" algn="l"/>
              </a:tabLst>
            </a:pPr>
            <a:endParaRPr lang="ru-RU" altLang="ru-RU" sz="2800" b="1">
              <a:latin typeface="Times New Roman" panose="02020603050405020304" pitchFamily="18" charset="0"/>
              <a:cs typeface="Times New Roman" panose="02020603050405020304" pitchFamily="18" charset="0"/>
            </a:endParaRPr>
          </a:p>
          <a:p>
            <a:pPr marL="0" indent="0" algn="ctr" eaLnBrk="1" hangingPunct="1">
              <a:buFont typeface="Arial" panose="020B0604020202020204" pitchFamily="34" charset="0"/>
              <a:buNone/>
              <a:tabLst>
                <a:tab pos="539750" algn="l"/>
                <a:tab pos="900113" algn="l"/>
                <a:tab pos="990600" algn="l"/>
                <a:tab pos="1260475" algn="l"/>
                <a:tab pos="1709738" algn="l"/>
              </a:tabLst>
            </a:pPr>
            <a:endParaRPr lang="ru-RU" altLang="ru-RU" sz="2800" b="1">
              <a:latin typeface="Times New Roman" panose="02020603050405020304" pitchFamily="18" charset="0"/>
              <a:cs typeface="Times New Roman" panose="02020603050405020304" pitchFamily="18" charset="0"/>
            </a:endParaRPr>
          </a:p>
        </p:txBody>
      </p:sp>
      <p:sp>
        <p:nvSpPr>
          <p:cNvPr id="4099" name="Прямоугольник 7"/>
          <p:cNvSpPr>
            <a:spLocks noChangeArrowheads="1"/>
          </p:cNvSpPr>
          <p:nvPr/>
        </p:nvSpPr>
        <p:spPr bwMode="auto">
          <a:xfrm>
            <a:off x="8785225" y="6488113"/>
            <a:ext cx="3587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800"/>
              <a:t>1.</a:t>
            </a:r>
          </a:p>
        </p:txBody>
      </p:sp>
      <p:sp>
        <p:nvSpPr>
          <p:cNvPr id="4100" name="Rectangle 4"/>
          <p:cNvSpPr>
            <a:spLocks noChangeArrowheads="1"/>
          </p:cNvSpPr>
          <p:nvPr/>
        </p:nvSpPr>
        <p:spPr bwMode="auto">
          <a:xfrm>
            <a:off x="0" y="6275388"/>
            <a:ext cx="6646863"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600" b="1">
                <a:cs typeface="Arial" panose="020B0604020202020204" pitchFamily="34" charset="0"/>
              </a:rPr>
              <a:t>Экспертно-аналитический Центр по модернизации и технологическому </a:t>
            </a:r>
          </a:p>
          <a:p>
            <a:pPr eaLnBrk="1" hangingPunct="1">
              <a:spcBef>
                <a:spcPct val="0"/>
              </a:spcBef>
              <a:buFontTx/>
              <a:buNone/>
            </a:pPr>
            <a:r>
              <a:rPr lang="ru-RU" altLang="ru-RU" sz="1600" b="1">
                <a:cs typeface="Arial" panose="020B0604020202020204" pitchFamily="34" charset="0"/>
              </a:rPr>
              <a:t>развитию экономики (ЭАЦ «Модернизация»).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Заголовок 1"/>
          <p:cNvSpPr>
            <a:spLocks noGrp="1"/>
          </p:cNvSpPr>
          <p:nvPr>
            <p:ph type="title"/>
          </p:nvPr>
        </p:nvSpPr>
        <p:spPr>
          <a:xfrm>
            <a:off x="0" y="620713"/>
            <a:ext cx="8964613" cy="1358900"/>
          </a:xfrm>
        </p:spPr>
        <p:txBody>
          <a:bodyPr/>
          <a:lstStyle/>
          <a:p>
            <a:pPr eaLnBrk="1" hangingPunct="1"/>
            <a:br>
              <a:rPr lang="ru-RU" altLang="ru-RU" sz="2000" b="1">
                <a:latin typeface="Times New Roman" panose="02020603050405020304" pitchFamily="18" charset="0"/>
                <a:cs typeface="Times New Roman" panose="02020603050405020304" pitchFamily="18" charset="0"/>
              </a:rPr>
            </a:br>
            <a:r>
              <a:rPr lang="ru-RU" altLang="ru-RU" sz="2000" b="1">
                <a:latin typeface="Times New Roman" panose="02020603050405020304" pitchFamily="18" charset="0"/>
                <a:cs typeface="Times New Roman" panose="02020603050405020304" pitchFamily="18" charset="0"/>
              </a:rPr>
              <a:t>Прогрессивная шкала НДФЛ – обязательное условие развития экономики</a:t>
            </a:r>
            <a:br>
              <a:rPr lang="ru-RU" altLang="ru-RU" sz="2000" b="1">
                <a:latin typeface="Times New Roman" panose="02020603050405020304" pitchFamily="18" charset="0"/>
                <a:cs typeface="Times New Roman" panose="02020603050405020304" pitchFamily="18" charset="0"/>
              </a:rPr>
            </a:br>
            <a:r>
              <a:rPr lang="ru-RU" altLang="ru-RU" sz="2400" b="1">
                <a:latin typeface="Times New Roman" panose="02020603050405020304" pitchFamily="18" charset="0"/>
                <a:cs typeface="Times New Roman" panose="02020603050405020304" pitchFamily="18" charset="0"/>
              </a:rPr>
              <a:t>Подоходный налог в разных странах в 2014 году </a:t>
            </a:r>
            <a:br>
              <a:rPr lang="ru-RU" altLang="ru-RU" sz="2400" b="1">
                <a:latin typeface="Times New Roman" panose="02020603050405020304" pitchFamily="18" charset="0"/>
                <a:cs typeface="Times New Roman" panose="02020603050405020304" pitchFamily="18" charset="0"/>
              </a:rPr>
            </a:br>
            <a:r>
              <a:rPr lang="en-US" altLang="ru-RU" sz="1800">
                <a:latin typeface="Times New Roman" panose="02020603050405020304" pitchFamily="18" charset="0"/>
                <a:cs typeface="Times New Roman" panose="02020603050405020304" pitchFamily="18" charset="0"/>
              </a:rPr>
              <a:t>Tax Rates Around the World 2014, </a:t>
            </a:r>
            <a:r>
              <a:rPr lang="en-US" altLang="ru-RU" sz="1800" u="sng">
                <a:solidFill>
                  <a:srgbClr val="0000FF"/>
                </a:solidFill>
                <a:latin typeface="Times New Roman" panose="02020603050405020304" pitchFamily="18" charset="0"/>
                <a:cs typeface="Times New Roman" panose="02020603050405020304" pitchFamily="18" charset="0"/>
                <a:hlinkClick r:id="rId2"/>
              </a:rPr>
              <a:t>http://www.worldwide-tax.com/</a:t>
            </a:r>
            <a:r>
              <a:rPr lang="en-US" altLang="ru-RU" sz="1800">
                <a:latin typeface="Times New Roman" panose="02020603050405020304" pitchFamily="18" charset="0"/>
                <a:cs typeface="Times New Roman" panose="02020603050405020304" pitchFamily="18" charset="0"/>
              </a:rPr>
              <a:t> </a:t>
            </a:r>
            <a:br>
              <a:rPr lang="ru-RU" altLang="ru-RU" sz="2400">
                <a:latin typeface="Times New Roman" panose="02020603050405020304" pitchFamily="18" charset="0"/>
                <a:cs typeface="Times New Roman" panose="02020603050405020304" pitchFamily="18" charset="0"/>
              </a:rPr>
            </a:br>
            <a:endParaRPr lang="ru-RU" altLang="ru-RU" sz="2400"/>
          </a:p>
        </p:txBody>
      </p:sp>
      <p:graphicFrame>
        <p:nvGraphicFramePr>
          <p:cNvPr id="4" name="Объект 3"/>
          <p:cNvGraphicFramePr>
            <a:graphicFrameLocks noGrp="1"/>
          </p:cNvGraphicFramePr>
          <p:nvPr>
            <p:ph idx="1"/>
          </p:nvPr>
        </p:nvGraphicFramePr>
        <p:xfrm>
          <a:off x="611188" y="1916113"/>
          <a:ext cx="7632700" cy="4114800"/>
        </p:xfrm>
        <a:graphic>
          <a:graphicData uri="http://schemas.openxmlformats.org/drawingml/2006/table">
            <a:tbl>
              <a:tblPr/>
              <a:tblGrid>
                <a:gridCol w="1833562">
                  <a:extLst>
                    <a:ext uri="{9D8B030D-6E8A-4147-A177-3AD203B41FA5}">
                      <a16:colId xmlns:a16="http://schemas.microsoft.com/office/drawing/2014/main" val="1798079521"/>
                    </a:ext>
                  </a:extLst>
                </a:gridCol>
                <a:gridCol w="1984375">
                  <a:extLst>
                    <a:ext uri="{9D8B030D-6E8A-4147-A177-3AD203B41FA5}">
                      <a16:colId xmlns:a16="http://schemas.microsoft.com/office/drawing/2014/main" val="3616555311"/>
                    </a:ext>
                  </a:extLst>
                </a:gridCol>
                <a:gridCol w="1374775">
                  <a:extLst>
                    <a:ext uri="{9D8B030D-6E8A-4147-A177-3AD203B41FA5}">
                      <a16:colId xmlns:a16="http://schemas.microsoft.com/office/drawing/2014/main" val="704432885"/>
                    </a:ext>
                  </a:extLst>
                </a:gridCol>
                <a:gridCol w="2439988">
                  <a:extLst>
                    <a:ext uri="{9D8B030D-6E8A-4147-A177-3AD203B41FA5}">
                      <a16:colId xmlns:a16="http://schemas.microsoft.com/office/drawing/2014/main" val="3419820214"/>
                    </a:ext>
                  </a:extLst>
                </a:gridCol>
              </a:tblGrid>
              <a:tr h="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Страна</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Уровень коррупции.</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Место в рейтинге</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2014 г.</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Ставки</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НДФЛ</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Максимальная ставка для дохода свыше, руб./год (месяц)</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(по курсу на 28.06.14)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53383319"/>
                  </a:ext>
                </a:extLst>
              </a:tr>
              <a:tr h="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Россия</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127</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13</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«Плоская шкала»</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61495177"/>
                  </a:ext>
                </a:extLst>
              </a:tr>
              <a:tr h="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США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19</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0-39,6</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13.450.000  (1.120.833)</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68530034"/>
                  </a:ext>
                </a:extLst>
              </a:tr>
              <a:tr h="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Великобритания</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14</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0-50,0</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8.700.000  (725.000)</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83377030"/>
                  </a:ext>
                </a:extLst>
              </a:tr>
              <a:tr h="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Германия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12</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14-45,0</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11.533.000  (961.083)</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48461561"/>
                  </a:ext>
                </a:extLst>
              </a:tr>
              <a:tr h="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Франция</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22</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5,5-41,0</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6.955.000  (579.583)</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24842952"/>
                  </a:ext>
                </a:extLst>
              </a:tr>
              <a:tr h="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Нидерланды</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8</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5,85-52,0</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2.576.000  (214.666)</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28978811"/>
                  </a:ext>
                </a:extLst>
              </a:tr>
              <a:tr h="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Израиль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36</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10-50,0</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8.116.000  (676.333)</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65558278"/>
                  </a:ext>
                </a:extLst>
              </a:tr>
              <a:tr h="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Япония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18</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5-40,0</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5.976.000  (498.000)</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58810053"/>
                  </a:ext>
                </a:extLst>
              </a:tr>
              <a:tr h="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Бразилия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72</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7,5-27,5</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784.700  (65.392)</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53585270"/>
                  </a:ext>
                </a:extLst>
              </a:tr>
              <a:tr h="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Индия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94</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10-30,0</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559.000  (46.583)</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7059210"/>
                  </a:ext>
                </a:extLst>
              </a:tr>
              <a:tr h="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Китай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80</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3-45,0</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432.800  (36.067)</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0865981"/>
                  </a:ext>
                </a:extLst>
              </a:tr>
            </a:tbl>
          </a:graphicData>
        </a:graphic>
      </p:graphicFrame>
      <p:sp>
        <p:nvSpPr>
          <p:cNvPr id="16454" name="Прямоугольник 7"/>
          <p:cNvSpPr>
            <a:spLocks noChangeArrowheads="1"/>
          </p:cNvSpPr>
          <p:nvPr/>
        </p:nvSpPr>
        <p:spPr bwMode="auto">
          <a:xfrm>
            <a:off x="8785225" y="6488113"/>
            <a:ext cx="4762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800">
                <a:solidFill>
                  <a:srgbClr val="000000"/>
                </a:solidFill>
              </a:rPr>
              <a:t>10.</a:t>
            </a:r>
          </a:p>
        </p:txBody>
      </p:sp>
      <p:sp>
        <p:nvSpPr>
          <p:cNvPr id="16455" name="Заголовок 1"/>
          <p:cNvSpPr txBox="1">
            <a:spLocks/>
          </p:cNvSpPr>
          <p:nvPr/>
        </p:nvSpPr>
        <p:spPr bwMode="auto">
          <a:xfrm>
            <a:off x="107950" y="0"/>
            <a:ext cx="8856663"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ru-RU" altLang="ru-RU" sz="1800" b="1">
                <a:solidFill>
                  <a:srgbClr val="000000"/>
                </a:solidFill>
              </a:rPr>
              <a:t>В.А. Кашин, М.Д. Абрамов «О некоторых аспектах принципа «Отнять и поделить!»»</a:t>
            </a:r>
          </a:p>
          <a:p>
            <a:pPr algn="ctr">
              <a:spcBef>
                <a:spcPct val="0"/>
              </a:spcBef>
              <a:buFontTx/>
              <a:buNone/>
            </a:pPr>
            <a:endParaRPr lang="ru-RU" altLang="ru-RU" sz="1800" b="1">
              <a:solidFill>
                <a:srgbClr val="000000"/>
              </a:solidFill>
            </a:endParaRPr>
          </a:p>
        </p:txBody>
      </p:sp>
      <p:sp>
        <p:nvSpPr>
          <p:cNvPr id="16456" name="Rectangle 4"/>
          <p:cNvSpPr>
            <a:spLocks noChangeArrowheads="1"/>
          </p:cNvSpPr>
          <p:nvPr/>
        </p:nvSpPr>
        <p:spPr bwMode="auto">
          <a:xfrm>
            <a:off x="0" y="6275388"/>
            <a:ext cx="6646863"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600" b="1">
                <a:cs typeface="Arial" panose="020B0604020202020204" pitchFamily="34" charset="0"/>
              </a:rPr>
              <a:t>Экспертно-аналитический Центр по модернизации и технологическому </a:t>
            </a:r>
          </a:p>
          <a:p>
            <a:pPr eaLnBrk="1" hangingPunct="1">
              <a:spcBef>
                <a:spcPct val="0"/>
              </a:spcBef>
              <a:buFontTx/>
              <a:buNone/>
            </a:pPr>
            <a:r>
              <a:rPr lang="ru-RU" altLang="ru-RU" sz="1600" b="1">
                <a:cs typeface="Arial" panose="020B0604020202020204" pitchFamily="34" charset="0"/>
              </a:rPr>
              <a:t>развитию экономики (ЭАЦ «Модернизация»).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nvPr>
        </p:nvGraphicFramePr>
        <p:xfrm>
          <a:off x="1439863" y="2247900"/>
          <a:ext cx="5759450" cy="3602038"/>
        </p:xfrm>
        <a:graphic>
          <a:graphicData uri="http://schemas.openxmlformats.org/drawingml/2006/table">
            <a:tbl>
              <a:tblPr/>
              <a:tblGrid>
                <a:gridCol w="3526096">
                  <a:extLst>
                    <a:ext uri="{9D8B030D-6E8A-4147-A177-3AD203B41FA5}">
                      <a16:colId xmlns:a16="http://schemas.microsoft.com/office/drawing/2014/main" val="20000"/>
                    </a:ext>
                  </a:extLst>
                </a:gridCol>
                <a:gridCol w="2233354">
                  <a:extLst>
                    <a:ext uri="{9D8B030D-6E8A-4147-A177-3AD203B41FA5}">
                      <a16:colId xmlns:a16="http://schemas.microsoft.com/office/drawing/2014/main" val="20001"/>
                    </a:ext>
                  </a:extLst>
                </a:gridCol>
              </a:tblGrid>
              <a:tr h="46495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a:ln>
                            <a:noFill/>
                          </a:ln>
                          <a:solidFill>
                            <a:schemeClr val="tx1"/>
                          </a:solidFill>
                          <a:effectLst/>
                          <a:latin typeface="Times New Roman" pitchFamily="18" charset="0"/>
                          <a:cs typeface="Times New Roman" pitchFamily="18" charset="0"/>
                        </a:rPr>
                        <a:t>Месячный доход, руб.</a:t>
                      </a:r>
                    </a:p>
                  </a:txBody>
                  <a:tcPr marL="68592" marR="6859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chemeClr val="tx1"/>
                          </a:solidFill>
                          <a:effectLst/>
                          <a:latin typeface="Times New Roman" pitchFamily="18" charset="0"/>
                          <a:cs typeface="Times New Roman" pitchFamily="18" charset="0"/>
                        </a:rPr>
                        <a:t>Ставка налога</a:t>
                      </a:r>
                    </a:p>
                  </a:txBody>
                  <a:tcPr marL="68592" marR="6859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31709">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a:ln>
                            <a:noFill/>
                          </a:ln>
                          <a:solidFill>
                            <a:schemeClr val="tx1"/>
                          </a:solidFill>
                          <a:effectLst/>
                          <a:latin typeface="Times New Roman" pitchFamily="18" charset="0"/>
                          <a:cs typeface="Times New Roman" pitchFamily="18" charset="0"/>
                        </a:rPr>
                        <a:t>До 20.000 </a:t>
                      </a:r>
                    </a:p>
                  </a:txBody>
                  <a:tcPr marL="68592" marR="6859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4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chemeClr val="tx1"/>
                          </a:solidFill>
                          <a:effectLst/>
                          <a:latin typeface="Times New Roman" pitchFamily="18" charset="0"/>
                          <a:cs typeface="Times New Roman" pitchFamily="18" charset="0"/>
                        </a:rPr>
                        <a:t>Не облагается</a:t>
                      </a:r>
                    </a:p>
                  </a:txBody>
                  <a:tcPr marL="68592" marR="6859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0179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a:ln>
                            <a:noFill/>
                          </a:ln>
                          <a:solidFill>
                            <a:schemeClr val="tx1"/>
                          </a:solidFill>
                          <a:effectLst/>
                          <a:latin typeface="Times New Roman" pitchFamily="18" charset="0"/>
                          <a:cs typeface="Times New Roman" pitchFamily="18" charset="0"/>
                        </a:rPr>
                        <a:t>От 20.001 до 250.000</a:t>
                      </a:r>
                    </a:p>
                  </a:txBody>
                  <a:tcPr marL="68592" marR="6859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a:ln>
                            <a:noFill/>
                          </a:ln>
                          <a:solidFill>
                            <a:schemeClr val="tx1"/>
                          </a:solidFill>
                          <a:effectLst/>
                          <a:latin typeface="Times New Roman" pitchFamily="18" charset="0"/>
                          <a:cs typeface="Times New Roman" pitchFamily="18" charset="0"/>
                        </a:rPr>
                        <a:t>13%</a:t>
                      </a:r>
                    </a:p>
                  </a:txBody>
                  <a:tcPr marL="68592" marR="6859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0179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a:ln>
                            <a:noFill/>
                          </a:ln>
                          <a:solidFill>
                            <a:schemeClr val="tx1"/>
                          </a:solidFill>
                          <a:effectLst/>
                          <a:latin typeface="Times New Roman" pitchFamily="18" charset="0"/>
                          <a:cs typeface="Times New Roman" pitchFamily="18" charset="0"/>
                        </a:rPr>
                        <a:t>От 250.001 до 1.000.000</a:t>
                      </a:r>
                    </a:p>
                  </a:txBody>
                  <a:tcPr marL="68592" marR="6859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4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chemeClr val="tx1"/>
                          </a:solidFill>
                          <a:effectLst/>
                          <a:latin typeface="Times New Roman" pitchFamily="18" charset="0"/>
                          <a:cs typeface="Times New Roman" pitchFamily="18" charset="0"/>
                        </a:rPr>
                        <a:t>30%</a:t>
                      </a:r>
                    </a:p>
                  </a:txBody>
                  <a:tcPr marL="68592" marR="6859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0179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a:ln>
                            <a:noFill/>
                          </a:ln>
                          <a:solidFill>
                            <a:schemeClr val="tx1"/>
                          </a:solidFill>
                          <a:effectLst/>
                          <a:latin typeface="Times New Roman" pitchFamily="18" charset="0"/>
                          <a:cs typeface="Times New Roman" pitchFamily="18" charset="0"/>
                        </a:rPr>
                        <a:t>Свыше 1.000.000 </a:t>
                      </a:r>
                    </a:p>
                  </a:txBody>
                  <a:tcPr marL="68592" marR="6859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a:ln>
                            <a:noFill/>
                          </a:ln>
                          <a:solidFill>
                            <a:schemeClr val="tx1"/>
                          </a:solidFill>
                          <a:effectLst/>
                          <a:latin typeface="Times New Roman" pitchFamily="18" charset="0"/>
                          <a:cs typeface="Times New Roman" pitchFamily="18" charset="0"/>
                        </a:rPr>
                        <a:t>50%</a:t>
                      </a:r>
                    </a:p>
                  </a:txBody>
                  <a:tcPr marL="68592" marR="6859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17430" name="Прямоугольник 5"/>
          <p:cNvSpPr>
            <a:spLocks noChangeArrowheads="1"/>
          </p:cNvSpPr>
          <p:nvPr/>
        </p:nvSpPr>
        <p:spPr bwMode="auto">
          <a:xfrm>
            <a:off x="395288" y="476250"/>
            <a:ext cx="78486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ru-RU" altLang="ru-RU" sz="2000" b="1"/>
          </a:p>
          <a:p>
            <a:pPr eaLnBrk="1" hangingPunct="1">
              <a:spcBef>
                <a:spcPct val="0"/>
              </a:spcBef>
              <a:buFontTx/>
              <a:buNone/>
            </a:pPr>
            <a:r>
              <a:rPr lang="ru-RU" altLang="ru-RU" sz="2400" b="1"/>
              <a:t>Предлагаемая ниже шкала не затронет «средний класс». Для абсолютного большинства населения налоги будут ниже и лишь для 1% - выше. </a:t>
            </a:r>
          </a:p>
          <a:p>
            <a:pPr eaLnBrk="1" hangingPunct="1">
              <a:spcBef>
                <a:spcPct val="0"/>
              </a:spcBef>
              <a:buFontTx/>
              <a:buNone/>
            </a:pPr>
            <a:endParaRPr lang="ru-RU" altLang="ru-RU" sz="2400" b="1"/>
          </a:p>
          <a:p>
            <a:pPr algn="ctr" eaLnBrk="1" hangingPunct="1">
              <a:spcBef>
                <a:spcPct val="0"/>
              </a:spcBef>
              <a:buFontTx/>
              <a:buNone/>
            </a:pPr>
            <a:endParaRPr lang="ru-RU" altLang="ru-RU" sz="2800" b="1"/>
          </a:p>
        </p:txBody>
      </p:sp>
      <p:sp>
        <p:nvSpPr>
          <p:cNvPr id="17431" name="Прямоугольник 7"/>
          <p:cNvSpPr>
            <a:spLocks noChangeArrowheads="1"/>
          </p:cNvSpPr>
          <p:nvPr/>
        </p:nvSpPr>
        <p:spPr bwMode="auto">
          <a:xfrm>
            <a:off x="8785225" y="6488113"/>
            <a:ext cx="4762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800"/>
              <a:t>11.</a:t>
            </a:r>
          </a:p>
        </p:txBody>
      </p:sp>
      <p:sp>
        <p:nvSpPr>
          <p:cNvPr id="17432" name="Заголовок 1"/>
          <p:cNvSpPr txBox="1">
            <a:spLocks/>
          </p:cNvSpPr>
          <p:nvPr/>
        </p:nvSpPr>
        <p:spPr bwMode="auto">
          <a:xfrm>
            <a:off x="107950" y="0"/>
            <a:ext cx="8856663"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a:p>
            <a:pPr algn="ctr">
              <a:spcBef>
                <a:spcPct val="0"/>
              </a:spcBef>
              <a:buFontTx/>
              <a:buNone/>
            </a:pPr>
            <a:r>
              <a:rPr lang="ru-RU" altLang="ru-RU" sz="1800" b="1">
                <a:solidFill>
                  <a:srgbClr val="000000"/>
                </a:solidFill>
              </a:rPr>
              <a:t>М.Д. Абрамов «Российская налоговая система как главный </a:t>
            </a:r>
          </a:p>
          <a:p>
            <a:pPr algn="ctr">
              <a:spcBef>
                <a:spcPct val="0"/>
              </a:spcBef>
              <a:buFontTx/>
              <a:buNone/>
            </a:pPr>
            <a:r>
              <a:rPr lang="ru-RU" altLang="ru-RU" sz="1800" b="1">
                <a:solidFill>
                  <a:srgbClr val="000000"/>
                </a:solidFill>
              </a:rPr>
              <a:t>фактор разрушения промышленности»</a:t>
            </a:r>
          </a:p>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p:txBody>
      </p:sp>
      <p:sp>
        <p:nvSpPr>
          <p:cNvPr id="17433" name="Rectangle 4"/>
          <p:cNvSpPr>
            <a:spLocks noChangeArrowheads="1"/>
          </p:cNvSpPr>
          <p:nvPr/>
        </p:nvSpPr>
        <p:spPr bwMode="auto">
          <a:xfrm>
            <a:off x="0" y="6275388"/>
            <a:ext cx="6646863"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600" b="1">
                <a:cs typeface="Arial" panose="020B0604020202020204" pitchFamily="34" charset="0"/>
              </a:rPr>
              <a:t>Экспертно-аналитический Центр по модернизации и технологическому </a:t>
            </a:r>
          </a:p>
          <a:p>
            <a:pPr eaLnBrk="1" hangingPunct="1">
              <a:spcBef>
                <a:spcPct val="0"/>
              </a:spcBef>
              <a:buFontTx/>
              <a:buNone/>
            </a:pPr>
            <a:r>
              <a:rPr lang="ru-RU" altLang="ru-RU" sz="1600" b="1">
                <a:cs typeface="Arial" panose="020B0604020202020204" pitchFamily="34" charset="0"/>
              </a:rPr>
              <a:t>развитию экономики (ЭАЦ «Модернизация»).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Прямоугольник 7"/>
          <p:cNvSpPr>
            <a:spLocks noChangeArrowheads="1"/>
          </p:cNvSpPr>
          <p:nvPr/>
        </p:nvSpPr>
        <p:spPr bwMode="auto">
          <a:xfrm>
            <a:off x="8785225" y="6488113"/>
            <a:ext cx="4762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800"/>
              <a:t>12.</a:t>
            </a:r>
          </a:p>
        </p:txBody>
      </p:sp>
      <p:sp>
        <p:nvSpPr>
          <p:cNvPr id="18435" name="Прямоугольник 20"/>
          <p:cNvSpPr>
            <a:spLocks noChangeArrowheads="1"/>
          </p:cNvSpPr>
          <p:nvPr/>
        </p:nvSpPr>
        <p:spPr bwMode="auto">
          <a:xfrm>
            <a:off x="149225" y="0"/>
            <a:ext cx="8604250" cy="219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tabLst>
                <a:tab pos="1349375"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1349375"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1349375"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1349375"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1349375"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1349375"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1349375"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1349375"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1349375" algn="l"/>
              </a:tabLst>
              <a:defRPr sz="2000">
                <a:solidFill>
                  <a:schemeClr val="tx1"/>
                </a:solidFill>
                <a:latin typeface="Calibri" panose="020F0502020204030204" pitchFamily="34" charset="0"/>
              </a:defRPr>
            </a:lvl9pPr>
          </a:lstStyle>
          <a:p>
            <a:pPr algn="ctr" eaLnBrk="1" hangingPunct="1">
              <a:lnSpc>
                <a:spcPct val="115000"/>
              </a:lnSpc>
              <a:spcBef>
                <a:spcPct val="0"/>
              </a:spcBef>
              <a:buFontTx/>
              <a:buNone/>
            </a:pPr>
            <a:endParaRPr lang="ru-RU" altLang="ru-RU" sz="2400" b="1"/>
          </a:p>
          <a:p>
            <a:pPr algn="ctr" eaLnBrk="1" hangingPunct="1">
              <a:lnSpc>
                <a:spcPct val="115000"/>
              </a:lnSpc>
              <a:spcBef>
                <a:spcPct val="0"/>
              </a:spcBef>
              <a:buFontTx/>
              <a:buNone/>
            </a:pPr>
            <a:r>
              <a:rPr lang="ru-RU" altLang="ru-RU" sz="2400" b="1"/>
              <a:t>2,5-3,0 трлн. руб. в год даст России наведение </a:t>
            </a:r>
          </a:p>
          <a:p>
            <a:pPr algn="ctr" eaLnBrk="1" hangingPunct="1">
              <a:lnSpc>
                <a:spcPct val="115000"/>
              </a:lnSpc>
              <a:spcBef>
                <a:spcPct val="0"/>
              </a:spcBef>
              <a:buFontTx/>
              <a:buNone/>
            </a:pPr>
            <a:r>
              <a:rPr lang="ru-RU" altLang="ru-RU" sz="2400" b="1"/>
              <a:t>порядка на таможне  </a:t>
            </a:r>
          </a:p>
          <a:p>
            <a:pPr algn="ctr" eaLnBrk="1" hangingPunct="1">
              <a:spcBef>
                <a:spcPct val="0"/>
              </a:spcBef>
              <a:buFontTx/>
              <a:buNone/>
            </a:pPr>
            <a:r>
              <a:rPr lang="ru-RU" altLang="ru-RU" sz="1800" b="1">
                <a:latin typeface="Times New Roman" panose="02020603050405020304" pitchFamily="18" charset="0"/>
                <a:cs typeface="Times New Roman" panose="02020603050405020304" pitchFamily="18" charset="0"/>
              </a:rPr>
              <a:t>Данные ООН о поставках Россией товаров 27 группы (нефть, </a:t>
            </a:r>
          </a:p>
          <a:p>
            <a:pPr algn="ctr" eaLnBrk="1" hangingPunct="1">
              <a:spcBef>
                <a:spcPct val="0"/>
              </a:spcBef>
              <a:buFontTx/>
              <a:buNone/>
            </a:pPr>
            <a:r>
              <a:rPr lang="ru-RU" altLang="ru-RU" sz="1800" b="1">
                <a:latin typeface="Times New Roman" panose="02020603050405020304" pitchFamily="18" charset="0"/>
                <a:cs typeface="Times New Roman" panose="02020603050405020304" pitchFamily="18" charset="0"/>
              </a:rPr>
              <a:t>нефтепродукты, уголь газ) в некоторые страны, млрд. долл.  На 20.01.16</a:t>
            </a:r>
          </a:p>
          <a:p>
            <a:pPr algn="ctr" eaLnBrk="1" hangingPunct="1">
              <a:spcBef>
                <a:spcPct val="0"/>
              </a:spcBef>
              <a:buFontTx/>
              <a:buNone/>
            </a:pPr>
            <a:r>
              <a:rPr lang="ru-RU" altLang="ru-RU" sz="1800" b="1">
                <a:latin typeface="Times New Roman" panose="02020603050405020304" pitchFamily="18" charset="0"/>
                <a:cs typeface="Times New Roman" panose="02020603050405020304" pitchFamily="18" charset="0"/>
              </a:rPr>
              <a:t>.</a:t>
            </a:r>
            <a:endParaRPr lang="ru-RU" altLang="ru-RU" sz="2000">
              <a:latin typeface="Times New Roman" panose="02020603050405020304" pitchFamily="18" charset="0"/>
              <a:cs typeface="Times New Roman" panose="02020603050405020304" pitchFamily="18" charset="0"/>
            </a:endParaRPr>
          </a:p>
        </p:txBody>
      </p:sp>
      <p:graphicFrame>
        <p:nvGraphicFramePr>
          <p:cNvPr id="3" name="Объект 2"/>
          <p:cNvGraphicFramePr>
            <a:graphicFrameLocks noGrp="1"/>
          </p:cNvGraphicFramePr>
          <p:nvPr>
            <p:ph idx="1"/>
          </p:nvPr>
        </p:nvGraphicFramePr>
        <p:xfrm>
          <a:off x="582613" y="1916113"/>
          <a:ext cx="8064501" cy="4813302"/>
        </p:xfrm>
        <a:graphic>
          <a:graphicData uri="http://schemas.openxmlformats.org/drawingml/2006/table">
            <a:tbl>
              <a:tblPr firstRow="1" firstCol="1" bandRow="1">
                <a:tableStyleId>{5C22544A-7EE6-4342-B048-85BDC9FD1C3A}</a:tableStyleId>
              </a:tblPr>
              <a:tblGrid>
                <a:gridCol w="2461518">
                  <a:extLst>
                    <a:ext uri="{9D8B030D-6E8A-4147-A177-3AD203B41FA5}">
                      <a16:colId xmlns:a16="http://schemas.microsoft.com/office/drawing/2014/main" val="3373694075"/>
                    </a:ext>
                  </a:extLst>
                </a:gridCol>
                <a:gridCol w="1667366">
                  <a:extLst>
                    <a:ext uri="{9D8B030D-6E8A-4147-A177-3AD203B41FA5}">
                      <a16:colId xmlns:a16="http://schemas.microsoft.com/office/drawing/2014/main" val="2678996401"/>
                    </a:ext>
                  </a:extLst>
                </a:gridCol>
                <a:gridCol w="1445110">
                  <a:extLst>
                    <a:ext uri="{9D8B030D-6E8A-4147-A177-3AD203B41FA5}">
                      <a16:colId xmlns:a16="http://schemas.microsoft.com/office/drawing/2014/main" val="2531311986"/>
                    </a:ext>
                  </a:extLst>
                </a:gridCol>
                <a:gridCol w="1370438">
                  <a:extLst>
                    <a:ext uri="{9D8B030D-6E8A-4147-A177-3AD203B41FA5}">
                      <a16:colId xmlns:a16="http://schemas.microsoft.com/office/drawing/2014/main" val="172458962"/>
                    </a:ext>
                  </a:extLst>
                </a:gridCol>
                <a:gridCol w="1120069">
                  <a:extLst>
                    <a:ext uri="{9D8B030D-6E8A-4147-A177-3AD203B41FA5}">
                      <a16:colId xmlns:a16="http://schemas.microsoft.com/office/drawing/2014/main" val="2122128263"/>
                    </a:ext>
                  </a:extLst>
                </a:gridCol>
              </a:tblGrid>
              <a:tr h="324615">
                <a:tc rowSpan="2">
                  <a:txBody>
                    <a:bodyPr/>
                    <a:lstStyle/>
                    <a:p>
                      <a:pPr indent="457200" algn="ctr">
                        <a:lnSpc>
                          <a:spcPct val="100000"/>
                        </a:lnSpc>
                        <a:spcAft>
                          <a:spcPts val="0"/>
                        </a:spcAft>
                      </a:pPr>
                      <a:r>
                        <a:rPr lang="ru-RU" sz="1600" kern="1200" dirty="0">
                          <a:effectLst/>
                        </a:rPr>
                        <a:t>Страна</a:t>
                      </a:r>
                      <a:endParaRPr lang="ru-RU" sz="1600" dirty="0">
                        <a:effectLst/>
                        <a:latin typeface="Times New Roman" panose="02020603050405020304" pitchFamily="18" charset="0"/>
                        <a:ea typeface="Times New Roman" panose="02020603050405020304" pitchFamily="18" charset="0"/>
                      </a:endParaRPr>
                    </a:p>
                  </a:txBody>
                  <a:tcPr marL="51749" marR="51749" marT="7188" marB="0"/>
                </a:tc>
                <a:tc rowSpan="2">
                  <a:txBody>
                    <a:bodyPr/>
                    <a:lstStyle/>
                    <a:p>
                      <a:pPr indent="0" algn="ctr">
                        <a:lnSpc>
                          <a:spcPct val="100000"/>
                        </a:lnSpc>
                        <a:spcAft>
                          <a:spcPts val="0"/>
                        </a:spcAft>
                      </a:pPr>
                      <a:r>
                        <a:rPr lang="ru-RU" sz="1600" kern="1200" dirty="0">
                          <a:effectLst/>
                        </a:rPr>
                        <a:t>По данным России</a:t>
                      </a:r>
                    </a:p>
                  </a:txBody>
                  <a:tcPr marL="51749" marR="51749" marT="7188" marB="0"/>
                </a:tc>
                <a:tc rowSpan="2">
                  <a:txBody>
                    <a:bodyPr/>
                    <a:lstStyle/>
                    <a:p>
                      <a:pPr indent="0" algn="ctr">
                        <a:lnSpc>
                          <a:spcPct val="100000"/>
                        </a:lnSpc>
                        <a:spcAft>
                          <a:spcPts val="0"/>
                        </a:spcAft>
                      </a:pPr>
                      <a:r>
                        <a:rPr lang="ru-RU" sz="1600" kern="1200" dirty="0">
                          <a:effectLst/>
                        </a:rPr>
                        <a:t>По данным партнера</a:t>
                      </a:r>
                    </a:p>
                  </a:txBody>
                  <a:tcPr marL="51749" marR="51749" marT="7188" marB="0"/>
                </a:tc>
                <a:tc gridSpan="2">
                  <a:txBody>
                    <a:bodyPr/>
                    <a:lstStyle/>
                    <a:p>
                      <a:pPr indent="0" algn="ctr">
                        <a:lnSpc>
                          <a:spcPct val="100000"/>
                        </a:lnSpc>
                        <a:spcAft>
                          <a:spcPts val="0"/>
                        </a:spcAft>
                      </a:pPr>
                      <a:r>
                        <a:rPr lang="ru-RU" sz="1600" kern="1200" dirty="0">
                          <a:effectLst/>
                        </a:rPr>
                        <a:t>Разница</a:t>
                      </a:r>
                      <a:endParaRPr lang="ru-RU" sz="1600" dirty="0">
                        <a:effectLst/>
                        <a:latin typeface="Times New Roman" panose="02020603050405020304" pitchFamily="18" charset="0"/>
                        <a:ea typeface="Times New Roman" panose="02020603050405020304" pitchFamily="18" charset="0"/>
                      </a:endParaRPr>
                    </a:p>
                  </a:txBody>
                  <a:tcPr marL="51749" marR="51749" marT="7188" marB="0"/>
                </a:tc>
                <a:tc hMerge="1">
                  <a:txBody>
                    <a:bodyPr/>
                    <a:lstStyle/>
                    <a:p>
                      <a:endParaRPr lang="ru-RU"/>
                    </a:p>
                  </a:txBody>
                  <a:tcPr/>
                </a:tc>
                <a:extLst>
                  <a:ext uri="{0D108BD9-81ED-4DB2-BD59-A6C34878D82A}">
                    <a16:rowId xmlns:a16="http://schemas.microsoft.com/office/drawing/2014/main" val="2158640714"/>
                  </a:ext>
                </a:extLst>
              </a:tr>
              <a:tr h="634855">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indent="0" algn="ctr">
                        <a:lnSpc>
                          <a:spcPct val="100000"/>
                        </a:lnSpc>
                        <a:spcAft>
                          <a:spcPts val="0"/>
                        </a:spcAft>
                      </a:pPr>
                      <a:r>
                        <a:rPr lang="ru-RU" sz="1600" kern="1200" dirty="0">
                          <a:effectLst/>
                        </a:rPr>
                        <a:t>млрд. долл.</a:t>
                      </a:r>
                      <a:endParaRPr lang="ru-RU" sz="1600" dirty="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0" algn="ctr">
                        <a:lnSpc>
                          <a:spcPct val="100000"/>
                        </a:lnSpc>
                        <a:spcAft>
                          <a:spcPts val="0"/>
                        </a:spcAft>
                      </a:pPr>
                      <a:r>
                        <a:rPr lang="ru-RU" sz="1600" kern="1200" dirty="0">
                          <a:effectLst/>
                        </a:rPr>
                        <a:t>%%</a:t>
                      </a:r>
                      <a:endParaRPr lang="ru-RU" sz="1600" dirty="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511211175"/>
                  </a:ext>
                </a:extLst>
              </a:tr>
              <a:tr h="317428">
                <a:tc>
                  <a:txBody>
                    <a:bodyPr/>
                    <a:lstStyle/>
                    <a:p>
                      <a:pPr indent="457200" algn="l">
                        <a:lnSpc>
                          <a:spcPct val="100000"/>
                        </a:lnSpc>
                        <a:spcAft>
                          <a:spcPts val="0"/>
                        </a:spcAft>
                      </a:pPr>
                      <a:r>
                        <a:rPr lang="ru-RU" sz="1600" kern="1200">
                          <a:effectLst/>
                        </a:rPr>
                        <a:t>Германия</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tabLst>
                          <a:tab pos="543560" algn="ctr"/>
                          <a:tab pos="1087755" algn="r"/>
                        </a:tabLst>
                      </a:pPr>
                      <a:r>
                        <a:rPr lang="ru-RU" sz="1600" kern="1200">
                          <a:effectLst/>
                        </a:rPr>
                        <a:t>18,2</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kern="1200" dirty="0">
                          <a:effectLst/>
                        </a:rPr>
                        <a:t>44,1</a:t>
                      </a:r>
                      <a:endParaRPr lang="ru-RU" sz="1600" dirty="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kern="1200" dirty="0">
                          <a:effectLst/>
                        </a:rPr>
                        <a:t>25,9</a:t>
                      </a:r>
                      <a:endParaRPr lang="ru-RU" sz="1600" dirty="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kern="1200" dirty="0">
                          <a:effectLst/>
                        </a:rPr>
                        <a:t>142,3%</a:t>
                      </a:r>
                      <a:endParaRPr lang="ru-RU" sz="1600" dirty="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590474248"/>
                  </a:ext>
                </a:extLst>
              </a:tr>
              <a:tr h="317428">
                <a:tc>
                  <a:txBody>
                    <a:bodyPr/>
                    <a:lstStyle/>
                    <a:p>
                      <a:pPr indent="457200" algn="l">
                        <a:lnSpc>
                          <a:spcPct val="100000"/>
                        </a:lnSpc>
                        <a:spcAft>
                          <a:spcPts val="0"/>
                        </a:spcAft>
                      </a:pPr>
                      <a:r>
                        <a:rPr lang="ru-RU" sz="1600" kern="1200">
                          <a:effectLst/>
                        </a:rPr>
                        <a:t>США</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kern="1200">
                          <a:effectLst/>
                        </a:rPr>
                        <a:t>3,8</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kern="1200" dirty="0">
                          <a:effectLst/>
                        </a:rPr>
                        <a:t>13,9</a:t>
                      </a:r>
                      <a:endParaRPr lang="ru-RU" sz="1600" dirty="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a:effectLst/>
                        </a:rPr>
                        <a:t>10,1</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a:effectLst/>
                        </a:rPr>
                        <a:t>265,8%</a:t>
                      </a:r>
                      <a:endParaRPr lang="ru-RU" sz="160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3846693456"/>
                  </a:ext>
                </a:extLst>
              </a:tr>
              <a:tr h="317428">
                <a:tc>
                  <a:txBody>
                    <a:bodyPr/>
                    <a:lstStyle/>
                    <a:p>
                      <a:pPr indent="457200" algn="l">
                        <a:lnSpc>
                          <a:spcPct val="100000"/>
                        </a:lnSpc>
                        <a:spcAft>
                          <a:spcPts val="0"/>
                        </a:spcAft>
                      </a:pPr>
                      <a:r>
                        <a:rPr lang="ru-RU" sz="1600" kern="1200">
                          <a:effectLst/>
                        </a:rPr>
                        <a:t>Польша</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kern="1200" dirty="0">
                          <a:effectLst/>
                        </a:rPr>
                        <a:t>13,8</a:t>
                      </a:r>
                      <a:endParaRPr lang="ru-RU" sz="1600" dirty="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kern="1200" dirty="0">
                          <a:effectLst/>
                        </a:rPr>
                        <a:t>17,2</a:t>
                      </a:r>
                      <a:endParaRPr lang="ru-RU" sz="1600" dirty="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a:effectLst/>
                        </a:rPr>
                        <a:t>3,4</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a:effectLst/>
                        </a:rPr>
                        <a:t>24,6%</a:t>
                      </a:r>
                      <a:endParaRPr lang="ru-RU" sz="160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3656233457"/>
                  </a:ext>
                </a:extLst>
              </a:tr>
              <a:tr h="317428">
                <a:tc>
                  <a:txBody>
                    <a:bodyPr/>
                    <a:lstStyle/>
                    <a:p>
                      <a:pPr indent="457200" algn="l">
                        <a:lnSpc>
                          <a:spcPct val="100000"/>
                        </a:lnSpc>
                        <a:spcAft>
                          <a:spcPts val="0"/>
                        </a:spcAft>
                      </a:pPr>
                      <a:r>
                        <a:rPr lang="ru-RU" sz="1600" kern="1200">
                          <a:effectLst/>
                        </a:rPr>
                        <a:t>Белоруссия</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kern="1200">
                          <a:effectLst/>
                        </a:rPr>
                        <a:t>8,4</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kern="1200" dirty="0">
                          <a:effectLst/>
                        </a:rPr>
                        <a:t>11,6</a:t>
                      </a:r>
                      <a:endParaRPr lang="ru-RU" sz="1600" dirty="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a:effectLst/>
                        </a:rPr>
                        <a:t>3,2</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a:effectLst/>
                        </a:rPr>
                        <a:t>38,1%</a:t>
                      </a:r>
                      <a:endParaRPr lang="ru-RU" sz="160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2354904729"/>
                  </a:ext>
                </a:extLst>
              </a:tr>
              <a:tr h="251042">
                <a:tc>
                  <a:txBody>
                    <a:bodyPr/>
                    <a:lstStyle/>
                    <a:p>
                      <a:pPr indent="457200" algn="l">
                        <a:lnSpc>
                          <a:spcPct val="100000"/>
                        </a:lnSpc>
                        <a:spcAft>
                          <a:spcPts val="0"/>
                        </a:spcAft>
                      </a:pPr>
                      <a:r>
                        <a:rPr lang="ru-RU" sz="1600" kern="1200">
                          <a:effectLst/>
                        </a:rPr>
                        <a:t>Китай</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kern="1200">
                          <a:effectLst/>
                        </a:rPr>
                        <a:t>27,8</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kern="1200" dirty="0">
                          <a:effectLst/>
                        </a:rPr>
                        <a:t>29,7</a:t>
                      </a:r>
                      <a:endParaRPr lang="ru-RU" sz="1600" dirty="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a:effectLst/>
                        </a:rPr>
                        <a:t>1,9</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a:effectLst/>
                        </a:rPr>
                        <a:t>6,8%</a:t>
                      </a:r>
                      <a:endParaRPr lang="ru-RU" sz="160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3170377692"/>
                  </a:ext>
                </a:extLst>
              </a:tr>
              <a:tr h="317428">
                <a:tc>
                  <a:txBody>
                    <a:bodyPr/>
                    <a:lstStyle/>
                    <a:p>
                      <a:pPr indent="457200" algn="l">
                        <a:lnSpc>
                          <a:spcPct val="100000"/>
                        </a:lnSpc>
                        <a:spcAft>
                          <a:spcPts val="0"/>
                        </a:spcAft>
                      </a:pPr>
                      <a:r>
                        <a:rPr lang="ru-RU" sz="1600" kern="1200">
                          <a:effectLst/>
                        </a:rPr>
                        <a:t>Япония</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kern="1200" dirty="0">
                          <a:effectLst/>
                        </a:rPr>
                        <a:t>17,2</a:t>
                      </a:r>
                      <a:endParaRPr lang="ru-RU" sz="1600" dirty="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kern="1200" dirty="0">
                          <a:effectLst/>
                        </a:rPr>
                        <a:t>20,4</a:t>
                      </a:r>
                      <a:endParaRPr lang="ru-RU" sz="1600" dirty="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a:effectLst/>
                        </a:rPr>
                        <a:t>3,2</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a:effectLst/>
                        </a:rPr>
                        <a:t>18,6%</a:t>
                      </a:r>
                      <a:endParaRPr lang="ru-RU" sz="160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329120021"/>
                  </a:ext>
                </a:extLst>
              </a:tr>
              <a:tr h="317428">
                <a:tc>
                  <a:txBody>
                    <a:bodyPr/>
                    <a:lstStyle/>
                    <a:p>
                      <a:pPr indent="457200" algn="l">
                        <a:lnSpc>
                          <a:spcPct val="100000"/>
                        </a:lnSpc>
                        <a:spcAft>
                          <a:spcPts val="0"/>
                        </a:spcAft>
                      </a:pPr>
                      <a:r>
                        <a:rPr lang="ru-RU" sz="1600" kern="1200">
                          <a:effectLst/>
                        </a:rPr>
                        <a:t>Франция</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kern="1200">
                          <a:effectLst/>
                        </a:rPr>
                        <a:t>4,1</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kern="1200" dirty="0">
                          <a:effectLst/>
                        </a:rPr>
                        <a:t>11,6</a:t>
                      </a:r>
                      <a:endParaRPr lang="ru-RU" sz="1600" dirty="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a:effectLst/>
                        </a:rPr>
                        <a:t>7,5</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a:effectLst/>
                        </a:rPr>
                        <a:t>182,9%</a:t>
                      </a:r>
                      <a:endParaRPr lang="ru-RU" sz="160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3794620011"/>
                  </a:ext>
                </a:extLst>
              </a:tr>
              <a:tr h="317428">
                <a:tc>
                  <a:txBody>
                    <a:bodyPr/>
                    <a:lstStyle/>
                    <a:p>
                      <a:pPr indent="457200" algn="l">
                        <a:lnSpc>
                          <a:spcPct val="100000"/>
                        </a:lnSpc>
                        <a:spcAft>
                          <a:spcPts val="0"/>
                        </a:spcAft>
                      </a:pPr>
                      <a:r>
                        <a:rPr lang="ru-RU" sz="1600" kern="1200">
                          <a:effectLst/>
                        </a:rPr>
                        <a:t>Испания</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kern="1200">
                          <a:effectLst/>
                        </a:rPr>
                        <a:t>3,4</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kern="1200" dirty="0">
                          <a:effectLst/>
                        </a:rPr>
                        <a:t>7,0</a:t>
                      </a:r>
                      <a:endParaRPr lang="ru-RU" sz="1600" dirty="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a:effectLst/>
                        </a:rPr>
                        <a:t>3,6</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a:effectLst/>
                        </a:rPr>
                        <a:t>105,9%</a:t>
                      </a:r>
                      <a:endParaRPr lang="ru-RU" sz="160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1380246390"/>
                  </a:ext>
                </a:extLst>
              </a:tr>
              <a:tr h="317428">
                <a:tc>
                  <a:txBody>
                    <a:bodyPr/>
                    <a:lstStyle/>
                    <a:p>
                      <a:pPr indent="457200" algn="l">
                        <a:lnSpc>
                          <a:spcPct val="100000"/>
                        </a:lnSpc>
                        <a:spcAft>
                          <a:spcPts val="0"/>
                        </a:spcAft>
                      </a:pPr>
                      <a:r>
                        <a:rPr lang="ru-RU" sz="1600" kern="1200">
                          <a:effectLst/>
                        </a:rPr>
                        <a:t>Украина</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kern="1200">
                          <a:effectLst/>
                        </a:rPr>
                        <a:t>4,6</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kern="1200" dirty="0">
                          <a:effectLst/>
                        </a:rPr>
                        <a:t>6,7</a:t>
                      </a:r>
                      <a:endParaRPr lang="ru-RU" sz="1600" dirty="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a:effectLst/>
                        </a:rPr>
                        <a:t>2,1</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a:effectLst/>
                        </a:rPr>
                        <a:t>45,7%</a:t>
                      </a:r>
                      <a:endParaRPr lang="ru-RU" sz="160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301765995"/>
                  </a:ext>
                </a:extLst>
              </a:tr>
              <a:tr h="317428">
                <a:tc>
                  <a:txBody>
                    <a:bodyPr/>
                    <a:lstStyle/>
                    <a:p>
                      <a:pPr indent="457200" algn="l">
                        <a:lnSpc>
                          <a:spcPct val="100000"/>
                        </a:lnSpc>
                        <a:spcAft>
                          <a:spcPts val="0"/>
                        </a:spcAft>
                      </a:pPr>
                      <a:r>
                        <a:rPr lang="ru-RU" sz="1600" kern="1200">
                          <a:effectLst/>
                        </a:rPr>
                        <a:t>Англия</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kern="1200">
                          <a:effectLst/>
                        </a:rPr>
                        <a:t>5,9</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kern="1200" dirty="0">
                          <a:effectLst/>
                        </a:rPr>
                        <a:t>7,7</a:t>
                      </a:r>
                      <a:endParaRPr lang="ru-RU" sz="1600" dirty="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a:effectLst/>
                        </a:rPr>
                        <a:t>1,8</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a:effectLst/>
                        </a:rPr>
                        <a:t>30,5%</a:t>
                      </a:r>
                      <a:endParaRPr lang="ru-RU" sz="160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502738514"/>
                  </a:ext>
                </a:extLst>
              </a:tr>
              <a:tr h="251042">
                <a:tc>
                  <a:txBody>
                    <a:bodyPr/>
                    <a:lstStyle/>
                    <a:p>
                      <a:pPr indent="457200" algn="l">
                        <a:lnSpc>
                          <a:spcPct val="100000"/>
                        </a:lnSpc>
                        <a:spcAft>
                          <a:spcPts val="0"/>
                        </a:spcAft>
                      </a:pPr>
                      <a:r>
                        <a:rPr lang="ru-RU" sz="1600" kern="1200">
                          <a:effectLst/>
                        </a:rPr>
                        <a:t>Итого 10 стран</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a:effectLst/>
                        </a:rPr>
                        <a:t>107,2</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kern="1200" dirty="0">
                          <a:effectLst/>
                        </a:rPr>
                        <a:t>169,9</a:t>
                      </a:r>
                      <a:endParaRPr lang="ru-RU" sz="1600" dirty="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18415" algn="ctr">
                        <a:lnSpc>
                          <a:spcPct val="100000"/>
                        </a:lnSpc>
                        <a:spcAft>
                          <a:spcPts val="0"/>
                        </a:spcAft>
                      </a:pPr>
                      <a:r>
                        <a:rPr lang="ru-RU" sz="1600" kern="1200" dirty="0">
                          <a:effectLst/>
                        </a:rPr>
                        <a:t>62,7</a:t>
                      </a:r>
                      <a:endParaRPr lang="ru-RU" sz="1600" dirty="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18415" algn="ctr">
                        <a:lnSpc>
                          <a:spcPct val="100000"/>
                        </a:lnSpc>
                        <a:spcAft>
                          <a:spcPts val="0"/>
                        </a:spcAft>
                      </a:pPr>
                      <a:r>
                        <a:rPr lang="ru-RU" sz="1600" kern="1200" dirty="0">
                          <a:effectLst/>
                        </a:rPr>
                        <a:t>58,5%</a:t>
                      </a:r>
                      <a:endParaRPr lang="ru-RU" sz="1600" dirty="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2438188727"/>
                  </a:ext>
                </a:extLst>
              </a:tr>
              <a:tr h="494896">
                <a:tc>
                  <a:txBody>
                    <a:bodyPr/>
                    <a:lstStyle/>
                    <a:p>
                      <a:pPr indent="457200" algn="l">
                        <a:lnSpc>
                          <a:spcPct val="100000"/>
                        </a:lnSpc>
                        <a:spcAft>
                          <a:spcPts val="0"/>
                        </a:spcAft>
                      </a:pPr>
                      <a:r>
                        <a:rPr lang="ru-RU" sz="1600" kern="1200" dirty="0">
                          <a:effectLst/>
                        </a:rPr>
                        <a:t>Все страны </a:t>
                      </a:r>
                      <a:endParaRPr lang="ru-RU" sz="1600" dirty="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a:effectLst/>
                        </a:rPr>
                        <a:t>346,1</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457200" algn="ctr">
                        <a:lnSpc>
                          <a:spcPct val="100000"/>
                        </a:lnSpc>
                        <a:spcAft>
                          <a:spcPts val="0"/>
                        </a:spcAft>
                      </a:pPr>
                      <a:r>
                        <a:rPr lang="ru-RU" sz="1600" kern="1200">
                          <a:effectLst/>
                        </a:rPr>
                        <a:t> </a:t>
                      </a:r>
                      <a:endParaRPr lang="ru-RU" sz="160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18415" algn="ctr">
                        <a:lnSpc>
                          <a:spcPct val="100000"/>
                        </a:lnSpc>
                        <a:spcAft>
                          <a:spcPts val="0"/>
                        </a:spcAft>
                      </a:pPr>
                      <a:r>
                        <a:rPr lang="ru-RU" sz="1600" kern="1200" dirty="0">
                          <a:effectLst/>
                        </a:rPr>
                        <a:t>346,1х0,585 = 202,5 </a:t>
                      </a:r>
                      <a:endParaRPr lang="ru-RU" sz="1600" dirty="0">
                        <a:effectLst/>
                        <a:latin typeface="Times New Roman" panose="02020603050405020304" pitchFamily="18" charset="0"/>
                        <a:ea typeface="Times New Roman" panose="02020603050405020304" pitchFamily="18" charset="0"/>
                      </a:endParaRPr>
                    </a:p>
                  </a:txBody>
                  <a:tcPr marL="51749" marR="51749" marT="7188" marB="0"/>
                </a:tc>
                <a:tc>
                  <a:txBody>
                    <a:bodyPr/>
                    <a:lstStyle/>
                    <a:p>
                      <a:pPr indent="18415" algn="ctr">
                        <a:lnSpc>
                          <a:spcPct val="100000"/>
                        </a:lnSpc>
                        <a:spcAft>
                          <a:spcPts val="0"/>
                        </a:spcAft>
                      </a:pPr>
                      <a:r>
                        <a:rPr lang="ru-RU" sz="1600" kern="1200" dirty="0">
                          <a:effectLst/>
                        </a:rPr>
                        <a:t>58,5%</a:t>
                      </a:r>
                      <a:endParaRPr lang="ru-RU" sz="1600" dirty="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4217881862"/>
                  </a:ext>
                </a:extLst>
              </a:tr>
            </a:tbl>
          </a:graphicData>
        </a:graphic>
      </p:graphicFrame>
      <p:sp>
        <p:nvSpPr>
          <p:cNvPr id="18527" name="Заголовок 1"/>
          <p:cNvSpPr txBox="1">
            <a:spLocks/>
          </p:cNvSpPr>
          <p:nvPr/>
        </p:nvSpPr>
        <p:spPr bwMode="auto">
          <a:xfrm>
            <a:off x="107950" y="0"/>
            <a:ext cx="8856663"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a:p>
            <a:pPr algn="ctr">
              <a:spcBef>
                <a:spcPct val="0"/>
              </a:spcBef>
              <a:buFontTx/>
              <a:buNone/>
            </a:pPr>
            <a:r>
              <a:rPr lang="ru-RU" altLang="ru-RU" sz="1800" b="1">
                <a:solidFill>
                  <a:srgbClr val="000000"/>
                </a:solidFill>
              </a:rPr>
              <a:t>М.Д. Абрамов «Российская налоговая система как главный </a:t>
            </a:r>
          </a:p>
          <a:p>
            <a:pPr algn="ctr">
              <a:spcBef>
                <a:spcPct val="0"/>
              </a:spcBef>
              <a:buFontTx/>
              <a:buNone/>
            </a:pPr>
            <a:r>
              <a:rPr lang="ru-RU" altLang="ru-RU" sz="1800" b="1">
                <a:solidFill>
                  <a:srgbClr val="000000"/>
                </a:solidFill>
              </a:rPr>
              <a:t>фактор разрушения промышленности»</a:t>
            </a:r>
          </a:p>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Прямоугольник 7"/>
          <p:cNvSpPr>
            <a:spLocks noChangeArrowheads="1"/>
          </p:cNvSpPr>
          <p:nvPr/>
        </p:nvSpPr>
        <p:spPr bwMode="auto">
          <a:xfrm>
            <a:off x="8785225" y="6488113"/>
            <a:ext cx="4762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800"/>
              <a:t>13.</a:t>
            </a:r>
          </a:p>
        </p:txBody>
      </p:sp>
      <p:sp>
        <p:nvSpPr>
          <p:cNvPr id="2" name="Объект 1"/>
          <p:cNvSpPr>
            <a:spLocks noGrp="1"/>
          </p:cNvSpPr>
          <p:nvPr>
            <p:ph idx="1"/>
          </p:nvPr>
        </p:nvSpPr>
        <p:spPr>
          <a:xfrm>
            <a:off x="457200" y="620713"/>
            <a:ext cx="8229600" cy="6048375"/>
          </a:xfrm>
        </p:spPr>
        <p:txBody>
          <a:bodyPr rtlCol="0">
            <a:normAutofit fontScale="62500" lnSpcReduction="20000"/>
          </a:bodyPr>
          <a:lstStyle/>
          <a:p>
            <a:pPr marL="0" indent="0" eaLnBrk="1" fontAlgn="auto" hangingPunct="1">
              <a:spcAft>
                <a:spcPts val="0"/>
              </a:spcAft>
              <a:buFont typeface="Arial" panose="020B0604020202020204" pitchFamily="34" charset="0"/>
              <a:buNone/>
              <a:defRPr/>
            </a:pPr>
            <a:r>
              <a:rPr lang="ru-RU" dirty="0"/>
              <a:t>Пояснения к Таблице на предыдущем слайде</a:t>
            </a:r>
          </a:p>
          <a:p>
            <a:pPr eaLnBrk="1" fontAlgn="auto" hangingPunct="1">
              <a:spcAft>
                <a:spcPts val="0"/>
              </a:spcAft>
              <a:defRPr/>
            </a:pPr>
            <a:endParaRPr lang="ru-RU" dirty="0"/>
          </a:p>
          <a:p>
            <a:pPr eaLnBrk="1" fontAlgn="auto" hangingPunct="1">
              <a:spcAft>
                <a:spcPts val="0"/>
              </a:spcAft>
              <a:defRPr/>
            </a:pPr>
            <a:r>
              <a:rPr lang="ru-RU" dirty="0"/>
              <a:t>Из таблицы видно, что в 2014 году Россия поставила, например, Германии товары 27-й группы (нефть, нефтепродукты, уголь, газ) на 18,2 миллиарда долларов, а Германия получила те же товары на 44,1 млрд. долларов; разница – 25,9 млрд. долларов. </a:t>
            </a:r>
          </a:p>
          <a:p>
            <a:pPr marL="0" indent="0" eaLnBrk="1" fontAlgn="auto" hangingPunct="1">
              <a:spcAft>
                <a:spcPts val="0"/>
              </a:spcAft>
              <a:buFont typeface="Arial" panose="020B0604020202020204" pitchFamily="34" charset="0"/>
              <a:buNone/>
              <a:defRPr/>
            </a:pPr>
            <a:endParaRPr lang="ru-RU" sz="1600" dirty="0"/>
          </a:p>
          <a:p>
            <a:pPr eaLnBrk="1" fontAlgn="auto" hangingPunct="1">
              <a:spcAft>
                <a:spcPts val="0"/>
              </a:spcAft>
              <a:defRPr/>
            </a:pPr>
            <a:r>
              <a:rPr lang="ru-RU" dirty="0"/>
              <a:t>А всего по 10 странам разница составляет 62,7 миллиардов. Если предположить, что расхождения по всем странам в среднем такие же, как и по 10 странам, указанным в таблице, т.е. составляют 58,5%, то сумма расхождений составит (346,1х0,585)=</a:t>
            </a:r>
            <a:r>
              <a:rPr lang="ru-RU" b="1" dirty="0"/>
              <a:t>202,5 млрд. долл. или 6,1 трлн. руб. </a:t>
            </a:r>
            <a:r>
              <a:rPr lang="ru-RU" dirty="0"/>
              <a:t>при курсе 30 руб. за 1 доллар.</a:t>
            </a:r>
          </a:p>
          <a:p>
            <a:pPr marL="0" indent="0" eaLnBrk="1" fontAlgn="auto" hangingPunct="1">
              <a:spcAft>
                <a:spcPts val="0"/>
              </a:spcAft>
              <a:buFont typeface="Arial" panose="020B0604020202020204" pitchFamily="34" charset="0"/>
              <a:buNone/>
              <a:defRPr/>
            </a:pPr>
            <a:endParaRPr lang="ru-RU" sz="1600" dirty="0"/>
          </a:p>
          <a:p>
            <a:pPr eaLnBrk="1" fontAlgn="auto" hangingPunct="1">
              <a:spcAft>
                <a:spcPts val="0"/>
              </a:spcAft>
              <a:defRPr/>
            </a:pPr>
            <a:r>
              <a:rPr lang="ru-RU" dirty="0"/>
              <a:t>Данные продавца и покупателя могут различаться и зависят от условий поставки (</a:t>
            </a:r>
            <a:r>
              <a:rPr lang="en-US" dirty="0"/>
              <a:t>CIF</a:t>
            </a:r>
            <a:r>
              <a:rPr lang="ru-RU" dirty="0"/>
              <a:t>, </a:t>
            </a:r>
            <a:r>
              <a:rPr lang="en-US" dirty="0"/>
              <a:t>CIP</a:t>
            </a:r>
            <a:r>
              <a:rPr lang="ru-RU" dirty="0"/>
              <a:t>, </a:t>
            </a:r>
            <a:r>
              <a:rPr lang="en-US" dirty="0"/>
              <a:t>FOB</a:t>
            </a:r>
            <a:r>
              <a:rPr lang="ru-RU" dirty="0"/>
              <a:t>, </a:t>
            </a:r>
            <a:r>
              <a:rPr lang="en-US" dirty="0"/>
              <a:t>EXW</a:t>
            </a:r>
            <a:r>
              <a:rPr lang="ru-RU" dirty="0"/>
              <a:t>, </a:t>
            </a:r>
            <a:r>
              <a:rPr lang="en-US" dirty="0"/>
              <a:t>DAF</a:t>
            </a:r>
            <a:r>
              <a:rPr lang="ru-RU" dirty="0"/>
              <a:t> и др.), которые определяют обязательства продавца и покупателя по транспортировке, таможенной очистке товара, страхованию и пр. Обычно, разница в цене продавца и покупателя не превышает 10-15%. Судя по данным таблицы, только в торговле с Китаем соблюдены эти условия. </a:t>
            </a:r>
          </a:p>
          <a:p>
            <a:pPr marL="0" indent="0" eaLnBrk="1" fontAlgn="auto" hangingPunct="1">
              <a:spcAft>
                <a:spcPts val="0"/>
              </a:spcAft>
              <a:buFont typeface="Arial" panose="020B0604020202020204" pitchFamily="34" charset="0"/>
              <a:buNone/>
              <a:defRPr/>
            </a:pPr>
            <a:endParaRPr lang="ru-RU" sz="1600" dirty="0"/>
          </a:p>
          <a:p>
            <a:pPr eaLnBrk="1" fontAlgn="auto" hangingPunct="1">
              <a:spcAft>
                <a:spcPts val="0"/>
              </a:spcAft>
              <a:defRPr/>
            </a:pPr>
            <a:r>
              <a:rPr lang="ru-RU" b="1" dirty="0"/>
              <a:t>Нельзя говорить, что все было украдено, но криминальная составляющая очевидна и требует разбирательства.</a:t>
            </a:r>
          </a:p>
          <a:p>
            <a:pPr marL="0" indent="0" eaLnBrk="1" fontAlgn="auto" hangingPunct="1">
              <a:spcAft>
                <a:spcPts val="0"/>
              </a:spcAft>
              <a:buFont typeface="Arial" panose="020B0604020202020204" pitchFamily="34" charset="0"/>
              <a:buNone/>
              <a:defRPr/>
            </a:pPr>
            <a:endParaRPr lang="ru-RU" dirty="0"/>
          </a:p>
        </p:txBody>
      </p:sp>
      <p:sp>
        <p:nvSpPr>
          <p:cNvPr id="19460" name="Заголовок 1"/>
          <p:cNvSpPr txBox="1">
            <a:spLocks/>
          </p:cNvSpPr>
          <p:nvPr/>
        </p:nvSpPr>
        <p:spPr bwMode="auto">
          <a:xfrm>
            <a:off x="107950" y="0"/>
            <a:ext cx="8856663"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a:p>
            <a:pPr algn="ctr">
              <a:spcBef>
                <a:spcPct val="0"/>
              </a:spcBef>
              <a:buFontTx/>
              <a:buNone/>
            </a:pPr>
            <a:r>
              <a:rPr lang="ru-RU" altLang="ru-RU" sz="1800" b="1">
                <a:solidFill>
                  <a:srgbClr val="000000"/>
                </a:solidFill>
              </a:rPr>
              <a:t>М.Д. Абрамов «Российская налоговая система как главный </a:t>
            </a:r>
          </a:p>
          <a:p>
            <a:pPr algn="ctr">
              <a:spcBef>
                <a:spcPct val="0"/>
              </a:spcBef>
              <a:buFontTx/>
              <a:buNone/>
            </a:pPr>
            <a:r>
              <a:rPr lang="ru-RU" altLang="ru-RU" sz="1800" b="1">
                <a:solidFill>
                  <a:srgbClr val="000000"/>
                </a:solidFill>
              </a:rPr>
              <a:t>фактор разрушения промышленности»</a:t>
            </a:r>
          </a:p>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p:txBody>
      </p:sp>
      <p:sp>
        <p:nvSpPr>
          <p:cNvPr id="19461" name="Rectangle 4"/>
          <p:cNvSpPr>
            <a:spLocks noChangeArrowheads="1"/>
          </p:cNvSpPr>
          <p:nvPr/>
        </p:nvSpPr>
        <p:spPr bwMode="auto">
          <a:xfrm>
            <a:off x="0" y="6275388"/>
            <a:ext cx="6646863"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600" b="1">
                <a:cs typeface="Arial" panose="020B0604020202020204" pitchFamily="34" charset="0"/>
              </a:rPr>
              <a:t>Экспертно-аналитический Центр по модернизации и технологическому </a:t>
            </a:r>
          </a:p>
          <a:p>
            <a:pPr eaLnBrk="1" hangingPunct="1">
              <a:spcBef>
                <a:spcPct val="0"/>
              </a:spcBef>
              <a:buFontTx/>
              <a:buNone/>
            </a:pPr>
            <a:r>
              <a:rPr lang="ru-RU" altLang="ru-RU" sz="1600" b="1">
                <a:cs typeface="Arial" panose="020B0604020202020204" pitchFamily="34" charset="0"/>
              </a:rPr>
              <a:t>развитию экономики (ЭАЦ «Модернизация»).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8313" y="911225"/>
            <a:ext cx="8229600" cy="5576888"/>
          </a:xfrm>
        </p:spPr>
        <p:txBody>
          <a:bodyPr rtlCol="0">
            <a:normAutofit fontScale="62500" lnSpcReduction="20000"/>
          </a:bodyPr>
          <a:lstStyle/>
          <a:p>
            <a:pPr marL="0" indent="0" eaLnBrk="1" fontAlgn="auto" hangingPunct="1">
              <a:spcAft>
                <a:spcPts val="0"/>
              </a:spcAft>
              <a:buFont typeface="Arial" panose="020B0604020202020204" pitchFamily="34" charset="0"/>
              <a:buNone/>
              <a:defRPr/>
            </a:pPr>
            <a:r>
              <a:rPr lang="ru-RU" b="1" u="sng" dirty="0"/>
              <a:t>Изменение системы взаимодействии российского государства с добывающими компаниями может дать бюджету дополнительно не менее 3,0</a:t>
            </a:r>
            <a:r>
              <a:rPr lang="en-US" b="1" u="sng" dirty="0"/>
              <a:t>-4</a:t>
            </a:r>
            <a:r>
              <a:rPr lang="ru-RU" b="1" u="sng" dirty="0"/>
              <a:t>,0 трлн. руб. </a:t>
            </a:r>
          </a:p>
          <a:p>
            <a:pPr marL="0" indent="0" eaLnBrk="1" fontAlgn="auto" hangingPunct="1">
              <a:spcAft>
                <a:spcPts val="0"/>
              </a:spcAft>
              <a:buFont typeface="Arial" panose="020B0604020202020204" pitchFamily="34" charset="0"/>
              <a:buNone/>
              <a:defRPr/>
            </a:pPr>
            <a:endParaRPr lang="ru-RU" dirty="0"/>
          </a:p>
          <a:p>
            <a:pPr marL="0" indent="0" eaLnBrk="1" fontAlgn="auto" hangingPunct="1">
              <a:spcAft>
                <a:spcPts val="0"/>
              </a:spcAft>
              <a:buFont typeface="Arial" panose="020B0604020202020204" pitchFamily="34" charset="0"/>
              <a:buNone/>
              <a:defRPr/>
            </a:pPr>
            <a:r>
              <a:rPr lang="ru-RU" dirty="0"/>
              <a:t>Право добычи нефти, газа и др. следует давать российским и зарубежным компаниям на конкурсной основе с фиксированной платой за единицу добываемого сырья. </a:t>
            </a:r>
          </a:p>
          <a:p>
            <a:pPr marL="0" indent="0" eaLnBrk="1" fontAlgn="auto" hangingPunct="1">
              <a:spcAft>
                <a:spcPts val="0"/>
              </a:spcAft>
              <a:buFont typeface="Arial" panose="020B0604020202020204" pitchFamily="34" charset="0"/>
              <a:buNone/>
              <a:defRPr/>
            </a:pPr>
            <a:endParaRPr lang="ru-RU" dirty="0"/>
          </a:p>
          <a:p>
            <a:pPr marL="0" indent="0" eaLnBrk="1" fontAlgn="auto" hangingPunct="1">
              <a:spcAft>
                <a:spcPts val="0"/>
              </a:spcAft>
              <a:buFont typeface="Arial" panose="020B0604020202020204" pitchFamily="34" charset="0"/>
              <a:buNone/>
              <a:defRPr/>
            </a:pPr>
            <a:r>
              <a:rPr lang="ru-RU" dirty="0"/>
              <a:t>При этом сырье остается в собственности государства, которое продает его по мировым ценам без использования офшоров и посредников, в том числе и добывающим компаниям на общей основе. На этих условиях наши компании работают за рубежом. Их прибыль не зависит от мировых цен, но зато они заинтересованы в повышении производительности труда и снижении издержек.</a:t>
            </a:r>
          </a:p>
          <a:p>
            <a:pPr marL="0" indent="0" eaLnBrk="1" fontAlgn="auto" hangingPunct="1">
              <a:spcAft>
                <a:spcPts val="0"/>
              </a:spcAft>
              <a:buFont typeface="Arial" panose="020B0604020202020204" pitchFamily="34" charset="0"/>
              <a:buNone/>
              <a:defRPr/>
            </a:pPr>
            <a:endParaRPr lang="ru-RU" dirty="0"/>
          </a:p>
          <a:p>
            <a:pPr marL="0" indent="0" eaLnBrk="1" fontAlgn="auto" hangingPunct="1">
              <a:spcAft>
                <a:spcPts val="0"/>
              </a:spcAft>
              <a:buFont typeface="Arial" panose="020B0604020202020204" pitchFamily="34" charset="0"/>
              <a:buNone/>
              <a:defRPr/>
            </a:pPr>
            <a:r>
              <a:rPr lang="ru-RU" dirty="0"/>
              <a:t>И никаких НДПИ, никаких «налоговых маневров», никаких СРП и др.</a:t>
            </a:r>
          </a:p>
          <a:p>
            <a:pPr marL="0" indent="0" eaLnBrk="1" fontAlgn="auto" hangingPunct="1">
              <a:spcAft>
                <a:spcPts val="0"/>
              </a:spcAft>
              <a:buFont typeface="Arial" panose="020B0604020202020204" pitchFamily="34" charset="0"/>
              <a:buNone/>
              <a:defRPr/>
            </a:pPr>
            <a:r>
              <a:rPr lang="ru-RU" dirty="0"/>
              <a:t>Эффективность предлагаемой меры следует проверить при разработке одного из новых месторождений.</a:t>
            </a:r>
          </a:p>
          <a:p>
            <a:pPr marL="0" indent="0" eaLnBrk="1" fontAlgn="auto" hangingPunct="1">
              <a:spcAft>
                <a:spcPts val="0"/>
              </a:spcAft>
              <a:buFont typeface="Arial" panose="020B0604020202020204" pitchFamily="34" charset="0"/>
              <a:buNone/>
              <a:defRPr/>
            </a:pPr>
            <a:endParaRPr lang="ru-RU" dirty="0"/>
          </a:p>
          <a:p>
            <a:pPr marL="0" indent="0" eaLnBrk="1" fontAlgn="auto" hangingPunct="1">
              <a:spcAft>
                <a:spcPts val="0"/>
              </a:spcAft>
              <a:buFont typeface="Arial" panose="020B0604020202020204" pitchFamily="34" charset="0"/>
              <a:buNone/>
              <a:defRPr/>
            </a:pPr>
            <a:endParaRPr lang="ru-RU" dirty="0"/>
          </a:p>
          <a:p>
            <a:pPr marL="0" indent="0" eaLnBrk="1" fontAlgn="auto" hangingPunct="1">
              <a:spcAft>
                <a:spcPts val="0"/>
              </a:spcAft>
              <a:buFont typeface="Arial" panose="020B0604020202020204" pitchFamily="34" charset="0"/>
              <a:buNone/>
              <a:defRPr/>
            </a:pPr>
            <a:endParaRPr lang="ru-RU" dirty="0"/>
          </a:p>
        </p:txBody>
      </p:sp>
      <p:sp>
        <p:nvSpPr>
          <p:cNvPr id="20483" name="Прямоугольник 7"/>
          <p:cNvSpPr>
            <a:spLocks noChangeArrowheads="1"/>
          </p:cNvSpPr>
          <p:nvPr/>
        </p:nvSpPr>
        <p:spPr bwMode="auto">
          <a:xfrm>
            <a:off x="8785225" y="6488113"/>
            <a:ext cx="4762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800"/>
              <a:t>14.</a:t>
            </a:r>
          </a:p>
        </p:txBody>
      </p:sp>
      <p:sp>
        <p:nvSpPr>
          <p:cNvPr id="20484" name="Заголовок 1"/>
          <p:cNvSpPr txBox="1">
            <a:spLocks/>
          </p:cNvSpPr>
          <p:nvPr/>
        </p:nvSpPr>
        <p:spPr bwMode="auto">
          <a:xfrm>
            <a:off x="107950" y="0"/>
            <a:ext cx="8856663"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a:p>
            <a:pPr algn="ctr">
              <a:spcBef>
                <a:spcPct val="0"/>
              </a:spcBef>
              <a:buFontTx/>
              <a:buNone/>
            </a:pPr>
            <a:r>
              <a:rPr lang="ru-RU" altLang="ru-RU" sz="1800" b="1">
                <a:solidFill>
                  <a:srgbClr val="000000"/>
                </a:solidFill>
              </a:rPr>
              <a:t>М.Д. Абрамов «Российская налоговая система как главный </a:t>
            </a:r>
          </a:p>
          <a:p>
            <a:pPr algn="ctr">
              <a:spcBef>
                <a:spcPct val="0"/>
              </a:spcBef>
              <a:buFontTx/>
              <a:buNone/>
            </a:pPr>
            <a:r>
              <a:rPr lang="ru-RU" altLang="ru-RU" sz="1800" b="1">
                <a:solidFill>
                  <a:srgbClr val="000000"/>
                </a:solidFill>
              </a:rPr>
              <a:t>фактор разрушения промышленности»</a:t>
            </a:r>
          </a:p>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p:txBody>
      </p:sp>
      <p:sp>
        <p:nvSpPr>
          <p:cNvPr id="20485" name="Rectangle 4"/>
          <p:cNvSpPr>
            <a:spLocks noChangeArrowheads="1"/>
          </p:cNvSpPr>
          <p:nvPr/>
        </p:nvSpPr>
        <p:spPr bwMode="auto">
          <a:xfrm>
            <a:off x="0" y="6275388"/>
            <a:ext cx="6646863"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600" b="1">
                <a:cs typeface="Arial" panose="020B0604020202020204" pitchFamily="34" charset="0"/>
              </a:rPr>
              <a:t>Экспертно-аналитический Центр по модернизации и технологическому </a:t>
            </a:r>
          </a:p>
          <a:p>
            <a:pPr eaLnBrk="1" hangingPunct="1">
              <a:spcBef>
                <a:spcPct val="0"/>
              </a:spcBef>
              <a:buFontTx/>
              <a:buNone/>
            </a:pPr>
            <a:r>
              <a:rPr lang="ru-RU" altLang="ru-RU" sz="1600" b="1">
                <a:cs typeface="Arial" panose="020B0604020202020204" pitchFamily="34" charset="0"/>
              </a:rPr>
              <a:t>развитию экономики (ЭАЦ «Модернизация»).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Прямоугольник 7"/>
          <p:cNvSpPr>
            <a:spLocks noChangeArrowheads="1"/>
          </p:cNvSpPr>
          <p:nvPr/>
        </p:nvSpPr>
        <p:spPr bwMode="auto">
          <a:xfrm>
            <a:off x="8785225" y="6488113"/>
            <a:ext cx="4762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800">
                <a:solidFill>
                  <a:srgbClr val="000000"/>
                </a:solidFill>
              </a:rPr>
              <a:t>15.</a:t>
            </a:r>
          </a:p>
        </p:txBody>
      </p:sp>
      <p:sp>
        <p:nvSpPr>
          <p:cNvPr id="21507" name="Объект 2"/>
          <p:cNvSpPr>
            <a:spLocks noGrp="1"/>
          </p:cNvSpPr>
          <p:nvPr>
            <p:ph idx="1"/>
          </p:nvPr>
        </p:nvSpPr>
        <p:spPr>
          <a:xfrm>
            <a:off x="349250" y="836613"/>
            <a:ext cx="8374063" cy="5264150"/>
          </a:xfrm>
        </p:spPr>
        <p:txBody>
          <a:bodyPr/>
          <a:lstStyle/>
          <a:p>
            <a:pPr marL="0" indent="0" eaLnBrk="1" hangingPunct="1">
              <a:lnSpc>
                <a:spcPct val="115000"/>
              </a:lnSpc>
              <a:buFont typeface="Arial" panose="020B0604020202020204" pitchFamily="34" charset="0"/>
              <a:buNone/>
              <a:tabLst>
                <a:tab pos="1349375" algn="l"/>
              </a:tabLst>
            </a:pPr>
            <a:r>
              <a:rPr lang="ru-RU" altLang="ru-RU" sz="2800" b="1" u="sng">
                <a:latin typeface="Times New Roman" panose="02020603050405020304" pitchFamily="18" charset="0"/>
                <a:ea typeface="Calibri" panose="020F0502020204030204" pitchFamily="34" charset="0"/>
                <a:cs typeface="Times New Roman" panose="02020603050405020304" pitchFamily="18" charset="0"/>
              </a:rPr>
              <a:t>Итого на решение социальных проблем в 2016 году российский бюджет мог бы получить дополнительно от 10,5 до 14,0 трлн. руб. </a:t>
            </a:r>
          </a:p>
          <a:p>
            <a:pPr marL="0" indent="0" eaLnBrk="1" hangingPunct="1">
              <a:lnSpc>
                <a:spcPct val="115000"/>
              </a:lnSpc>
              <a:buFont typeface="Arial" panose="020B0604020202020204" pitchFamily="34" charset="0"/>
              <a:buNone/>
              <a:tabLst>
                <a:tab pos="1349375" algn="l"/>
              </a:tabLst>
            </a:pPr>
            <a:r>
              <a:rPr lang="ru-RU" altLang="ru-RU" sz="2400" b="1">
                <a:latin typeface="Times New Roman" panose="02020603050405020304" pitchFamily="18" charset="0"/>
                <a:ea typeface="Calibri" panose="020F0502020204030204" pitchFamily="34" charset="0"/>
                <a:cs typeface="Times New Roman" panose="02020603050405020304" pitchFamily="18" charset="0"/>
              </a:rPr>
              <a:t>В том числе:</a:t>
            </a:r>
          </a:p>
          <a:p>
            <a:pPr marL="0" indent="0" eaLnBrk="1" hangingPunct="1">
              <a:lnSpc>
                <a:spcPct val="115000"/>
              </a:lnSpc>
              <a:buFont typeface="Wingdings" panose="05000000000000000000" pitchFamily="2" charset="2"/>
              <a:buChar char="§"/>
              <a:tabLst>
                <a:tab pos="1349375" algn="l"/>
              </a:tabLst>
            </a:pPr>
            <a:r>
              <a:rPr lang="ru-RU" altLang="ru-RU" sz="2400" b="1">
                <a:ea typeface="Calibri" panose="020F0502020204030204" pitchFamily="34" charset="0"/>
                <a:cs typeface="Times New Roman" panose="02020603050405020304" pitchFamily="18" charset="0"/>
              </a:rPr>
              <a:t> 2,0-3,0 трлн. руб. – за счет совершенствования НДС </a:t>
            </a:r>
          </a:p>
          <a:p>
            <a:pPr marL="0" indent="0" eaLnBrk="1" hangingPunct="1">
              <a:lnSpc>
                <a:spcPct val="115000"/>
              </a:lnSpc>
              <a:buFont typeface="Wingdings" panose="05000000000000000000" pitchFamily="2" charset="2"/>
              <a:buChar char="§"/>
              <a:tabLst>
                <a:tab pos="1349375" algn="l"/>
              </a:tabLst>
            </a:pPr>
            <a:r>
              <a:rPr lang="ru-RU" altLang="ru-RU" sz="2400" b="1">
                <a:ea typeface="Calibri" panose="020F0502020204030204" pitchFamily="34" charset="0"/>
                <a:cs typeface="Times New Roman" panose="02020603050405020304" pitchFamily="18" charset="0"/>
              </a:rPr>
              <a:t> 3,0-4,0 трлн. руб. – совершенствованием подоходного налогообложения</a:t>
            </a:r>
          </a:p>
          <a:p>
            <a:pPr marL="0" indent="0" eaLnBrk="1" hangingPunct="1">
              <a:lnSpc>
                <a:spcPct val="115000"/>
              </a:lnSpc>
              <a:buFont typeface="Wingdings" panose="05000000000000000000" pitchFamily="2" charset="2"/>
              <a:buChar char="§"/>
              <a:tabLst>
                <a:tab pos="1349375" algn="l"/>
              </a:tabLst>
            </a:pPr>
            <a:r>
              <a:rPr lang="ru-RU" altLang="ru-RU" sz="2400" b="1">
                <a:ea typeface="Calibri" panose="020F0502020204030204" pitchFamily="34" charset="0"/>
                <a:cs typeface="Times New Roman" panose="02020603050405020304" pitchFamily="18" charset="0"/>
              </a:rPr>
              <a:t> 2,5-3,0 трлн. руб. – наведением порядка на таможне  </a:t>
            </a:r>
          </a:p>
          <a:p>
            <a:pPr marL="0" indent="0" eaLnBrk="1" hangingPunct="1">
              <a:lnSpc>
                <a:spcPct val="115000"/>
              </a:lnSpc>
              <a:buFont typeface="Wingdings" panose="05000000000000000000" pitchFamily="2" charset="2"/>
              <a:buChar char="§"/>
              <a:tabLst>
                <a:tab pos="1349375" algn="l"/>
              </a:tabLst>
            </a:pPr>
            <a:r>
              <a:rPr lang="ru-RU" altLang="ru-RU" sz="2400" b="1">
                <a:ea typeface="Calibri" panose="020F0502020204030204" pitchFamily="34" charset="0"/>
                <a:cs typeface="Times New Roman" panose="02020603050405020304" pitchFamily="18" charset="0"/>
              </a:rPr>
              <a:t> 3,0-4,0 трлн. руб. – изменением порядка добычи нефти и газа</a:t>
            </a:r>
          </a:p>
          <a:p>
            <a:pPr marL="0" indent="0" eaLnBrk="1" hangingPunct="1">
              <a:lnSpc>
                <a:spcPct val="115000"/>
              </a:lnSpc>
              <a:buFont typeface="Arial" panose="020B0604020202020204" pitchFamily="34" charset="0"/>
              <a:buNone/>
              <a:tabLst>
                <a:tab pos="1349375" algn="l"/>
              </a:tabLst>
            </a:pPr>
            <a:r>
              <a:rPr lang="ru-RU" altLang="ru-RU" sz="2800" b="1">
                <a:ea typeface="Calibri" panose="020F0502020204030204" pitchFamily="34" charset="0"/>
                <a:cs typeface="Times New Roman" panose="02020603050405020304" pitchFamily="18" charset="0"/>
              </a:rPr>
              <a:t>    </a:t>
            </a:r>
          </a:p>
        </p:txBody>
      </p:sp>
      <p:sp>
        <p:nvSpPr>
          <p:cNvPr id="21508" name="Заголовок 1"/>
          <p:cNvSpPr txBox="1">
            <a:spLocks/>
          </p:cNvSpPr>
          <p:nvPr/>
        </p:nvSpPr>
        <p:spPr bwMode="auto">
          <a:xfrm>
            <a:off x="107950" y="0"/>
            <a:ext cx="8856663"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a:p>
            <a:pPr algn="ctr">
              <a:spcBef>
                <a:spcPct val="0"/>
              </a:spcBef>
              <a:buFontTx/>
              <a:buNone/>
            </a:pPr>
            <a:r>
              <a:rPr lang="ru-RU" altLang="ru-RU" sz="1800" b="1">
                <a:solidFill>
                  <a:srgbClr val="000000"/>
                </a:solidFill>
              </a:rPr>
              <a:t>М.Д. Абрамов «Российская налоговая система как главный </a:t>
            </a:r>
          </a:p>
          <a:p>
            <a:pPr algn="ctr">
              <a:spcBef>
                <a:spcPct val="0"/>
              </a:spcBef>
              <a:buFontTx/>
              <a:buNone/>
            </a:pPr>
            <a:r>
              <a:rPr lang="ru-RU" altLang="ru-RU" sz="1800" b="1">
                <a:solidFill>
                  <a:srgbClr val="000000"/>
                </a:solidFill>
              </a:rPr>
              <a:t>фактор разрушения промышленности»</a:t>
            </a:r>
          </a:p>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p:txBody>
      </p:sp>
      <p:sp>
        <p:nvSpPr>
          <p:cNvPr id="21509" name="Rectangle 4"/>
          <p:cNvSpPr>
            <a:spLocks noChangeArrowheads="1"/>
          </p:cNvSpPr>
          <p:nvPr/>
        </p:nvSpPr>
        <p:spPr bwMode="auto">
          <a:xfrm>
            <a:off x="0" y="6275388"/>
            <a:ext cx="6646863"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600" b="1">
                <a:cs typeface="Arial" panose="020B0604020202020204" pitchFamily="34" charset="0"/>
              </a:rPr>
              <a:t>Экспертно-аналитический Центр по модернизации и технологическому </a:t>
            </a:r>
          </a:p>
          <a:p>
            <a:pPr eaLnBrk="1" hangingPunct="1">
              <a:spcBef>
                <a:spcPct val="0"/>
              </a:spcBef>
              <a:buFontTx/>
              <a:buNone/>
            </a:pPr>
            <a:r>
              <a:rPr lang="ru-RU" altLang="ru-RU" sz="1600" b="1">
                <a:cs typeface="Arial" panose="020B0604020202020204" pitchFamily="34" charset="0"/>
              </a:rPr>
              <a:t>развитию экономики (ЭАЦ «Модернизация»).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836613"/>
            <a:ext cx="8229600" cy="581025"/>
          </a:xfrm>
        </p:spPr>
        <p:txBody>
          <a:bodyPr>
            <a:normAutofit fontScale="90000"/>
          </a:bodyPr>
          <a:lstStyle/>
          <a:p>
            <a:pPr>
              <a:spcBef>
                <a:spcPct val="20000"/>
              </a:spcBef>
              <a:defRPr/>
            </a:pPr>
            <a:br>
              <a:rPr lang="ru-RU" altLang="ru-RU" sz="1600">
                <a:solidFill>
                  <a:srgbClr val="000000"/>
                </a:solidFill>
                <a:latin typeface="Times New Roman" panose="02020603050405020304" pitchFamily="18" charset="0"/>
                <a:cs typeface="Times New Roman" panose="02020603050405020304" pitchFamily="18" charset="0"/>
              </a:rPr>
            </a:br>
            <a:br>
              <a:rPr lang="ru-RU" altLang="ru-RU" sz="1600">
                <a:solidFill>
                  <a:srgbClr val="000000"/>
                </a:solidFill>
                <a:latin typeface="Times New Roman" panose="02020603050405020304" pitchFamily="18" charset="0"/>
                <a:cs typeface="Times New Roman" panose="02020603050405020304" pitchFamily="18" charset="0"/>
              </a:rPr>
            </a:br>
            <a:r>
              <a:rPr lang="ru-RU" altLang="ru-RU" sz="2800" b="1">
                <a:solidFill>
                  <a:srgbClr val="000000"/>
                </a:solidFill>
                <a:latin typeface="Times New Roman" panose="02020603050405020304" pitchFamily="18" charset="0"/>
                <a:cs typeface="Times New Roman" panose="02020603050405020304" pitchFamily="18" charset="0"/>
              </a:rPr>
              <a:t>В России производить невыгодно!</a:t>
            </a:r>
            <a:br>
              <a:rPr lang="ru-RU" altLang="ru-RU" sz="2800" b="1">
                <a:solidFill>
                  <a:srgbClr val="000000"/>
                </a:solidFill>
                <a:latin typeface="Times New Roman" panose="02020603050405020304" pitchFamily="18" charset="0"/>
                <a:cs typeface="Times New Roman" panose="02020603050405020304" pitchFamily="18" charset="0"/>
              </a:rPr>
            </a:br>
            <a:endParaRPr lang="ru-RU" altLang="ru-RU" sz="2800" b="1"/>
          </a:p>
        </p:txBody>
      </p:sp>
      <p:sp>
        <p:nvSpPr>
          <p:cNvPr id="5123" name="Объект 2"/>
          <p:cNvSpPr>
            <a:spLocks noGrp="1"/>
          </p:cNvSpPr>
          <p:nvPr>
            <p:ph idx="1"/>
          </p:nvPr>
        </p:nvSpPr>
        <p:spPr/>
        <p:txBody>
          <a:bodyPr/>
          <a:lstStyle/>
          <a:p>
            <a:pPr marL="0" indent="0">
              <a:lnSpc>
                <a:spcPct val="80000"/>
              </a:lnSpc>
              <a:buFont typeface="Arial" panose="020B0604020202020204" pitchFamily="34" charset="0"/>
              <a:buNone/>
            </a:pPr>
            <a:r>
              <a:rPr lang="ru-RU" altLang="ru-RU" sz="1800" b="1">
                <a:latin typeface="Times New Roman" panose="02020603050405020304" pitchFamily="18" charset="0"/>
                <a:cs typeface="Times New Roman" panose="02020603050405020304" pitchFamily="18" charset="0"/>
              </a:rPr>
              <a:t>Пример 1. Тракторный завод в Канаде (в г. Виннипеге) </a:t>
            </a:r>
            <a:r>
              <a:rPr lang="ru-RU" altLang="ru-RU" sz="1800">
                <a:latin typeface="Times New Roman" panose="02020603050405020304" pitchFamily="18" charset="0"/>
                <a:cs typeface="Times New Roman" panose="02020603050405020304" pitchFamily="18" charset="0"/>
              </a:rPr>
              <a:t>принадлежит российским собственникам. В 2012 г. его годовая </a:t>
            </a:r>
            <a:r>
              <a:rPr lang="ru-RU" altLang="ru-RU" sz="1800" b="1">
                <a:latin typeface="Times New Roman" panose="02020603050405020304" pitchFamily="18" charset="0"/>
                <a:cs typeface="Times New Roman" panose="02020603050405020304" pitchFamily="18" charset="0"/>
              </a:rPr>
              <a:t>прибыль составила  $16,4 млн. За два года россияне в Канаде удвоили производство тракторов.</a:t>
            </a:r>
          </a:p>
          <a:p>
            <a:pPr marL="0" indent="0">
              <a:lnSpc>
                <a:spcPct val="80000"/>
              </a:lnSpc>
              <a:buFont typeface="Arial" panose="020B0604020202020204" pitchFamily="34" charset="0"/>
              <a:buNone/>
            </a:pPr>
            <a:endParaRPr lang="ru-RU" altLang="ru-RU" sz="700">
              <a:latin typeface="Times New Roman" panose="02020603050405020304" pitchFamily="18" charset="0"/>
              <a:cs typeface="Times New Roman" panose="02020603050405020304" pitchFamily="18" charset="0"/>
            </a:endParaRPr>
          </a:p>
          <a:p>
            <a:pPr marL="0" indent="0">
              <a:lnSpc>
                <a:spcPct val="80000"/>
              </a:lnSpc>
              <a:buFont typeface="Arial" panose="020B0604020202020204" pitchFamily="34" charset="0"/>
              <a:buNone/>
            </a:pPr>
            <a:r>
              <a:rPr lang="ru-RU" altLang="ru-RU" sz="1800">
                <a:latin typeface="Times New Roman" panose="02020603050405020304" pitchFamily="18" charset="0"/>
                <a:cs typeface="Times New Roman" panose="02020603050405020304" pitchFamily="18" charset="0"/>
              </a:rPr>
              <a:t>На вопрос В.В. Путина </a:t>
            </a:r>
            <a:r>
              <a:rPr lang="ru-RU" altLang="ru-RU" sz="1800" b="1">
                <a:latin typeface="Times New Roman" panose="02020603050405020304" pitchFamily="18" charset="0"/>
                <a:cs typeface="Times New Roman" panose="02020603050405020304" pitchFamily="18" charset="0"/>
              </a:rPr>
              <a:t>«Почему завод не переводят в Россию?» </a:t>
            </a:r>
          </a:p>
          <a:p>
            <a:pPr marL="0" indent="0">
              <a:lnSpc>
                <a:spcPct val="80000"/>
              </a:lnSpc>
              <a:buFont typeface="Arial" panose="020B0604020202020204" pitchFamily="34" charset="0"/>
              <a:buNone/>
            </a:pPr>
            <a:r>
              <a:rPr lang="ru-RU" altLang="ru-RU" sz="1800">
                <a:latin typeface="Times New Roman" panose="02020603050405020304" pitchFamily="18" charset="0"/>
                <a:cs typeface="Times New Roman" panose="02020603050405020304" pitchFamily="18" charset="0"/>
              </a:rPr>
              <a:t>К.А. Бабкин подготовил ответ с обоснованиями.</a:t>
            </a:r>
          </a:p>
          <a:p>
            <a:pPr marL="0" indent="0">
              <a:lnSpc>
                <a:spcPct val="80000"/>
              </a:lnSpc>
              <a:buFont typeface="Arial" panose="020B0604020202020204" pitchFamily="34" charset="0"/>
              <a:buNone/>
            </a:pPr>
            <a:endParaRPr lang="ru-RU" altLang="ru-RU" sz="700">
              <a:latin typeface="Times New Roman" panose="02020603050405020304" pitchFamily="18" charset="0"/>
              <a:cs typeface="Times New Roman" panose="02020603050405020304" pitchFamily="18" charset="0"/>
            </a:endParaRPr>
          </a:p>
          <a:p>
            <a:pPr marL="0" indent="0">
              <a:lnSpc>
                <a:spcPct val="80000"/>
              </a:lnSpc>
              <a:buFont typeface="Arial" panose="020B0604020202020204" pitchFamily="34" charset="0"/>
              <a:buNone/>
            </a:pPr>
            <a:r>
              <a:rPr lang="ru-RU" altLang="ru-RU" sz="2000">
                <a:latin typeface="Times New Roman" panose="02020603050405020304" pitchFamily="18" charset="0"/>
                <a:cs typeface="Times New Roman" panose="02020603050405020304" pitchFamily="18" charset="0"/>
              </a:rPr>
              <a:t>Завод в России работать не сможет, т.к. </a:t>
            </a:r>
            <a:r>
              <a:rPr lang="ru-RU" altLang="ru-RU" sz="2000" b="1">
                <a:latin typeface="Times New Roman" panose="02020603050405020304" pitchFamily="18" charset="0"/>
                <a:cs typeface="Times New Roman" panose="02020603050405020304" pitchFamily="18" charset="0"/>
              </a:rPr>
              <a:t>убыток составит $21,7 млн.</a:t>
            </a:r>
            <a:r>
              <a:rPr lang="ru-RU" altLang="ru-RU" sz="1800" b="1">
                <a:latin typeface="Times New Roman" panose="02020603050405020304" pitchFamily="18" charset="0"/>
                <a:cs typeface="Times New Roman" panose="02020603050405020304" pitchFamily="18" charset="0"/>
              </a:rPr>
              <a:t> </a:t>
            </a:r>
          </a:p>
          <a:p>
            <a:pPr marL="0" indent="0">
              <a:lnSpc>
                <a:spcPct val="80000"/>
              </a:lnSpc>
              <a:buFont typeface="Arial" panose="020B0604020202020204" pitchFamily="34" charset="0"/>
              <a:buNone/>
            </a:pPr>
            <a:r>
              <a:rPr lang="ru-RU" altLang="ru-RU" sz="1800">
                <a:latin typeface="Times New Roman" panose="02020603050405020304" pitchFamily="18" charset="0"/>
                <a:cs typeface="Times New Roman" panose="02020603050405020304" pitchFamily="18" charset="0"/>
              </a:rPr>
              <a:t>Основные статьи, определяющие убытки:</a:t>
            </a:r>
          </a:p>
          <a:p>
            <a:pPr marL="0" indent="0">
              <a:lnSpc>
                <a:spcPct val="80000"/>
              </a:lnSpc>
              <a:buFont typeface="Arial" panose="020B0604020202020204" pitchFamily="34" charset="0"/>
              <a:buNone/>
            </a:pPr>
            <a:r>
              <a:rPr lang="ru-RU" altLang="ru-RU" sz="2400" b="1">
                <a:latin typeface="Times New Roman" panose="02020603050405020304" pitchFamily="18" charset="0"/>
                <a:cs typeface="Times New Roman" panose="02020603050405020304" pitchFamily="18" charset="0"/>
              </a:rPr>
              <a:t>Завод в Канаде в 2012 году заплатил в виде налогов $47,9 млн.; в России такой завод должен заплатить $74 млн., </a:t>
            </a:r>
            <a:r>
              <a:rPr lang="ru-RU" altLang="ru-RU" sz="2400" b="1" u="sng">
                <a:latin typeface="Times New Roman" panose="02020603050405020304" pitchFamily="18" charset="0"/>
                <a:cs typeface="Times New Roman" panose="02020603050405020304" pitchFamily="18" charset="0"/>
              </a:rPr>
              <a:t>т.е. на $26,1 млн. больше. </a:t>
            </a:r>
            <a:r>
              <a:rPr lang="ru-RU" altLang="ru-RU" sz="2400" b="1">
                <a:latin typeface="Times New Roman" panose="02020603050405020304" pitchFamily="18" charset="0"/>
                <a:cs typeface="Times New Roman" panose="02020603050405020304" pitchFamily="18" charset="0"/>
              </a:rPr>
              <a:t>На заводе в Канаде работают 14 бухгалтеров, а в России для такого завода потребуется 65 бухгалтеров.</a:t>
            </a:r>
            <a:r>
              <a:rPr lang="ru-RU" altLang="ru-RU" sz="1800">
                <a:latin typeface="Times New Roman" panose="02020603050405020304" pitchFamily="18" charset="0"/>
                <a:cs typeface="Times New Roman" panose="02020603050405020304" pitchFamily="18" charset="0"/>
              </a:rPr>
              <a:t> </a:t>
            </a:r>
            <a:r>
              <a:rPr lang="ru-RU" altLang="ru-RU" sz="2400">
                <a:latin typeface="Times New Roman" panose="02020603050405020304" pitchFamily="18" charset="0"/>
                <a:cs typeface="Times New Roman" panose="02020603050405020304" pitchFamily="18" charset="0"/>
              </a:rPr>
              <a:t>К тому же кредиты в Канаде 3,2%, электроэнергия в два раза дешевле, чем в России, и т.д. </a:t>
            </a:r>
          </a:p>
          <a:p>
            <a:pPr marL="0" indent="0">
              <a:lnSpc>
                <a:spcPct val="80000"/>
              </a:lnSpc>
              <a:buFont typeface="Arial" panose="020B0604020202020204" pitchFamily="34" charset="0"/>
              <a:buNone/>
            </a:pPr>
            <a:endParaRPr lang="ru-RU" altLang="ru-RU" sz="800">
              <a:latin typeface="Times New Roman" panose="02020603050405020304" pitchFamily="18" charset="0"/>
              <a:cs typeface="Times New Roman" panose="02020603050405020304" pitchFamily="18" charset="0"/>
            </a:endParaRPr>
          </a:p>
          <a:p>
            <a:pPr marL="0" indent="0" algn="ctr">
              <a:lnSpc>
                <a:spcPct val="80000"/>
              </a:lnSpc>
              <a:buFont typeface="Arial" panose="020B0604020202020204" pitchFamily="34" charset="0"/>
              <a:buNone/>
            </a:pPr>
            <a:r>
              <a:rPr lang="ru-RU" altLang="ru-RU" sz="2100" b="1">
                <a:latin typeface="Times New Roman" panose="02020603050405020304" pitchFamily="18" charset="0"/>
                <a:cs typeface="Times New Roman" panose="02020603050405020304" pitchFamily="18" charset="0"/>
              </a:rPr>
              <a:t>Налоги – главное препятствие производства!  </a:t>
            </a:r>
          </a:p>
          <a:p>
            <a:pPr marL="0" indent="0">
              <a:lnSpc>
                <a:spcPct val="80000"/>
              </a:lnSpc>
            </a:pPr>
            <a:endParaRPr lang="ru-RU" altLang="ru-RU" sz="1600"/>
          </a:p>
        </p:txBody>
      </p:sp>
      <p:sp>
        <p:nvSpPr>
          <p:cNvPr id="5124" name="Прямоугольник 7"/>
          <p:cNvSpPr>
            <a:spLocks noChangeArrowheads="1"/>
          </p:cNvSpPr>
          <p:nvPr/>
        </p:nvSpPr>
        <p:spPr bwMode="auto">
          <a:xfrm>
            <a:off x="8785225" y="6488113"/>
            <a:ext cx="3016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800"/>
              <a:t>2</a:t>
            </a:r>
          </a:p>
        </p:txBody>
      </p:sp>
      <p:sp>
        <p:nvSpPr>
          <p:cNvPr id="5125" name="Заголовок 1"/>
          <p:cNvSpPr txBox="1">
            <a:spLocks/>
          </p:cNvSpPr>
          <p:nvPr/>
        </p:nvSpPr>
        <p:spPr bwMode="auto">
          <a:xfrm>
            <a:off x="107950" y="0"/>
            <a:ext cx="8856663"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a:p>
            <a:pPr algn="ctr">
              <a:spcBef>
                <a:spcPct val="0"/>
              </a:spcBef>
              <a:buFontTx/>
              <a:buNone/>
            </a:pPr>
            <a:r>
              <a:rPr lang="ru-RU" altLang="ru-RU" sz="1800" b="1">
                <a:solidFill>
                  <a:srgbClr val="000000"/>
                </a:solidFill>
              </a:rPr>
              <a:t>М.Д. Абрамов «Российская налоговая система как главный </a:t>
            </a:r>
          </a:p>
          <a:p>
            <a:pPr algn="ctr">
              <a:spcBef>
                <a:spcPct val="0"/>
              </a:spcBef>
              <a:buFontTx/>
              <a:buNone/>
            </a:pPr>
            <a:r>
              <a:rPr lang="ru-RU" altLang="ru-RU" sz="1800" b="1">
                <a:solidFill>
                  <a:srgbClr val="000000"/>
                </a:solidFill>
              </a:rPr>
              <a:t>фактор разрушения промышленности»</a:t>
            </a:r>
          </a:p>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p:txBody>
      </p:sp>
      <p:sp>
        <p:nvSpPr>
          <p:cNvPr id="5126" name="Rectangle 4"/>
          <p:cNvSpPr>
            <a:spLocks noChangeArrowheads="1"/>
          </p:cNvSpPr>
          <p:nvPr/>
        </p:nvSpPr>
        <p:spPr bwMode="auto">
          <a:xfrm>
            <a:off x="0" y="6275388"/>
            <a:ext cx="6646863"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600" b="1">
                <a:cs typeface="Arial" panose="020B0604020202020204" pitchFamily="34" charset="0"/>
              </a:rPr>
              <a:t>Экспертно-аналитический Центр по модернизации и технологическому </a:t>
            </a:r>
          </a:p>
          <a:p>
            <a:pPr eaLnBrk="1" hangingPunct="1">
              <a:spcBef>
                <a:spcPct val="0"/>
              </a:spcBef>
              <a:buFontTx/>
              <a:buNone/>
            </a:pPr>
            <a:r>
              <a:rPr lang="ru-RU" altLang="ru-RU" sz="1600" b="1">
                <a:cs typeface="Arial" panose="020B0604020202020204" pitchFamily="34" charset="0"/>
              </a:rPr>
              <a:t>развитию экономики (ЭАЦ «Модернизация»).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476250"/>
            <a:ext cx="8569325" cy="941388"/>
          </a:xfrm>
        </p:spPr>
        <p:txBody>
          <a:bodyPr>
            <a:normAutofit fontScale="90000"/>
          </a:bodyPr>
          <a:lstStyle/>
          <a:p>
            <a:pPr>
              <a:defRPr/>
            </a:pPr>
            <a:br>
              <a:rPr lang="ru-RU" sz="2700" b="1" dirty="0"/>
            </a:br>
            <a:r>
              <a:rPr lang="ru-RU" sz="3100" b="1" dirty="0"/>
              <a:t>В России производить невыгодно!</a:t>
            </a:r>
            <a:br>
              <a:rPr lang="ru-RU" sz="3100" b="1" dirty="0"/>
            </a:br>
            <a:r>
              <a:rPr lang="ru-RU" sz="2000" b="1" dirty="0"/>
              <a:t>Пример 2. Налоговая нагрузка на малое производственное предприятие </a:t>
            </a:r>
            <a:br>
              <a:rPr lang="ru-RU" sz="2000" b="1" dirty="0"/>
            </a:br>
            <a:r>
              <a:rPr lang="ru-RU" sz="2000" b="1" dirty="0"/>
              <a:t>в России почти в 8 раз больше, чем на такое же предприятие в США</a:t>
            </a:r>
          </a:p>
        </p:txBody>
      </p:sp>
      <p:graphicFrame>
        <p:nvGraphicFramePr>
          <p:cNvPr id="6" name="Объект 5"/>
          <p:cNvGraphicFramePr>
            <a:graphicFrameLocks noGrp="1"/>
          </p:cNvGraphicFramePr>
          <p:nvPr>
            <p:ph idx="1"/>
          </p:nvPr>
        </p:nvGraphicFramePr>
        <p:xfrm>
          <a:off x="2051050" y="4076700"/>
          <a:ext cx="5329238" cy="2152652"/>
        </p:xfrm>
        <a:graphic>
          <a:graphicData uri="http://schemas.openxmlformats.org/drawingml/2006/table">
            <a:tbl>
              <a:tblPr/>
              <a:tblGrid>
                <a:gridCol w="2212975">
                  <a:extLst>
                    <a:ext uri="{9D8B030D-6E8A-4147-A177-3AD203B41FA5}">
                      <a16:colId xmlns:a16="http://schemas.microsoft.com/office/drawing/2014/main" val="1585558585"/>
                    </a:ext>
                  </a:extLst>
                </a:gridCol>
                <a:gridCol w="976313">
                  <a:extLst>
                    <a:ext uri="{9D8B030D-6E8A-4147-A177-3AD203B41FA5}">
                      <a16:colId xmlns:a16="http://schemas.microsoft.com/office/drawing/2014/main" val="1507123898"/>
                    </a:ext>
                  </a:extLst>
                </a:gridCol>
                <a:gridCol w="846137">
                  <a:extLst>
                    <a:ext uri="{9D8B030D-6E8A-4147-A177-3AD203B41FA5}">
                      <a16:colId xmlns:a16="http://schemas.microsoft.com/office/drawing/2014/main" val="1838619032"/>
                    </a:ext>
                  </a:extLst>
                </a:gridCol>
                <a:gridCol w="1293813">
                  <a:extLst>
                    <a:ext uri="{9D8B030D-6E8A-4147-A177-3AD203B41FA5}">
                      <a16:colId xmlns:a16="http://schemas.microsoft.com/office/drawing/2014/main" val="2090445266"/>
                    </a:ext>
                  </a:extLst>
                </a:gridCol>
              </a:tblGrid>
              <a:tr h="523874">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Налоги </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Россия</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тыс. руб.</a:t>
                      </a:r>
                    </a:p>
                  </a:txBody>
                  <a:tcPr marL="9525" marR="9525" marT="9525" marB="95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США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тыс. руб.</a:t>
                      </a:r>
                    </a:p>
                  </a:txBody>
                  <a:tcPr marL="9525" marR="9525" marT="9525" marB="95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Россия к США, раз</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89455620"/>
                  </a:ext>
                </a:extLst>
              </a:tr>
              <a:tr h="271463">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Подоходный налог</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2.600,0</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607,1</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4,28</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59482585"/>
                  </a:ext>
                </a:extLst>
              </a:tr>
              <a:tr h="271463">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Налог на прибыль</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8.800,0</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0</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83601479"/>
                  </a:ext>
                </a:extLst>
              </a:tr>
              <a:tr h="271463">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Социальные взносы</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6.000,0</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2.660,0</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2,26</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03914489"/>
                  </a:ext>
                </a:extLst>
              </a:tr>
              <a:tr h="271463">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Налог на имущество</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2.200,0</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0</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1688888"/>
                  </a:ext>
                </a:extLst>
              </a:tr>
              <a:tr h="271463">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НДС </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6.100,0</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0</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74955073"/>
                  </a:ext>
                </a:extLst>
              </a:tr>
              <a:tr h="271463">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ИТОГО</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25.700,0</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3.267,0</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7,87</a:t>
                      </a:r>
                      <a:endParaRPr kumimoji="0" lang="ru-RU" altLang="ru-RU"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525" marR="9525" marT="9525" marB="95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1236676"/>
                  </a:ext>
                </a:extLst>
              </a:tr>
            </a:tbl>
          </a:graphicData>
        </a:graphic>
      </p:graphicFrame>
      <p:sp>
        <p:nvSpPr>
          <p:cNvPr id="7213" name="Rectangle 1"/>
          <p:cNvSpPr>
            <a:spLocks noChangeArrowheads="1"/>
          </p:cNvSpPr>
          <p:nvPr/>
        </p:nvSpPr>
        <p:spPr bwMode="auto">
          <a:xfrm>
            <a:off x="409575" y="1639888"/>
            <a:ext cx="8613775" cy="224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ru-RU" altLang="ru-RU" sz="1400" b="1">
              <a:latin typeface="Arial" panose="020B0604020202020204" pitchFamily="34" charset="0"/>
              <a:ea typeface="Times New Roman" panose="02020603050405020304" pitchFamily="18" charset="0"/>
              <a:cs typeface="Arial" panose="020B0604020202020204" pitchFamily="34" charset="0"/>
            </a:endParaRPr>
          </a:p>
          <a:p>
            <a:pPr>
              <a:spcBef>
                <a:spcPct val="0"/>
              </a:spcBef>
              <a:buFontTx/>
              <a:buNone/>
            </a:pPr>
            <a:r>
              <a:rPr lang="ru-RU" altLang="ru-RU" sz="1400" b="1">
                <a:latin typeface="Arial" panose="020B0604020202020204" pitchFamily="34" charset="0"/>
                <a:ea typeface="Times New Roman" panose="02020603050405020304" pitchFamily="18" charset="0"/>
                <a:cs typeface="Arial" panose="020B0604020202020204" pitchFamily="34" charset="0"/>
              </a:rPr>
              <a:t>Отличие России от США:</a:t>
            </a:r>
            <a:endParaRPr lang="ru-RU" altLang="ru-RU" sz="1400">
              <a:latin typeface="Arial" panose="020B0604020202020204" pitchFamily="34" charset="0"/>
              <a:ea typeface="Times New Roman" panose="02020603050405020304" pitchFamily="18" charset="0"/>
              <a:cs typeface="Arial" panose="020B0604020202020204" pitchFamily="34" charset="0"/>
            </a:endParaRPr>
          </a:p>
          <a:p>
            <a:pPr>
              <a:spcBef>
                <a:spcPct val="0"/>
              </a:spcBef>
              <a:buFontTx/>
              <a:buNone/>
            </a:pPr>
            <a:r>
              <a:rPr lang="ru-RU" altLang="ru-RU" sz="1600">
                <a:latin typeface="Arial" panose="020B0604020202020204" pitchFamily="34" charset="0"/>
                <a:ea typeface="Times New Roman" panose="02020603050405020304" pitchFamily="18" charset="0"/>
                <a:cs typeface="Arial" panose="020B0604020202020204" pitchFamily="34" charset="0"/>
              </a:rPr>
              <a:t>В США нет НДС и налога на имущество, социальные сборы – 13,3%. Прогрессивная шкала НДФЛ –  от 10% до 39,6%; годовой доход до $8500 подоходным налогом не облагается. Расходы  до $2 млн. в год на приобретение оборудования сразу списываются на производство (амортизационная премия – 100%). В США прогрессивная шкала налога на прибыль предприятий –  от 15% до 38%.  Общий принцип в США: бедным гражданам и предприятиям дают возможность «подняться», а потом разумно «стригут». Половина граждан США освобождена от уплаты налогов</a:t>
            </a:r>
          </a:p>
        </p:txBody>
      </p:sp>
      <p:sp>
        <p:nvSpPr>
          <p:cNvPr id="7214" name="Прямоугольник 7"/>
          <p:cNvSpPr>
            <a:spLocks noChangeArrowheads="1"/>
          </p:cNvSpPr>
          <p:nvPr/>
        </p:nvSpPr>
        <p:spPr bwMode="auto">
          <a:xfrm>
            <a:off x="8785225" y="6488113"/>
            <a:ext cx="3587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800"/>
              <a:t>3.</a:t>
            </a:r>
          </a:p>
        </p:txBody>
      </p:sp>
      <p:sp>
        <p:nvSpPr>
          <p:cNvPr id="7215" name="Заголовок 1"/>
          <p:cNvSpPr txBox="1">
            <a:spLocks/>
          </p:cNvSpPr>
          <p:nvPr/>
        </p:nvSpPr>
        <p:spPr bwMode="auto">
          <a:xfrm>
            <a:off x="7938" y="-23813"/>
            <a:ext cx="8856662"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a:p>
            <a:pPr algn="ctr">
              <a:spcBef>
                <a:spcPct val="0"/>
              </a:spcBef>
              <a:buFontTx/>
              <a:buNone/>
            </a:pPr>
            <a:r>
              <a:rPr lang="ru-RU" altLang="ru-RU" sz="1800" b="1">
                <a:solidFill>
                  <a:srgbClr val="000000"/>
                </a:solidFill>
              </a:rPr>
              <a:t>М.Д. Абрамов «Российская налоговая система как главный </a:t>
            </a:r>
          </a:p>
          <a:p>
            <a:pPr algn="ctr">
              <a:spcBef>
                <a:spcPct val="0"/>
              </a:spcBef>
              <a:buFontTx/>
              <a:buNone/>
            </a:pPr>
            <a:r>
              <a:rPr lang="ru-RU" altLang="ru-RU" sz="1800" b="1">
                <a:solidFill>
                  <a:srgbClr val="000000"/>
                </a:solidFill>
              </a:rPr>
              <a:t>фактор разрушения промышленности»</a:t>
            </a:r>
          </a:p>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p:txBody>
      </p:sp>
      <p:sp>
        <p:nvSpPr>
          <p:cNvPr id="7216" name="Rectangle 4"/>
          <p:cNvSpPr>
            <a:spLocks noChangeArrowheads="1"/>
          </p:cNvSpPr>
          <p:nvPr/>
        </p:nvSpPr>
        <p:spPr bwMode="auto">
          <a:xfrm>
            <a:off x="0" y="6275388"/>
            <a:ext cx="6646863"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600" b="1">
                <a:cs typeface="Arial" panose="020B0604020202020204" pitchFamily="34" charset="0"/>
              </a:rPr>
              <a:t>Экспертно-аналитический Центр по модернизации и технологическому </a:t>
            </a:r>
          </a:p>
          <a:p>
            <a:pPr eaLnBrk="1" hangingPunct="1">
              <a:spcBef>
                <a:spcPct val="0"/>
              </a:spcBef>
              <a:buFontTx/>
              <a:buNone/>
            </a:pPr>
            <a:r>
              <a:rPr lang="ru-RU" altLang="ru-RU" sz="1600" b="1">
                <a:cs typeface="Arial" panose="020B0604020202020204" pitchFamily="34" charset="0"/>
              </a:rPr>
              <a:t>развитию экономики (ЭАЦ «Модернизация»).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indent="0" algn="ctr">
              <a:buFont typeface="Arial" panose="020B0604020202020204" pitchFamily="34" charset="0"/>
              <a:buNone/>
              <a:defRPr/>
            </a:pPr>
            <a:endParaRPr lang="ru-RU" sz="4000" b="1" dirty="0"/>
          </a:p>
          <a:p>
            <a:pPr marL="0" indent="0" algn="ctr">
              <a:buFont typeface="Arial" panose="020B0604020202020204" pitchFamily="34" charset="0"/>
              <a:buNone/>
              <a:defRPr/>
            </a:pPr>
            <a:r>
              <a:rPr lang="ru-RU" sz="4000" b="1" dirty="0"/>
              <a:t>С 1990 по 2015 год </a:t>
            </a:r>
            <a:r>
              <a:rPr lang="ru-RU" sz="4000" b="1"/>
              <a:t>уничтожены сотни </a:t>
            </a:r>
            <a:r>
              <a:rPr lang="ru-RU" sz="4000" b="1" dirty="0"/>
              <a:t>заводов, численность работников машиностроения сократилась в 3,7 раза</a:t>
            </a:r>
          </a:p>
          <a:p>
            <a:pPr>
              <a:defRPr/>
            </a:pPr>
            <a:endParaRPr lang="ru-RU" dirty="0"/>
          </a:p>
        </p:txBody>
      </p:sp>
      <p:sp>
        <p:nvSpPr>
          <p:cNvPr id="9219" name="Заголовок 1"/>
          <p:cNvSpPr txBox="1">
            <a:spLocks/>
          </p:cNvSpPr>
          <p:nvPr/>
        </p:nvSpPr>
        <p:spPr bwMode="auto">
          <a:xfrm>
            <a:off x="107950" y="0"/>
            <a:ext cx="8856663"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a:p>
            <a:pPr algn="ctr">
              <a:spcBef>
                <a:spcPct val="0"/>
              </a:spcBef>
              <a:buFontTx/>
              <a:buNone/>
            </a:pPr>
            <a:r>
              <a:rPr lang="ru-RU" altLang="ru-RU" sz="1800" b="1">
                <a:solidFill>
                  <a:srgbClr val="000000"/>
                </a:solidFill>
              </a:rPr>
              <a:t>М.Д. Абрамов «Российская налоговая система как главный </a:t>
            </a:r>
          </a:p>
          <a:p>
            <a:pPr algn="ctr">
              <a:spcBef>
                <a:spcPct val="0"/>
              </a:spcBef>
              <a:buFontTx/>
              <a:buNone/>
            </a:pPr>
            <a:r>
              <a:rPr lang="ru-RU" altLang="ru-RU" sz="1800" b="1">
                <a:solidFill>
                  <a:srgbClr val="000000"/>
                </a:solidFill>
              </a:rPr>
              <a:t>фактор разрушения промышленности»</a:t>
            </a:r>
          </a:p>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p:txBody>
      </p:sp>
      <p:sp>
        <p:nvSpPr>
          <p:cNvPr id="9220" name="Rectangle 4"/>
          <p:cNvSpPr>
            <a:spLocks noChangeArrowheads="1"/>
          </p:cNvSpPr>
          <p:nvPr/>
        </p:nvSpPr>
        <p:spPr bwMode="auto">
          <a:xfrm>
            <a:off x="0" y="6275388"/>
            <a:ext cx="6646863"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600" b="1">
                <a:cs typeface="Arial" panose="020B0604020202020204" pitchFamily="34" charset="0"/>
              </a:rPr>
              <a:t>Экспертно-аналитический Центр по модернизации и технологическому </a:t>
            </a:r>
          </a:p>
          <a:p>
            <a:pPr eaLnBrk="1" hangingPunct="1">
              <a:spcBef>
                <a:spcPct val="0"/>
              </a:spcBef>
              <a:buFontTx/>
              <a:buNone/>
            </a:pPr>
            <a:r>
              <a:rPr lang="ru-RU" altLang="ru-RU" sz="1600" b="1">
                <a:cs typeface="Arial" panose="020B0604020202020204" pitchFamily="34" charset="0"/>
              </a:rPr>
              <a:t>развитию экономики (ЭАЦ «Модернизация»). </a:t>
            </a:r>
          </a:p>
        </p:txBody>
      </p:sp>
      <p:sp>
        <p:nvSpPr>
          <p:cNvPr id="9221" name="Прямоугольник 7"/>
          <p:cNvSpPr>
            <a:spLocks noChangeArrowheads="1"/>
          </p:cNvSpPr>
          <p:nvPr/>
        </p:nvSpPr>
        <p:spPr bwMode="auto">
          <a:xfrm>
            <a:off x="8785225" y="6488113"/>
            <a:ext cx="3587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800"/>
              <a:t>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Прямоугольник 7"/>
          <p:cNvSpPr>
            <a:spLocks noChangeArrowheads="1"/>
          </p:cNvSpPr>
          <p:nvPr/>
        </p:nvSpPr>
        <p:spPr bwMode="auto">
          <a:xfrm>
            <a:off x="8785225" y="6488113"/>
            <a:ext cx="3587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800"/>
              <a:t>5.</a:t>
            </a:r>
          </a:p>
        </p:txBody>
      </p:sp>
      <p:sp>
        <p:nvSpPr>
          <p:cNvPr id="10243" name="Объект 2"/>
          <p:cNvSpPr>
            <a:spLocks noGrp="1"/>
          </p:cNvSpPr>
          <p:nvPr>
            <p:ph idx="1"/>
          </p:nvPr>
        </p:nvSpPr>
        <p:spPr>
          <a:xfrm>
            <a:off x="250825" y="2276475"/>
            <a:ext cx="8642350" cy="3960813"/>
          </a:xfrm>
        </p:spPr>
        <p:txBody>
          <a:bodyPr/>
          <a:lstStyle/>
          <a:p>
            <a:pPr marL="0" indent="0" eaLnBrk="1" hangingPunct="1">
              <a:buFont typeface="Arial" panose="020B0604020202020204" pitchFamily="34" charset="0"/>
              <a:buNone/>
            </a:pPr>
            <a:endParaRPr lang="ru-RU" altLang="ru-RU" sz="2400" b="1"/>
          </a:p>
          <a:p>
            <a:pPr marL="0" indent="0" eaLnBrk="1" hangingPunct="1">
              <a:buFont typeface="Arial" panose="020B0604020202020204" pitchFamily="34" charset="0"/>
              <a:buNone/>
            </a:pPr>
            <a:endParaRPr lang="ru-RU" altLang="ru-RU" sz="2400" b="1"/>
          </a:p>
          <a:p>
            <a:pPr marL="0" indent="0" eaLnBrk="1" hangingPunct="1">
              <a:buFont typeface="Arial" panose="020B0604020202020204" pitchFamily="34" charset="0"/>
              <a:buNone/>
            </a:pPr>
            <a:endParaRPr lang="ru-RU" altLang="ru-RU" sz="2400" b="1"/>
          </a:p>
          <a:p>
            <a:pPr marL="0" indent="0" eaLnBrk="1" hangingPunct="1">
              <a:buFont typeface="Arial" panose="020B0604020202020204" pitchFamily="34" charset="0"/>
              <a:buNone/>
            </a:pPr>
            <a:endParaRPr lang="ru-RU" altLang="ru-RU" sz="2400" b="1"/>
          </a:p>
          <a:p>
            <a:pPr marL="0" indent="0" eaLnBrk="1" hangingPunct="1">
              <a:buFont typeface="Arial" panose="020B0604020202020204" pitchFamily="34" charset="0"/>
              <a:buNone/>
            </a:pPr>
            <a:endParaRPr lang="ru-RU" altLang="ru-RU" sz="1200" b="1"/>
          </a:p>
          <a:p>
            <a:pPr marL="0" indent="0" eaLnBrk="1" hangingPunct="1">
              <a:buFont typeface="Arial" panose="020B0604020202020204" pitchFamily="34" charset="0"/>
              <a:buNone/>
            </a:pPr>
            <a:endParaRPr lang="ru-RU" altLang="ru-RU" sz="2400" b="1"/>
          </a:p>
          <a:p>
            <a:pPr marL="0" indent="0" eaLnBrk="1" hangingPunct="1">
              <a:buFont typeface="Arial" panose="020B0604020202020204" pitchFamily="34" charset="0"/>
              <a:buNone/>
            </a:pPr>
            <a:endParaRPr lang="ru-RU" altLang="ru-RU" sz="2400"/>
          </a:p>
        </p:txBody>
      </p:sp>
      <p:sp>
        <p:nvSpPr>
          <p:cNvPr id="10244" name="Заголовок 1"/>
          <p:cNvSpPr txBox="1">
            <a:spLocks/>
          </p:cNvSpPr>
          <p:nvPr/>
        </p:nvSpPr>
        <p:spPr bwMode="auto">
          <a:xfrm>
            <a:off x="107950" y="0"/>
            <a:ext cx="8856663"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a:p>
            <a:pPr algn="ctr">
              <a:spcBef>
                <a:spcPct val="0"/>
              </a:spcBef>
              <a:buFontTx/>
              <a:buNone/>
            </a:pPr>
            <a:r>
              <a:rPr lang="ru-RU" altLang="ru-RU" sz="1800" b="1">
                <a:solidFill>
                  <a:srgbClr val="000000"/>
                </a:solidFill>
              </a:rPr>
              <a:t>М.Д. Абрамов «Российская налоговая система как главный </a:t>
            </a:r>
          </a:p>
          <a:p>
            <a:pPr algn="ctr">
              <a:spcBef>
                <a:spcPct val="0"/>
              </a:spcBef>
              <a:buFontTx/>
              <a:buNone/>
            </a:pPr>
            <a:r>
              <a:rPr lang="ru-RU" altLang="ru-RU" sz="1800" b="1">
                <a:solidFill>
                  <a:srgbClr val="000000"/>
                </a:solidFill>
              </a:rPr>
              <a:t>фактор разрушения промышленности»</a:t>
            </a:r>
          </a:p>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p:txBody>
      </p:sp>
      <p:graphicFrame>
        <p:nvGraphicFramePr>
          <p:cNvPr id="2" name="Таблица 1"/>
          <p:cNvGraphicFramePr>
            <a:graphicFrameLocks noGrp="1"/>
          </p:cNvGraphicFramePr>
          <p:nvPr/>
        </p:nvGraphicFramePr>
        <p:xfrm>
          <a:off x="1368425" y="2492375"/>
          <a:ext cx="6407150" cy="3616325"/>
        </p:xfrm>
        <a:graphic>
          <a:graphicData uri="http://schemas.openxmlformats.org/drawingml/2006/table">
            <a:tbl>
              <a:tblPr/>
              <a:tblGrid>
                <a:gridCol w="4076700">
                  <a:extLst>
                    <a:ext uri="{9D8B030D-6E8A-4147-A177-3AD203B41FA5}">
                      <a16:colId xmlns:a16="http://schemas.microsoft.com/office/drawing/2014/main" val="2427890405"/>
                    </a:ext>
                  </a:extLst>
                </a:gridCol>
                <a:gridCol w="2330450">
                  <a:extLst>
                    <a:ext uri="{9D8B030D-6E8A-4147-A177-3AD203B41FA5}">
                      <a16:colId xmlns:a16="http://schemas.microsoft.com/office/drawing/2014/main" val="3373361234"/>
                    </a:ext>
                  </a:extLst>
                </a:gridCol>
              </a:tblGrid>
              <a:tr h="479425">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20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Отрасль промышленности</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Доля импорта 2014 г.</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81015854"/>
                  </a:ext>
                </a:extLst>
              </a:tr>
              <a:tr h="479425">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Станкостроение</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90%</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27596142"/>
                  </a:ext>
                </a:extLst>
              </a:tr>
              <a:tr h="479425">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Тяжелое машиностроение</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80%</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73133599"/>
                  </a:ext>
                </a:extLst>
              </a:tr>
              <a:tr h="479425">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Легкая промышленность</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90%</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87658668"/>
                  </a:ext>
                </a:extLst>
              </a:tr>
              <a:tr h="550863">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Радиоэлектронная промышленность</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90%</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68581343"/>
                  </a:ext>
                </a:extLst>
              </a:tr>
              <a:tr h="95885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Фармацевтическая </a:t>
                      </a:r>
                      <a:r>
                        <a:rPr kumimoji="0" lang="ru-RU" altLang="ru-RU"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и медицинская </a:t>
                      </a:r>
                      <a:r>
                        <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промышленность</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80%</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68532509"/>
                  </a:ext>
                </a:extLst>
              </a:tr>
            </a:tbl>
          </a:graphicData>
        </a:graphic>
      </p:graphicFrame>
      <p:sp>
        <p:nvSpPr>
          <p:cNvPr id="10268" name="Прямоугольник 2"/>
          <p:cNvSpPr>
            <a:spLocks noChangeArrowheads="1"/>
          </p:cNvSpPr>
          <p:nvPr/>
        </p:nvSpPr>
        <p:spPr bwMode="auto">
          <a:xfrm>
            <a:off x="1258888" y="1179513"/>
            <a:ext cx="63373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ru-RU" altLang="ru-RU" sz="2400" b="1">
                <a:latin typeface="Times New Roman" panose="02020603050405020304" pitchFamily="18" charset="0"/>
                <a:cs typeface="Times New Roman" panose="02020603050405020304" pitchFamily="18" charset="0"/>
              </a:rPr>
              <a:t>Доля импорта в стратегических отраслях в 2014 году превысила 80 процентов</a:t>
            </a:r>
            <a:r>
              <a:rPr lang="ru-RU" altLang="ru-RU" sz="1800">
                <a:latin typeface="Times New Roman" panose="02020603050405020304" pitchFamily="18" charset="0"/>
                <a:cs typeface="Times New Roman" panose="02020603050405020304" pitchFamily="18" charset="0"/>
              </a:rPr>
              <a:t>,</a:t>
            </a:r>
          </a:p>
          <a:p>
            <a:pPr algn="ctr">
              <a:spcBef>
                <a:spcPct val="0"/>
              </a:spcBef>
              <a:buFontTx/>
              <a:buNone/>
            </a:pPr>
            <a:r>
              <a:rPr lang="ru-RU" altLang="ru-RU" sz="1800">
                <a:latin typeface="Times New Roman" panose="02020603050405020304" pitchFamily="18" charset="0"/>
                <a:cs typeface="Times New Roman" panose="02020603050405020304" pitchFamily="18" charset="0"/>
              </a:rPr>
              <a:t>Источник: Минпромторг, </a:t>
            </a:r>
            <a:r>
              <a:rPr lang="ru-RU" altLang="ru-RU" sz="1800" u="sng">
                <a:solidFill>
                  <a:srgbClr val="0563C1"/>
                </a:solidFill>
                <a:latin typeface="Times New Roman" panose="02020603050405020304" pitchFamily="18" charset="0"/>
                <a:cs typeface="Times New Roman" panose="02020603050405020304" pitchFamily="18" charset="0"/>
                <a:hlinkClick r:id="rId2"/>
              </a:rPr>
              <a:t>http://lenta.ru/news/2014/07/10/import/</a:t>
            </a:r>
            <a:endParaRPr lang="ru-RU" altLang="ru-RU" sz="1800"/>
          </a:p>
        </p:txBody>
      </p:sp>
      <p:sp>
        <p:nvSpPr>
          <p:cNvPr id="10269" name="Rectangle 4"/>
          <p:cNvSpPr>
            <a:spLocks noChangeArrowheads="1"/>
          </p:cNvSpPr>
          <p:nvPr/>
        </p:nvSpPr>
        <p:spPr bwMode="auto">
          <a:xfrm>
            <a:off x="0" y="6275388"/>
            <a:ext cx="6646863"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600" b="1">
                <a:cs typeface="Arial" panose="020B0604020202020204" pitchFamily="34" charset="0"/>
              </a:rPr>
              <a:t>Экспертно-аналитический Центр по модернизации и технологическому </a:t>
            </a:r>
          </a:p>
          <a:p>
            <a:pPr eaLnBrk="1" hangingPunct="1">
              <a:spcBef>
                <a:spcPct val="0"/>
              </a:spcBef>
              <a:buFontTx/>
              <a:buNone/>
            </a:pPr>
            <a:r>
              <a:rPr lang="ru-RU" altLang="ru-RU" sz="1600" b="1">
                <a:cs typeface="Arial" panose="020B0604020202020204" pitchFamily="34" charset="0"/>
              </a:rPr>
              <a:t>развитию экономики (ЭАЦ «Модернизация»).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Объект 2"/>
          <p:cNvSpPr>
            <a:spLocks noGrp="1"/>
          </p:cNvSpPr>
          <p:nvPr>
            <p:ph idx="1"/>
          </p:nvPr>
        </p:nvSpPr>
        <p:spPr>
          <a:xfrm>
            <a:off x="179388" y="836613"/>
            <a:ext cx="8713787" cy="5289550"/>
          </a:xfrm>
        </p:spPr>
        <p:txBody>
          <a:bodyPr/>
          <a:lstStyle/>
          <a:p>
            <a:pPr marL="0" indent="0" algn="ctr">
              <a:buFont typeface="Arial" panose="020B0604020202020204" pitchFamily="34" charset="0"/>
              <a:buNone/>
            </a:pPr>
            <a:r>
              <a:rPr lang="ru-RU" altLang="ru-RU" sz="2000"/>
              <a:t>Россия в рейтинге Doing Business – 2016 заняла итоговое 51 место, поднявшись за год на 3 ступени, а за 3 года на 70 ступеней. Россия имеет более высокое место в рейтинге, чем другие страны группы БРИКС. У расположившихся позади ЮАР – 73, Китая – 84, Бразилии – 116, Индии – 130 место.</a:t>
            </a:r>
          </a:p>
          <a:p>
            <a:pPr marL="0" indent="0" algn="ctr">
              <a:buFont typeface="Arial" panose="020B0604020202020204" pitchFamily="34" charset="0"/>
              <a:buNone/>
            </a:pPr>
            <a:endParaRPr lang="ru-RU" altLang="ru-RU" sz="2000" b="1"/>
          </a:p>
          <a:p>
            <a:pPr marL="0" indent="0" algn="ctr">
              <a:buFont typeface="Arial" panose="020B0604020202020204" pitchFamily="34" charset="0"/>
              <a:buNone/>
            </a:pPr>
            <a:r>
              <a:rPr lang="ru-RU" altLang="ru-RU" sz="2400" b="1"/>
              <a:t>Игры с рейтингами отвлекают внимание от решения реальных проблем и, в лучшем случае, дают лишь ограниченный результат. </a:t>
            </a:r>
          </a:p>
          <a:p>
            <a:pPr marL="0" indent="0" algn="ctr">
              <a:buFont typeface="Arial" panose="020B0604020202020204" pitchFamily="34" charset="0"/>
              <a:buNone/>
            </a:pPr>
            <a:endParaRPr lang="ru-RU" altLang="ru-RU" sz="2000" b="1"/>
          </a:p>
          <a:p>
            <a:pPr marL="0" indent="0" algn="ctr">
              <a:buFont typeface="Arial" panose="020B0604020202020204" pitchFamily="34" charset="0"/>
              <a:buNone/>
            </a:pPr>
            <a:r>
              <a:rPr lang="ru-RU" altLang="ru-RU" sz="2400" b="1"/>
              <a:t>Трижды прав В.В. Путин, который в Послании Федеральному собранию 3 декабря 2015 года сообщил: «опросы показывают, что предприниматели пока не видят качественных подвижек в деятельности контрольных и надзорных ведомств». </a:t>
            </a:r>
          </a:p>
        </p:txBody>
      </p:sp>
      <p:sp>
        <p:nvSpPr>
          <p:cNvPr id="11267" name="Заголовок 1"/>
          <p:cNvSpPr txBox="1">
            <a:spLocks/>
          </p:cNvSpPr>
          <p:nvPr/>
        </p:nvSpPr>
        <p:spPr bwMode="auto">
          <a:xfrm>
            <a:off x="107950" y="0"/>
            <a:ext cx="8856663"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a:p>
            <a:pPr algn="ctr">
              <a:spcBef>
                <a:spcPct val="0"/>
              </a:spcBef>
              <a:buFontTx/>
              <a:buNone/>
            </a:pPr>
            <a:r>
              <a:rPr lang="ru-RU" altLang="ru-RU" sz="1800" b="1">
                <a:solidFill>
                  <a:srgbClr val="000000"/>
                </a:solidFill>
              </a:rPr>
              <a:t>М.Д. Абрамов «Российская налоговая система как главный </a:t>
            </a:r>
          </a:p>
          <a:p>
            <a:pPr algn="ctr">
              <a:spcBef>
                <a:spcPct val="0"/>
              </a:spcBef>
              <a:buFontTx/>
              <a:buNone/>
            </a:pPr>
            <a:r>
              <a:rPr lang="ru-RU" altLang="ru-RU" sz="1800" b="1">
                <a:solidFill>
                  <a:srgbClr val="000000"/>
                </a:solidFill>
              </a:rPr>
              <a:t>фактор разрушения промышленности»</a:t>
            </a:r>
          </a:p>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p:txBody>
      </p:sp>
      <p:sp>
        <p:nvSpPr>
          <p:cNvPr id="11268" name="Rectangle 4"/>
          <p:cNvSpPr>
            <a:spLocks noChangeArrowheads="1"/>
          </p:cNvSpPr>
          <p:nvPr/>
        </p:nvSpPr>
        <p:spPr bwMode="auto">
          <a:xfrm>
            <a:off x="0" y="6275388"/>
            <a:ext cx="6646863"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600" b="1">
                <a:cs typeface="Arial" panose="020B0604020202020204" pitchFamily="34" charset="0"/>
              </a:rPr>
              <a:t>Экспертно-аналитический Центр по модернизации и технологическому </a:t>
            </a:r>
          </a:p>
          <a:p>
            <a:pPr eaLnBrk="1" hangingPunct="1">
              <a:spcBef>
                <a:spcPct val="0"/>
              </a:spcBef>
              <a:buFontTx/>
              <a:buNone/>
            </a:pPr>
            <a:r>
              <a:rPr lang="ru-RU" altLang="ru-RU" sz="1600" b="1">
                <a:cs typeface="Arial" panose="020B0604020202020204" pitchFamily="34" charset="0"/>
              </a:rPr>
              <a:t>развитию экономики (ЭАЦ «Модернизация»). </a:t>
            </a:r>
          </a:p>
        </p:txBody>
      </p:sp>
      <p:sp>
        <p:nvSpPr>
          <p:cNvPr id="11269" name="Прямоугольник 7"/>
          <p:cNvSpPr>
            <a:spLocks noChangeArrowheads="1"/>
          </p:cNvSpPr>
          <p:nvPr/>
        </p:nvSpPr>
        <p:spPr bwMode="auto">
          <a:xfrm>
            <a:off x="8785225" y="6488113"/>
            <a:ext cx="3587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800"/>
              <a:t>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6988" y="476250"/>
            <a:ext cx="8937625" cy="476250"/>
          </a:xfrm>
        </p:spPr>
        <p:txBody>
          <a:bodyPr/>
          <a:lstStyle/>
          <a:p>
            <a:pPr eaLnBrk="1" hangingPunct="1"/>
            <a:br>
              <a:rPr lang="ru-RU" altLang="ru-RU" sz="2200" b="1">
                <a:latin typeface="Times New Roman" panose="02020603050405020304" pitchFamily="18" charset="0"/>
              </a:rPr>
            </a:br>
            <a:r>
              <a:rPr lang="ru-RU" altLang="ru-RU" sz="2200" b="1">
                <a:latin typeface="Times New Roman" panose="02020603050405020304" pitchFamily="18" charset="0"/>
              </a:rPr>
              <a:t>Мы предлагаем Налоговую декларацию по 6 налогам на 1 странице </a:t>
            </a:r>
          </a:p>
        </p:txBody>
      </p:sp>
      <p:sp>
        <p:nvSpPr>
          <p:cNvPr id="13315" name="Rectangle 3"/>
          <p:cNvSpPr>
            <a:spLocks noGrp="1" noChangeArrowheads="1"/>
          </p:cNvSpPr>
          <p:nvPr>
            <p:ph type="body" sz="half" idx="1"/>
          </p:nvPr>
        </p:nvSpPr>
        <p:spPr>
          <a:xfrm>
            <a:off x="468313" y="1341438"/>
            <a:ext cx="4038600" cy="4525962"/>
          </a:xfrm>
        </p:spPr>
        <p:txBody>
          <a:bodyPr rtlCol="0">
            <a:normAutofit lnSpcReduction="10000"/>
          </a:bodyPr>
          <a:lstStyle/>
          <a:p>
            <a:pPr eaLnBrk="1" fontAlgn="auto" hangingPunct="1">
              <a:spcAft>
                <a:spcPts val="0"/>
              </a:spcAft>
              <a:buFontTx/>
              <a:buNone/>
              <a:defRPr/>
            </a:pPr>
            <a:r>
              <a:rPr lang="ru-RU" sz="2000" dirty="0"/>
              <a:t>     </a:t>
            </a:r>
            <a:r>
              <a:rPr lang="ru-RU" sz="1600" dirty="0"/>
              <a:t>В декларации содержится следующая информация:</a:t>
            </a:r>
          </a:p>
          <a:p>
            <a:pPr eaLnBrk="1" fontAlgn="auto" hangingPunct="1">
              <a:spcAft>
                <a:spcPts val="0"/>
              </a:spcAft>
              <a:buFontTx/>
              <a:buNone/>
              <a:defRPr/>
            </a:pPr>
            <a:endParaRPr lang="ru-RU" sz="1600" dirty="0"/>
          </a:p>
          <a:p>
            <a:pPr eaLnBrk="1" fontAlgn="auto" hangingPunct="1">
              <a:spcAft>
                <a:spcPts val="0"/>
              </a:spcAft>
              <a:buFontTx/>
              <a:buNone/>
              <a:defRPr/>
            </a:pPr>
            <a:r>
              <a:rPr lang="ru-RU" sz="1600" dirty="0"/>
              <a:t>  1. Реквизиты предприятия и   налогового органа</a:t>
            </a:r>
          </a:p>
          <a:p>
            <a:pPr eaLnBrk="1" fontAlgn="auto" hangingPunct="1">
              <a:spcAft>
                <a:spcPts val="0"/>
              </a:spcAft>
              <a:buFontTx/>
              <a:buNone/>
              <a:defRPr/>
            </a:pPr>
            <a:r>
              <a:rPr lang="ru-RU" sz="1600" dirty="0"/>
              <a:t>  2. Налоговый период</a:t>
            </a:r>
          </a:p>
          <a:p>
            <a:pPr eaLnBrk="1" fontAlgn="auto" hangingPunct="1">
              <a:spcAft>
                <a:spcPts val="0"/>
              </a:spcAft>
              <a:buFontTx/>
              <a:buNone/>
              <a:defRPr/>
            </a:pPr>
            <a:r>
              <a:rPr lang="ru-RU" sz="1600" dirty="0"/>
              <a:t>  3. Наименования налогов</a:t>
            </a:r>
          </a:p>
          <a:p>
            <a:pPr eaLnBrk="1" fontAlgn="auto" hangingPunct="1">
              <a:spcAft>
                <a:spcPts val="0"/>
              </a:spcAft>
              <a:buFontTx/>
              <a:buNone/>
              <a:defRPr/>
            </a:pPr>
            <a:r>
              <a:rPr lang="ru-RU" sz="1600" dirty="0"/>
              <a:t>  4. Налоговая база</a:t>
            </a:r>
          </a:p>
          <a:p>
            <a:pPr eaLnBrk="1" fontAlgn="auto" hangingPunct="1">
              <a:spcAft>
                <a:spcPts val="0"/>
              </a:spcAft>
              <a:buFontTx/>
              <a:buNone/>
              <a:defRPr/>
            </a:pPr>
            <a:r>
              <a:rPr lang="ru-RU" sz="1600" dirty="0"/>
              <a:t>  5. Ставки налогов</a:t>
            </a:r>
          </a:p>
          <a:p>
            <a:pPr eaLnBrk="1" fontAlgn="auto" hangingPunct="1">
              <a:spcAft>
                <a:spcPts val="0"/>
              </a:spcAft>
              <a:buFontTx/>
              <a:buNone/>
              <a:defRPr/>
            </a:pPr>
            <a:r>
              <a:rPr lang="ru-RU" sz="1600" dirty="0"/>
              <a:t>  6. Долги за прошлый период</a:t>
            </a:r>
          </a:p>
          <a:p>
            <a:pPr eaLnBrk="1" fontAlgn="auto" hangingPunct="1">
              <a:spcAft>
                <a:spcPts val="0"/>
              </a:spcAft>
              <a:buFontTx/>
              <a:buNone/>
              <a:defRPr/>
            </a:pPr>
            <a:r>
              <a:rPr lang="ru-RU" sz="1600" dirty="0"/>
              <a:t>  7. Начислен налог</a:t>
            </a:r>
          </a:p>
          <a:p>
            <a:pPr eaLnBrk="1" fontAlgn="auto" hangingPunct="1">
              <a:spcAft>
                <a:spcPts val="0"/>
              </a:spcAft>
              <a:buFontTx/>
              <a:buNone/>
              <a:defRPr/>
            </a:pPr>
            <a:r>
              <a:rPr lang="ru-RU" sz="1600" dirty="0"/>
              <a:t>  8. Уплачен аванс</a:t>
            </a:r>
          </a:p>
          <a:p>
            <a:pPr eaLnBrk="1" fontAlgn="auto" hangingPunct="1">
              <a:spcAft>
                <a:spcPts val="0"/>
              </a:spcAft>
              <a:buFontTx/>
              <a:buNone/>
              <a:defRPr/>
            </a:pPr>
            <a:r>
              <a:rPr lang="ru-RU" sz="1600" dirty="0"/>
              <a:t>  9. Подлежит к доплате (переплата)</a:t>
            </a:r>
          </a:p>
          <a:p>
            <a:pPr eaLnBrk="1" fontAlgn="auto" hangingPunct="1">
              <a:spcAft>
                <a:spcPts val="0"/>
              </a:spcAft>
              <a:buFontTx/>
              <a:buNone/>
              <a:defRPr/>
            </a:pPr>
            <a:r>
              <a:rPr lang="ru-RU" sz="1600" dirty="0"/>
              <a:t>10. Отметки налогового органа </a:t>
            </a:r>
          </a:p>
          <a:p>
            <a:pPr eaLnBrk="1" fontAlgn="auto" hangingPunct="1">
              <a:spcAft>
                <a:spcPts val="0"/>
              </a:spcAft>
              <a:buFontTx/>
              <a:buNone/>
              <a:defRPr/>
            </a:pPr>
            <a:r>
              <a:rPr lang="ru-RU" sz="1600" dirty="0"/>
              <a:t>11. Подписи директора и главного бухгалтера</a:t>
            </a:r>
          </a:p>
        </p:txBody>
      </p:sp>
      <p:pic>
        <p:nvPicPr>
          <p:cNvPr id="12292" name="Picture 4" descr="таблица"/>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711700" y="1052513"/>
            <a:ext cx="3741738" cy="5113337"/>
          </a:xfrm>
        </p:spPr>
      </p:pic>
      <p:sp>
        <p:nvSpPr>
          <p:cNvPr id="12293" name="Прямоугольник 7"/>
          <p:cNvSpPr>
            <a:spLocks noChangeArrowheads="1"/>
          </p:cNvSpPr>
          <p:nvPr/>
        </p:nvSpPr>
        <p:spPr bwMode="auto">
          <a:xfrm>
            <a:off x="8785225" y="6488113"/>
            <a:ext cx="3587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800"/>
              <a:t>7.</a:t>
            </a:r>
          </a:p>
        </p:txBody>
      </p:sp>
      <p:sp>
        <p:nvSpPr>
          <p:cNvPr id="12294" name="Заголовок 1"/>
          <p:cNvSpPr txBox="1">
            <a:spLocks/>
          </p:cNvSpPr>
          <p:nvPr/>
        </p:nvSpPr>
        <p:spPr bwMode="auto">
          <a:xfrm>
            <a:off x="107950" y="0"/>
            <a:ext cx="8856663"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a:p>
            <a:pPr algn="ctr">
              <a:spcBef>
                <a:spcPct val="0"/>
              </a:spcBef>
              <a:buFontTx/>
              <a:buNone/>
            </a:pPr>
            <a:r>
              <a:rPr lang="ru-RU" altLang="ru-RU" sz="1800" b="1">
                <a:solidFill>
                  <a:srgbClr val="000000"/>
                </a:solidFill>
              </a:rPr>
              <a:t>М.Д. Абрамов «Российская налоговая система как главный </a:t>
            </a:r>
          </a:p>
          <a:p>
            <a:pPr algn="ctr">
              <a:spcBef>
                <a:spcPct val="0"/>
              </a:spcBef>
              <a:buFontTx/>
              <a:buNone/>
            </a:pPr>
            <a:r>
              <a:rPr lang="ru-RU" altLang="ru-RU" sz="1800" b="1">
                <a:solidFill>
                  <a:srgbClr val="000000"/>
                </a:solidFill>
              </a:rPr>
              <a:t>фактор разрушения промышленности»</a:t>
            </a:r>
          </a:p>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p:txBody>
      </p:sp>
      <p:sp>
        <p:nvSpPr>
          <p:cNvPr id="12295" name="Rectangle 4"/>
          <p:cNvSpPr>
            <a:spLocks noChangeArrowheads="1"/>
          </p:cNvSpPr>
          <p:nvPr/>
        </p:nvSpPr>
        <p:spPr bwMode="auto">
          <a:xfrm>
            <a:off x="0" y="6275388"/>
            <a:ext cx="6646863"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600" b="1">
                <a:cs typeface="Arial" panose="020B0604020202020204" pitchFamily="34" charset="0"/>
              </a:rPr>
              <a:t>Экспертно-аналитический Центр по модернизации и технологическому </a:t>
            </a:r>
          </a:p>
          <a:p>
            <a:pPr eaLnBrk="1" hangingPunct="1">
              <a:spcBef>
                <a:spcPct val="0"/>
              </a:spcBef>
              <a:buFontTx/>
              <a:buNone/>
            </a:pPr>
            <a:r>
              <a:rPr lang="ru-RU" altLang="ru-RU" sz="1600" b="1">
                <a:cs typeface="Arial" panose="020B0604020202020204" pitchFamily="34" charset="0"/>
              </a:rPr>
              <a:t>развитию экономики (ЭАЦ «Модернизация»).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Объект 2"/>
          <p:cNvSpPr>
            <a:spLocks noGrp="1"/>
          </p:cNvSpPr>
          <p:nvPr>
            <p:ph idx="1"/>
          </p:nvPr>
        </p:nvSpPr>
        <p:spPr>
          <a:xfrm>
            <a:off x="684213" y="620713"/>
            <a:ext cx="8229600" cy="5761037"/>
          </a:xfrm>
        </p:spPr>
        <p:txBody>
          <a:bodyPr/>
          <a:lstStyle/>
          <a:p>
            <a:pPr marL="0" indent="0" eaLnBrk="1" hangingPunct="1">
              <a:lnSpc>
                <a:spcPct val="80000"/>
              </a:lnSpc>
              <a:buFont typeface="Arial" panose="020B0604020202020204" pitchFamily="34" charset="0"/>
              <a:buNone/>
              <a:tabLst>
                <a:tab pos="539750" algn="l"/>
                <a:tab pos="900113" algn="l"/>
                <a:tab pos="990600" algn="l"/>
                <a:tab pos="1260475" algn="l"/>
                <a:tab pos="1709738" algn="l"/>
              </a:tabLst>
            </a:pPr>
            <a:r>
              <a:rPr lang="ru-RU" altLang="ru-RU" sz="2200" b="1" u="sng"/>
              <a:t>Совершенствование НДС улучшит предпринимательский климат и даст бюджету дополнительно 2-3 триллиона рублей ежегодно</a:t>
            </a:r>
            <a:endParaRPr lang="ru-RU" altLang="ru-RU" sz="2200" u="sng"/>
          </a:p>
          <a:p>
            <a:pPr marL="0" indent="0" eaLnBrk="1" hangingPunct="1">
              <a:lnSpc>
                <a:spcPct val="80000"/>
              </a:lnSpc>
              <a:buFont typeface="Arial" panose="020B0604020202020204" pitchFamily="34" charset="0"/>
              <a:buNone/>
              <a:tabLst>
                <a:tab pos="539750" algn="l"/>
                <a:tab pos="900113" algn="l"/>
                <a:tab pos="990600" algn="l"/>
                <a:tab pos="1260475" algn="l"/>
                <a:tab pos="1709738" algn="l"/>
              </a:tabLst>
            </a:pPr>
            <a:endParaRPr lang="ru-RU" altLang="ru-RU" sz="2200" b="1">
              <a:latin typeface="Times New Roman" panose="02020603050405020304" pitchFamily="18" charset="0"/>
              <a:cs typeface="Times New Roman" panose="02020603050405020304" pitchFamily="18" charset="0"/>
            </a:endParaRPr>
          </a:p>
          <a:p>
            <a:pPr marL="0" indent="0" eaLnBrk="1" hangingPunct="1">
              <a:lnSpc>
                <a:spcPct val="80000"/>
              </a:lnSpc>
              <a:buFont typeface="Arial" panose="020B0604020202020204" pitchFamily="34" charset="0"/>
              <a:buNone/>
              <a:tabLst>
                <a:tab pos="539750" algn="l"/>
                <a:tab pos="900113" algn="l"/>
                <a:tab pos="990600" algn="l"/>
                <a:tab pos="1260475" algn="l"/>
                <a:tab pos="1709738" algn="l"/>
              </a:tabLst>
            </a:pPr>
            <a:r>
              <a:rPr lang="ru-RU" altLang="ru-RU" sz="2200" b="1">
                <a:latin typeface="Times New Roman" panose="02020603050405020304" pitchFamily="18" charset="0"/>
                <a:cs typeface="Times New Roman" panose="02020603050405020304" pitchFamily="18" charset="0"/>
              </a:rPr>
              <a:t>Собираемость НДС в России не превышает 30-40%</a:t>
            </a:r>
            <a:br>
              <a:rPr lang="ru-RU" altLang="ru-RU" sz="2200" b="1">
                <a:latin typeface="Times New Roman" panose="02020603050405020304" pitchFamily="18" charset="0"/>
                <a:cs typeface="Times New Roman" panose="02020603050405020304" pitchFamily="18" charset="0"/>
              </a:rPr>
            </a:br>
            <a:r>
              <a:rPr lang="ru-RU" altLang="ru-RU" sz="1900" b="1">
                <a:latin typeface="Times New Roman" panose="02020603050405020304" pitchFamily="18" charset="0"/>
                <a:cs typeface="Times New Roman" panose="02020603050405020304" pitchFamily="18" charset="0"/>
              </a:rPr>
              <a:t>(В Европейском союзе собираемость НДС 75%)</a:t>
            </a:r>
          </a:p>
          <a:p>
            <a:pPr marL="0" indent="0" eaLnBrk="1" hangingPunct="1">
              <a:lnSpc>
                <a:spcPct val="80000"/>
              </a:lnSpc>
              <a:buFont typeface="Arial" panose="020B0604020202020204" pitchFamily="34" charset="0"/>
              <a:buNone/>
              <a:tabLst>
                <a:tab pos="539750" algn="l"/>
                <a:tab pos="900113" algn="l"/>
                <a:tab pos="990600" algn="l"/>
                <a:tab pos="1260475" algn="l"/>
                <a:tab pos="1709738" algn="l"/>
              </a:tabLst>
            </a:pPr>
            <a:r>
              <a:rPr lang="ru-RU" altLang="ru-RU" sz="1900" b="1">
                <a:latin typeface="Times New Roman" panose="02020603050405020304" pitchFamily="18" charset="0"/>
                <a:cs typeface="Times New Roman" panose="02020603050405020304" pitchFamily="18" charset="0"/>
              </a:rPr>
              <a:t>С 2000 по 2012 год экспорт России вырос в 5,6 раза, а возмещение НДС экспортерам – в 16 раз и составило в 2012 г. 1,3 трлн. руб.</a:t>
            </a:r>
            <a:endParaRPr lang="ru-RU" altLang="ru-RU" sz="2000" b="1" u="sng"/>
          </a:p>
          <a:p>
            <a:pPr marL="0" indent="0" algn="just" eaLnBrk="1" hangingPunct="1">
              <a:lnSpc>
                <a:spcPct val="80000"/>
              </a:lnSpc>
              <a:buFont typeface="Arial" panose="020B0604020202020204" pitchFamily="34" charset="0"/>
              <a:buNone/>
              <a:tabLst>
                <a:tab pos="539750" algn="l"/>
                <a:tab pos="900113" algn="l"/>
                <a:tab pos="990600" algn="l"/>
                <a:tab pos="1260475" algn="l"/>
                <a:tab pos="1709738" algn="l"/>
              </a:tabLst>
            </a:pPr>
            <a:endParaRPr lang="ru-RU" altLang="ru-RU" sz="1100"/>
          </a:p>
          <a:p>
            <a:pPr marL="0" indent="0" eaLnBrk="1" hangingPunct="1">
              <a:lnSpc>
                <a:spcPct val="80000"/>
              </a:lnSpc>
              <a:buFont typeface="Arial" panose="020B0604020202020204" pitchFamily="34" charset="0"/>
              <a:buNone/>
              <a:tabLst>
                <a:tab pos="539750" algn="l"/>
                <a:tab pos="900113" algn="l"/>
                <a:tab pos="990600" algn="l"/>
                <a:tab pos="1260475" algn="l"/>
                <a:tab pos="1709738" algn="l"/>
              </a:tabLst>
            </a:pPr>
            <a:r>
              <a:rPr lang="ru-RU" altLang="ru-RU" sz="2200" b="1"/>
              <a:t>Для реализации необходимо:</a:t>
            </a:r>
          </a:p>
          <a:p>
            <a:pPr marL="0" indent="0" eaLnBrk="1" hangingPunct="1">
              <a:lnSpc>
                <a:spcPct val="80000"/>
              </a:lnSpc>
              <a:buFont typeface="Arial" panose="020B0604020202020204" pitchFamily="34" charset="0"/>
              <a:buNone/>
              <a:tabLst>
                <a:tab pos="539750" algn="l"/>
                <a:tab pos="900113" algn="l"/>
                <a:tab pos="990600" algn="l"/>
                <a:tab pos="1260475" algn="l"/>
                <a:tab pos="1709738" algn="l"/>
              </a:tabLst>
            </a:pPr>
            <a:endParaRPr lang="ru-RU" altLang="ru-RU" sz="1100" b="1"/>
          </a:p>
          <a:p>
            <a:pPr marL="0" indent="0" eaLnBrk="1" hangingPunct="1">
              <a:lnSpc>
                <a:spcPct val="80000"/>
              </a:lnSpc>
              <a:tabLst>
                <a:tab pos="539750" algn="l"/>
                <a:tab pos="900113" algn="l"/>
                <a:tab pos="990600" algn="l"/>
                <a:tab pos="1260475" algn="l"/>
                <a:tab pos="1709738" algn="l"/>
              </a:tabLst>
            </a:pPr>
            <a:r>
              <a:rPr lang="ru-RU" altLang="ru-RU" sz="2500"/>
              <a:t>снизить основную ставку НДС до 8-10% и существенно сократить льготы по НДС;</a:t>
            </a:r>
          </a:p>
          <a:p>
            <a:pPr marL="0" indent="0" eaLnBrk="1" hangingPunct="1">
              <a:lnSpc>
                <a:spcPct val="80000"/>
              </a:lnSpc>
              <a:tabLst>
                <a:tab pos="539750" algn="l"/>
                <a:tab pos="900113" algn="l"/>
                <a:tab pos="990600" algn="l"/>
                <a:tab pos="1260475" algn="l"/>
                <a:tab pos="1709738" algn="l"/>
              </a:tabLst>
            </a:pPr>
            <a:endParaRPr lang="ru-RU" altLang="ru-RU" sz="1200"/>
          </a:p>
          <a:p>
            <a:pPr marL="0" indent="0" eaLnBrk="1" hangingPunct="1">
              <a:lnSpc>
                <a:spcPct val="80000"/>
              </a:lnSpc>
              <a:tabLst>
                <a:tab pos="539750" algn="l"/>
                <a:tab pos="900113" algn="l"/>
                <a:tab pos="990600" algn="l"/>
                <a:tab pos="1260475" algn="l"/>
                <a:tab pos="1709738" algn="l"/>
              </a:tabLst>
            </a:pPr>
            <a:r>
              <a:rPr lang="ru-RU" altLang="ru-RU" sz="2500"/>
              <a:t>считать НДС «прямым» способом как произведение добавленной стоимости на ставку налога;</a:t>
            </a:r>
          </a:p>
          <a:p>
            <a:pPr marL="0" indent="0" eaLnBrk="1" hangingPunct="1">
              <a:lnSpc>
                <a:spcPct val="80000"/>
              </a:lnSpc>
              <a:tabLst>
                <a:tab pos="539750" algn="l"/>
                <a:tab pos="900113" algn="l"/>
                <a:tab pos="990600" algn="l"/>
                <a:tab pos="1260475" algn="l"/>
                <a:tab pos="1709738" algn="l"/>
              </a:tabLst>
            </a:pPr>
            <a:endParaRPr lang="ru-RU" altLang="ru-RU" sz="1200"/>
          </a:p>
          <a:p>
            <a:pPr marL="0" indent="0" eaLnBrk="1" hangingPunct="1">
              <a:lnSpc>
                <a:spcPct val="80000"/>
              </a:lnSpc>
              <a:tabLst>
                <a:tab pos="539750" algn="l"/>
                <a:tab pos="900113" algn="l"/>
                <a:tab pos="990600" algn="l"/>
                <a:tab pos="1260475" algn="l"/>
                <a:tab pos="1709738" algn="l"/>
              </a:tabLst>
            </a:pPr>
            <a:r>
              <a:rPr lang="ru-RU" altLang="ru-RU" sz="2500"/>
              <a:t>отменить возмещение НДС экспортерам сырья и материалов, как это сделано в Китае</a:t>
            </a:r>
          </a:p>
        </p:txBody>
      </p:sp>
      <p:sp>
        <p:nvSpPr>
          <p:cNvPr id="14339" name="Прямоугольник 7"/>
          <p:cNvSpPr>
            <a:spLocks noChangeArrowheads="1"/>
          </p:cNvSpPr>
          <p:nvPr/>
        </p:nvSpPr>
        <p:spPr bwMode="auto">
          <a:xfrm>
            <a:off x="8785225" y="6488113"/>
            <a:ext cx="3587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800"/>
              <a:t>8.</a:t>
            </a:r>
          </a:p>
        </p:txBody>
      </p:sp>
      <p:sp>
        <p:nvSpPr>
          <p:cNvPr id="14340" name="Заголовок 1"/>
          <p:cNvSpPr txBox="1">
            <a:spLocks/>
          </p:cNvSpPr>
          <p:nvPr/>
        </p:nvSpPr>
        <p:spPr bwMode="auto">
          <a:xfrm>
            <a:off x="107950" y="0"/>
            <a:ext cx="8856663"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a:p>
            <a:pPr algn="ctr">
              <a:spcBef>
                <a:spcPct val="0"/>
              </a:spcBef>
              <a:buFontTx/>
              <a:buNone/>
            </a:pPr>
            <a:r>
              <a:rPr lang="ru-RU" altLang="ru-RU" sz="1800" b="1">
                <a:solidFill>
                  <a:srgbClr val="000000"/>
                </a:solidFill>
              </a:rPr>
              <a:t>М.Д. Абрамов «Российская налоговая система как главный </a:t>
            </a:r>
          </a:p>
          <a:p>
            <a:pPr algn="ctr">
              <a:spcBef>
                <a:spcPct val="0"/>
              </a:spcBef>
              <a:buFontTx/>
              <a:buNone/>
            </a:pPr>
            <a:r>
              <a:rPr lang="ru-RU" altLang="ru-RU" sz="1800" b="1">
                <a:solidFill>
                  <a:srgbClr val="000000"/>
                </a:solidFill>
              </a:rPr>
              <a:t>фактор разрушения промышленности»</a:t>
            </a:r>
          </a:p>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p:txBody>
      </p:sp>
      <p:sp>
        <p:nvSpPr>
          <p:cNvPr id="14341" name="Rectangle 4"/>
          <p:cNvSpPr>
            <a:spLocks noChangeArrowheads="1"/>
          </p:cNvSpPr>
          <p:nvPr/>
        </p:nvSpPr>
        <p:spPr bwMode="auto">
          <a:xfrm>
            <a:off x="0" y="6275388"/>
            <a:ext cx="6646863"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600" b="1">
                <a:cs typeface="Arial" panose="020B0604020202020204" pitchFamily="34" charset="0"/>
              </a:rPr>
              <a:t>Экспертно-аналитический Центр по модернизации и технологическому </a:t>
            </a:r>
          </a:p>
          <a:p>
            <a:pPr eaLnBrk="1" hangingPunct="1">
              <a:spcBef>
                <a:spcPct val="0"/>
              </a:spcBef>
              <a:buFontTx/>
              <a:buNone/>
            </a:pPr>
            <a:r>
              <a:rPr lang="ru-RU" altLang="ru-RU" sz="1600" b="1">
                <a:cs typeface="Arial" panose="020B0604020202020204" pitchFamily="34" charset="0"/>
              </a:rPr>
              <a:t>развитию экономики (ЭАЦ «Модернизация»).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Прямоугольник 7"/>
          <p:cNvSpPr>
            <a:spLocks noChangeArrowheads="1"/>
          </p:cNvSpPr>
          <p:nvPr/>
        </p:nvSpPr>
        <p:spPr bwMode="auto">
          <a:xfrm>
            <a:off x="8785225" y="6488113"/>
            <a:ext cx="3587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800"/>
              <a:t>9.</a:t>
            </a:r>
          </a:p>
        </p:txBody>
      </p:sp>
      <p:sp>
        <p:nvSpPr>
          <p:cNvPr id="3" name="Объект 2"/>
          <p:cNvSpPr>
            <a:spLocks noGrp="1"/>
          </p:cNvSpPr>
          <p:nvPr>
            <p:ph idx="1"/>
          </p:nvPr>
        </p:nvSpPr>
        <p:spPr>
          <a:xfrm>
            <a:off x="457200" y="692150"/>
            <a:ext cx="8229600" cy="5434013"/>
          </a:xfrm>
        </p:spPr>
        <p:txBody>
          <a:bodyPr rtlCol="0">
            <a:normAutofit fontScale="92500" lnSpcReduction="20000"/>
          </a:bodyPr>
          <a:lstStyle/>
          <a:p>
            <a:pPr marL="0" indent="0" eaLnBrk="1" fontAlgn="auto" hangingPunct="1">
              <a:spcAft>
                <a:spcPts val="0"/>
              </a:spcAft>
              <a:buFont typeface="Arial" panose="020B0604020202020204" pitchFamily="34" charset="0"/>
              <a:buNone/>
              <a:defRPr/>
            </a:pPr>
            <a:r>
              <a:rPr lang="ru-RU" altLang="ru-RU" sz="2400" b="1" u="sng" dirty="0"/>
              <a:t>Введение современного подоходного налогообложения и прогрессивной шкалы повысит покупательский спрос и даст бюджету дополнительно 3,0-4,0 трлн. руб.</a:t>
            </a:r>
            <a:endParaRPr lang="ru-RU" sz="2400" b="1" dirty="0"/>
          </a:p>
          <a:p>
            <a:pPr marL="0" indent="0" algn="ctr" eaLnBrk="1" fontAlgn="auto" hangingPunct="1">
              <a:spcAft>
                <a:spcPts val="0"/>
              </a:spcAft>
              <a:buFont typeface="Arial" panose="020B0604020202020204" pitchFamily="34" charset="0"/>
              <a:buNone/>
              <a:defRPr/>
            </a:pPr>
            <a:endParaRPr lang="ru-RU" sz="2400" b="1" u="sng" dirty="0"/>
          </a:p>
          <a:p>
            <a:pPr marL="0" indent="0" algn="ctr" eaLnBrk="1" fontAlgn="auto" hangingPunct="1">
              <a:spcAft>
                <a:spcPts val="0"/>
              </a:spcAft>
              <a:buFont typeface="Arial" panose="020B0604020202020204" pitchFamily="34" charset="0"/>
              <a:buNone/>
              <a:defRPr/>
            </a:pPr>
            <a:r>
              <a:rPr lang="ru-RU" sz="2400" b="1" u="sng" dirty="0"/>
              <a:t>Собираемость НДФЛ и социальных сборов не превышает 50%</a:t>
            </a:r>
          </a:p>
          <a:p>
            <a:pPr marL="0" indent="0" eaLnBrk="1" fontAlgn="auto" hangingPunct="1">
              <a:spcAft>
                <a:spcPts val="0"/>
              </a:spcAft>
              <a:buFont typeface="Arial" panose="020B0604020202020204" pitchFamily="34" charset="0"/>
              <a:buNone/>
              <a:defRPr/>
            </a:pPr>
            <a:endParaRPr lang="ru-RU" sz="2400" b="1" dirty="0"/>
          </a:p>
          <a:p>
            <a:pPr marL="0" indent="0" eaLnBrk="1" fontAlgn="auto" hangingPunct="1">
              <a:spcAft>
                <a:spcPts val="0"/>
              </a:spcAft>
              <a:buFont typeface="Arial" panose="020B0604020202020204" pitchFamily="34" charset="0"/>
              <a:buNone/>
              <a:defRPr/>
            </a:pPr>
            <a:r>
              <a:rPr lang="ru-RU" sz="2400" b="1" dirty="0"/>
              <a:t>Например, налоговая база, рассчитанная по собранному НДФЛ, в 2012 году составила 21 трлн. руб., а потребительские расходы граждан в России и за рубежом составили 48 трлн. руб. </a:t>
            </a:r>
          </a:p>
          <a:p>
            <a:pPr marL="0" indent="0" eaLnBrk="1" fontAlgn="auto" hangingPunct="1">
              <a:spcAft>
                <a:spcPts val="0"/>
              </a:spcAft>
              <a:buFont typeface="Arial" panose="020B0604020202020204" pitchFamily="34" charset="0"/>
              <a:buNone/>
              <a:defRPr/>
            </a:pPr>
            <a:endParaRPr lang="ru-RU" sz="2400" b="1" dirty="0"/>
          </a:p>
          <a:p>
            <a:pPr marL="0" indent="0" eaLnBrk="1" fontAlgn="auto" hangingPunct="1">
              <a:spcAft>
                <a:spcPts val="0"/>
              </a:spcAft>
              <a:buFont typeface="Arial" panose="020B0604020202020204" pitchFamily="34" charset="0"/>
              <a:buNone/>
              <a:defRPr/>
            </a:pPr>
            <a:r>
              <a:rPr lang="ru-RU" sz="2400" b="1" dirty="0"/>
              <a:t>В 2012 г. собрали НДФЛ – 2,26 трлн руб.; ЕСН – 4,1 трлн руб.</a:t>
            </a:r>
          </a:p>
          <a:p>
            <a:pPr marL="0" indent="0" eaLnBrk="1" fontAlgn="auto" hangingPunct="1">
              <a:spcAft>
                <a:spcPts val="0"/>
              </a:spcAft>
              <a:buFont typeface="Arial" panose="020B0604020202020204" pitchFamily="34" charset="0"/>
              <a:buNone/>
              <a:defRPr/>
            </a:pPr>
            <a:br>
              <a:rPr lang="ru-RU" sz="1200" b="1" dirty="0"/>
            </a:br>
            <a:r>
              <a:rPr lang="ru-RU" sz="2400" b="1" dirty="0"/>
              <a:t>Должны были собрать: НДФЛ – 4,7 трлн руб.; ЕСН – 9,4 трлн руб.</a:t>
            </a:r>
          </a:p>
          <a:p>
            <a:pPr marL="0" indent="0" eaLnBrk="1" fontAlgn="auto" hangingPunct="1">
              <a:spcAft>
                <a:spcPts val="0"/>
              </a:spcAft>
              <a:buFont typeface="Arial" panose="020B0604020202020204" pitchFamily="34" charset="0"/>
              <a:buNone/>
              <a:defRPr/>
            </a:pPr>
            <a:r>
              <a:rPr lang="ru-RU" sz="2400" b="1" dirty="0"/>
              <a:t>                                      </a:t>
            </a:r>
            <a:endParaRPr lang="ru-RU" sz="1200" b="1" dirty="0"/>
          </a:p>
          <a:p>
            <a:pPr marL="0" indent="0" eaLnBrk="1" fontAlgn="auto" hangingPunct="1">
              <a:spcAft>
                <a:spcPts val="0"/>
              </a:spcAft>
              <a:buFont typeface="Arial" panose="020B0604020202020204" pitchFamily="34" charset="0"/>
              <a:buNone/>
              <a:defRPr/>
            </a:pPr>
            <a:r>
              <a:rPr lang="ru-RU" sz="2400" b="1" dirty="0"/>
              <a:t>Годовые потери бюджета – 7,74 трлн. руб.</a:t>
            </a:r>
          </a:p>
          <a:p>
            <a:pPr marL="0" indent="0" eaLnBrk="1" fontAlgn="auto" hangingPunct="1">
              <a:spcAft>
                <a:spcPts val="0"/>
              </a:spcAft>
              <a:buFont typeface="Arial" panose="020B0604020202020204" pitchFamily="34" charset="0"/>
              <a:buNone/>
              <a:defRPr/>
            </a:pPr>
            <a:endParaRPr lang="ru-RU" sz="1200" b="1" dirty="0"/>
          </a:p>
          <a:p>
            <a:pPr marL="0" indent="0" eaLnBrk="1" fontAlgn="auto" hangingPunct="1">
              <a:spcAft>
                <a:spcPts val="0"/>
              </a:spcAft>
              <a:buFont typeface="Arial" panose="020B0604020202020204" pitchFamily="34" charset="0"/>
              <a:buNone/>
              <a:defRPr/>
            </a:pPr>
            <a:r>
              <a:rPr lang="ru-RU" sz="2400" b="1" dirty="0"/>
              <a:t>Плоская шкала НДФЛ снижает покупательский спрос и не решает проблем собираемости налогов</a:t>
            </a:r>
          </a:p>
        </p:txBody>
      </p:sp>
      <p:sp>
        <p:nvSpPr>
          <p:cNvPr id="15364" name="Заголовок 1"/>
          <p:cNvSpPr txBox="1">
            <a:spLocks/>
          </p:cNvSpPr>
          <p:nvPr/>
        </p:nvSpPr>
        <p:spPr bwMode="auto">
          <a:xfrm>
            <a:off x="107950" y="0"/>
            <a:ext cx="8856663"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a:p>
            <a:pPr algn="ctr">
              <a:spcBef>
                <a:spcPct val="0"/>
              </a:spcBef>
              <a:buFontTx/>
              <a:buNone/>
            </a:pPr>
            <a:r>
              <a:rPr lang="ru-RU" altLang="ru-RU" sz="1800" b="1">
                <a:solidFill>
                  <a:srgbClr val="000000"/>
                </a:solidFill>
              </a:rPr>
              <a:t>М.Д. Абрамов «Российская налоговая система как главный </a:t>
            </a:r>
          </a:p>
          <a:p>
            <a:pPr algn="ctr">
              <a:spcBef>
                <a:spcPct val="0"/>
              </a:spcBef>
              <a:buFontTx/>
              <a:buNone/>
            </a:pPr>
            <a:r>
              <a:rPr lang="ru-RU" altLang="ru-RU" sz="1800" b="1">
                <a:solidFill>
                  <a:srgbClr val="000000"/>
                </a:solidFill>
              </a:rPr>
              <a:t>фактор разрушения промышленности»</a:t>
            </a:r>
          </a:p>
          <a:p>
            <a:pPr algn="ctr">
              <a:spcBef>
                <a:spcPct val="0"/>
              </a:spcBef>
              <a:buFontTx/>
              <a:buNone/>
            </a:pPr>
            <a:endParaRPr lang="ru-RU" altLang="ru-RU" sz="1800" b="1">
              <a:solidFill>
                <a:srgbClr val="000000"/>
              </a:solidFill>
            </a:endParaRPr>
          </a:p>
          <a:p>
            <a:pPr algn="ctr">
              <a:spcBef>
                <a:spcPct val="0"/>
              </a:spcBef>
              <a:buFontTx/>
              <a:buNone/>
            </a:pPr>
            <a:endParaRPr lang="ru-RU" altLang="ru-RU" sz="1800" b="1">
              <a:solidFill>
                <a:srgbClr val="000000"/>
              </a:solidFill>
            </a:endParaRPr>
          </a:p>
        </p:txBody>
      </p:sp>
      <p:sp>
        <p:nvSpPr>
          <p:cNvPr id="15365" name="Rectangle 4"/>
          <p:cNvSpPr>
            <a:spLocks noChangeArrowheads="1"/>
          </p:cNvSpPr>
          <p:nvPr/>
        </p:nvSpPr>
        <p:spPr bwMode="auto">
          <a:xfrm>
            <a:off x="0" y="6275388"/>
            <a:ext cx="6646863"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600" b="1">
                <a:cs typeface="Arial" panose="020B0604020202020204" pitchFamily="34" charset="0"/>
              </a:rPr>
              <a:t>Экспертно-аналитический Центр по модернизации и технологическому </a:t>
            </a:r>
          </a:p>
          <a:p>
            <a:pPr eaLnBrk="1" hangingPunct="1">
              <a:spcBef>
                <a:spcPct val="0"/>
              </a:spcBef>
              <a:buFontTx/>
              <a:buNone/>
            </a:pPr>
            <a:r>
              <a:rPr lang="ru-RU" altLang="ru-RU" sz="1600" b="1">
                <a:cs typeface="Arial" panose="020B0604020202020204" pitchFamily="34" charset="0"/>
              </a:rPr>
              <a:t>развитию экономики (ЭАЦ «Модернизация»). </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Доклад на Конференции Примаков-Маслюков 24 марта МЭФ-2016 [Режим совместимости]" id="{99EEDF27-A10E-439C-970A-C71E1DE35925}" vid="{6988FD90-62F0-436C-8E14-780300720011}"/>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8264</TotalTime>
  <Words>2098</Words>
  <Application>Microsoft Office PowerPoint</Application>
  <PresentationFormat>Экран (4:3)</PresentationFormat>
  <Paragraphs>393</Paragraphs>
  <Slides>15</Slides>
  <Notes>3</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15</vt:i4>
      </vt:variant>
    </vt:vector>
  </HeadingPairs>
  <TitlesOfParts>
    <vt:vector size="20" baseType="lpstr">
      <vt:lpstr>Arial</vt:lpstr>
      <vt:lpstr>Calibri</vt:lpstr>
      <vt:lpstr>Times New Roman</vt:lpstr>
      <vt:lpstr>Wingdings</vt:lpstr>
      <vt:lpstr>Тема Office</vt:lpstr>
      <vt:lpstr>Презентация PowerPoint</vt:lpstr>
      <vt:lpstr>  В России производить невыгодно! </vt:lpstr>
      <vt:lpstr> В России производить невыгодно! Пример 2. Налоговая нагрузка на малое производственное предприятие  в России почти в 8 раз больше, чем на такое же предприятие в США</vt:lpstr>
      <vt:lpstr>Презентация PowerPoint</vt:lpstr>
      <vt:lpstr>Презентация PowerPoint</vt:lpstr>
      <vt:lpstr>Презентация PowerPoint</vt:lpstr>
      <vt:lpstr> Мы предлагаем Налоговую декларацию по 6 налогам на 1 странице </vt:lpstr>
      <vt:lpstr>Презентация PowerPoint</vt:lpstr>
      <vt:lpstr>Презентация PowerPoint</vt:lpstr>
      <vt:lpstr> Прогрессивная шкала НДФЛ – обязательное условие развития экономики Подоходный налог в разных странах в 2014 году  Tax Rates Around the World 2014, http://www.worldwide-tax.com/  </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Абрамов</dc:creator>
  <cp:lastModifiedBy>Mikhail Abramov</cp:lastModifiedBy>
  <cp:revision>245</cp:revision>
  <dcterms:created xsi:type="dcterms:W3CDTF">2014-10-09T18:19:37Z</dcterms:created>
  <dcterms:modified xsi:type="dcterms:W3CDTF">2016-03-21T08:56:24Z</dcterms:modified>
</cp:coreProperties>
</file>