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  <p:sldId id="265" r:id="rId3"/>
    <p:sldId id="266" r:id="rId4"/>
    <p:sldId id="276" r:id="rId5"/>
    <p:sldId id="275" r:id="rId6"/>
    <p:sldId id="268" r:id="rId7"/>
    <p:sldId id="258" r:id="rId8"/>
    <p:sldId id="259" r:id="rId9"/>
    <p:sldId id="262" r:id="rId10"/>
    <p:sldId id="270" r:id="rId11"/>
    <p:sldId id="274" r:id="rId12"/>
    <p:sldId id="27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&#1063;&#1055;\&#1062;&#1057;&#1056;\&#1048;&#1085;&#1074;&#1077;&#1089;&#1090;&#1089;&#1090;&#1088;&#1072;&#1090;&#1077;&#1075;&#1080;&#1080;\&#1057;&#1072;&#1093;&#1072;&#1083;&#1080;&#1085;_&#1080;&#1085;&#1074;&#1077;&#1089;&#1090;\&#1055;&#1088;&#1077;&#1079;&#1077;&#1085;&#1090;&#1072;&#1094;&#1080;&#1103;_17.04\&#1048;&#1085;&#1074;&#1077;&#1089;&#1090;_&#1089;&#1090;&#1088;&#1091;&#1082;&#1090;&#1091;&#1088;&#1072;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&#1063;&#1055;\&#1062;&#1057;&#1056;\&#1048;&#1085;&#1074;&#1077;&#1089;&#1090;&#1089;&#1090;&#1088;&#1072;&#1090;&#1077;&#1075;&#1080;&#1080;\&#1057;&#1072;&#1093;&#1072;&#1083;&#1080;&#1085;_&#1080;&#1085;&#1074;&#1077;&#1089;&#1090;\&#1055;&#1088;&#1077;&#1079;&#1077;&#1085;&#1090;&#1072;&#1094;&#1080;&#1103;_17.04\&#1048;&#1085;&#1074;&#1077;&#1089;&#1090;_&#1089;&#1090;&#1088;&#1091;&#1082;&#1090;&#1091;&#1088;&#1072;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&#1063;&#1055;\&#1062;&#1057;&#1056;\&#1048;&#1085;&#1074;&#1077;&#1089;&#1090;&#1089;&#1090;&#1088;&#1072;&#1090;&#1077;&#1075;&#1080;&#1080;\&#1057;&#1072;&#1093;&#1072;&#1083;&#1080;&#1085;_&#1080;&#1085;&#1074;&#1077;&#1089;&#1090;\&#1055;&#1088;&#1077;&#1079;&#1077;&#1085;&#1090;&#1072;&#1094;&#1080;&#1103;_17.04\&#1048;&#1085;&#1074;&#1077;&#1089;&#1090;_&#1089;&#1090;&#1088;&#1091;&#1082;&#1090;&#1091;&#1088;&#1072;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&#1063;&#1055;\&#1062;&#1057;&#1056;\&#1048;&#1085;&#1074;&#1077;&#1089;&#1090;&#1089;&#1090;&#1088;&#1072;&#1090;&#1077;&#1075;&#1080;&#1080;\&#1057;&#1072;&#1093;&#1072;&#1083;&#1080;&#1085;_&#1080;&#1085;&#1074;&#1077;&#1089;&#1090;\&#1055;&#1088;&#1077;&#1079;&#1077;&#1085;&#1090;&#1072;&#1094;&#1080;&#1103;_17.04\&#1048;&#1085;&#1074;&#1077;&#1089;&#1090;_&#1089;&#1090;&#1088;&#1091;&#1082;&#1090;&#1091;&#1088;&#1072;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0.41484279524497447"/>
          <c:y val="7.7602488612376494E-2"/>
          <c:w val="0.51031280089249198"/>
          <c:h val="0.60157038106877014"/>
        </c:manualLayout>
      </c:layout>
      <c:barChart>
        <c:barDir val="bar"/>
        <c:grouping val="clustered"/>
        <c:ser>
          <c:idx val="0"/>
          <c:order val="0"/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dPt>
            <c:idx val="0"/>
            <c:spPr>
              <a:solidFill>
                <a:schemeClr val="tx2"/>
              </a:solidFill>
              <a:ln>
                <a:noFill/>
              </a:ln>
              <a:effectLst/>
            </c:spPr>
          </c:dPt>
          <c:cat>
            <c:strRef>
              <c:f>Данные!$C$67:$C$72</c:f>
              <c:strCache>
                <c:ptCount val="6"/>
                <c:pt idx="0">
                  <c:v>Сахалинская</c:v>
                </c:pt>
                <c:pt idx="1">
                  <c:v>ХМАО</c:v>
                </c:pt>
                <c:pt idx="2">
                  <c:v>Калинингр.</c:v>
                </c:pt>
                <c:pt idx="3">
                  <c:v>ЯНАО</c:v>
                </c:pt>
                <c:pt idx="4">
                  <c:v>Приморский</c:v>
                </c:pt>
                <c:pt idx="5">
                  <c:v>Хабаровский</c:v>
                </c:pt>
              </c:strCache>
            </c:strRef>
          </c:cat>
          <c:val>
            <c:numRef>
              <c:f>Данные!$D$67:$D$72</c:f>
              <c:numCache>
                <c:formatCode>0.0</c:formatCode>
                <c:ptCount val="6"/>
                <c:pt idx="0">
                  <c:v>14.007198245335905</c:v>
                </c:pt>
                <c:pt idx="1">
                  <c:v>20.0740893989665</c:v>
                </c:pt>
                <c:pt idx="2">
                  <c:v>29.341668336096831</c:v>
                </c:pt>
                <c:pt idx="3">
                  <c:v>44.279712682676461</c:v>
                </c:pt>
                <c:pt idx="4">
                  <c:v>255.47600888104697</c:v>
                </c:pt>
                <c:pt idx="5">
                  <c:v>698.60945072530319</c:v>
                </c:pt>
              </c:numCache>
            </c:numRef>
          </c:val>
        </c:ser>
        <c:gapWidth val="182"/>
        <c:axId val="97287168"/>
        <c:axId val="97293440"/>
      </c:barChart>
      <c:catAx>
        <c:axId val="97287168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7293440"/>
        <c:crosses val="autoZero"/>
        <c:auto val="1"/>
        <c:lblAlgn val="ctr"/>
        <c:lblOffset val="100"/>
        <c:tickLblSkip val="1"/>
      </c:catAx>
      <c:valAx>
        <c:axId val="97293440"/>
        <c:scaling>
          <c:orientation val="minMax"/>
          <c:max val="100"/>
          <c:min val="0"/>
        </c:scaling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ru-RU" sz="1600" b="0" i="1" dirty="0" smtClean="0"/>
                  <a:t>Тыс. руб./чел</a:t>
                </a:r>
                <a:endParaRPr lang="ru-RU" sz="1600" b="0" i="1" dirty="0"/>
              </a:p>
            </c:rich>
          </c:tx>
        </c:title>
        <c:numFmt formatCode="0" sourceLinked="0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7287168"/>
        <c:crosses val="autoZero"/>
        <c:crossBetween val="between"/>
        <c:majorUnit val="20"/>
      </c:valAx>
      <c:spPr>
        <a:noFill/>
        <a:ln w="25400">
          <a:noFill/>
        </a:ln>
      </c:spPr>
    </c:plotArea>
    <c:plotVisOnly val="1"/>
    <c:dispBlanksAs val="gap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bar"/>
        <c:grouping val="clustered"/>
        <c:ser>
          <c:idx val="0"/>
          <c:order val="0"/>
          <c:spPr>
            <a:solidFill>
              <a:schemeClr val="accent3">
                <a:lumMod val="40000"/>
                <a:lumOff val="60000"/>
              </a:schemeClr>
            </a:solidFill>
            <a:ln w="25400">
              <a:noFill/>
            </a:ln>
          </c:spPr>
          <c:dPt>
            <c:idx val="1"/>
            <c:spPr>
              <a:solidFill>
                <a:schemeClr val="accent3">
                  <a:lumMod val="75000"/>
                </a:schemeClr>
              </a:solidFill>
              <a:ln w="25400">
                <a:noFill/>
              </a:ln>
            </c:spPr>
          </c:dPt>
          <c:cat>
            <c:strRef>
              <c:f>Данные!$G$67:$G$72</c:f>
              <c:strCache>
                <c:ptCount val="6"/>
                <c:pt idx="0">
                  <c:v>Калинингр.</c:v>
                </c:pt>
                <c:pt idx="1">
                  <c:v>Сахалинская</c:v>
                </c:pt>
                <c:pt idx="2">
                  <c:v>ЯНАО</c:v>
                </c:pt>
                <c:pt idx="3">
                  <c:v>ХМАО</c:v>
                </c:pt>
                <c:pt idx="4">
                  <c:v>Хабаровский</c:v>
                </c:pt>
                <c:pt idx="5">
                  <c:v>Приморский</c:v>
                </c:pt>
              </c:strCache>
            </c:strRef>
          </c:cat>
          <c:val>
            <c:numRef>
              <c:f>Данные!$H$67:$H$72</c:f>
              <c:numCache>
                <c:formatCode>0.0</c:formatCode>
                <c:ptCount val="6"/>
                <c:pt idx="0">
                  <c:v>3.5268417809544457</c:v>
                </c:pt>
                <c:pt idx="1">
                  <c:v>5.0960271630401799</c:v>
                </c:pt>
                <c:pt idx="2">
                  <c:v>8.8506785032095028</c:v>
                </c:pt>
                <c:pt idx="3">
                  <c:v>15.940277274124705</c:v>
                </c:pt>
                <c:pt idx="4">
                  <c:v>124.33422021198012</c:v>
                </c:pt>
                <c:pt idx="5">
                  <c:v>220.24339578298634</c:v>
                </c:pt>
              </c:numCache>
            </c:numRef>
          </c:val>
        </c:ser>
        <c:gapWidth val="182"/>
        <c:axId val="102525568"/>
        <c:axId val="105984384"/>
      </c:barChart>
      <c:catAx>
        <c:axId val="102525568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5984384"/>
        <c:crosses val="autoZero"/>
        <c:auto val="1"/>
        <c:lblAlgn val="ctr"/>
        <c:lblOffset val="100"/>
        <c:tickLblSkip val="1"/>
      </c:catAx>
      <c:valAx>
        <c:axId val="105984384"/>
        <c:scaling>
          <c:orientation val="minMax"/>
          <c:max val="100"/>
          <c:min val="0"/>
        </c:scaling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sz="1600"/>
                </a:pPr>
                <a:r>
                  <a:rPr lang="ru-RU" sz="1600" b="0" i="1" dirty="0" smtClean="0"/>
                  <a:t>Тыс. руб./чел</a:t>
                </a:r>
                <a:endParaRPr lang="ru-RU" sz="1600" b="0" i="1" dirty="0"/>
              </a:p>
            </c:rich>
          </c:tx>
          <c:layout>
            <c:manualLayout>
              <c:xMode val="edge"/>
              <c:yMode val="edge"/>
              <c:x val="0.57573073666671948"/>
              <c:y val="0.74274093085825188"/>
            </c:manualLayout>
          </c:layout>
        </c:title>
        <c:numFmt formatCode="0" sourceLinked="0"/>
        <c:majorTickMark val="none"/>
        <c:tickLblPos val="nextTo"/>
        <c:spPr>
          <a:ln w="6350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2525568"/>
        <c:crosses val="autoZero"/>
        <c:crossBetween val="between"/>
        <c:majorUnit val="20"/>
      </c:valAx>
      <c:spPr>
        <a:noFill/>
        <a:ln w="25400">
          <a:noFill/>
        </a:ln>
      </c:spPr>
    </c:plotArea>
    <c:plotVisOnly val="1"/>
    <c:dispBlanksAs val="gap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0.40300783532080248"/>
          <c:y val="7.1854156122570748E-2"/>
          <c:w val="0.52855796877326533"/>
          <c:h val="0.55766077431725658"/>
        </c:manualLayout>
      </c:layout>
      <c:barChart>
        <c:barDir val="bar"/>
        <c:grouping val="clustered"/>
        <c:ser>
          <c:idx val="0"/>
          <c:order val="0"/>
          <c:spPr>
            <a:solidFill>
              <a:schemeClr val="accent6">
                <a:lumMod val="40000"/>
                <a:lumOff val="60000"/>
              </a:schemeClr>
            </a:solidFill>
            <a:ln w="25400">
              <a:noFill/>
            </a:ln>
          </c:spPr>
          <c:dPt>
            <c:idx val="0"/>
            <c:spPr>
              <a:solidFill>
                <a:schemeClr val="accent6">
                  <a:lumMod val="75000"/>
                </a:schemeClr>
              </a:solidFill>
              <a:ln w="25400">
                <a:noFill/>
              </a:ln>
            </c:spPr>
          </c:dPt>
          <c:cat>
            <c:strRef>
              <c:f>Данные!$I$67:$I$72</c:f>
              <c:strCache>
                <c:ptCount val="6"/>
                <c:pt idx="0">
                  <c:v>Сахалинская</c:v>
                </c:pt>
                <c:pt idx="1">
                  <c:v>Калинингр.</c:v>
                </c:pt>
                <c:pt idx="2">
                  <c:v>ХМАО</c:v>
                </c:pt>
                <c:pt idx="3">
                  <c:v>ЯНАО</c:v>
                </c:pt>
                <c:pt idx="4">
                  <c:v>Хабаровский</c:v>
                </c:pt>
                <c:pt idx="5">
                  <c:v>Приморский</c:v>
                </c:pt>
              </c:strCache>
            </c:strRef>
          </c:cat>
          <c:val>
            <c:numRef>
              <c:f>Данные!$J$67:$J$72</c:f>
              <c:numCache>
                <c:formatCode>0.0</c:formatCode>
                <c:ptCount val="6"/>
                <c:pt idx="0">
                  <c:v>50.642940336028559</c:v>
                </c:pt>
                <c:pt idx="1">
                  <c:v>56.801735517149304</c:v>
                </c:pt>
                <c:pt idx="2">
                  <c:v>146.7674438891712</c:v>
                </c:pt>
                <c:pt idx="3">
                  <c:v>391.86669573779761</c:v>
                </c:pt>
                <c:pt idx="4">
                  <c:v>1141.2378109941951</c:v>
                </c:pt>
                <c:pt idx="5">
                  <c:v>1195.0036660384828</c:v>
                </c:pt>
              </c:numCache>
            </c:numRef>
          </c:val>
        </c:ser>
        <c:gapWidth val="182"/>
        <c:axId val="106175872"/>
        <c:axId val="107583744"/>
      </c:barChart>
      <c:catAx>
        <c:axId val="106175872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7583744"/>
        <c:crosses val="autoZero"/>
        <c:auto val="1"/>
        <c:lblAlgn val="ctr"/>
        <c:lblOffset val="100"/>
        <c:tickLblSkip val="1"/>
      </c:catAx>
      <c:valAx>
        <c:axId val="107583744"/>
        <c:scaling>
          <c:orientation val="minMax"/>
          <c:max val="100"/>
          <c:min val="0"/>
        </c:scaling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sz="1600"/>
                </a:pPr>
                <a:r>
                  <a:rPr lang="ru-RU" sz="1600" b="0" i="1" dirty="0" err="1" smtClean="0"/>
                  <a:t>Тыс.руб</a:t>
                </a:r>
                <a:r>
                  <a:rPr lang="ru-RU" sz="1600" b="0" i="1" dirty="0" smtClean="0"/>
                  <a:t>./чел</a:t>
                </a:r>
              </a:p>
            </c:rich>
          </c:tx>
          <c:layout>
            <c:manualLayout>
              <c:xMode val="edge"/>
              <c:yMode val="edge"/>
              <c:x val="0.48677025785366274"/>
              <c:y val="0.82016864381323851"/>
            </c:manualLayout>
          </c:layout>
        </c:title>
        <c:numFmt formatCode="0" sourceLinked="0"/>
        <c:majorTickMark val="none"/>
        <c:tickLblPos val="nextTo"/>
        <c:spPr>
          <a:ln w="6350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6175872"/>
        <c:crosses val="autoZero"/>
        <c:crossBetween val="between"/>
        <c:majorUnit val="20"/>
      </c:valAx>
      <c:spPr>
        <a:noFill/>
        <a:ln w="25400">
          <a:noFill/>
        </a:ln>
      </c:spPr>
    </c:plotArea>
    <c:plotVisOnly val="1"/>
    <c:dispBlanksAs val="gap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bar"/>
        <c:grouping val="clustered"/>
        <c:ser>
          <c:idx val="0"/>
          <c:order val="0"/>
          <c:spPr>
            <a:solidFill>
              <a:schemeClr val="accent4">
                <a:lumMod val="40000"/>
                <a:lumOff val="60000"/>
              </a:schemeClr>
            </a:solidFill>
            <a:ln w="25400">
              <a:noFill/>
            </a:ln>
          </c:spPr>
          <c:dPt>
            <c:idx val="3"/>
            <c:spPr>
              <a:solidFill>
                <a:schemeClr val="accent4">
                  <a:lumMod val="75000"/>
                </a:schemeClr>
              </a:solidFill>
              <a:ln w="25400">
                <a:noFill/>
              </a:ln>
            </c:spPr>
          </c:dPt>
          <c:cat>
            <c:strRef>
              <c:f>Данные!$K$67:$K$72</c:f>
              <c:strCache>
                <c:ptCount val="6"/>
                <c:pt idx="0">
                  <c:v>ЯНАО</c:v>
                </c:pt>
                <c:pt idx="1">
                  <c:v>ХМАО</c:v>
                </c:pt>
                <c:pt idx="2">
                  <c:v>Калинингр.</c:v>
                </c:pt>
                <c:pt idx="3">
                  <c:v>Сахалинская</c:v>
                </c:pt>
                <c:pt idx="4">
                  <c:v>Приморский</c:v>
                </c:pt>
                <c:pt idx="5">
                  <c:v>Хабаровский</c:v>
                </c:pt>
              </c:strCache>
            </c:strRef>
          </c:cat>
          <c:val>
            <c:numRef>
              <c:f>Данные!$L$67:$L$72</c:f>
              <c:numCache>
                <c:formatCode>0.0</c:formatCode>
                <c:ptCount val="6"/>
                <c:pt idx="0">
                  <c:v>3.7912074062987831</c:v>
                </c:pt>
                <c:pt idx="1">
                  <c:v>3.9588857134167164</c:v>
                </c:pt>
                <c:pt idx="2">
                  <c:v>5.2176938538397213</c:v>
                </c:pt>
                <c:pt idx="3">
                  <c:v>5.4989794186623131</c:v>
                </c:pt>
                <c:pt idx="4">
                  <c:v>55.675607171245893</c:v>
                </c:pt>
                <c:pt idx="5">
                  <c:v>61.350340039660828</c:v>
                </c:pt>
              </c:numCache>
            </c:numRef>
          </c:val>
        </c:ser>
        <c:gapWidth val="182"/>
        <c:axId val="115772032"/>
        <c:axId val="116032640"/>
      </c:barChart>
      <c:catAx>
        <c:axId val="115772032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6032640"/>
        <c:crosses val="autoZero"/>
        <c:auto val="1"/>
        <c:lblAlgn val="ctr"/>
        <c:lblOffset val="100"/>
        <c:tickLblSkip val="1"/>
      </c:catAx>
      <c:valAx>
        <c:axId val="116032640"/>
        <c:scaling>
          <c:orientation val="minMax"/>
          <c:max val="100"/>
          <c:min val="0"/>
        </c:scaling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sz="1600"/>
                </a:pPr>
                <a:r>
                  <a:rPr lang="ru-RU" sz="1600" b="0" i="1" dirty="0" err="1" smtClean="0"/>
                  <a:t>Тыс.руб</a:t>
                </a:r>
                <a:r>
                  <a:rPr lang="ru-RU" sz="1600" b="0" i="1" dirty="0" smtClean="0"/>
                  <a:t>/чел.</a:t>
                </a:r>
                <a:endParaRPr lang="ru-RU" sz="1600" b="0" i="1" dirty="0"/>
              </a:p>
            </c:rich>
          </c:tx>
          <c:layout>
            <c:manualLayout>
              <c:xMode val="edge"/>
              <c:yMode val="edge"/>
              <c:x val="0.49407452202280688"/>
              <c:y val="0.77167497560492082"/>
            </c:manualLayout>
          </c:layout>
        </c:title>
        <c:numFmt formatCode="0" sourceLinked="0"/>
        <c:majorTickMark val="none"/>
        <c:tickLblPos val="nextTo"/>
        <c:spPr>
          <a:ln w="6350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5772032"/>
        <c:crosses val="autoZero"/>
        <c:crossBetween val="between"/>
        <c:majorUnit val="20"/>
      </c:valAx>
      <c:spPr>
        <a:noFill/>
        <a:ln w="25400">
          <a:noFill/>
        </a:ln>
      </c:spPr>
    </c:plotArea>
    <c:plotVisOnly val="1"/>
    <c:dispBlanksAs val="gap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738BEE-D33C-4159-95BB-F9DD898EB506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7D3BD7-38D0-4D39-BE97-8A781E2120E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738BEE-D33C-4159-95BB-F9DD898EB506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7D3BD7-38D0-4D39-BE97-8A781E2120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738BEE-D33C-4159-95BB-F9DD898EB506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7D3BD7-38D0-4D39-BE97-8A781E2120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D73644-DEE0-4F74-B5CA-4AE87B00BB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738BEE-D33C-4159-95BB-F9DD898EB506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7D3BD7-38D0-4D39-BE97-8A781E2120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738BEE-D33C-4159-95BB-F9DD898EB506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7D3BD7-38D0-4D39-BE97-8A781E2120E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738BEE-D33C-4159-95BB-F9DD898EB506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7D3BD7-38D0-4D39-BE97-8A781E2120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738BEE-D33C-4159-95BB-F9DD898EB506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7D3BD7-38D0-4D39-BE97-8A781E2120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738BEE-D33C-4159-95BB-F9DD898EB506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7D3BD7-38D0-4D39-BE97-8A781E2120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738BEE-D33C-4159-95BB-F9DD898EB506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7D3BD7-38D0-4D39-BE97-8A781E2120E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738BEE-D33C-4159-95BB-F9DD898EB506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7D3BD7-38D0-4D39-BE97-8A781E2120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738BEE-D33C-4159-95BB-F9DD898EB506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7D3BD7-38D0-4D39-BE97-8A781E2120E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A738BEE-D33C-4159-95BB-F9DD898EB506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47D3BD7-38D0-4D39-BE97-8A781E2120E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1628800"/>
            <a:ext cx="7317456" cy="1472184"/>
          </a:xfrm>
        </p:spPr>
        <p:txBody>
          <a:bodyPr>
            <a:noAutofit/>
          </a:bodyPr>
          <a:lstStyle/>
          <a:p>
            <a:r>
              <a:rPr lang="ru-RU" sz="2800" dirty="0" smtClean="0"/>
              <a:t>Современная инвестиционная ситуация в регионах: </a:t>
            </a:r>
            <a:br>
              <a:rPr lang="ru-RU" sz="2800" dirty="0" smtClean="0"/>
            </a:br>
            <a:r>
              <a:rPr lang="ru-RU" sz="2800" dirty="0" smtClean="0"/>
              <a:t>затяжной кризис или временная стагнация</a:t>
            </a:r>
            <a:endParaRPr lang="ru-RU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157472" y="4869160"/>
            <a:ext cx="698652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b="1" dirty="0" err="1" smtClean="0"/>
              <a:t>Горячко</a:t>
            </a:r>
            <a:r>
              <a:rPr lang="ru-RU" b="1" dirty="0" smtClean="0"/>
              <a:t> Мария Дмитриевна</a:t>
            </a:r>
          </a:p>
          <a:p>
            <a:pPr algn="r"/>
            <a:r>
              <a:rPr lang="ru-RU" dirty="0" smtClean="0"/>
              <a:t>Географический факультет </a:t>
            </a:r>
          </a:p>
          <a:p>
            <a:pPr algn="r"/>
            <a:r>
              <a:rPr lang="ru-RU" dirty="0" smtClean="0"/>
              <a:t>МГУ имени М.В. Ломоносова, </a:t>
            </a:r>
          </a:p>
          <a:p>
            <a:pPr algn="r"/>
            <a:r>
              <a:rPr lang="ru-RU" dirty="0" smtClean="0"/>
              <a:t>лаборатория регионального анализа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920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214291"/>
            <a:ext cx="7072362" cy="3616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Рисунок 4"/>
          <p:cNvPicPr/>
          <p:nvPr/>
        </p:nvPicPr>
        <p:blipFill>
          <a:blip r:embed="rId3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3500430" y="3929066"/>
            <a:ext cx="5643570" cy="2928934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0" y="4272677"/>
            <a:ext cx="3428992" cy="21082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dirty="0" smtClean="0"/>
              <a:t>Наибольший удельный вес в накопленном иностранном капитале (66,3%) составляют «прочие инвестиции» (кредиты и займы). </a:t>
            </a:r>
          </a:p>
          <a:p>
            <a:pPr algn="just">
              <a:spcAft>
                <a:spcPts val="600"/>
              </a:spcAft>
            </a:pPr>
            <a:r>
              <a:rPr lang="ru-RU" dirty="0" smtClean="0"/>
              <a:t>Меньше трети вложений - прямые инвестиции.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ctrTitle"/>
          </p:nvPr>
        </p:nvSpPr>
        <p:spPr>
          <a:xfrm>
            <a:off x="2643174" y="0"/>
            <a:ext cx="5905500" cy="928687"/>
          </a:xfrm>
        </p:spPr>
        <p:txBody>
          <a:bodyPr/>
          <a:lstStyle/>
          <a:p>
            <a:pPr>
              <a:defRPr/>
            </a:pPr>
            <a:r>
              <a:rPr lang="ru-RU" sz="1800" b="1" dirty="0" smtClean="0"/>
              <a:t>Объем инвестиций в Сахалинской области на одного жителя, накопленный в 2009-2013 гг. (отраслевой срез)</a:t>
            </a:r>
            <a:endParaRPr lang="ru-RU" sz="1800" b="1" dirty="0">
              <a:solidFill>
                <a:sysClr val="windowText" lastClr="000000"/>
              </a:solidFill>
            </a:endParaRP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0" y="0"/>
            <a:ext cx="3017838" cy="952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" name="Диаграмма 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101859005"/>
              </p:ext>
            </p:extLst>
          </p:nvPr>
        </p:nvGraphicFramePr>
        <p:xfrm>
          <a:off x="428596" y="1428736"/>
          <a:ext cx="3456384" cy="180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7" name="Диаграмма 2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824761218"/>
              </p:ext>
            </p:extLst>
          </p:nvPr>
        </p:nvGraphicFramePr>
        <p:xfrm>
          <a:off x="4500562" y="1357298"/>
          <a:ext cx="3536226" cy="20501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8" name="Диаграмма 2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375052432"/>
              </p:ext>
            </p:extLst>
          </p:nvPr>
        </p:nvGraphicFramePr>
        <p:xfrm>
          <a:off x="323528" y="3596153"/>
          <a:ext cx="3635896" cy="1944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9" name="Диаграмма 2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806732132"/>
              </p:ext>
            </p:extLst>
          </p:nvPr>
        </p:nvGraphicFramePr>
        <p:xfrm>
          <a:off x="4499992" y="3573737"/>
          <a:ext cx="3569230" cy="20875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0" name="Прямоугольник 29"/>
          <p:cNvSpPr/>
          <p:nvPr/>
        </p:nvSpPr>
        <p:spPr>
          <a:xfrm>
            <a:off x="642910" y="1071546"/>
            <a:ext cx="30067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Промышленность и АПК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572000" y="1000108"/>
            <a:ext cx="410445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700" b="1" dirty="0" smtClean="0"/>
              <a:t>Отдельные виды рыночных услуг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28596" y="3286124"/>
            <a:ext cx="410445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700" b="1" dirty="0" smtClean="0"/>
              <a:t>Инженерная инфраструктура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500562" y="3214686"/>
            <a:ext cx="410445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700" b="1" dirty="0" smtClean="0"/>
              <a:t>Социальная инфраструктура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0" y="5929330"/>
            <a:ext cx="93452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При высокой инвестиционной активности на протяжении 2000-х гг. отмечается </a:t>
            </a:r>
          </a:p>
          <a:p>
            <a:r>
              <a:rPr lang="ru-RU" b="1" dirty="0" err="1" smtClean="0"/>
              <a:t>недоинвестирование</a:t>
            </a:r>
            <a:r>
              <a:rPr lang="ru-RU" b="1" dirty="0" smtClean="0"/>
              <a:t> большинства секторов экономики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31640" y="1196752"/>
            <a:ext cx="7498080" cy="4800600"/>
          </a:xfrm>
        </p:spPr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Спасибо за внимание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0"/>
            <a:ext cx="7708392" cy="785794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Инвестиционная динамика в России</a:t>
            </a:r>
            <a:endParaRPr lang="ru-RU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857224" y="3643314"/>
            <a:ext cx="55721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Динамика инвестиций в основной капитал (1990 г. = 100%)</a:t>
            </a:r>
            <a:endParaRPr lang="ru-RU" sz="16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215074" y="1142984"/>
            <a:ext cx="2928926" cy="2385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sz="1600" dirty="0" smtClean="0"/>
              <a:t>Снижение инвестиционной активности в России после 2008-2009 гг.</a:t>
            </a:r>
          </a:p>
          <a:p>
            <a:pPr algn="just">
              <a:buFont typeface="Arial" pitchFamily="34" charset="0"/>
              <a:buChar char="•"/>
            </a:pPr>
            <a:r>
              <a:rPr lang="ru-RU" sz="1600" dirty="0" smtClean="0"/>
              <a:t>Положительная динамика поддерживалась за счет реализации </a:t>
            </a:r>
            <a:r>
              <a:rPr lang="ru-RU" sz="1600" dirty="0" err="1" smtClean="0"/>
              <a:t>имиджевых</a:t>
            </a:r>
            <a:r>
              <a:rPr lang="ru-RU" sz="1600" dirty="0" smtClean="0"/>
              <a:t> проектов, а также масштабных проектов в нефтегазовой и транспортной сферах. </a:t>
            </a:r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43306" y="4045480"/>
            <a:ext cx="5500694" cy="2812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928662" y="4714884"/>
            <a:ext cx="292895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1600" dirty="0" smtClean="0"/>
              <a:t>Динамика иностранных инвестиций остается крайне неустойчивой</a:t>
            </a:r>
            <a:endParaRPr lang="ru-RU" sz="1600" b="1" dirty="0" smtClean="0"/>
          </a:p>
          <a:p>
            <a:pPr>
              <a:buFont typeface="Arial" pitchFamily="34" charset="0"/>
              <a:buChar char="•"/>
            </a:pPr>
            <a:endParaRPr lang="ru-RU" sz="1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980728"/>
            <a:ext cx="5367490" cy="2664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71600" y="214291"/>
            <a:ext cx="77842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Динамика инвестиций в основной капитал, </a:t>
            </a:r>
          </a:p>
          <a:p>
            <a:pPr algn="ctr"/>
            <a:r>
              <a:rPr lang="ru-RU" sz="24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в % к 1-му полугодию предыдущего года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500166" y="5214950"/>
            <a:ext cx="707236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Инвестиционная динамика – негативная</a:t>
            </a:r>
          </a:p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Объем инвестиций: 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1-е полугодие 2015 г.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1-е полугодие 2014 г. - -5,9%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1-е полугодие 2014 г.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1-е полугодие 2013 г. - -2,8%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2" descr="http://atlas.socpol.ru/maps/kris_33_03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24744"/>
            <a:ext cx="8686800" cy="40195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475656" y="1412776"/>
          <a:ext cx="7488832" cy="3093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/>
                <a:gridCol w="2232248"/>
                <a:gridCol w="2088232"/>
                <a:gridCol w="208823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Период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/>
                        <a:t>Чистый ввоз/вывоз капитала частным сектором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/>
                        <a:t>Чистый ввоз/вывоз капитала банками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/>
                        <a:t>Чистый ввоз/вывоз капитала прочими секторами </a:t>
                      </a:r>
                      <a:endParaRPr lang="ru-RU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2008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-133,6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-55,2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-78,3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2009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-57,5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-32,2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-25,3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2010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-30,8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-15,9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-46,7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2011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-81,4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-23,9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-57,4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2012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-53,9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-18,5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-72,4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2013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-61,0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-7,5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-53,5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979712" y="620688"/>
            <a:ext cx="63446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Чистый ввод</a:t>
            </a:r>
            <a:r>
              <a:rPr lang="en-US" dirty="0" smtClean="0"/>
              <a:t>/</a:t>
            </a:r>
            <a:r>
              <a:rPr lang="ru-RU" dirty="0" smtClean="0"/>
              <a:t>вывоз капитала частным сектором, 2008-2013 гг.</a:t>
            </a:r>
          </a:p>
          <a:p>
            <a:r>
              <a:rPr lang="ru-RU" dirty="0" smtClean="0"/>
              <a:t>(млрд. долл.)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116632"/>
            <a:ext cx="8035826" cy="432048"/>
          </a:xfrm>
        </p:spPr>
        <p:txBody>
          <a:bodyPr>
            <a:noAutofit/>
          </a:bodyPr>
          <a:lstStyle/>
          <a:p>
            <a:r>
              <a:rPr lang="ru-RU" sz="2600" dirty="0" smtClean="0"/>
              <a:t>Отраслевая структура инвестиций в основной капитал</a:t>
            </a:r>
            <a:endParaRPr lang="ru-RU" sz="2600" dirty="0"/>
          </a:p>
        </p:txBody>
      </p:sp>
      <p:sp>
        <p:nvSpPr>
          <p:cNvPr id="5" name="TextBox 4"/>
          <p:cNvSpPr txBox="1"/>
          <p:nvPr/>
        </p:nvSpPr>
        <p:spPr>
          <a:xfrm>
            <a:off x="1285852" y="4941169"/>
            <a:ext cx="713522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dirty="0" smtClean="0"/>
              <a:t>Приоритетными отраслями в инвестировании являются «транспорт и связь», «добыча полезных ископаемых», «недвижимость»</a:t>
            </a:r>
            <a:endParaRPr lang="ru-RU" b="1" dirty="0" smtClean="0"/>
          </a:p>
          <a:p>
            <a:endParaRPr lang="ru-RU" dirty="0"/>
          </a:p>
          <a:p>
            <a:r>
              <a:rPr lang="ru-RU" b="1" u="sng" dirty="0" smtClean="0"/>
              <a:t>Существуют объективные предпосылки </a:t>
            </a:r>
            <a:r>
              <a:rPr lang="ru-RU" dirty="0" smtClean="0"/>
              <a:t>сложившейся ситуации: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Несопоставимость инвестиционных затрат в разные отрасли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Несколько меньшая капиталоемкость отраслей третичного, четвертичного и т.д. секторов</a:t>
            </a:r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620688"/>
            <a:ext cx="7200800" cy="42298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357166"/>
            <a:ext cx="5500726" cy="351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1285852" y="5143512"/>
            <a:ext cx="714380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Внутриотраслевые трансформации в условиях снижения инвестиционной активности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Резкое сокращение инвестиций по большинству отраслей обрабатывающих производств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00232" y="4000504"/>
            <a:ext cx="64119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Изменение объема инвестиций в инфраструктурные отрасли, </a:t>
            </a:r>
          </a:p>
          <a:p>
            <a:pPr algn="ctr"/>
            <a:r>
              <a:rPr lang="ru-RU" dirty="0" smtClean="0"/>
              <a:t>2013 г. в сравнении с 2012 г.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428604"/>
            <a:ext cx="7670026" cy="480116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Отраслевые инвестиционные приоритеты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043608" y="5288340"/>
            <a:ext cx="81003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Последние 10-15 лет: </a:t>
            </a:r>
          </a:p>
          <a:p>
            <a:pPr>
              <a:buFont typeface="Wingdings" pitchFamily="2" charset="2"/>
              <a:buChar char="§"/>
            </a:pPr>
            <a:r>
              <a:rPr lang="ru-RU" sz="1600" dirty="0" smtClean="0"/>
              <a:t>Внутренние изменения в инвестиционной активности по отраслям промышленности</a:t>
            </a:r>
          </a:p>
          <a:p>
            <a:pPr>
              <a:buFont typeface="Wingdings" pitchFamily="2" charset="2"/>
              <a:buChar char="§"/>
            </a:pPr>
            <a:r>
              <a:rPr lang="ru-RU" sz="1600" dirty="0" smtClean="0"/>
              <a:t>Сдвиг в сторону нефтепереработки и химического производства, в отдельные годы в металлургию</a:t>
            </a:r>
          </a:p>
          <a:p>
            <a:pPr>
              <a:buFont typeface="Wingdings" pitchFamily="2" charset="2"/>
              <a:buChar char="§"/>
            </a:pPr>
            <a:r>
              <a:rPr lang="ru-RU" sz="1600" dirty="0" smtClean="0"/>
              <a:t>Уменьшение относительных и абсолютных значений инвестиций в пищевую отрасль</a:t>
            </a:r>
            <a:endParaRPr lang="ru-RU" dirty="0"/>
          </a:p>
        </p:txBody>
      </p:sp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2825" y="1196752"/>
            <a:ext cx="8131175" cy="397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776096" cy="714356"/>
          </a:xfrm>
        </p:spPr>
        <p:txBody>
          <a:bodyPr>
            <a:noAutofit/>
          </a:bodyPr>
          <a:lstStyle/>
          <a:p>
            <a:pPr eaLnBrk="1" hangingPunct="1"/>
            <a:r>
              <a:rPr lang="ru-RU" sz="2000" dirty="0" smtClean="0"/>
              <a:t>Чрезвычайно высокая неравномерность в распределении инвестиций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899592" y="692696"/>
          <a:ext cx="3600400" cy="5942145"/>
        </p:xfrm>
        <a:graphic>
          <a:graphicData uri="http://schemas.openxmlformats.org/drawingml/2006/table">
            <a:tbl>
              <a:tblPr/>
              <a:tblGrid>
                <a:gridCol w="1926403"/>
                <a:gridCol w="1673997"/>
              </a:tblGrid>
              <a:tr h="18559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г. Москва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8.00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59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Краснодарский край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6.35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59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ХМАО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5.33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59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ЯНАО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4.50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59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Московская область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3.91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59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Республика Татарстан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3.70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59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Красноярский край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2.99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59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г. Санкт-Петербург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2.80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59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Свердловская область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2.72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59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Ленинградская область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2.63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59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Кемеровская область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2.10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59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Нижегородская область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2.05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59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Псковская область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0.27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59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Республика Карелия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0.26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59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Республика Марий Эл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0.24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59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Магаданская область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0.20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59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Ивановская область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0.20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59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Костромская область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0.17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59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Карачаево-Черкесская Республика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0.14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59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Республика Адыгея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0.12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59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Чукотский автономный округ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0.11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59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Республика Калмыкия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0.11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59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Республика Тыва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0.09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59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Республика Ингушетия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0.08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59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Республика Алтай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0.07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8194" name="Picture 2" descr="http://atlas.socpol.ru/maps/kris_33_04b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1700808"/>
            <a:ext cx="4644008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800" b="1" smtClean="0"/>
              <a:t>Распределение накопленных ПИИ по регионам России (2000-2010 гг.)</a:t>
            </a:r>
          </a:p>
        </p:txBody>
      </p:sp>
      <p:sp>
        <p:nvSpPr>
          <p:cNvPr id="890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8909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1628775"/>
            <a:ext cx="7943850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120</TotalTime>
  <Words>489</Words>
  <Application>Microsoft Office PowerPoint</Application>
  <PresentationFormat>Экран (4:3)</PresentationFormat>
  <Paragraphs>132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Солнцестояние</vt:lpstr>
      <vt:lpstr>Современная инвестиционная ситуация в регионах:  затяжной кризис или временная стагнация</vt:lpstr>
      <vt:lpstr>Инвестиционная динамика в России</vt:lpstr>
      <vt:lpstr>Слайд 3</vt:lpstr>
      <vt:lpstr>Слайд 4</vt:lpstr>
      <vt:lpstr>Отраслевая структура инвестиций в основной капитал</vt:lpstr>
      <vt:lpstr>Слайд 6</vt:lpstr>
      <vt:lpstr>Отраслевые инвестиционные приоритеты</vt:lpstr>
      <vt:lpstr>Чрезвычайно высокая неравномерность в распределении инвестиций</vt:lpstr>
      <vt:lpstr>Распределение накопленных ПИИ по регионам России (2000-2010 гг.)</vt:lpstr>
      <vt:lpstr>Слайд 10</vt:lpstr>
      <vt:lpstr>Объем инвестиций в Сахалинской области на одного жителя, накопленный в 2009-2013 гг. (отраслевой срез)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Современная инвестиционная ситуация в регионах:  затяжной кризис или временная стагнация</dc:title>
  <dc:creator>Lenovo-2</dc:creator>
  <cp:lastModifiedBy>Мария Горячко</cp:lastModifiedBy>
  <cp:revision>14</cp:revision>
  <dcterms:created xsi:type="dcterms:W3CDTF">2016-03-23T16:01:36Z</dcterms:created>
  <dcterms:modified xsi:type="dcterms:W3CDTF">2016-03-24T04:08:05Z</dcterms:modified>
</cp:coreProperties>
</file>