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3" r:id="rId1"/>
    <p:sldMasterId id="2147483879" r:id="rId2"/>
    <p:sldMasterId id="2147483901" r:id="rId3"/>
    <p:sldMasterId id="2147483924" r:id="rId4"/>
    <p:sldMasterId id="2147483936" r:id="rId5"/>
    <p:sldMasterId id="2147483944" r:id="rId6"/>
  </p:sldMasterIdLst>
  <p:notesMasterIdLst>
    <p:notesMasterId r:id="rId37"/>
  </p:notesMasterIdLst>
  <p:handoutMasterIdLst>
    <p:handoutMasterId r:id="rId38"/>
  </p:handoutMasterIdLst>
  <p:sldIdLst>
    <p:sldId id="316" r:id="rId7"/>
    <p:sldId id="1082" r:id="rId8"/>
    <p:sldId id="965" r:id="rId9"/>
    <p:sldId id="1167" r:id="rId10"/>
    <p:sldId id="922" r:id="rId11"/>
    <p:sldId id="1098" r:id="rId12"/>
    <p:sldId id="1168" r:id="rId13"/>
    <p:sldId id="962" r:id="rId14"/>
    <p:sldId id="1169" r:id="rId15"/>
    <p:sldId id="1151" r:id="rId16"/>
    <p:sldId id="1175" r:id="rId17"/>
    <p:sldId id="1171" r:id="rId18"/>
    <p:sldId id="1170" r:id="rId19"/>
    <p:sldId id="1152" r:id="rId20"/>
    <p:sldId id="1172" r:id="rId21"/>
    <p:sldId id="977" r:id="rId22"/>
    <p:sldId id="1174" r:id="rId23"/>
    <p:sldId id="1173" r:id="rId24"/>
    <p:sldId id="1139" r:id="rId25"/>
    <p:sldId id="1142" r:id="rId26"/>
    <p:sldId id="1143" r:id="rId27"/>
    <p:sldId id="1148" r:id="rId28"/>
    <p:sldId id="1149" r:id="rId29"/>
    <p:sldId id="1163" r:id="rId30"/>
    <p:sldId id="1103" r:id="rId31"/>
    <p:sldId id="1164" r:id="rId32"/>
    <p:sldId id="1111" r:id="rId33"/>
    <p:sldId id="1162" r:id="rId34"/>
    <p:sldId id="1115" r:id="rId35"/>
    <p:sldId id="1116" r:id="rId36"/>
  </p:sldIdLst>
  <p:sldSz cx="9144000" cy="6858000" type="screen4x3"/>
  <p:notesSz cx="6858000" cy="10001250"/>
  <p:custDataLst>
    <p:tags r:id="rId3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3AB"/>
    <a:srgbClr val="897A41"/>
    <a:srgbClr val="C0C04C"/>
    <a:srgbClr val="005DA2"/>
    <a:srgbClr val="F5A9B6"/>
    <a:srgbClr val="EE916C"/>
    <a:srgbClr val="004D86"/>
    <a:srgbClr val="00518E"/>
    <a:srgbClr val="00487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5170" autoAdjust="0"/>
  </p:normalViewPr>
  <p:slideViewPr>
    <p:cSldViewPr>
      <p:cViewPr>
        <p:scale>
          <a:sx n="60" d="100"/>
          <a:sy n="60" d="100"/>
        </p:scale>
        <p:origin x="-132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4076"/>
    </p:cViewPr>
  </p:sorterViewPr>
  <p:notesViewPr>
    <p:cSldViewPr>
      <p:cViewPr varScale="1">
        <p:scale>
          <a:sx n="51" d="100"/>
          <a:sy n="51" d="100"/>
        </p:scale>
        <p:origin x="-3006" y="-96"/>
      </p:cViewPr>
      <p:guideLst>
        <p:guide orient="horz" pos="315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kberdieva\Desktop\&#1051;&#1077;&#1085;&#1072;\&#1050;&#1085;&#1080;&#1075;&#1072;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inoyan\Desktop\Fleshka\Desktop\Saya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F:\Desktop\Saya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560820727521505E-2"/>
          <c:y val="0.10872022284262323"/>
          <c:w val="0.96836086499648188"/>
          <c:h val="0.8912797567946996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rgbClr val="C00000"/>
              </a:solidFill>
            </c:spPr>
          </c:dPt>
          <c:dPt>
            <c:idx val="1"/>
            <c:bubble3D val="0"/>
            <c:explosion val="2"/>
            <c:spPr>
              <a:solidFill>
                <a:schemeClr val="bg1">
                  <a:lumMod val="50000"/>
                  <a:lumOff val="50000"/>
                </a:schemeClr>
              </a:solidFill>
            </c:spPr>
          </c:dPt>
          <c:dLbls>
            <c:dLbl>
              <c:idx val="0"/>
              <c:layout>
                <c:manualLayout>
                  <c:x val="-0.12812033230875583"/>
                  <c:y val="7.6007091490775974E-2"/>
                </c:manualLayout>
              </c:layout>
              <c:tx>
                <c:rich>
                  <a:bodyPr/>
                  <a:lstStyle/>
                  <a:p>
                    <a:pPr>
                      <a:defRPr sz="3500">
                        <a:solidFill>
                          <a:schemeClr val="tx1"/>
                        </a:solidFill>
                      </a:defRPr>
                    </a:pPr>
                    <a:r>
                      <a:rPr lang="en-US" sz="3500" b="1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ru-RU" sz="3500" b="1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sz="35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sz="32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8035368755323481"/>
                  <c:y val="-9.2676668404365323E-2"/>
                </c:manualLayout>
              </c:layout>
              <c:tx>
                <c:rich>
                  <a:bodyPr/>
                  <a:lstStyle/>
                  <a:p>
                    <a:r>
                      <a:rPr lang="en-US" sz="3500" b="1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ru-RU" sz="3500" b="1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sz="35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sz="32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5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Лист1!$A$1:$A$2</c:f>
              <c:strCache>
                <c:ptCount val="2"/>
                <c:pt idx="0">
                  <c:v>деньги населения</c:v>
                </c:pt>
                <c:pt idx="1">
                  <c:v>государственные средства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b="1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</a:t>
            </a:r>
            <a:r>
              <a:rPr lang="en-US" sz="1800" b="1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ОПЖ </a:t>
            </a:r>
            <a:r>
              <a:rPr lang="ru-RU" sz="1800" b="1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800" b="1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ВВП на душу населения в странах входящих в рейтинг </a:t>
            </a:r>
            <a:r>
              <a:rPr lang="ru-RU" sz="1800" b="1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 </a:t>
            </a:r>
            <a:r>
              <a:rPr lang="ru-RU" sz="1800" b="1" i="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Блумберг</a:t>
            </a:r>
            <a:r>
              <a:rPr lang="en-US" sz="18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2014 г</a:t>
            </a:r>
            <a:r>
              <a:rPr lang="en-US" sz="18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213525065374223"/>
          <c:y val="2.73312905065150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364323559850005E-2"/>
          <c:y val="0.14370464596610397"/>
          <c:w val="0.89369995980232197"/>
          <c:h val="0.73178319446035989"/>
        </c:manualLayout>
      </c:layout>
      <c:bubbleChart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50"/>
            <c:invertIfNegative val="0"/>
            <c:bubble3D val="0"/>
            <c:spPr>
              <a:solidFill>
                <a:schemeClr val="tx2">
                  <a:lumMod val="75000"/>
                  <a:alpha val="7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1"/>
            <c:invertIfNegative val="0"/>
            <c:bubble3D val="0"/>
            <c:spPr>
              <a:solidFill>
                <a:schemeClr val="accent1">
                  <a:alpha val="97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3.1019816760823112E-2"/>
                  <c:y val="2.022370659502748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Сингапур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59322463874173E-2"/>
                  <c:y val="-2.5281768433007994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Гонконг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753378411341705E-2"/>
                  <c:y val="-2.326260458599970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Италия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16454218844924E-2"/>
                  <c:y val="-4.601666854175532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Япония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6.7653406707061201E-2"/>
                  <c:y val="-5.4967022203876773E-4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Израиль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669838393235081E-2"/>
                  <c:y val="-2.043085732858020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Франция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972221434682989E-2"/>
                  <c:y val="-2.4918569519319665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ОАЭ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7735729923207291E-2"/>
                  <c:y val="-2.3008334270877241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Великобритания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0586501966064558E-2"/>
                  <c:y val="2.2511984857399133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Норвегия</a:t>
                    </a:r>
                    <a:r>
                      <a:rPr lang="ru-RU" sz="1000" baseline="0"/>
                      <a:t> </a:t>
                    </a:r>
                    <a:endParaRPr lang="en-US" sz="70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0962639893061694E-2"/>
                  <c:y val="-1.6632076601242857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Мексика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8.0600064397154822E-2"/>
                  <c:y val="-1.5096512970106222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Испания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sz="1000"/>
                      <a:t>Швейцария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9260506005522543E-2"/>
                  <c:y val="2.6859552409548952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Саудовская</a:t>
                    </a:r>
                    <a:r>
                      <a:rPr lang="ru-RU" sz="1000" baseline="0"/>
                      <a:t> Аравия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1006290670812989E-2"/>
                  <c:y val="1.1504167135438831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Чили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9110621095185593E-2"/>
                  <c:y val="1.968019680196802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Чешская</a:t>
                    </a:r>
                    <a:r>
                      <a:rPr lang="ru-RU" sz="1000" baseline="0"/>
                      <a:t> Республика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1.634626077887355E-2"/>
                  <c:y val="-1.7844453564336071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Польша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layout>
                <c:manualLayout>
                  <c:x val="-5.506025036833221E-2"/>
                  <c:y val="-1.660403713521098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Греция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8.6299892125134836E-3"/>
                  <c:y val="1.5873015873015872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Малайзия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9.1586414151762635E-3"/>
                  <c:y val="2.8094255793090655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Португалия 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layout>
                <c:manualLayout>
                  <c:x val="-1.1006290670812989E-2"/>
                  <c:y val="9.2033337083510646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Словакия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layout/>
              <c:tx>
                <c:rich>
                  <a:bodyPr/>
                  <a:lstStyle/>
                  <a:p>
                    <a:r>
                      <a:rPr lang="ru-RU" sz="1000"/>
                      <a:t>Венгрия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delete val="1"/>
            </c:dLbl>
            <c:dLbl>
              <c:idx val="38"/>
              <c:layout>
                <c:manualLayout>
                  <c:x val="-7.3730769790559911E-2"/>
                  <c:y val="-7.208778388771401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Китай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delete val="1"/>
            </c:dLbl>
            <c:dLbl>
              <c:idx val="40"/>
              <c:layout>
                <c:manualLayout>
                  <c:x val="1.2578617909500558E-2"/>
                  <c:y val="6.9025002812632989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Бельгия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layout>
                <c:manualLayout>
                  <c:x val="-6.2893089547503079E-3"/>
                  <c:y val="-1.1504167135438916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Белорусия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delete val="1"/>
            </c:dLbl>
            <c:dLbl>
              <c:idx val="43"/>
              <c:layout>
                <c:manualLayout>
                  <c:x val="-7.861636193437849E-3"/>
                  <c:y val="-2.3008334270877662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США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"/>
              <c:delete val="1"/>
            </c:dLbl>
            <c:dLbl>
              <c:idx val="45"/>
              <c:delete val="1"/>
            </c:dLbl>
            <c:dLbl>
              <c:idx val="46"/>
              <c:delete val="1"/>
            </c:dLbl>
            <c:dLbl>
              <c:idx val="47"/>
              <c:layout>
                <c:manualLayout>
                  <c:x val="-2.158592629452917E-2"/>
                  <c:y val="-2.4037718560788998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Алжир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5.4351376133436186E-2"/>
                  <c:y val="2.257073100151688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Азербайджан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-1.2578617909500529E-2"/>
                  <c:y val="1.1504167135438831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Бразилия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layout>
                <c:manualLayout>
                  <c:x val="-1.4880579853580698E-3"/>
                  <c:y val="1.7335356247036569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Россия</a:t>
                    </a:r>
                    <a:endParaRPr lang="en-US" sz="80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1"/>
              <c:layout>
                <c:manualLayout>
                  <c:x val="-7.4349442379182153E-3"/>
                  <c:y val="-6.1396761828424575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Москва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2"/>
              <c:layout>
                <c:manualLayout>
                  <c:x val="-5.545286506469501E-2"/>
                  <c:y val="2.97840585399807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ОЭСР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layout>
                <c:manualLayout>
                  <c:x val="-3.9433148490449738E-2"/>
                  <c:y val="2.892262537274887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Казахстан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Graph!$H$3:$H$56</c:f>
              <c:numCache>
                <c:formatCode>0</c:formatCode>
                <c:ptCount val="54"/>
                <c:pt idx="0">
                  <c:v>82763.357650815669</c:v>
                </c:pt>
                <c:pt idx="1">
                  <c:v>55084.244811470446</c:v>
                </c:pt>
                <c:pt idx="2">
                  <c:v>34757.840664367548</c:v>
                </c:pt>
                <c:pt idx="3">
                  <c:v>36426.302206897708</c:v>
                </c:pt>
                <c:pt idx="4">
                  <c:v>34355.729841127439</c:v>
                </c:pt>
                <c:pt idx="5">
                  <c:v>43901.554853507572</c:v>
                </c:pt>
                <c:pt idx="6">
                  <c:v>33072.398987447355</c:v>
                </c:pt>
                <c:pt idx="7">
                  <c:v>38847.450862415077</c:v>
                </c:pt>
                <c:pt idx="8">
                  <c:v>66009.257031780624</c:v>
                </c:pt>
                <c:pt idx="9">
                  <c:v>39136.774236432488</c:v>
                </c:pt>
                <c:pt idx="10">
                  <c:v>64893.055643834188</c:v>
                </c:pt>
                <c:pt idx="11">
                  <c:v>16949.738485859361</c:v>
                </c:pt>
                <c:pt idx="12">
                  <c:v>11349.70597040877</c:v>
                </c:pt>
                <c:pt idx="13">
                  <c:v>33763.393662310431</c:v>
                </c:pt>
                <c:pt idx="14">
                  <c:v>54054.350359217642</c:v>
                </c:pt>
                <c:pt idx="15">
                  <c:v>51924.347039208878</c:v>
                </c:pt>
                <c:pt idx="16">
                  <c:v>22345.961113233185</c:v>
                </c:pt>
                <c:pt idx="17">
                  <c:v>30444.949809935813</c:v>
                </c:pt>
                <c:pt idx="18">
                  <c:v>39754.485240450507</c:v>
                </c:pt>
                <c:pt idx="19">
                  <c:v>45143.523324995069</c:v>
                </c:pt>
                <c:pt idx="20">
                  <c:v>44088.540448552907</c:v>
                </c:pt>
                <c:pt idx="21">
                  <c:v>24882.343486796522</c:v>
                </c:pt>
                <c:pt idx="22">
                  <c:v>45615.811193476125</c:v>
                </c:pt>
                <c:pt idx="23">
                  <c:v>26098.811334338257</c:v>
                </c:pt>
                <c:pt idx="24">
                  <c:v>15590.753047517368</c:v>
                </c:pt>
                <c:pt idx="25">
                  <c:v>13216.541890759761</c:v>
                </c:pt>
                <c:pt idx="26">
                  <c:v>24951.147052000259</c:v>
                </c:pt>
                <c:pt idx="27">
                  <c:v>28326.806590549681</c:v>
                </c:pt>
                <c:pt idx="28">
                  <c:v>14551.667430698963</c:v>
                </c:pt>
                <c:pt idx="29">
                  <c:v>19401.349618168253</c:v>
                </c:pt>
                <c:pt idx="30">
                  <c:v>27584.747918041096</c:v>
                </c:pt>
                <c:pt idx="31">
                  <c:v>19226.085954937353</c:v>
                </c:pt>
                <c:pt idx="33">
                  <c:v>44862.503979977388</c:v>
                </c:pt>
                <c:pt idx="34">
                  <c:v>46164.944321006216</c:v>
                </c:pt>
                <c:pt idx="35">
                  <c:v>11989.328105225057</c:v>
                </c:pt>
                <c:pt idx="36">
                  <c:v>24498.494279538059</c:v>
                </c:pt>
                <c:pt idx="37">
                  <c:v>17558.320539658573</c:v>
                </c:pt>
                <c:pt idx="38">
                  <c:v>12659.669890635761</c:v>
                </c:pt>
                <c:pt idx="39">
                  <c:v>47130.712202617098</c:v>
                </c:pt>
                <c:pt idx="40">
                  <c:v>42725.310565047606</c:v>
                </c:pt>
                <c:pt idx="41">
                  <c:v>18184.863579970282</c:v>
                </c:pt>
                <c:pt idx="42">
                  <c:v>13262.29225695445</c:v>
                </c:pt>
                <c:pt idx="43">
                  <c:v>54629.49516789116</c:v>
                </c:pt>
                <c:pt idx="44">
                  <c:v>16323.840000004948</c:v>
                </c:pt>
                <c:pt idx="45">
                  <c:v>16391.562465548846</c:v>
                </c:pt>
                <c:pt idx="46">
                  <c:v>13357.146129210952</c:v>
                </c:pt>
                <c:pt idx="47">
                  <c:v>14167.339676917918</c:v>
                </c:pt>
                <c:pt idx="48">
                  <c:v>17515.623758409911</c:v>
                </c:pt>
                <c:pt idx="49">
                  <c:v>15838.020414920587</c:v>
                </c:pt>
                <c:pt idx="50">
                  <c:v>25635.851157443201</c:v>
                </c:pt>
                <c:pt idx="51">
                  <c:v>52406.006511123167</c:v>
                </c:pt>
                <c:pt idx="52" formatCode="General">
                  <c:v>38765.688365741473</c:v>
                </c:pt>
                <c:pt idx="53" formatCode="General">
                  <c:v>24204.7</c:v>
                </c:pt>
              </c:numCache>
            </c:numRef>
          </c:xVal>
          <c:yVal>
            <c:numRef>
              <c:f>Graph!$D$3:$D$56</c:f>
              <c:numCache>
                <c:formatCode>0.0</c:formatCode>
                <c:ptCount val="54"/>
                <c:pt idx="0">
                  <c:v>82.1</c:v>
                </c:pt>
                <c:pt idx="1">
                  <c:v>83.5</c:v>
                </c:pt>
                <c:pt idx="2">
                  <c:v>82.9</c:v>
                </c:pt>
                <c:pt idx="3">
                  <c:v>83.1</c:v>
                </c:pt>
                <c:pt idx="4">
                  <c:v>81.400000000000006</c:v>
                </c:pt>
                <c:pt idx="5">
                  <c:v>82.1</c:v>
                </c:pt>
                <c:pt idx="6">
                  <c:v>81.7</c:v>
                </c:pt>
                <c:pt idx="7">
                  <c:v>82.6</c:v>
                </c:pt>
                <c:pt idx="8">
                  <c:v>77</c:v>
                </c:pt>
                <c:pt idx="9">
                  <c:v>81.5</c:v>
                </c:pt>
                <c:pt idx="10">
                  <c:v>81.5</c:v>
                </c:pt>
                <c:pt idx="11">
                  <c:v>77.099999999999994</c:v>
                </c:pt>
                <c:pt idx="12">
                  <c:v>76.2</c:v>
                </c:pt>
                <c:pt idx="13">
                  <c:v>82.4</c:v>
                </c:pt>
                <c:pt idx="14">
                  <c:v>82.7</c:v>
                </c:pt>
                <c:pt idx="15">
                  <c:v>75.5</c:v>
                </c:pt>
                <c:pt idx="16">
                  <c:v>79.599999999999994</c:v>
                </c:pt>
                <c:pt idx="17">
                  <c:v>78.099999999999994</c:v>
                </c:pt>
                <c:pt idx="18">
                  <c:v>80.599999999999994</c:v>
                </c:pt>
                <c:pt idx="19">
                  <c:v>81.7</c:v>
                </c:pt>
                <c:pt idx="20">
                  <c:v>81.2</c:v>
                </c:pt>
                <c:pt idx="21">
                  <c:v>76.8</c:v>
                </c:pt>
                <c:pt idx="22">
                  <c:v>80.900000000000006</c:v>
                </c:pt>
                <c:pt idx="23">
                  <c:v>80.599999999999994</c:v>
                </c:pt>
                <c:pt idx="24">
                  <c:v>75.2</c:v>
                </c:pt>
                <c:pt idx="25">
                  <c:v>75.2</c:v>
                </c:pt>
                <c:pt idx="26">
                  <c:v>74.8</c:v>
                </c:pt>
                <c:pt idx="27">
                  <c:v>80.400000000000006</c:v>
                </c:pt>
                <c:pt idx="28">
                  <c:v>74.2</c:v>
                </c:pt>
                <c:pt idx="29">
                  <c:v>74.599999999999994</c:v>
                </c:pt>
                <c:pt idx="30">
                  <c:v>76.099999999999994</c:v>
                </c:pt>
                <c:pt idx="31">
                  <c:v>74.900000000000006</c:v>
                </c:pt>
                <c:pt idx="32">
                  <c:v>76</c:v>
                </c:pt>
                <c:pt idx="33">
                  <c:v>80.099999999999994</c:v>
                </c:pt>
                <c:pt idx="34">
                  <c:v>80.900000000000006</c:v>
                </c:pt>
                <c:pt idx="35">
                  <c:v>74.5</c:v>
                </c:pt>
                <c:pt idx="36">
                  <c:v>75.099999999999994</c:v>
                </c:pt>
                <c:pt idx="37">
                  <c:v>74.5</c:v>
                </c:pt>
                <c:pt idx="38">
                  <c:v>75.2</c:v>
                </c:pt>
                <c:pt idx="39">
                  <c:v>81.099999999999994</c:v>
                </c:pt>
                <c:pt idx="40">
                  <c:v>80.400000000000006</c:v>
                </c:pt>
                <c:pt idx="41">
                  <c:v>72.099999999999994</c:v>
                </c:pt>
                <c:pt idx="42">
                  <c:v>73.2</c:v>
                </c:pt>
                <c:pt idx="43">
                  <c:v>78.7</c:v>
                </c:pt>
                <c:pt idx="44">
                  <c:v>74.3</c:v>
                </c:pt>
                <c:pt idx="45">
                  <c:v>73.8</c:v>
                </c:pt>
                <c:pt idx="46">
                  <c:v>73.8</c:v>
                </c:pt>
                <c:pt idx="47">
                  <c:v>70.900000000000006</c:v>
                </c:pt>
                <c:pt idx="48">
                  <c:v>70.599999999999994</c:v>
                </c:pt>
                <c:pt idx="49">
                  <c:v>73.599999999999994</c:v>
                </c:pt>
                <c:pt idx="50">
                  <c:v>70.5</c:v>
                </c:pt>
                <c:pt idx="51" formatCode="General">
                  <c:v>76.37</c:v>
                </c:pt>
                <c:pt idx="52" formatCode="0.00">
                  <c:v>79.983495697213542</c:v>
                </c:pt>
                <c:pt idx="53" formatCode="0.00">
                  <c:v>70.45</c:v>
                </c:pt>
              </c:numCache>
            </c:numRef>
          </c:yVal>
          <c:bubbleSize>
            <c:numRef>
              <c:f>Graph!$G$3:$G$56</c:f>
              <c:numCache>
                <c:formatCode>General</c:formatCode>
                <c:ptCount val="54"/>
                <c:pt idx="0">
                  <c:v>5469700</c:v>
                </c:pt>
                <c:pt idx="1">
                  <c:v>7241700</c:v>
                </c:pt>
                <c:pt idx="2">
                  <c:v>61336387</c:v>
                </c:pt>
                <c:pt idx="3">
                  <c:v>127131800</c:v>
                </c:pt>
                <c:pt idx="4">
                  <c:v>50423955</c:v>
                </c:pt>
                <c:pt idx="5">
                  <c:v>23490736</c:v>
                </c:pt>
                <c:pt idx="6">
                  <c:v>8215300</c:v>
                </c:pt>
                <c:pt idx="7">
                  <c:v>66206930</c:v>
                </c:pt>
                <c:pt idx="8">
                  <c:v>9086139</c:v>
                </c:pt>
                <c:pt idx="9">
                  <c:v>64510376</c:v>
                </c:pt>
                <c:pt idx="10">
                  <c:v>5136475</c:v>
                </c:pt>
                <c:pt idx="11">
                  <c:v>125385833</c:v>
                </c:pt>
                <c:pt idx="12">
                  <c:v>15902916</c:v>
                </c:pt>
                <c:pt idx="13">
                  <c:v>46404602</c:v>
                </c:pt>
                <c:pt idx="14">
                  <c:v>8190229</c:v>
                </c:pt>
                <c:pt idx="15">
                  <c:v>30886545</c:v>
                </c:pt>
                <c:pt idx="16">
                  <c:v>17762647</c:v>
                </c:pt>
                <c:pt idx="17">
                  <c:v>10510566</c:v>
                </c:pt>
                <c:pt idx="18">
                  <c:v>5463596</c:v>
                </c:pt>
                <c:pt idx="19">
                  <c:v>9689555</c:v>
                </c:pt>
                <c:pt idx="20">
                  <c:v>35540419</c:v>
                </c:pt>
                <c:pt idx="21">
                  <c:v>37995529</c:v>
                </c:pt>
                <c:pt idx="22">
                  <c:v>80889505</c:v>
                </c:pt>
                <c:pt idx="23">
                  <c:v>10957740</c:v>
                </c:pt>
                <c:pt idx="24">
                  <c:v>6258984</c:v>
                </c:pt>
                <c:pt idx="25">
                  <c:v>1364270000</c:v>
                </c:pt>
                <c:pt idx="26">
                  <c:v>29901997</c:v>
                </c:pt>
                <c:pt idx="27">
                  <c:v>10397393</c:v>
                </c:pt>
                <c:pt idx="28">
                  <c:v>67725979</c:v>
                </c:pt>
                <c:pt idx="29">
                  <c:v>19910995</c:v>
                </c:pt>
                <c:pt idx="30">
                  <c:v>5418506</c:v>
                </c:pt>
                <c:pt idx="31">
                  <c:v>75932348</c:v>
                </c:pt>
                <c:pt idx="32">
                  <c:v>42980026</c:v>
                </c:pt>
                <c:pt idx="33">
                  <c:v>5639565</c:v>
                </c:pt>
                <c:pt idx="34">
                  <c:v>8534492</c:v>
                </c:pt>
                <c:pt idx="35">
                  <c:v>30973148</c:v>
                </c:pt>
                <c:pt idx="36">
                  <c:v>9861673</c:v>
                </c:pt>
                <c:pt idx="37">
                  <c:v>30693827</c:v>
                </c:pt>
                <c:pt idx="38">
                  <c:v>7129428</c:v>
                </c:pt>
                <c:pt idx="39">
                  <c:v>16854183</c:v>
                </c:pt>
                <c:pt idx="40">
                  <c:v>11225207</c:v>
                </c:pt>
                <c:pt idx="41">
                  <c:v>9470000</c:v>
                </c:pt>
                <c:pt idx="42">
                  <c:v>10405943</c:v>
                </c:pt>
                <c:pt idx="43">
                  <c:v>318857056</c:v>
                </c:pt>
                <c:pt idx="44">
                  <c:v>7226291</c:v>
                </c:pt>
                <c:pt idx="45">
                  <c:v>78143644</c:v>
                </c:pt>
                <c:pt idx="46">
                  <c:v>47791393</c:v>
                </c:pt>
                <c:pt idx="47">
                  <c:v>38934334</c:v>
                </c:pt>
                <c:pt idx="48">
                  <c:v>9537823</c:v>
                </c:pt>
                <c:pt idx="49">
                  <c:v>206077898</c:v>
                </c:pt>
                <c:pt idx="50">
                  <c:v>143819569</c:v>
                </c:pt>
                <c:pt idx="51">
                  <c:v>12043893</c:v>
                </c:pt>
                <c:pt idx="52">
                  <c:v>1271344548</c:v>
                </c:pt>
                <c:pt idx="53">
                  <c:v>17289111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202348032"/>
        <c:axId val="202349952"/>
      </c:bubbleChart>
      <c:valAx>
        <c:axId val="202348032"/>
        <c:scaling>
          <c:orientation val="minMax"/>
          <c:max val="9000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ВВП на душу населения (долл. США, по ППС) 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2349952"/>
        <c:crosses val="autoZero"/>
        <c:crossBetween val="midCat"/>
        <c:majorUnit val="5000"/>
      </c:valAx>
      <c:valAx>
        <c:axId val="202349952"/>
        <c:scaling>
          <c:orientation val="minMax"/>
          <c:min val="6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ОПЖ при рождении (лет)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0234803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800"/>
            </a:pPr>
            <a:r>
              <a:rPr lang="ru-RU" sz="1800" dirty="0" smtClean="0"/>
              <a:t>Взаимосвязь</a:t>
            </a:r>
            <a:r>
              <a:rPr lang="en-US" sz="1800" dirty="0" smtClean="0"/>
              <a:t> </a:t>
            </a:r>
            <a:r>
              <a:rPr lang="ru-RU" sz="1800" dirty="0"/>
              <a:t>ОПЖ </a:t>
            </a:r>
            <a:r>
              <a:rPr lang="ru-RU" sz="1800" dirty="0" smtClean="0"/>
              <a:t>и</a:t>
            </a:r>
            <a:r>
              <a:rPr lang="en-US" sz="1800" dirty="0" smtClean="0"/>
              <a:t> </a:t>
            </a:r>
            <a:r>
              <a:rPr lang="ru-RU" sz="1800" dirty="0" err="1" smtClean="0"/>
              <a:t>подушевых</a:t>
            </a:r>
            <a:r>
              <a:rPr lang="en-US" sz="1800" dirty="0" smtClean="0"/>
              <a:t> </a:t>
            </a:r>
            <a:r>
              <a:rPr lang="ru-RU" sz="1800" dirty="0"/>
              <a:t>госрасходов на здравоохранение в странах входящих в рейтинг </a:t>
            </a:r>
            <a:r>
              <a:rPr lang="ru-RU" sz="1800" dirty="0" err="1"/>
              <a:t>агенства</a:t>
            </a:r>
            <a:r>
              <a:rPr lang="ru-RU" sz="1800" dirty="0"/>
              <a:t> </a:t>
            </a:r>
            <a:r>
              <a:rPr lang="ru-RU" sz="1800" dirty="0" err="1"/>
              <a:t>Блумберг</a:t>
            </a:r>
            <a:r>
              <a:rPr lang="en-US" sz="1800" dirty="0"/>
              <a:t>,</a:t>
            </a:r>
            <a:r>
              <a:rPr lang="ru-RU" sz="1800" dirty="0"/>
              <a:t> 2014 г</a:t>
            </a:r>
            <a:r>
              <a:rPr lang="en-US" sz="1800" dirty="0"/>
              <a:t>.</a:t>
            </a:r>
            <a:endParaRPr lang="ru-RU" sz="1800" dirty="0"/>
          </a:p>
        </c:rich>
      </c:tx>
      <c:layout>
        <c:manualLayout>
          <c:xMode val="edge"/>
          <c:yMode val="edge"/>
          <c:x val="0.1198153268946427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364274449512583E-2"/>
          <c:y val="0.14155064145019255"/>
          <c:w val="0.89369995980232197"/>
          <c:h val="0.73178319446035989"/>
        </c:manualLayout>
      </c:layout>
      <c:bubbleChart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50"/>
            <c:invertIfNegative val="0"/>
            <c:bubble3D val="0"/>
            <c:spPr>
              <a:solidFill>
                <a:schemeClr val="tx2">
                  <a:lumMod val="75000"/>
                  <a:alpha val="7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1"/>
            <c:invertIfNegative val="0"/>
            <c:bubble3D val="0"/>
            <c:spPr>
              <a:solidFill>
                <a:schemeClr val="tx2">
                  <a:lumMod val="60000"/>
                  <a:lumOff val="40000"/>
                  <a:alpha val="64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3.0210162967528133E-2"/>
                  <c:y val="2.8015948388130874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Сингапур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59322463874173E-2"/>
                  <c:y val="-2.5281768433007994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Гонконг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753378411341705E-2"/>
                  <c:y val="-2.326260458599970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Италия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16454218844924E-2"/>
                  <c:y val="-4.601666854175532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Япония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7.4516831586854668E-2"/>
                  <c:y val="-1.479328004947596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Израиль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669838393235081E-2"/>
                  <c:y val="-2.043085732858020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Франция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972221434682989E-2"/>
                  <c:y val="-2.4918569519319665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ОАЭ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1290843727713337E-2"/>
                  <c:y val="-8.2576106868641665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Великобритания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0586501966064558E-2"/>
                  <c:y val="2.2511984857399133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Норвегия</a:t>
                    </a:r>
                    <a:r>
                      <a:rPr lang="ru-RU" sz="1000" baseline="0"/>
                      <a:t> </a:t>
                    </a:r>
                    <a:endParaRPr lang="en-US" sz="70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0820974088035668E-2"/>
                  <c:y val="-2.8545635822420722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Мексика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8.0600064397154822E-2"/>
                  <c:y val="-1.5096512970106222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Испания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sz="1000"/>
                      <a:t>Швейцария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9260506005522543E-2"/>
                  <c:y val="2.6859552409548952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Саудовская</a:t>
                    </a:r>
                    <a:r>
                      <a:rPr lang="ru-RU" sz="1000" baseline="0"/>
                      <a:t> Аравия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1006290670812989E-2"/>
                  <c:y val="1.1504167135438831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Чили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2949190038860669E-2"/>
                  <c:y val="-8.1183057201496111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Чешская</a:t>
                    </a:r>
                    <a:r>
                      <a:rPr lang="ru-RU" sz="1000" baseline="0"/>
                      <a:t> Республика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1.634626077887355E-2"/>
                  <c:y val="-1.7844453564336071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Польша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layout>
                <c:manualLayout>
                  <c:x val="-5.506025036833221E-2"/>
                  <c:y val="-1.660403713521098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Греция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1.2326837149053227E-2"/>
                  <c:y val="1.190174106192911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Малайзия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9.1586414151762635E-3"/>
                  <c:y val="2.8094255793090655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Португалия 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layout>
                <c:manualLayout>
                  <c:x val="-6.1614294516327784E-3"/>
                  <c:y val="5.9568117079962244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Аргентина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layout/>
              <c:tx>
                <c:rich>
                  <a:bodyPr/>
                  <a:lstStyle/>
                  <a:p>
                    <a:r>
                      <a:rPr lang="ru-RU" sz="1000"/>
                      <a:t>Венгрия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delete val="1"/>
            </c:dLbl>
            <c:dLbl>
              <c:idx val="38"/>
              <c:layout>
                <c:manualLayout>
                  <c:x val="-8.1124485132519242E-2"/>
                  <c:y val="-1.651522137372833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Китай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delete val="1"/>
            </c:dLbl>
            <c:dLbl>
              <c:idx val="40"/>
              <c:layout>
                <c:manualLayout>
                  <c:x val="2.4937032201561828E-2"/>
                  <c:y val="7.9565626815732008E-4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Бельгия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layout>
                <c:manualLayout>
                  <c:x val="-6.2893089547503079E-3"/>
                  <c:y val="-1.1504167135438916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Белорусия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delete val="1"/>
            </c:dLbl>
            <c:dLbl>
              <c:idx val="43"/>
              <c:layout>
                <c:manualLayout>
                  <c:x val="-7.861636193437849E-3"/>
                  <c:y val="-2.3008334270877662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США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"/>
              <c:delete val="1"/>
            </c:dLbl>
            <c:dLbl>
              <c:idx val="45"/>
              <c:delete val="1"/>
            </c:dLbl>
            <c:dLbl>
              <c:idx val="46"/>
              <c:delete val="1"/>
            </c:dLbl>
            <c:dLbl>
              <c:idx val="47"/>
              <c:layout>
                <c:manualLayout>
                  <c:x val="-2.158592629452917E-2"/>
                  <c:y val="-2.4037718560788998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Алжир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6.2659649521152799E-2"/>
                  <c:y val="3.0555508805674099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Азербайджан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-1.2578617909500529E-2"/>
                  <c:y val="1.1504167135438831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Бразилия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layout>
                <c:manualLayout>
                  <c:x val="-1.2578617909500558E-2"/>
                  <c:y val="3.4512501406316495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Россия</a:t>
                    </a:r>
                    <a:endParaRPr lang="en-US" sz="80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1"/>
              <c:layout>
                <c:manualLayout>
                  <c:x val="-7.4349442379182153E-3"/>
                  <c:y val="-6.1396761828424575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Москва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2"/>
              <c:layout>
                <c:manualLayout>
                  <c:x val="-2.8342575477510783E-2"/>
                  <c:y val="5.162570146929998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ОЭСР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layout>
                <c:manualLayout>
                  <c:x val="-2.927478376580173E-2"/>
                  <c:y val="2.5641025641025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Казахстан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Graph!$K$3:$K$56</c:f>
              <c:numCache>
                <c:formatCode>General</c:formatCode>
                <c:ptCount val="54"/>
                <c:pt idx="0" formatCode="0">
                  <c:v>1424.3441951046095</c:v>
                </c:pt>
                <c:pt idx="2" formatCode="0">
                  <c:v>2439.2946456608065</c:v>
                </c:pt>
                <c:pt idx="3" formatCode="0">
                  <c:v>3070.539267107556</c:v>
                </c:pt>
                <c:pt idx="4" formatCode="0">
                  <c:v>1280.3438810786802</c:v>
                </c:pt>
                <c:pt idx="5" formatCode="0">
                  <c:v>2791.6135878791606</c:v>
                </c:pt>
                <c:pt idx="6" formatCode="0">
                  <c:v>1392.6819928931939</c:v>
                </c:pt>
                <c:pt idx="7" formatCode="0">
                  <c:v>3360.1948918805415</c:v>
                </c:pt>
                <c:pt idx="8" formatCode="0">
                  <c:v>1569.9953526900242</c:v>
                </c:pt>
                <c:pt idx="9" formatCode="0">
                  <c:v>2765.8717093139244</c:v>
                </c:pt>
                <c:pt idx="10" formatCode="0">
                  <c:v>5390.9287074565445</c:v>
                </c:pt>
                <c:pt idx="11" formatCode="0">
                  <c:v>548.97570911365892</c:v>
                </c:pt>
                <c:pt idx="12" formatCode="0">
                  <c:v>412.26384485663203</c:v>
                </c:pt>
                <c:pt idx="13" formatCode="0">
                  <c:v>2004.1400634561492</c:v>
                </c:pt>
                <c:pt idx="14" formatCode="0">
                  <c:v>4083.1581512566368</c:v>
                </c:pt>
                <c:pt idx="15" formatCode="0">
                  <c:v>1079.2753321674754</c:v>
                </c:pt>
                <c:pt idx="16" formatCode="0">
                  <c:v>794.62003214763854</c:v>
                </c:pt>
                <c:pt idx="17" formatCode="0">
                  <c:v>1650.8845387622418</c:v>
                </c:pt>
                <c:pt idx="18" formatCode="0">
                  <c:v>2713.1008884626312</c:v>
                </c:pt>
                <c:pt idx="19" formatCode="0">
                  <c:v>3457.8857963915279</c:v>
                </c:pt>
                <c:pt idx="20" formatCode="0">
                  <c:v>3321.9417391453994</c:v>
                </c:pt>
                <c:pt idx="21" formatCode="0">
                  <c:v>1078.9492032613944</c:v>
                </c:pt>
                <c:pt idx="22" formatCode="0">
                  <c:v>3696.0359562763247</c:v>
                </c:pt>
                <c:pt idx="23" formatCode="0">
                  <c:v>1746.6536779543449</c:v>
                </c:pt>
                <c:pt idx="24" formatCode="0">
                  <c:v>537.04334737834824</c:v>
                </c:pt>
                <c:pt idx="25" formatCode="0">
                  <c:v>360.2896269590359</c:v>
                </c:pt>
                <c:pt idx="26" formatCode="0">
                  <c:v>514.46964917301568</c:v>
                </c:pt>
                <c:pt idx="27" formatCode="0">
                  <c:v>1621.5558559908011</c:v>
                </c:pt>
                <c:pt idx="28" formatCode="0">
                  <c:v>527.31699098018646</c:v>
                </c:pt>
                <c:pt idx="29" formatCode="0">
                  <c:v>787.70619407730123</c:v>
                </c:pt>
                <c:pt idx="30" formatCode="0">
                  <c:v>1503.4448477240876</c:v>
                </c:pt>
                <c:pt idx="31" formatCode="0">
                  <c:v>815.48308506172748</c:v>
                </c:pt>
                <c:pt idx="32" formatCode="0">
                  <c:v>1167.1445476376084</c:v>
                </c:pt>
                <c:pt idx="33" formatCode="0">
                  <c:v>3885.7106546368486</c:v>
                </c:pt>
                <c:pt idx="34" formatCode="0">
                  <c:v>3699.8945375200751</c:v>
                </c:pt>
                <c:pt idx="35" formatCode="0">
                  <c:v>367.85950005900901</c:v>
                </c:pt>
                <c:pt idx="36" formatCode="0">
                  <c:v>1169.1414451483327</c:v>
                </c:pt>
                <c:pt idx="37" formatCode="0">
                  <c:v>177.64105233674877</c:v>
                </c:pt>
                <c:pt idx="38" formatCode="0">
                  <c:v>597.10593656880656</c:v>
                </c:pt>
                <c:pt idx="39" formatCode="0">
                  <c:v>4472.3981299272318</c:v>
                </c:pt>
                <c:pt idx="40" formatCode="0">
                  <c:v>3430.7797583843048</c:v>
                </c:pt>
                <c:pt idx="41" formatCode="0">
                  <c:v>706.82355299022879</c:v>
                </c:pt>
                <c:pt idx="42" formatCode="0">
                  <c:v>329.36089523752634</c:v>
                </c:pt>
                <c:pt idx="43" formatCode="0">
                  <c:v>4306.5774254578928</c:v>
                </c:pt>
                <c:pt idx="44" formatCode="0">
                  <c:v>718.43824916952747</c:v>
                </c:pt>
                <c:pt idx="45" formatCode="0">
                  <c:v>576.98389111473477</c:v>
                </c:pt>
                <c:pt idx="46" formatCode="0">
                  <c:v>640.74243367934605</c:v>
                </c:pt>
                <c:pt idx="47" formatCode="0">
                  <c:v>577.03019959719097</c:v>
                </c:pt>
                <c:pt idx="48" formatCode="0">
                  <c:v>198.8189473077494</c:v>
                </c:pt>
                <c:pt idx="49" formatCode="0">
                  <c:v>696.74274347417406</c:v>
                </c:pt>
                <c:pt idx="50" formatCode="0">
                  <c:v>943</c:v>
                </c:pt>
                <c:pt idx="51">
                  <c:v>1206.0323823852932</c:v>
                </c:pt>
                <c:pt idx="52">
                  <c:v>2812.8826343183832</c:v>
                </c:pt>
                <c:pt idx="53">
                  <c:v>543.47013301176003</c:v>
                </c:pt>
              </c:numCache>
            </c:numRef>
          </c:xVal>
          <c:yVal>
            <c:numRef>
              <c:f>Graph!$D$3:$D$56</c:f>
              <c:numCache>
                <c:formatCode>0.0</c:formatCode>
                <c:ptCount val="54"/>
                <c:pt idx="0">
                  <c:v>82.1</c:v>
                </c:pt>
                <c:pt idx="1">
                  <c:v>83.5</c:v>
                </c:pt>
                <c:pt idx="2">
                  <c:v>82.9</c:v>
                </c:pt>
                <c:pt idx="3">
                  <c:v>83.1</c:v>
                </c:pt>
                <c:pt idx="4">
                  <c:v>81.400000000000006</c:v>
                </c:pt>
                <c:pt idx="5">
                  <c:v>82.1</c:v>
                </c:pt>
                <c:pt idx="6">
                  <c:v>81.7</c:v>
                </c:pt>
                <c:pt idx="7">
                  <c:v>82.6</c:v>
                </c:pt>
                <c:pt idx="8">
                  <c:v>77</c:v>
                </c:pt>
                <c:pt idx="9">
                  <c:v>81.5</c:v>
                </c:pt>
                <c:pt idx="10">
                  <c:v>81.5</c:v>
                </c:pt>
                <c:pt idx="11">
                  <c:v>77.099999999999994</c:v>
                </c:pt>
                <c:pt idx="12">
                  <c:v>76.2</c:v>
                </c:pt>
                <c:pt idx="13">
                  <c:v>82.4</c:v>
                </c:pt>
                <c:pt idx="14">
                  <c:v>82.7</c:v>
                </c:pt>
                <c:pt idx="15">
                  <c:v>75.5</c:v>
                </c:pt>
                <c:pt idx="16">
                  <c:v>79.599999999999994</c:v>
                </c:pt>
                <c:pt idx="17">
                  <c:v>78.099999999999994</c:v>
                </c:pt>
                <c:pt idx="18">
                  <c:v>80.599999999999994</c:v>
                </c:pt>
                <c:pt idx="19">
                  <c:v>81.7</c:v>
                </c:pt>
                <c:pt idx="20">
                  <c:v>81.2</c:v>
                </c:pt>
                <c:pt idx="21">
                  <c:v>76.8</c:v>
                </c:pt>
                <c:pt idx="22">
                  <c:v>80.900000000000006</c:v>
                </c:pt>
                <c:pt idx="23">
                  <c:v>80.599999999999994</c:v>
                </c:pt>
                <c:pt idx="24">
                  <c:v>75.2</c:v>
                </c:pt>
                <c:pt idx="25">
                  <c:v>75.2</c:v>
                </c:pt>
                <c:pt idx="26">
                  <c:v>74.8</c:v>
                </c:pt>
                <c:pt idx="27">
                  <c:v>80.400000000000006</c:v>
                </c:pt>
                <c:pt idx="28">
                  <c:v>74.2</c:v>
                </c:pt>
                <c:pt idx="29">
                  <c:v>74.599999999999994</c:v>
                </c:pt>
                <c:pt idx="30">
                  <c:v>76.099999999999994</c:v>
                </c:pt>
                <c:pt idx="31">
                  <c:v>74.900000000000006</c:v>
                </c:pt>
                <c:pt idx="32">
                  <c:v>76</c:v>
                </c:pt>
                <c:pt idx="33">
                  <c:v>80.099999999999994</c:v>
                </c:pt>
                <c:pt idx="34">
                  <c:v>80.900000000000006</c:v>
                </c:pt>
                <c:pt idx="35">
                  <c:v>74.5</c:v>
                </c:pt>
                <c:pt idx="36">
                  <c:v>75.099999999999994</c:v>
                </c:pt>
                <c:pt idx="37">
                  <c:v>74.5</c:v>
                </c:pt>
                <c:pt idx="38">
                  <c:v>75.2</c:v>
                </c:pt>
                <c:pt idx="39">
                  <c:v>81.099999999999994</c:v>
                </c:pt>
                <c:pt idx="40">
                  <c:v>80.400000000000006</c:v>
                </c:pt>
                <c:pt idx="41">
                  <c:v>72.099999999999994</c:v>
                </c:pt>
                <c:pt idx="42">
                  <c:v>73.2</c:v>
                </c:pt>
                <c:pt idx="43">
                  <c:v>78.7</c:v>
                </c:pt>
                <c:pt idx="44">
                  <c:v>74.3</c:v>
                </c:pt>
                <c:pt idx="45">
                  <c:v>73.8</c:v>
                </c:pt>
                <c:pt idx="46">
                  <c:v>73.8</c:v>
                </c:pt>
                <c:pt idx="47">
                  <c:v>70.900000000000006</c:v>
                </c:pt>
                <c:pt idx="48">
                  <c:v>70.599999999999994</c:v>
                </c:pt>
                <c:pt idx="49">
                  <c:v>73.599999999999994</c:v>
                </c:pt>
                <c:pt idx="50">
                  <c:v>70.5</c:v>
                </c:pt>
                <c:pt idx="51" formatCode="General">
                  <c:v>76.37</c:v>
                </c:pt>
                <c:pt idx="52" formatCode="0.00">
                  <c:v>79.983495697213542</c:v>
                </c:pt>
                <c:pt idx="53" formatCode="0.00">
                  <c:v>70.45</c:v>
                </c:pt>
              </c:numCache>
            </c:numRef>
          </c:yVal>
          <c:bubbleSize>
            <c:numRef>
              <c:f>Graph!$G$3:$G$56</c:f>
              <c:numCache>
                <c:formatCode>General</c:formatCode>
                <c:ptCount val="54"/>
                <c:pt idx="0">
                  <c:v>5469700</c:v>
                </c:pt>
                <c:pt idx="1">
                  <c:v>7241700</c:v>
                </c:pt>
                <c:pt idx="2">
                  <c:v>61336387</c:v>
                </c:pt>
                <c:pt idx="3">
                  <c:v>127131800</c:v>
                </c:pt>
                <c:pt idx="4">
                  <c:v>50423955</c:v>
                </c:pt>
                <c:pt idx="5">
                  <c:v>23490736</c:v>
                </c:pt>
                <c:pt idx="6">
                  <c:v>8215300</c:v>
                </c:pt>
                <c:pt idx="7">
                  <c:v>66206930</c:v>
                </c:pt>
                <c:pt idx="8">
                  <c:v>9086139</c:v>
                </c:pt>
                <c:pt idx="9">
                  <c:v>64510376</c:v>
                </c:pt>
                <c:pt idx="10">
                  <c:v>5136475</c:v>
                </c:pt>
                <c:pt idx="11">
                  <c:v>125385833</c:v>
                </c:pt>
                <c:pt idx="12">
                  <c:v>15902916</c:v>
                </c:pt>
                <c:pt idx="13">
                  <c:v>46404602</c:v>
                </c:pt>
                <c:pt idx="14">
                  <c:v>8190229</c:v>
                </c:pt>
                <c:pt idx="15">
                  <c:v>30886545</c:v>
                </c:pt>
                <c:pt idx="16">
                  <c:v>17762647</c:v>
                </c:pt>
                <c:pt idx="17">
                  <c:v>10510566</c:v>
                </c:pt>
                <c:pt idx="18">
                  <c:v>5463596</c:v>
                </c:pt>
                <c:pt idx="19">
                  <c:v>9689555</c:v>
                </c:pt>
                <c:pt idx="20">
                  <c:v>35540419</c:v>
                </c:pt>
                <c:pt idx="21">
                  <c:v>37995529</c:v>
                </c:pt>
                <c:pt idx="22">
                  <c:v>80889505</c:v>
                </c:pt>
                <c:pt idx="23">
                  <c:v>10957740</c:v>
                </c:pt>
                <c:pt idx="24">
                  <c:v>6258984</c:v>
                </c:pt>
                <c:pt idx="25">
                  <c:v>1364270000</c:v>
                </c:pt>
                <c:pt idx="26">
                  <c:v>29901997</c:v>
                </c:pt>
                <c:pt idx="27">
                  <c:v>10397393</c:v>
                </c:pt>
                <c:pt idx="28">
                  <c:v>67725979</c:v>
                </c:pt>
                <c:pt idx="29">
                  <c:v>19910995</c:v>
                </c:pt>
                <c:pt idx="30">
                  <c:v>5418506</c:v>
                </c:pt>
                <c:pt idx="31">
                  <c:v>75932348</c:v>
                </c:pt>
                <c:pt idx="32">
                  <c:v>42980026</c:v>
                </c:pt>
                <c:pt idx="33">
                  <c:v>5639565</c:v>
                </c:pt>
                <c:pt idx="34">
                  <c:v>8534492</c:v>
                </c:pt>
                <c:pt idx="35">
                  <c:v>30973148</c:v>
                </c:pt>
                <c:pt idx="36">
                  <c:v>9861673</c:v>
                </c:pt>
                <c:pt idx="37">
                  <c:v>30693827</c:v>
                </c:pt>
                <c:pt idx="38">
                  <c:v>7129428</c:v>
                </c:pt>
                <c:pt idx="39">
                  <c:v>16854183</c:v>
                </c:pt>
                <c:pt idx="40">
                  <c:v>11225207</c:v>
                </c:pt>
                <c:pt idx="41">
                  <c:v>9470000</c:v>
                </c:pt>
                <c:pt idx="42">
                  <c:v>10405943</c:v>
                </c:pt>
                <c:pt idx="43">
                  <c:v>318857056</c:v>
                </c:pt>
                <c:pt idx="44">
                  <c:v>7226291</c:v>
                </c:pt>
                <c:pt idx="45">
                  <c:v>78143644</c:v>
                </c:pt>
                <c:pt idx="46">
                  <c:v>47791393</c:v>
                </c:pt>
                <c:pt idx="47">
                  <c:v>38934334</c:v>
                </c:pt>
                <c:pt idx="48">
                  <c:v>9537823</c:v>
                </c:pt>
                <c:pt idx="49">
                  <c:v>206077898</c:v>
                </c:pt>
                <c:pt idx="50">
                  <c:v>143819569</c:v>
                </c:pt>
                <c:pt idx="51">
                  <c:v>12043893</c:v>
                </c:pt>
                <c:pt idx="52">
                  <c:v>1271344548</c:v>
                </c:pt>
                <c:pt idx="53">
                  <c:v>17289111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243240320"/>
        <c:axId val="243242496"/>
      </c:bubbleChart>
      <c:valAx>
        <c:axId val="243240320"/>
        <c:scaling>
          <c:orientation val="minMax"/>
          <c:max val="6000"/>
          <c:min val="-5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Душевые общественные расходы на здравоохранение (международных долл. США в постоянных ценах 2011 г., по ППС) </a:t>
                </a:r>
              </a:p>
            </c:rich>
          </c:tx>
          <c:layout>
            <c:manualLayout>
              <c:xMode val="edge"/>
              <c:yMode val="edge"/>
              <c:x val="0.12296677127511481"/>
              <c:y val="0.9175127755484934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243242496"/>
        <c:crosses val="autoZero"/>
        <c:crossBetween val="midCat"/>
        <c:majorUnit val="500"/>
      </c:valAx>
      <c:valAx>
        <c:axId val="243242496"/>
        <c:scaling>
          <c:orientation val="minMax"/>
          <c:min val="6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ОПЖ при рождении (лет)</a:t>
                </a:r>
              </a:p>
            </c:rich>
          </c:tx>
          <c:layout>
            <c:manualLayout>
              <c:xMode val="edge"/>
              <c:yMode val="edge"/>
              <c:x val="1.9040344507834723E-2"/>
              <c:y val="0.36526471912904379"/>
            </c:manualLayout>
          </c:layout>
          <c:overlay val="0"/>
        </c:title>
        <c:numFmt formatCode="0" sourceLinked="0"/>
        <c:majorTickMark val="out"/>
        <c:minorTickMark val="none"/>
        <c:tickLblPos val="low"/>
        <c:crossAx val="24324032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0.08333</cdr:x>
      <cdr:y>0.47692</cdr:y>
    </cdr:from>
    <cdr:to>
      <cdr:x>0.5625</cdr:x>
      <cdr:y>0.56923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6064" y="2232248"/>
          <a:ext cx="331236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tx1"/>
              </a:solidFill>
            </a:rPr>
            <a:t>Государственные средства</a:t>
          </a:r>
        </a:p>
        <a:p xmlns:a="http://schemas.openxmlformats.org/drawingml/2006/main">
          <a:endParaRPr lang="ru-RU" sz="2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0.53333</cdr:x>
      <cdr:y>0.22837</cdr:y>
    </cdr:from>
    <cdr:to>
      <cdr:x>0.75208</cdr:x>
      <cdr:y>0.42373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56384" y="970218"/>
          <a:ext cx="1417657" cy="82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</a:rPr>
            <a:t>Деньги населения</a:t>
          </a:r>
          <a:endParaRPr lang="ru-RU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0.33333</cdr:x>
      <cdr:y>0</cdr:y>
    </cdr:from>
    <cdr:to>
      <cdr:x>0.71111</cdr:x>
      <cdr:y>0.11864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240" y="-1268760"/>
          <a:ext cx="24482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</a:rPr>
            <a:t>В России</a:t>
          </a:r>
          <a:endParaRPr lang="ru-RU" sz="28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0.11922</cdr:x>
      <cdr:y>0.25235</cdr:y>
    </cdr:from>
    <cdr:to>
      <cdr:x>0.44455</cdr:x>
      <cdr:y>0.84093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228725" y="1662114"/>
          <a:ext cx="3352800" cy="3876675"/>
        </a:xfrm>
        <a:prstGeom xmlns:a="http://schemas.openxmlformats.org/drawingml/2006/main" prst="line">
          <a:avLst/>
        </a:prstGeom>
        <a:ln xmlns:a="http://schemas.openxmlformats.org/drawingml/2006/main" w="317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0.34381</cdr:x>
      <cdr:y>0.38539</cdr:y>
    </cdr:from>
    <cdr:to>
      <cdr:x>0.90296</cdr:x>
      <cdr:y>0.38539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3543300" y="2538414"/>
          <a:ext cx="5762625" cy="0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0.37338</cdr:x>
      <cdr:y>0.3825</cdr:y>
    </cdr:from>
    <cdr:to>
      <cdr:x>0.37338</cdr:x>
      <cdr:y>0.86985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3848100" y="2519364"/>
          <a:ext cx="0" cy="3209925"/>
        </a:xfrm>
        <a:prstGeom xmlns:a="http://schemas.openxmlformats.org/drawingml/2006/main" prst="straightConnector1">
          <a:avLst/>
        </a:prstGeom>
        <a:ln xmlns:a="http://schemas.openxmlformats.org/drawingml/2006/main" w="15875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0.13473</cdr:x>
      <cdr:y>0.26331</cdr:y>
    </cdr:from>
    <cdr:to>
      <cdr:x>0.46208</cdr:x>
      <cdr:y>0.78107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285870" y="1695450"/>
          <a:ext cx="3124205" cy="3333782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0.30339</cdr:x>
      <cdr:y>0.38314</cdr:y>
    </cdr:from>
    <cdr:to>
      <cdr:x>0.90419</cdr:x>
      <cdr:y>0.38462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2895600" y="2466975"/>
          <a:ext cx="5734050" cy="9525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0.38523</cdr:x>
      <cdr:y>0.38314</cdr:y>
    </cdr:from>
    <cdr:to>
      <cdr:x>0.38622</cdr:x>
      <cdr:y>0.8713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3676694" y="2467000"/>
          <a:ext cx="9449" cy="3143214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8" tIns="45869" rIns="91738" bIns="45869" numCol="1" anchor="t" anchorCtr="0" compatLnSpc="1">
            <a:prstTxWarp prst="textNoShape">
              <a:avLst/>
            </a:prstTxWarp>
          </a:bodyPr>
          <a:lstStyle>
            <a:lvl1pPr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311" y="0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8" tIns="45869" rIns="91738" bIns="45869" numCol="1" anchor="t" anchorCtr="0" compatLnSpc="1">
            <a:prstTxWarp prst="textNoShape">
              <a:avLst/>
            </a:prstTxWarp>
          </a:bodyPr>
          <a:lstStyle>
            <a:lvl1pPr algn="r"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0628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8" tIns="45869" rIns="91738" bIns="45869" numCol="1" anchor="b" anchorCtr="0" compatLnSpc="1">
            <a:prstTxWarp prst="textNoShape">
              <a:avLst/>
            </a:prstTxWarp>
          </a:bodyPr>
          <a:lstStyle>
            <a:lvl1pPr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311" y="9500628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8" tIns="45869" rIns="91738" bIns="45869" numCol="1" anchor="b" anchorCtr="0" compatLnSpc="1">
            <a:prstTxWarp prst="textNoShape">
              <a:avLst/>
            </a:prstTxWarp>
          </a:bodyPr>
          <a:lstStyle>
            <a:lvl1pPr algn="r"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EBBDBD0-36AE-43B5-AC40-A83DA1661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3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5" tIns="45868" rIns="91735" bIns="45868" numCol="1" anchor="t" anchorCtr="0" compatLnSpc="1">
            <a:prstTxWarp prst="textNoShape">
              <a:avLst/>
            </a:prstTxWarp>
          </a:bodyPr>
          <a:lstStyle>
            <a:lvl1pPr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311" y="0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5" tIns="45868" rIns="91735" bIns="45868" numCol="1" anchor="t" anchorCtr="0" compatLnSpc="1">
            <a:prstTxWarp prst="textNoShape">
              <a:avLst/>
            </a:prstTxWarp>
          </a:bodyPr>
          <a:lstStyle>
            <a:lvl1pPr algn="r"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9300"/>
            <a:ext cx="5002213" cy="3751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1" y="4750314"/>
            <a:ext cx="5487042" cy="450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5" tIns="45868" rIns="91735" bIns="45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0628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5" tIns="45868" rIns="91735" bIns="45868" numCol="1" anchor="b" anchorCtr="0" compatLnSpc="1">
            <a:prstTxWarp prst="textNoShape">
              <a:avLst/>
            </a:prstTxWarp>
          </a:bodyPr>
          <a:lstStyle>
            <a:lvl1pPr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311" y="9500628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5" tIns="45868" rIns="91735" bIns="45868" numCol="1" anchor="b" anchorCtr="0" compatLnSpc="1">
            <a:prstTxWarp prst="textNoShape">
              <a:avLst/>
            </a:prstTxWarp>
          </a:bodyPr>
          <a:lstStyle>
            <a:lvl1pPr algn="r"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6096382-1A91-4883-92F8-A66A1962B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41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03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89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44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88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78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6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0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4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2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3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5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750888"/>
            <a:ext cx="5000625" cy="3749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12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D82B1D-460D-430D-B693-215FAAB187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91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00113" y="5157788"/>
            <a:ext cx="7775575" cy="10795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757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7032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</p:spPr>
        <p:txBody>
          <a:bodyPr/>
          <a:lstStyle>
            <a:lvl1pPr marL="292100" indent="-2921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FFC000"/>
              </a:buClr>
              <a:defRPr baseline="0">
                <a:solidFill>
                  <a:srgbClr val="004D86"/>
                </a:solidFill>
                <a:latin typeface="Calibri" panose="020F050202020403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8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2486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331640" y="4653136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28906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hasCustomPrompt="1"/>
          </p:nvPr>
        </p:nvSpPr>
        <p:spPr>
          <a:xfrm>
            <a:off x="464234" y="2323366"/>
            <a:ext cx="8229600" cy="1008111"/>
          </a:xfrm>
        </p:spPr>
        <p:txBody>
          <a:bodyPr lIns="45720" rIns="228600" anchor="b">
            <a:normAutofit/>
          </a:bodyPr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kumimoji="0" lang="ru-RU" dirty="0" smtClean="0"/>
              <a:t>Название раздела</a:t>
            </a:r>
            <a:endParaRPr kumimoji="0" lang="en-US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187624" y="3933056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2818476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chemeClr val="accent3">
                    <a:lumMod val="7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7368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00113" y="5157788"/>
            <a:ext cx="7775575" cy="10795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612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899592" y="1268760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378624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</p:spPr>
        <p:txBody>
          <a:bodyPr/>
          <a:lstStyle>
            <a:lvl1pPr marL="292100" indent="-2921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FFC000"/>
              </a:buClr>
              <a:defRPr baseline="0">
                <a:solidFill>
                  <a:srgbClr val="004D86"/>
                </a:solidFill>
                <a:latin typeface="Calibri" panose="020F050202020403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827584" y="1124744"/>
            <a:ext cx="7197008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85931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2486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331640" y="4653136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396870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899592" y="1268760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hasCustomPrompt="1"/>
          </p:nvPr>
        </p:nvSpPr>
        <p:spPr>
          <a:xfrm>
            <a:off x="464234" y="2323366"/>
            <a:ext cx="8229600" cy="1008111"/>
          </a:xfrm>
        </p:spPr>
        <p:txBody>
          <a:bodyPr lIns="45720" rIns="228600" anchor="b">
            <a:normAutofit/>
          </a:bodyPr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kumimoji="0" lang="ru-RU" dirty="0" smtClean="0"/>
              <a:t>Название раздела</a:t>
            </a:r>
            <a:endParaRPr kumimoji="0" lang="en-US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187624" y="3933056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44368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hasCustomPrompt="1"/>
          </p:nvPr>
        </p:nvSpPr>
        <p:spPr>
          <a:xfrm>
            <a:off x="464234" y="2323366"/>
            <a:ext cx="8229600" cy="1008111"/>
          </a:xfrm>
        </p:spPr>
        <p:txBody>
          <a:bodyPr lIns="45720" rIns="228600" anchor="b">
            <a:normAutofit/>
          </a:bodyPr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kumimoji="0" lang="ru-RU" dirty="0" smtClean="0"/>
              <a:t>Название раздела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17890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5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11251" y="-4197"/>
            <a:ext cx="9155251" cy="1284647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5696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1251" y="1220132"/>
            <a:ext cx="9155251" cy="12063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9900"/>
              </a:buClr>
              <a:buFont typeface="Wingdings" pitchFamily="2" charset="2"/>
              <a:buChar char="q"/>
              <a:defRPr/>
            </a:lvl1pPr>
            <a:lvl2pPr marL="502920" indent="-182880">
              <a:buClr>
                <a:srgbClr val="009900"/>
              </a:buClr>
              <a:buFont typeface="Wingdings" pitchFamily="2" charset="2"/>
              <a:buChar char="q"/>
              <a:defRPr/>
            </a:lvl2pPr>
            <a:lvl3pPr marL="685800" indent="-182880">
              <a:buClr>
                <a:srgbClr val="009900"/>
              </a:buClr>
              <a:buFont typeface="Wingdings" pitchFamily="2" charset="2"/>
              <a:buChar char="q"/>
              <a:defRPr/>
            </a:lvl3pPr>
            <a:lvl4pPr marL="914400" indent="-182880">
              <a:buClr>
                <a:srgbClr val="009900"/>
              </a:buClr>
              <a:buFont typeface="Wingdings" pitchFamily="2" charset="2"/>
              <a:buChar char="q"/>
              <a:defRPr/>
            </a:lvl4pPr>
            <a:lvl5pPr marL="1143000" indent="-182880">
              <a:buClr>
                <a:srgbClr val="009900"/>
              </a:buClr>
              <a:buFont typeface="Wingdings" pitchFamily="2" charset="2"/>
              <a:buChar char="q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5895" y="6228578"/>
            <a:ext cx="470601" cy="296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4781DA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BB0E91-1FF9-4123-B5FA-DEFA4EF47209}" type="slidenum">
              <a:rPr lang="ru-RU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5145" y="57331"/>
            <a:ext cx="7315200" cy="10674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600" b="0" i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1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0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84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43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45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52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5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</p:spPr>
        <p:txBody>
          <a:bodyPr/>
          <a:lstStyle>
            <a:lvl1pPr marL="292100" indent="-2921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FFC000"/>
              </a:buClr>
              <a:defRPr baseline="0">
                <a:solidFill>
                  <a:srgbClr val="004D86"/>
                </a:solidFill>
                <a:latin typeface="Calibri" panose="020F050202020403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827584" y="1124744"/>
            <a:ext cx="7197008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203928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4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6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39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79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79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00113" y="5157788"/>
            <a:ext cx="7775575" cy="10795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8416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900113" y="1268413"/>
            <a:ext cx="6980237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/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01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827088" y="1125538"/>
            <a:ext cx="7197725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/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</p:spPr>
        <p:txBody>
          <a:bodyPr/>
          <a:lstStyle>
            <a:lvl1pPr marL="292100" indent="-2921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FFC000"/>
              </a:buClr>
              <a:defRPr baseline="0">
                <a:solidFill>
                  <a:srgbClr val="004D86"/>
                </a:solidFill>
                <a:latin typeface="Calibri" panose="020F050202020403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468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1331913" y="4652963"/>
            <a:ext cx="6980237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2486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498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1187450" y="3933825"/>
            <a:ext cx="6981825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2323366"/>
            <a:ext cx="8229600" cy="1008111"/>
          </a:xfrm>
        </p:spPr>
        <p:txBody>
          <a:bodyPr lIns="45720" rIns="228600"/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9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2486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331640" y="4653136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44920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2323366"/>
            <a:ext cx="8229600" cy="1008111"/>
          </a:xfrm>
        </p:spPr>
        <p:txBody>
          <a:bodyPr lIns="45720" rIns="228600"/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07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80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6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6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6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6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8857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57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1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56561-4D96-4347-BB0C-E352BC9D4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97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0C424-937E-4C22-908E-7663FD2B29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87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437-B303-4A7C-99C9-BA7142DD2E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62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4446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404446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9C0E-DFC8-4150-A4E8-1650A40C83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12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67D6C-908F-4A03-AF48-801C3B0A33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14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424C-99CD-4FC4-9881-8FCD7E4322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157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D25FB-6919-4236-8128-B89F527882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812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59B89-C0AF-4641-A33F-BD46ECAD69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5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hasCustomPrompt="1"/>
          </p:nvPr>
        </p:nvSpPr>
        <p:spPr>
          <a:xfrm>
            <a:off x="464234" y="2323366"/>
            <a:ext cx="8229600" cy="1008111"/>
          </a:xfrm>
        </p:spPr>
        <p:txBody>
          <a:bodyPr lIns="45720" rIns="228600" anchor="b">
            <a:normAutofit/>
          </a:bodyPr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kumimoji="0" lang="ru-RU" dirty="0" smtClean="0"/>
              <a:t>Название раздела</a:t>
            </a:r>
            <a:endParaRPr kumimoji="0" lang="en-US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187624" y="3933056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1081166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5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5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5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80850-C0C4-4003-8986-CA934DC195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438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0C972-B257-460B-87E6-2AC3D4D0A4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065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31523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2362E-C7C3-46E8-B72C-E91A25CAAA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16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BCFBF-B204-47F6-BBAD-84D09E1301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479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F2CCC-427E-4B3B-B9F5-9EC9634C6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095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44462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4044462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E10EF-7338-4D83-8568-C343CEFCA8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0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hasCustomPrompt="1"/>
          </p:nvPr>
        </p:nvSpPr>
        <p:spPr>
          <a:xfrm>
            <a:off x="464234" y="2323366"/>
            <a:ext cx="8229600" cy="1008111"/>
          </a:xfrm>
        </p:spPr>
        <p:txBody>
          <a:bodyPr lIns="45720" rIns="228600" anchor="b">
            <a:normAutofit/>
          </a:bodyPr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kumimoji="0" lang="ru-RU" dirty="0" smtClean="0"/>
              <a:t>Название раздела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73240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9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11251" y="-4197"/>
            <a:ext cx="9155251" cy="1284647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5696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1251" y="1220132"/>
            <a:ext cx="9155251" cy="12063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9900"/>
              </a:buClr>
              <a:buFont typeface="Wingdings" pitchFamily="2" charset="2"/>
              <a:buChar char="q"/>
              <a:defRPr/>
            </a:lvl1pPr>
            <a:lvl2pPr marL="502920" indent="-182880">
              <a:buClr>
                <a:srgbClr val="009900"/>
              </a:buClr>
              <a:buFont typeface="Wingdings" pitchFamily="2" charset="2"/>
              <a:buChar char="q"/>
              <a:defRPr/>
            </a:lvl2pPr>
            <a:lvl3pPr marL="685800" indent="-182880">
              <a:buClr>
                <a:srgbClr val="009900"/>
              </a:buClr>
              <a:buFont typeface="Wingdings" pitchFamily="2" charset="2"/>
              <a:buChar char="q"/>
              <a:defRPr/>
            </a:lvl3pPr>
            <a:lvl4pPr marL="914400" indent="-182880">
              <a:buClr>
                <a:srgbClr val="009900"/>
              </a:buClr>
              <a:buFont typeface="Wingdings" pitchFamily="2" charset="2"/>
              <a:buChar char="q"/>
              <a:defRPr/>
            </a:lvl4pPr>
            <a:lvl5pPr marL="1143000" indent="-182880">
              <a:buClr>
                <a:srgbClr val="009900"/>
              </a:buClr>
              <a:buFont typeface="Wingdings" pitchFamily="2" charset="2"/>
              <a:buChar char="q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5895" y="6228578"/>
            <a:ext cx="470601" cy="296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4781DA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BB0E91-1FF9-4123-B5FA-DEFA4EF47209}" type="slidenum">
              <a:rPr lang="ru-RU" smtClean="0"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5145" y="57331"/>
            <a:ext cx="7315200" cy="10674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600" b="0" i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9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00113" y="5157788"/>
            <a:ext cx="7775575" cy="10795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864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0638" y="2450992"/>
            <a:ext cx="8229600" cy="82486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endParaRPr kumimoji="0" lang="en-US" dirty="0"/>
          </a:p>
        </p:txBody>
      </p:sp>
      <p:sp>
        <p:nvSpPr>
          <p:cNvPr id="16" name="Заголовок 21"/>
          <p:cNvSpPr txBox="1">
            <a:spLocks/>
          </p:cNvSpPr>
          <p:nvPr/>
        </p:nvSpPr>
        <p:spPr>
          <a:xfrm>
            <a:off x="461696" y="213285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64" r:id="rId2"/>
    <p:sldLayoutId id="2147483875" r:id="rId3"/>
    <p:sldLayoutId id="2147483873" r:id="rId4"/>
    <p:sldLayoutId id="2147483872" r:id="rId5"/>
    <p:sldLayoutId id="2147483877" r:id="rId6"/>
    <p:sldLayoutId id="2147483876" r:id="rId7"/>
    <p:sldLayoutId id="214748387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54864" algn="ctr" rtl="0" eaLnBrk="1" latinLnBrk="0" hangingPunct="1">
        <a:spcBef>
          <a:spcPct val="0"/>
        </a:spcBef>
        <a:buNone/>
        <a:defRPr kumimoji="0" sz="4400" b="1" kern="1200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0638" y="2450992"/>
            <a:ext cx="8229600" cy="82486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endParaRPr kumimoji="0" lang="en-US" dirty="0"/>
          </a:p>
        </p:txBody>
      </p:sp>
      <p:sp>
        <p:nvSpPr>
          <p:cNvPr id="16" name="Заголовок 21"/>
          <p:cNvSpPr txBox="1">
            <a:spLocks/>
          </p:cNvSpPr>
          <p:nvPr userDrawn="1"/>
        </p:nvSpPr>
        <p:spPr>
          <a:xfrm>
            <a:off x="461696" y="213285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endParaRPr lang="en-US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53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54864" algn="ctr" rtl="0" eaLnBrk="1" latinLnBrk="0" hangingPunct="1">
        <a:spcBef>
          <a:spcPct val="0"/>
        </a:spcBef>
        <a:buNone/>
        <a:defRPr kumimoji="0" sz="4400" b="1" kern="1200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0638" y="2450992"/>
            <a:ext cx="8229600" cy="82486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endParaRPr kumimoji="0" lang="en-US" dirty="0"/>
          </a:p>
        </p:txBody>
      </p:sp>
      <p:sp>
        <p:nvSpPr>
          <p:cNvPr id="16" name="Заголовок 21"/>
          <p:cNvSpPr txBox="1">
            <a:spLocks/>
          </p:cNvSpPr>
          <p:nvPr/>
        </p:nvSpPr>
        <p:spPr>
          <a:xfrm>
            <a:off x="461696" y="213285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endParaRPr lang="en-US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46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54864" algn="ctr" rtl="0" eaLnBrk="1" latinLnBrk="0" hangingPunct="1">
        <a:spcBef>
          <a:spcPct val="0"/>
        </a:spcBef>
        <a:buNone/>
        <a:defRPr kumimoji="0" sz="4400" b="1" kern="1200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16.02.2016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8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0850" y="2451100"/>
            <a:ext cx="8229600" cy="8255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endParaRPr lang="en-US" dirty="0"/>
          </a:p>
        </p:txBody>
      </p:sp>
      <p:sp>
        <p:nvSpPr>
          <p:cNvPr id="16" name="Заголовок 21"/>
          <p:cNvSpPr txBox="1">
            <a:spLocks/>
          </p:cNvSpPr>
          <p:nvPr/>
        </p:nvSpPr>
        <p:spPr>
          <a:xfrm>
            <a:off x="461963" y="2133600"/>
            <a:ext cx="8229600" cy="1143000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endParaRPr lang="en-US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20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53975"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5111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683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4255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827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cs typeface="+mn-cs"/>
              </a:rPr>
              <a:t>2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68A6162-7458-42C0-B2FF-C530046F5CEC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847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847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847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8847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8847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9999CC"/>
                </a:solidFill>
                <a:cs typeface="+mn-cs"/>
              </a:endParaRPr>
            </a:p>
          </p:txBody>
        </p:sp>
        <p:sp>
          <p:nvSpPr>
            <p:cNvPr id="8847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90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8847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847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9999CC"/>
                </a:solidFill>
                <a:cs typeface="+mn-cs"/>
              </a:endParaRPr>
            </a:p>
          </p:txBody>
        </p:sp>
        <p:sp>
          <p:nvSpPr>
            <p:cNvPr id="8847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90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9999CC"/>
                </a:solidFill>
                <a:cs typeface="+mn-cs"/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47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98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ks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stats.oecd.org/" TargetMode="External"/><Relationship Id="rId5" Type="http://schemas.openxmlformats.org/officeDocument/2006/relationships/hyperlink" Target="http://data.euro.who.int/hfadb/shell_ru.html" TargetMode="External"/><Relationship Id="rId4" Type="http://schemas.openxmlformats.org/officeDocument/2006/relationships/hyperlink" Target="http://www.fedstat.ru/indicators/themes.d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520280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 smtClean="0"/>
              <a:t/>
            </a:r>
            <a:br>
              <a:rPr lang="ru-RU" sz="4200" b="1" dirty="0" smtClean="0"/>
            </a:br>
            <a:r>
              <a:rPr lang="ru-RU" b="1" dirty="0" smtClean="0"/>
              <a:t>ЗДРАВООХРАНЕНИЕ </a:t>
            </a:r>
            <a:r>
              <a:rPr lang="ru-RU" b="1" dirty="0" smtClean="0"/>
              <a:t>РОССИИ -</a:t>
            </a:r>
            <a:br>
              <a:rPr lang="ru-RU" b="1" dirty="0" smtClean="0"/>
            </a:br>
            <a:r>
              <a:rPr lang="ru-RU" dirty="0" smtClean="0"/>
              <a:t>РЕЦЕПТ ОТ БЕДНОСТИ</a:t>
            </a:r>
            <a:endParaRPr lang="ru-RU" sz="3600" b="1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body" sz="quarter" idx="4294967295"/>
          </p:nvPr>
        </p:nvSpPr>
        <p:spPr>
          <a:xfrm>
            <a:off x="2124075" y="5157788"/>
            <a:ext cx="7019925" cy="10795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lvl="0" indent="-342900" algn="r" eaLnBrk="0" fontAlgn="base" hangingPunct="0">
              <a:lnSpc>
                <a:spcPct val="80000"/>
              </a:lnSpc>
              <a:buClrTx/>
              <a:buNone/>
            </a:pPr>
            <a:endParaRPr lang="ru-RU" sz="1050" b="1" dirty="0" smtClean="0">
              <a:latin typeface="+mj-lt"/>
              <a:cs typeface="Arial" charset="0"/>
            </a:endParaRPr>
          </a:p>
          <a:p>
            <a:pPr marL="342900" lvl="0" indent="-342900" algn="r" eaLnBrk="0" fontAlgn="base" hangingPunct="0">
              <a:lnSpc>
                <a:spcPct val="80000"/>
              </a:lnSpc>
              <a:buClrTx/>
              <a:buNone/>
            </a:pPr>
            <a:r>
              <a:rPr lang="ru-RU" sz="1800" b="1" dirty="0" smtClean="0">
                <a:latin typeface="+mj-lt"/>
                <a:cs typeface="Arial" charset="0"/>
              </a:rPr>
              <a:t>Руководитель</a:t>
            </a:r>
          </a:p>
          <a:p>
            <a:pPr marL="342900" lvl="0" indent="-342900" algn="r" eaLnBrk="0" fontAlgn="base" hangingPunct="0">
              <a:lnSpc>
                <a:spcPct val="80000"/>
              </a:lnSpc>
              <a:buClrTx/>
              <a:buNone/>
            </a:pPr>
            <a:r>
              <a:rPr lang="ru-RU" sz="1800" b="1" dirty="0" smtClean="0">
                <a:latin typeface="+mj-lt"/>
                <a:cs typeface="Arial" charset="0"/>
              </a:rPr>
              <a:t>Высшей школы организации и управления здравоохранением (ВШОУЗ)</a:t>
            </a:r>
          </a:p>
          <a:p>
            <a:pPr marL="342900" lvl="0" indent="-342900" algn="r" eaLnBrk="0" fontAlgn="base" hangingPunct="0">
              <a:lnSpc>
                <a:spcPct val="80000"/>
              </a:lnSpc>
              <a:buClrTx/>
              <a:buNone/>
            </a:pPr>
            <a:r>
              <a:rPr lang="ru-RU" sz="1800" b="1" dirty="0" smtClean="0">
                <a:latin typeface="+mj-lt"/>
                <a:cs typeface="Arial" charset="0"/>
              </a:rPr>
              <a:t>Ответственный секретарь РОПОЗ и ОЗ</a:t>
            </a:r>
          </a:p>
          <a:p>
            <a:pPr marL="342900" lvl="0" indent="-342900" algn="r" eaLnBrk="0" fontAlgn="base" hangingPunct="0">
              <a:lnSpc>
                <a:spcPct val="80000"/>
              </a:lnSpc>
              <a:buClrTx/>
              <a:buNone/>
            </a:pPr>
            <a:endParaRPr lang="ru-RU" sz="1800" b="1" dirty="0" smtClean="0">
              <a:latin typeface="+mj-lt"/>
              <a:cs typeface="Arial" charset="0"/>
            </a:endParaRPr>
          </a:p>
          <a:p>
            <a:pPr marL="342900" lvl="0" indent="-342900" algn="r"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25000"/>
              </a:spcAft>
              <a:buClrTx/>
              <a:buNone/>
            </a:pPr>
            <a:r>
              <a:rPr lang="ru-RU" sz="1800" b="1" dirty="0" smtClean="0">
                <a:latin typeface="+mj-lt"/>
                <a:cs typeface="Arial" charset="0"/>
              </a:rPr>
              <a:t>д.м.н. УЛУМБЕКОВА Г.Э.</a:t>
            </a:r>
            <a:endParaRPr lang="ru-RU" sz="1800" dirty="0" smtClean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факторы </a:t>
            </a:r>
            <a:r>
              <a:rPr lang="ru-RU" dirty="0" smtClean="0">
                <a:solidFill>
                  <a:srgbClr val="FF0000"/>
                </a:solidFill>
              </a:rPr>
              <a:t>влияют</a:t>
            </a:r>
            <a:r>
              <a:rPr lang="ru-RU" dirty="0" smtClean="0"/>
              <a:t> на ОПЖ?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751" y="3659286"/>
            <a:ext cx="4608513" cy="86409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ОПЖ</a:t>
            </a:r>
            <a:endParaRPr lang="ru-RU" sz="54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267744" y="2930518"/>
            <a:ext cx="792088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2501074" y="4828953"/>
            <a:ext cx="792088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724128" y="3002025"/>
            <a:ext cx="792088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03648" y="1844824"/>
            <a:ext cx="2304256" cy="1070992"/>
          </a:xfrm>
          <a:prstGeom prst="roundRect">
            <a:avLst/>
          </a:prstGeom>
          <a:noFill/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ВРП</a:t>
            </a:r>
            <a:endParaRPr lang="ru-RU" sz="4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6016" y="1844824"/>
            <a:ext cx="2736304" cy="1070992"/>
          </a:xfrm>
          <a:prstGeom prst="roundRect">
            <a:avLst/>
          </a:prstGeom>
          <a:noFill/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0183AB"/>
                </a:solidFill>
              </a:rPr>
              <a:t>Госфинан-сирование</a:t>
            </a:r>
            <a:endParaRPr lang="ru-RU" sz="3200" dirty="0">
              <a:solidFill>
                <a:srgbClr val="0183AB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6056" y="5589240"/>
            <a:ext cx="3744416" cy="1070992"/>
          </a:xfrm>
          <a:prstGeom prst="roundRect">
            <a:avLst/>
          </a:prstGeom>
          <a:noFill/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5DA2"/>
                </a:solidFill>
              </a:rPr>
              <a:t>Образ жизни</a:t>
            </a:r>
            <a:endParaRPr lang="ru-RU" sz="3200" dirty="0">
              <a:solidFill>
                <a:srgbClr val="005DA2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5940152" y="4845495"/>
            <a:ext cx="792088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568" y="5589240"/>
            <a:ext cx="3744416" cy="1070992"/>
          </a:xfrm>
          <a:prstGeom prst="roundRect">
            <a:avLst/>
          </a:prstGeom>
          <a:noFill/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5DA2"/>
                </a:solidFill>
              </a:rPr>
              <a:t>Эффективность в здравоохранении</a:t>
            </a:r>
            <a:endParaRPr lang="ru-RU" sz="3200" dirty="0">
              <a:solidFill>
                <a:srgbClr val="005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00811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00" dirty="0" smtClean="0"/>
              <a:t>Какие страны входят в рейтинг </a:t>
            </a:r>
            <a:r>
              <a:rPr lang="ru-RU" sz="4200" dirty="0" smtClean="0"/>
              <a:t>агентства </a:t>
            </a:r>
            <a:r>
              <a:rPr lang="ru-RU" sz="4200" dirty="0" err="1" smtClean="0"/>
              <a:t>Блумберг</a:t>
            </a:r>
            <a:r>
              <a:rPr lang="ru-RU" sz="4200" dirty="0" smtClean="0"/>
              <a:t> 2014</a:t>
            </a:r>
            <a:r>
              <a:rPr lang="ru-RU" sz="4200" dirty="0" smtClean="0"/>
              <a:t>?</a:t>
            </a:r>
            <a:endParaRPr lang="ru-RU" sz="4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7950" y="1484313"/>
            <a:ext cx="8856663" cy="3529012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lang="ru-RU" sz="4200" b="1" dirty="0" smtClean="0"/>
              <a:t>ОПЖ &gt; </a:t>
            </a:r>
            <a:r>
              <a:rPr lang="ru-RU" sz="4200" b="1" dirty="0" smtClean="0">
                <a:solidFill>
                  <a:srgbClr val="FF0000"/>
                </a:solidFill>
              </a:rPr>
              <a:t>70 лет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lang="ru-RU" sz="4200" b="1" dirty="0" smtClean="0"/>
              <a:t>Население </a:t>
            </a:r>
            <a:r>
              <a:rPr lang="ru-RU" sz="4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&gt; </a:t>
            </a:r>
            <a:r>
              <a:rPr lang="ru-RU" sz="4200" b="1" dirty="0" smtClean="0">
                <a:solidFill>
                  <a:srgbClr val="FF0000"/>
                </a:solidFill>
              </a:rPr>
              <a:t>5 млн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lang="ru-RU" sz="4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Всего стран в мировом рейтинге – </a:t>
            </a:r>
            <a:r>
              <a:rPr lang="ru-RU" sz="4200" b="1" dirty="0" smtClean="0">
                <a:solidFill>
                  <a:srgbClr val="FF0000"/>
                </a:solidFill>
              </a:rPr>
              <a:t>54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lang="ru-RU" sz="4200" b="1" dirty="0" smtClean="0"/>
              <a:t> Рейтинг от </a:t>
            </a:r>
            <a:r>
              <a:rPr lang="ru-RU" sz="4200" b="1" dirty="0" smtClean="0">
                <a:solidFill>
                  <a:srgbClr val="FF0000"/>
                </a:solidFill>
              </a:rPr>
              <a:t>1</a:t>
            </a:r>
            <a:r>
              <a:rPr lang="ru-RU" sz="4200" b="1" dirty="0" smtClean="0"/>
              <a:t> до </a:t>
            </a:r>
            <a:r>
              <a:rPr lang="ru-RU" sz="4200" b="1" dirty="0" smtClean="0">
                <a:solidFill>
                  <a:srgbClr val="FF0000"/>
                </a:solidFill>
              </a:rPr>
              <a:t>54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BD25FB-6919-4236-8128-B89F5278825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63218442"/>
              </p:ext>
            </p:extLst>
          </p:nvPr>
        </p:nvGraphicFramePr>
        <p:xfrm>
          <a:off x="52115" y="404664"/>
          <a:ext cx="8941777" cy="589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582" y="6453336"/>
            <a:ext cx="91062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100" dirty="0">
                <a:solidFill>
                  <a:srgbClr val="000000"/>
                </a:solidFill>
                <a:cs typeface="+mn-cs"/>
              </a:rPr>
              <a:t>Источник</a:t>
            </a:r>
            <a:r>
              <a:rPr lang="en-US" sz="1100" dirty="0">
                <a:solidFill>
                  <a:srgbClr val="000000"/>
                </a:solidFill>
                <a:cs typeface="+mn-cs"/>
              </a:rPr>
              <a:t>: World Health Organization, WHO World Health Statistics; World Bank, World Development Indicators</a:t>
            </a:r>
            <a:endParaRPr lang="ru-RU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6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BD25FB-6919-4236-8128-B89F5278825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72684315"/>
              </p:ext>
            </p:extLst>
          </p:nvPr>
        </p:nvGraphicFramePr>
        <p:xfrm>
          <a:off x="303336" y="438150"/>
          <a:ext cx="8537331" cy="598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7989" y="6381328"/>
            <a:ext cx="91062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100" dirty="0">
                <a:solidFill>
                  <a:srgbClr val="000000"/>
                </a:solidFill>
                <a:cs typeface="+mn-cs"/>
              </a:rPr>
              <a:t>Источник</a:t>
            </a:r>
            <a:r>
              <a:rPr lang="en-US" sz="1100" dirty="0">
                <a:solidFill>
                  <a:srgbClr val="000000"/>
                </a:solidFill>
                <a:cs typeface="+mn-cs"/>
              </a:rPr>
              <a:t>: World Health Organization, WHO World Health Statistics; World Bank, World Development Indicators</a:t>
            </a:r>
            <a:endParaRPr lang="ru-RU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92" y="116633"/>
            <a:ext cx="8814816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РФ с 2007 по 2013 гг. доказано:</a:t>
            </a:r>
          </a:p>
        </p:txBody>
      </p:sp>
      <p:sp>
        <p:nvSpPr>
          <p:cNvPr id="4" name="Текст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4601328"/>
            <a:ext cx="8856984" cy="2010155"/>
          </a:xfrm>
          <a:prstGeom prst="rect">
            <a:avLst/>
          </a:prstGeom>
          <a:blipFill rotWithShape="1">
            <a:blip r:embed="rId2"/>
            <a:stretch>
              <a:fillRect t="-3571"/>
            </a:stretch>
          </a:blipFill>
          <a:ln w="38100">
            <a:solidFill>
              <a:srgbClr val="C0C04C"/>
            </a:solidFill>
            <a:prstDash val="dash"/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32" y="1269199"/>
            <a:ext cx="6658420" cy="336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7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ЗАВИСИТ ОТ ЗДРАВООХРАНЕНИЯ?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ОБЪЕМЫ</a:t>
            </a:r>
            <a:r>
              <a:rPr lang="ru-RU" b="1" dirty="0" smtClean="0"/>
              <a:t> ГОСФИНАНСИРОВАНИЯ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ЭФФЕКТИВНОСТЬ</a:t>
            </a:r>
            <a:r>
              <a:rPr lang="ru-RU" b="1" dirty="0" smtClean="0"/>
              <a:t> РАСХОДОВ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ИНИЦИАЦИЯ МЕЖВЕДОМСТВЕННЫХ ПРОГРАММ </a:t>
            </a:r>
            <a:r>
              <a:rPr lang="ru-RU" b="1" dirty="0">
                <a:solidFill>
                  <a:srgbClr val="FF0000"/>
                </a:solidFill>
              </a:rPr>
              <a:t>ПО ОХРАНЕ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575517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Действие 1 </a:t>
            </a:r>
            <a:r>
              <a:rPr lang="ru-RU" sz="3200" dirty="0" smtClean="0">
                <a:solidFill>
                  <a:srgbClr val="FF0000"/>
                </a:solidFill>
              </a:rPr>
              <a:t>– </a:t>
            </a:r>
            <a:r>
              <a:rPr lang="ru-RU" sz="3200" dirty="0" smtClean="0"/>
              <a:t>ОБЪЕМЫ ГОСФИНАСИРОВАНИЯ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Доказано</a:t>
            </a:r>
            <a:r>
              <a:rPr lang="ru-RU" sz="4000" dirty="0" smtClean="0"/>
              <a:t>, что: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51520" y="2708920"/>
            <a:ext cx="8784976" cy="3778633"/>
          </a:xfrm>
        </p:spPr>
        <p:txBody>
          <a:bodyPr/>
          <a:lstStyle/>
          <a:p>
            <a:pPr algn="ctr"/>
            <a:endParaRPr lang="ru-RU" sz="3600" b="1" dirty="0"/>
          </a:p>
          <a:p>
            <a:pPr marL="0" indent="0" algn="ctr">
              <a:buNone/>
            </a:pPr>
            <a:r>
              <a:rPr lang="ru-RU" sz="3000" b="1" dirty="0"/>
              <a:t>Для достижения </a:t>
            </a:r>
            <a:r>
              <a:rPr lang="ru-RU" sz="3000" b="1" dirty="0" smtClean="0"/>
              <a:t>в РФ ОПЖ </a:t>
            </a:r>
            <a:r>
              <a:rPr lang="ru-RU" sz="3000" b="1" dirty="0">
                <a:solidFill>
                  <a:srgbClr val="FF0000"/>
                </a:solidFill>
              </a:rPr>
              <a:t>‒ 74 года </a:t>
            </a:r>
            <a:r>
              <a:rPr lang="ru-RU" sz="3000" b="1" dirty="0"/>
              <a:t>и ОКС ‒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>
                <a:solidFill>
                  <a:srgbClr val="FF0000"/>
                </a:solidFill>
              </a:rPr>
              <a:t>11,3 случая </a:t>
            </a:r>
            <a:r>
              <a:rPr lang="ru-RU" sz="3000" b="1" dirty="0"/>
              <a:t>на 1 тыс. населения, </a:t>
            </a:r>
            <a:r>
              <a:rPr lang="ru-RU" sz="3000" b="1" dirty="0" smtClean="0"/>
              <a:t>госрасходы </a:t>
            </a:r>
            <a:r>
              <a:rPr lang="ru-RU" sz="3000" b="1" dirty="0"/>
              <a:t>на здравоохранение должны </a:t>
            </a:r>
            <a:r>
              <a:rPr lang="ru-RU" sz="3000" b="1" dirty="0" smtClean="0"/>
              <a:t>поэтапно возрасти</a:t>
            </a:r>
            <a:br>
              <a:rPr lang="ru-RU" sz="3000" b="1" dirty="0" smtClean="0"/>
            </a:br>
            <a:r>
              <a:rPr lang="ru-RU" sz="3000" b="1" dirty="0" smtClean="0">
                <a:solidFill>
                  <a:srgbClr val="FF0000"/>
                </a:solidFill>
              </a:rPr>
              <a:t>в </a:t>
            </a:r>
            <a:r>
              <a:rPr lang="ru-RU" sz="3000" b="1" dirty="0">
                <a:solidFill>
                  <a:srgbClr val="FF0000"/>
                </a:solidFill>
              </a:rPr>
              <a:t>1,4 раза </a:t>
            </a:r>
            <a:r>
              <a:rPr lang="ru-RU" sz="3000" b="1" dirty="0"/>
              <a:t>и составить </a:t>
            </a:r>
            <a:r>
              <a:rPr lang="ru-RU" sz="3000" b="1" dirty="0">
                <a:solidFill>
                  <a:srgbClr val="FF0000"/>
                </a:solidFill>
              </a:rPr>
              <a:t>5% </a:t>
            </a:r>
            <a:r>
              <a:rPr lang="ru-RU" sz="3000" b="1" dirty="0" smtClean="0">
                <a:solidFill>
                  <a:srgbClr val="FF0000"/>
                </a:solidFill>
              </a:rPr>
              <a:t>ВВП к 2020 г.</a:t>
            </a:r>
            <a:endParaRPr lang="ru-RU" sz="3000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859332" y="1396027"/>
            <a:ext cx="1093823" cy="1117862"/>
            <a:chOff x="611560" y="2144787"/>
            <a:chExt cx="1800200" cy="1814884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 bwMode="auto">
            <a:xfrm>
              <a:off x="611560" y="2144787"/>
              <a:ext cx="1800200" cy="1814884"/>
              <a:chOff x="1381" y="1931"/>
              <a:chExt cx="613" cy="618"/>
            </a:xfrm>
          </p:grpSpPr>
          <p:sp>
            <p:nvSpPr>
              <p:cNvPr id="1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383" y="1933"/>
                <a:ext cx="609" cy="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1381" y="1931"/>
                <a:ext cx="613" cy="616"/>
              </a:xfrm>
              <a:prstGeom prst="ellipse">
                <a:avLst/>
              </a:prstGeom>
              <a:solidFill>
                <a:srgbClr val="CBB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085850" y="2482850"/>
              <a:ext cx="904875" cy="1181100"/>
              <a:chOff x="684" y="1564"/>
              <a:chExt cx="570" cy="744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84" y="1564"/>
                <a:ext cx="570" cy="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5"/>
              <p:cNvSpPr>
                <a:spLocks noEditPoints="1"/>
              </p:cNvSpPr>
              <p:nvPr/>
            </p:nvSpPr>
            <p:spPr bwMode="auto">
              <a:xfrm>
                <a:off x="684" y="1565"/>
                <a:ext cx="571" cy="743"/>
              </a:xfrm>
              <a:custGeom>
                <a:avLst/>
                <a:gdLst>
                  <a:gd name="T0" fmla="*/ 1070 w 1111"/>
                  <a:gd name="T1" fmla="*/ 223 h 1451"/>
                  <a:gd name="T2" fmla="*/ 976 w 1111"/>
                  <a:gd name="T3" fmla="*/ 92 h 1451"/>
                  <a:gd name="T4" fmla="*/ 822 w 1111"/>
                  <a:gd name="T5" fmla="*/ 15 h 1451"/>
                  <a:gd name="T6" fmla="*/ 655 w 1111"/>
                  <a:gd name="T7" fmla="*/ 0 h 1451"/>
                  <a:gd name="T8" fmla="*/ 92 w 1111"/>
                  <a:gd name="T9" fmla="*/ 0 h 1451"/>
                  <a:gd name="T10" fmla="*/ 92 w 1111"/>
                  <a:gd name="T11" fmla="*/ 673 h 1451"/>
                  <a:gd name="T12" fmla="*/ 0 w 1111"/>
                  <a:gd name="T13" fmla="*/ 673 h 1451"/>
                  <a:gd name="T14" fmla="*/ 0 w 1111"/>
                  <a:gd name="T15" fmla="*/ 823 h 1451"/>
                  <a:gd name="T16" fmla="*/ 92 w 1111"/>
                  <a:gd name="T17" fmla="*/ 823 h 1451"/>
                  <a:gd name="T18" fmla="*/ 92 w 1111"/>
                  <a:gd name="T19" fmla="*/ 884 h 1451"/>
                  <a:gd name="T20" fmla="*/ 0 w 1111"/>
                  <a:gd name="T21" fmla="*/ 884 h 1451"/>
                  <a:gd name="T22" fmla="*/ 0 w 1111"/>
                  <a:gd name="T23" fmla="*/ 1035 h 1451"/>
                  <a:gd name="T24" fmla="*/ 92 w 1111"/>
                  <a:gd name="T25" fmla="*/ 1035 h 1451"/>
                  <a:gd name="T26" fmla="*/ 92 w 1111"/>
                  <a:gd name="T27" fmla="*/ 1451 h 1451"/>
                  <a:gd name="T28" fmla="*/ 253 w 1111"/>
                  <a:gd name="T29" fmla="*/ 1451 h 1451"/>
                  <a:gd name="T30" fmla="*/ 253 w 1111"/>
                  <a:gd name="T31" fmla="*/ 1035 h 1451"/>
                  <a:gd name="T32" fmla="*/ 832 w 1111"/>
                  <a:gd name="T33" fmla="*/ 1035 h 1451"/>
                  <a:gd name="T34" fmla="*/ 832 w 1111"/>
                  <a:gd name="T35" fmla="*/ 884 h 1451"/>
                  <a:gd name="T36" fmla="*/ 253 w 1111"/>
                  <a:gd name="T37" fmla="*/ 884 h 1451"/>
                  <a:gd name="T38" fmla="*/ 253 w 1111"/>
                  <a:gd name="T39" fmla="*/ 823 h 1451"/>
                  <a:gd name="T40" fmla="*/ 263 w 1111"/>
                  <a:gd name="T41" fmla="*/ 823 h 1451"/>
                  <a:gd name="T42" fmla="*/ 668 w 1111"/>
                  <a:gd name="T43" fmla="*/ 823 h 1451"/>
                  <a:gd name="T44" fmla="*/ 1004 w 1111"/>
                  <a:gd name="T45" fmla="*/ 695 h 1451"/>
                  <a:gd name="T46" fmla="*/ 1111 w 1111"/>
                  <a:gd name="T47" fmla="*/ 420 h 1451"/>
                  <a:gd name="T48" fmla="*/ 1070 w 1111"/>
                  <a:gd name="T49" fmla="*/ 223 h 1451"/>
                  <a:gd name="T50" fmla="*/ 858 w 1111"/>
                  <a:gd name="T51" fmla="*/ 604 h 1451"/>
                  <a:gd name="T52" fmla="*/ 670 w 1111"/>
                  <a:gd name="T53" fmla="*/ 673 h 1451"/>
                  <a:gd name="T54" fmla="*/ 263 w 1111"/>
                  <a:gd name="T55" fmla="*/ 673 h 1451"/>
                  <a:gd name="T56" fmla="*/ 263 w 1111"/>
                  <a:gd name="T57" fmla="*/ 673 h 1451"/>
                  <a:gd name="T58" fmla="*/ 253 w 1111"/>
                  <a:gd name="T59" fmla="*/ 673 h 1451"/>
                  <a:gd name="T60" fmla="*/ 253 w 1111"/>
                  <a:gd name="T61" fmla="*/ 155 h 1451"/>
                  <a:gd name="T62" fmla="*/ 667 w 1111"/>
                  <a:gd name="T63" fmla="*/ 155 h 1451"/>
                  <a:gd name="T64" fmla="*/ 802 w 1111"/>
                  <a:gd name="T65" fmla="*/ 167 h 1451"/>
                  <a:gd name="T66" fmla="*/ 894 w 1111"/>
                  <a:gd name="T67" fmla="*/ 253 h 1451"/>
                  <a:gd name="T68" fmla="*/ 929 w 1111"/>
                  <a:gd name="T69" fmla="*/ 408 h 1451"/>
                  <a:gd name="T70" fmla="*/ 858 w 1111"/>
                  <a:gd name="T71" fmla="*/ 604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11" h="1451">
                    <a:moveTo>
                      <a:pt x="1070" y="223"/>
                    </a:moveTo>
                    <a:cubicBezTo>
                      <a:pt x="1047" y="162"/>
                      <a:pt x="1012" y="126"/>
                      <a:pt x="976" y="92"/>
                    </a:cubicBezTo>
                    <a:cubicBezTo>
                      <a:pt x="940" y="59"/>
                      <a:pt x="876" y="26"/>
                      <a:pt x="822" y="15"/>
                    </a:cubicBezTo>
                    <a:cubicBezTo>
                      <a:pt x="784" y="5"/>
                      <a:pt x="727" y="0"/>
                      <a:pt x="655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673"/>
                      <a:pt x="92" y="673"/>
                      <a:pt x="92" y="673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0" y="823"/>
                      <a:pt x="0" y="823"/>
                      <a:pt x="0" y="823"/>
                    </a:cubicBezTo>
                    <a:cubicBezTo>
                      <a:pt x="92" y="823"/>
                      <a:pt x="92" y="823"/>
                      <a:pt x="92" y="823"/>
                    </a:cubicBezTo>
                    <a:cubicBezTo>
                      <a:pt x="92" y="884"/>
                      <a:pt x="92" y="884"/>
                      <a:pt x="92" y="884"/>
                    </a:cubicBezTo>
                    <a:cubicBezTo>
                      <a:pt x="0" y="884"/>
                      <a:pt x="0" y="884"/>
                      <a:pt x="0" y="884"/>
                    </a:cubicBezTo>
                    <a:cubicBezTo>
                      <a:pt x="0" y="1035"/>
                      <a:pt x="0" y="1035"/>
                      <a:pt x="0" y="1035"/>
                    </a:cubicBezTo>
                    <a:cubicBezTo>
                      <a:pt x="92" y="1035"/>
                      <a:pt x="92" y="1035"/>
                      <a:pt x="92" y="1035"/>
                    </a:cubicBezTo>
                    <a:cubicBezTo>
                      <a:pt x="92" y="1451"/>
                      <a:pt x="92" y="1451"/>
                      <a:pt x="92" y="1451"/>
                    </a:cubicBezTo>
                    <a:cubicBezTo>
                      <a:pt x="253" y="1451"/>
                      <a:pt x="253" y="1451"/>
                      <a:pt x="253" y="1451"/>
                    </a:cubicBezTo>
                    <a:cubicBezTo>
                      <a:pt x="253" y="1035"/>
                      <a:pt x="253" y="1035"/>
                      <a:pt x="253" y="1035"/>
                    </a:cubicBezTo>
                    <a:cubicBezTo>
                      <a:pt x="832" y="1035"/>
                      <a:pt x="832" y="1035"/>
                      <a:pt x="832" y="1035"/>
                    </a:cubicBezTo>
                    <a:cubicBezTo>
                      <a:pt x="832" y="884"/>
                      <a:pt x="832" y="884"/>
                      <a:pt x="832" y="884"/>
                    </a:cubicBezTo>
                    <a:cubicBezTo>
                      <a:pt x="253" y="884"/>
                      <a:pt x="253" y="884"/>
                      <a:pt x="253" y="884"/>
                    </a:cubicBezTo>
                    <a:cubicBezTo>
                      <a:pt x="253" y="823"/>
                      <a:pt x="253" y="823"/>
                      <a:pt x="253" y="823"/>
                    </a:cubicBezTo>
                    <a:cubicBezTo>
                      <a:pt x="263" y="823"/>
                      <a:pt x="263" y="823"/>
                      <a:pt x="263" y="823"/>
                    </a:cubicBezTo>
                    <a:cubicBezTo>
                      <a:pt x="668" y="823"/>
                      <a:pt x="668" y="823"/>
                      <a:pt x="668" y="823"/>
                    </a:cubicBezTo>
                    <a:cubicBezTo>
                      <a:pt x="823" y="823"/>
                      <a:pt x="935" y="780"/>
                      <a:pt x="1004" y="695"/>
                    </a:cubicBezTo>
                    <a:cubicBezTo>
                      <a:pt x="1071" y="615"/>
                      <a:pt x="1111" y="544"/>
                      <a:pt x="1111" y="420"/>
                    </a:cubicBezTo>
                    <a:cubicBezTo>
                      <a:pt x="1111" y="348"/>
                      <a:pt x="1091" y="282"/>
                      <a:pt x="1070" y="223"/>
                    </a:cubicBezTo>
                    <a:close/>
                    <a:moveTo>
                      <a:pt x="858" y="604"/>
                    </a:moveTo>
                    <a:cubicBezTo>
                      <a:pt x="817" y="650"/>
                      <a:pt x="764" y="673"/>
                      <a:pt x="670" y="673"/>
                    </a:cubicBezTo>
                    <a:cubicBezTo>
                      <a:pt x="263" y="673"/>
                      <a:pt x="263" y="673"/>
                      <a:pt x="263" y="673"/>
                    </a:cubicBezTo>
                    <a:cubicBezTo>
                      <a:pt x="263" y="673"/>
                      <a:pt x="263" y="673"/>
                      <a:pt x="263" y="673"/>
                    </a:cubicBezTo>
                    <a:cubicBezTo>
                      <a:pt x="253" y="673"/>
                      <a:pt x="253" y="673"/>
                      <a:pt x="253" y="673"/>
                    </a:cubicBezTo>
                    <a:cubicBezTo>
                      <a:pt x="253" y="155"/>
                      <a:pt x="253" y="155"/>
                      <a:pt x="253" y="155"/>
                    </a:cubicBezTo>
                    <a:cubicBezTo>
                      <a:pt x="667" y="155"/>
                      <a:pt x="667" y="155"/>
                      <a:pt x="667" y="155"/>
                    </a:cubicBezTo>
                    <a:cubicBezTo>
                      <a:pt x="733" y="155"/>
                      <a:pt x="779" y="159"/>
                      <a:pt x="802" y="167"/>
                    </a:cubicBezTo>
                    <a:cubicBezTo>
                      <a:pt x="841" y="192"/>
                      <a:pt x="871" y="211"/>
                      <a:pt x="894" y="253"/>
                    </a:cubicBezTo>
                    <a:cubicBezTo>
                      <a:pt x="917" y="297"/>
                      <a:pt x="929" y="349"/>
                      <a:pt x="929" y="408"/>
                    </a:cubicBezTo>
                    <a:cubicBezTo>
                      <a:pt x="929" y="492"/>
                      <a:pt x="896" y="559"/>
                      <a:pt x="858" y="6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79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ОПЖ </a:t>
            </a:r>
            <a:r>
              <a:rPr lang="ru-RU" sz="3100" dirty="0" smtClean="0">
                <a:solidFill>
                  <a:srgbClr val="FF0000"/>
                </a:solidFill>
              </a:rPr>
              <a:t>напрямую</a:t>
            </a:r>
            <a:r>
              <a:rPr lang="ru-RU" sz="3100" dirty="0" smtClean="0"/>
              <a:t> зависит от государственных расходов </a:t>
            </a:r>
            <a:r>
              <a:rPr lang="ru-RU" sz="3100" dirty="0"/>
              <a:t>на </a:t>
            </a:r>
            <a:r>
              <a:rPr lang="ru-RU" sz="3100" dirty="0" smtClean="0"/>
              <a:t>здравоохранение в зоне от </a:t>
            </a:r>
            <a:r>
              <a:rPr lang="ru-RU" sz="3100" dirty="0">
                <a:solidFill>
                  <a:srgbClr val="FF0000"/>
                </a:solidFill>
              </a:rPr>
              <a:t>4</a:t>
            </a:r>
            <a:r>
              <a:rPr lang="en-US" sz="3100" dirty="0" smtClean="0">
                <a:solidFill>
                  <a:srgbClr val="FF0000"/>
                </a:solidFill>
              </a:rPr>
              <a:t>00</a:t>
            </a:r>
            <a:r>
              <a:rPr lang="ru-RU" sz="3100" dirty="0" smtClean="0">
                <a:solidFill>
                  <a:srgbClr val="FF0000"/>
                </a:solidFill>
              </a:rPr>
              <a:t> до 1700 </a:t>
            </a:r>
            <a:r>
              <a:rPr lang="en-US" sz="3100" dirty="0" smtClean="0">
                <a:solidFill>
                  <a:srgbClr val="FF0000"/>
                </a:solidFill>
              </a:rPr>
              <a:t>$</a:t>
            </a:r>
            <a:r>
              <a:rPr lang="ru-RU" sz="3100" dirty="0" smtClean="0">
                <a:solidFill>
                  <a:srgbClr val="FF0000"/>
                </a:solidFill>
              </a:rPr>
              <a:t>ППС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Ge\Downloads\Зависимость ОПЖ от госрасходов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73048"/>
            <a:ext cx="6048672" cy="533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ДЕЙСТВИЕ 2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эффективность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49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Методика агентства </a:t>
            </a:r>
            <a:r>
              <a:rPr lang="ru-RU" dirty="0" err="1" smtClean="0"/>
              <a:t>Блумберг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4638" y="1812925"/>
            <a:ext cx="2663825" cy="10810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18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Ожидаемая продолжительность жизни (ОПЖ)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2138" y="1784350"/>
            <a:ext cx="2663825" cy="10795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18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Финансирование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здравоохранения </a:t>
            </a:r>
            <a:r>
              <a:rPr lang="en-US" b="1" dirty="0">
                <a:solidFill>
                  <a:prstClr val="white"/>
                </a:solidFill>
              </a:rPr>
              <a:t>(</a:t>
            </a:r>
            <a:r>
              <a:rPr lang="ru-RU" b="1" dirty="0">
                <a:solidFill>
                  <a:prstClr val="white"/>
                </a:solidFill>
              </a:rPr>
              <a:t>ФЗ</a:t>
            </a:r>
            <a:r>
              <a:rPr lang="en-US" b="1" dirty="0">
                <a:solidFill>
                  <a:prstClr val="white"/>
                </a:solidFill>
              </a:rPr>
              <a:t>) </a:t>
            </a:r>
            <a:r>
              <a:rPr lang="ru-RU" b="1" dirty="0">
                <a:solidFill>
                  <a:prstClr val="white"/>
                </a:solidFill>
              </a:rPr>
              <a:t>в доле ВВП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64250" y="1784350"/>
            <a:ext cx="2663825" cy="10795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18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ФЗ на душу </a:t>
            </a:r>
            <a:r>
              <a:rPr lang="ru-RU" b="1" dirty="0" smtClean="0">
                <a:solidFill>
                  <a:prstClr val="white"/>
                </a:solidFill>
              </a:rPr>
              <a:t>в </a:t>
            </a:r>
            <a:r>
              <a:rPr lang="en-US" b="1" dirty="0">
                <a:solidFill>
                  <a:prstClr val="white"/>
                </a:solidFill>
              </a:rPr>
              <a:t>$ </a:t>
            </a:r>
            <a:r>
              <a:rPr lang="ru-RU" b="1" dirty="0">
                <a:solidFill>
                  <a:prstClr val="white"/>
                </a:solidFill>
              </a:rPr>
              <a:t>по курсу ЦБ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3875" y="4768850"/>
            <a:ext cx="2663825" cy="1081088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Динамика за год ОПЖ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9650" y="4768850"/>
            <a:ext cx="2663825" cy="1081088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Динамика </a:t>
            </a:r>
            <a:r>
              <a:rPr lang="ru-RU" b="1" dirty="0" smtClean="0">
                <a:solidFill>
                  <a:prstClr val="white"/>
                </a:solidFill>
              </a:rPr>
              <a:t>ФЗ </a:t>
            </a:r>
            <a:r>
              <a:rPr lang="ru-RU" b="1" dirty="0">
                <a:solidFill>
                  <a:prstClr val="white"/>
                </a:solidFill>
              </a:rPr>
              <a:t>в </a:t>
            </a:r>
            <a:r>
              <a:rPr lang="en-US" b="1" dirty="0">
                <a:solidFill>
                  <a:prstClr val="white"/>
                </a:solidFill>
              </a:rPr>
              <a:t>$ </a:t>
            </a:r>
            <a:r>
              <a:rPr lang="ru-RU" b="1" dirty="0">
                <a:solidFill>
                  <a:prstClr val="white"/>
                </a:solidFill>
              </a:rPr>
              <a:t>на душу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ru-RU" b="1" dirty="0">
                <a:solidFill>
                  <a:prstClr val="white"/>
                </a:solidFill>
              </a:rPr>
              <a:t>по курсу ЦБ</a:t>
            </a:r>
          </a:p>
        </p:txBody>
      </p:sp>
      <p:sp>
        <p:nvSpPr>
          <p:cNvPr id="13" name="Овал 12"/>
          <p:cNvSpPr/>
          <p:nvPr/>
        </p:nvSpPr>
        <p:spPr>
          <a:xfrm>
            <a:off x="274638" y="3949700"/>
            <a:ext cx="8618537" cy="2719388"/>
          </a:xfrm>
          <a:prstGeom prst="ellipse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1228725"/>
            <a:ext cx="9036050" cy="2447925"/>
          </a:xfrm>
          <a:prstGeom prst="ellipse">
            <a:avLst/>
          </a:prstGeom>
          <a:noFill/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4003675" y="3244056"/>
            <a:ext cx="1247775" cy="113665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4102214" y="4149807"/>
            <a:ext cx="1233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4071937" y="1228725"/>
            <a:ext cx="1233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989013" y="2894013"/>
            <a:ext cx="1233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183AB"/>
                </a:solidFill>
              </a:rPr>
              <a:t>60%</a:t>
            </a:r>
          </a:p>
        </p:txBody>
      </p:sp>
      <p:sp>
        <p:nvSpPr>
          <p:cNvPr id="27662" name="TextBox 18"/>
          <p:cNvSpPr txBox="1">
            <a:spLocks noChangeArrowheads="1"/>
          </p:cNvSpPr>
          <p:nvPr/>
        </p:nvSpPr>
        <p:spPr bwMode="auto">
          <a:xfrm>
            <a:off x="3846513" y="2878138"/>
            <a:ext cx="1233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183AB"/>
                </a:solidFill>
              </a:rPr>
              <a:t>30%</a:t>
            </a:r>
          </a:p>
        </p:txBody>
      </p:sp>
      <p:sp>
        <p:nvSpPr>
          <p:cNvPr id="27663" name="TextBox 20"/>
          <p:cNvSpPr txBox="1">
            <a:spLocks noChangeArrowheads="1"/>
          </p:cNvSpPr>
          <p:nvPr/>
        </p:nvSpPr>
        <p:spPr bwMode="auto">
          <a:xfrm>
            <a:off x="6780213" y="2863850"/>
            <a:ext cx="1233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183AB"/>
                </a:solidFill>
              </a:rPr>
              <a:t>10%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55975" y="4768850"/>
            <a:ext cx="2665413" cy="1081088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Динамика за год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ФЗ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ru-RU" b="1" dirty="0">
                <a:solidFill>
                  <a:prstClr val="white"/>
                </a:solidFill>
              </a:rPr>
              <a:t>в доле ВВП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75088" y="5891213"/>
            <a:ext cx="12334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30%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90638" y="5902325"/>
            <a:ext cx="12334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60%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5613" y="5832475"/>
            <a:ext cx="12334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1643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83568" y="476672"/>
            <a:ext cx="7920880" cy="6192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lvl="1" indent="0" algn="ctr">
              <a:buClr>
                <a:srgbClr val="C00000"/>
              </a:buClr>
              <a:buNone/>
            </a:pPr>
            <a:endParaRPr lang="ru-RU" sz="6000" b="1" i="1" dirty="0" smtClean="0">
              <a:solidFill>
                <a:srgbClr val="00487E"/>
              </a:solidFill>
            </a:endParaRPr>
          </a:p>
          <a:p>
            <a:pPr marL="320040" lvl="1" indent="0" algn="ctr">
              <a:buClr>
                <a:srgbClr val="C00000"/>
              </a:buClr>
              <a:buNone/>
            </a:pPr>
            <a:r>
              <a:rPr lang="ru-RU" sz="5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Лишь правда над Вселенной царь.</a:t>
            </a:r>
          </a:p>
          <a:p>
            <a:pPr marL="320040" lvl="1" indent="0" algn="ctr">
              <a:buClr>
                <a:srgbClr val="C00000"/>
              </a:buClr>
              <a:buNone/>
            </a:pPr>
            <a:endParaRPr lang="ru-RU" sz="4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20040" lvl="1" indent="0" algn="ctr">
              <a:buClr>
                <a:srgbClr val="C00000"/>
              </a:buClr>
              <a:buNone/>
            </a:pPr>
            <a:endParaRPr lang="ru-RU" sz="4000" b="1" dirty="0">
              <a:solidFill>
                <a:srgbClr val="00487E"/>
              </a:solidFill>
            </a:endParaRPr>
          </a:p>
          <a:p>
            <a:pPr marL="320040" lvl="1" indent="0" algn="r">
              <a:buClr>
                <a:srgbClr val="C00000"/>
              </a:buClr>
              <a:buNone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Гаврила Державин</a:t>
            </a:r>
          </a:p>
          <a:p>
            <a:pPr marL="320040" lvl="1" indent="0" algn="r">
              <a:buClr>
                <a:srgbClr val="C00000"/>
              </a:buClr>
              <a:buNone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(1743-1816 гг.)</a:t>
            </a:r>
          </a:p>
          <a:p>
            <a:pPr marL="320040" lvl="1" indent="0">
              <a:buClr>
                <a:srgbClr val="C00000"/>
              </a:buClr>
              <a:buNone/>
            </a:pPr>
            <a:endParaRPr lang="ru-RU" sz="6000" b="1" dirty="0" smtClean="0">
              <a:solidFill>
                <a:srgbClr val="004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Лучшие </a:t>
            </a:r>
            <a:r>
              <a:rPr lang="ru-RU" sz="5400" dirty="0" smtClean="0">
                <a:solidFill>
                  <a:srgbClr val="00B050"/>
                </a:solidFill>
              </a:rPr>
              <a:t>10 </a:t>
            </a:r>
            <a:r>
              <a:rPr lang="ru-RU" sz="5400" dirty="0" smtClean="0"/>
              <a:t>стран</a:t>
            </a:r>
            <a:endParaRPr lang="ru-RU" sz="54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9" y="1412776"/>
            <a:ext cx="7264342" cy="503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0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 smtClean="0"/>
              <a:t>Место России в мировом рейтинге по эффективности здравоохранения </a:t>
            </a:r>
            <a:r>
              <a:rPr lang="ru-RU" sz="3000" dirty="0"/>
              <a:t>–</a:t>
            </a:r>
            <a:r>
              <a:rPr lang="ru-RU" sz="30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53 из 54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66940" y="5229200"/>
            <a:ext cx="16561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38858" y="1326485"/>
            <a:ext cx="7305550" cy="5064364"/>
            <a:chOff x="938858" y="1326485"/>
            <a:chExt cx="7305550" cy="5064364"/>
          </a:xfrm>
        </p:grpSpPr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858" y="1326485"/>
              <a:ext cx="7305550" cy="5064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966940" y="2096852"/>
              <a:ext cx="1156788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prstClr val="black"/>
                  </a:solidFill>
                </a:rPr>
                <a:t>Б</a:t>
              </a:r>
              <a:r>
                <a:rPr lang="ru-RU" sz="1400" b="1" dirty="0" smtClean="0">
                  <a:solidFill>
                    <a:prstClr val="black"/>
                  </a:solidFill>
                </a:rPr>
                <a:t>олгария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Овал 5"/>
          <p:cNvSpPr/>
          <p:nvPr/>
        </p:nvSpPr>
        <p:spPr>
          <a:xfrm>
            <a:off x="1216638" y="5229200"/>
            <a:ext cx="115678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12241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Рейтинг эффективности здравоохранения Федеральных округов РФ </a:t>
            </a:r>
            <a:r>
              <a:rPr lang="ru-RU" sz="3000" dirty="0" smtClean="0"/>
              <a:t>(</a:t>
            </a:r>
            <a:r>
              <a:rPr lang="ru-RU" sz="3000" dirty="0"/>
              <a:t>2014, </a:t>
            </a:r>
            <a:r>
              <a:rPr lang="ru-RU" sz="3000" dirty="0" err="1" smtClean="0"/>
              <a:t>привед</a:t>
            </a:r>
            <a:r>
              <a:rPr lang="ru-RU" sz="3000" dirty="0" smtClean="0"/>
              <a:t>. показ.)</a:t>
            </a:r>
            <a:endParaRPr lang="ru-RU" sz="3000" dirty="0"/>
          </a:p>
        </p:txBody>
      </p:sp>
      <p:pic>
        <p:nvPicPr>
          <p:cNvPr id="2050" name="Picture 2" descr="C:\Users\Akberdieva\Downloads\Attachments_mweneli89@gmail.com_2016-02-10_15-40-23\Россия по округам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3452" cy="521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1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00811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Рейтинг эффективности систем здравоохранения Ф</a:t>
            </a:r>
            <a:r>
              <a:rPr lang="ru-RU" sz="3200" dirty="0" smtClean="0"/>
              <a:t>едеральных округов </a:t>
            </a:r>
            <a:r>
              <a:rPr lang="ru-RU" sz="3200" dirty="0" smtClean="0">
                <a:solidFill>
                  <a:srgbClr val="FF0000"/>
                </a:solidFill>
              </a:rPr>
              <a:t>России </a:t>
            </a:r>
            <a:r>
              <a:rPr lang="ru-RU" sz="3200" dirty="0" smtClean="0"/>
              <a:t>(</a:t>
            </a:r>
            <a:r>
              <a:rPr lang="ru-RU" sz="3200" dirty="0" err="1" smtClean="0"/>
              <a:t>привед</a:t>
            </a:r>
            <a:r>
              <a:rPr lang="ru-RU" sz="3200" dirty="0" smtClean="0"/>
              <a:t>. </a:t>
            </a:r>
            <a:r>
              <a:rPr lang="ru-RU" sz="3200" dirty="0"/>
              <a:t>показ.)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85478"/>
            <a:ext cx="860901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899592" y="4941168"/>
            <a:ext cx="2814501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814816" cy="1008111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Эффективное </a:t>
            </a:r>
            <a:r>
              <a:rPr lang="ru-RU" dirty="0" smtClean="0"/>
              <a:t>здравоохранение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1340768"/>
            <a:ext cx="8640960" cy="5256584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b="1" dirty="0" smtClean="0">
                <a:solidFill>
                  <a:schemeClr val="bg1"/>
                </a:solidFill>
              </a:rPr>
              <a:t>ЭТО</a:t>
            </a:r>
            <a:r>
              <a:rPr lang="ru-RU" b="1" dirty="0" smtClean="0">
                <a:solidFill>
                  <a:srgbClr val="FF0000"/>
                </a:solidFill>
              </a:rPr>
              <a:t> не сокращение числа </a:t>
            </a:r>
            <a:r>
              <a:rPr lang="ru-RU" b="1" dirty="0" smtClean="0">
                <a:solidFill>
                  <a:schemeClr val="bg1"/>
                </a:solidFill>
              </a:rPr>
              <a:t>стационаров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больничных коек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врачей</a:t>
            </a:r>
          </a:p>
          <a:p>
            <a:pPr marL="0" indent="0" algn="ctr">
              <a:spcAft>
                <a:spcPts val="1200"/>
              </a:spcAft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ru-RU" sz="4400" b="1" dirty="0" smtClean="0"/>
              <a:t>ЭТО – </a:t>
            </a:r>
            <a:r>
              <a:rPr lang="ru-RU" sz="4400" b="1" dirty="0" smtClean="0">
                <a:solidFill>
                  <a:srgbClr val="FF0000"/>
                </a:solidFill>
              </a:rPr>
              <a:t>ПРИОРИТЕТЫ</a:t>
            </a:r>
          </a:p>
          <a:p>
            <a:pPr marL="0" indent="0" algn="ctr">
              <a:spcAft>
                <a:spcPts val="1200"/>
              </a:spcAft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ru-RU" b="1" dirty="0"/>
          </a:p>
          <a:p>
            <a:pPr marL="0" indent="0" algn="ctr">
              <a:spcAft>
                <a:spcPts val="1200"/>
              </a:spcAft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1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8" y="0"/>
            <a:ext cx="9238918" cy="102827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2016 г.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</a:t>
            </a:r>
            <a:r>
              <a:rPr lang="ru-RU" sz="2400" dirty="0" smtClean="0"/>
              <a:t>ложения </a:t>
            </a:r>
            <a:r>
              <a:rPr lang="ru-RU" sz="2400" dirty="0" smtClean="0"/>
              <a:t>ТОЛЬКО в </a:t>
            </a:r>
            <a:r>
              <a:rPr lang="ru-RU" sz="2400" dirty="0" smtClean="0">
                <a:solidFill>
                  <a:srgbClr val="FF0000"/>
                </a:solidFill>
              </a:rPr>
              <a:t>приоритеты </a:t>
            </a:r>
            <a:r>
              <a:rPr lang="ru-RU" sz="2400" dirty="0"/>
              <a:t>для обеспечения </a:t>
            </a:r>
            <a:r>
              <a:rPr lang="ru-RU" sz="2400" dirty="0" smtClean="0">
                <a:solidFill>
                  <a:srgbClr val="FF0000"/>
                </a:solidFill>
              </a:rPr>
              <a:t>уровня </a:t>
            </a:r>
            <a:r>
              <a:rPr lang="ru-RU" sz="2400" dirty="0" smtClean="0">
                <a:solidFill>
                  <a:srgbClr val="FF0000"/>
                </a:solidFill>
              </a:rPr>
              <a:t>2014 </a:t>
            </a:r>
            <a:r>
              <a:rPr lang="ru-RU" sz="2400" dirty="0" smtClean="0">
                <a:solidFill>
                  <a:srgbClr val="FF0000"/>
                </a:solidFill>
              </a:rPr>
              <a:t>г.: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63688" y="1344899"/>
            <a:ext cx="7068572" cy="5107914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200" b="1" dirty="0" smtClean="0"/>
              <a:t>Сохранение </a:t>
            </a:r>
            <a:r>
              <a:rPr lang="ru-RU" sz="2200" b="1" dirty="0" smtClean="0">
                <a:solidFill>
                  <a:srgbClr val="FF0000"/>
                </a:solidFill>
              </a:rPr>
              <a:t>первичной </a:t>
            </a:r>
            <a:r>
              <a:rPr lang="ru-RU" sz="2200" b="1" dirty="0" smtClean="0"/>
              <a:t>медико</a:t>
            </a:r>
            <a:r>
              <a:rPr lang="ru-RU" sz="2200" b="1" dirty="0"/>
              <a:t>-</a:t>
            </a:r>
            <a:r>
              <a:rPr lang="ru-RU" sz="2200" b="1" dirty="0" smtClean="0"/>
              <a:t>санитарной помощи (привлечение КАДРОВ!) 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>
                <a:solidFill>
                  <a:srgbClr val="FF0000"/>
                </a:solidFill>
              </a:rPr>
              <a:t>Квалификация </a:t>
            </a:r>
            <a:r>
              <a:rPr lang="ru-RU" sz="2200" b="1" dirty="0"/>
              <a:t>ВСЕХ медицинских кадров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 smtClean="0"/>
              <a:t>Обеспечить доступные и качественные </a:t>
            </a:r>
            <a:r>
              <a:rPr lang="ru-RU" sz="2200" b="1" dirty="0" smtClean="0">
                <a:solidFill>
                  <a:srgbClr val="FF0000"/>
                </a:solidFill>
              </a:rPr>
              <a:t>лекарства</a:t>
            </a:r>
            <a:r>
              <a:rPr lang="ru-RU" sz="2200" b="1" dirty="0" smtClean="0"/>
              <a:t> 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endParaRPr lang="ru-RU" sz="11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200" b="1" dirty="0"/>
              <a:t>Сохранение </a:t>
            </a:r>
            <a:r>
              <a:rPr lang="ru-RU" sz="2200" b="1" dirty="0">
                <a:solidFill>
                  <a:srgbClr val="FF0000"/>
                </a:solidFill>
              </a:rPr>
              <a:t>скорой </a:t>
            </a:r>
            <a:r>
              <a:rPr lang="ru-RU" sz="2200" b="1" dirty="0"/>
              <a:t>медицинской </a:t>
            </a:r>
            <a:r>
              <a:rPr lang="ru-RU" sz="2200" b="1" dirty="0" smtClean="0"/>
              <a:t>помощи</a:t>
            </a:r>
          </a:p>
          <a:p>
            <a:pPr marL="514350" indent="-514350">
              <a:buFont typeface="+mj-lt"/>
              <a:buAutoNum type="arabicPeriod"/>
            </a:pPr>
            <a:endParaRPr lang="ru-RU" sz="22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b="1" dirty="0" smtClean="0"/>
              <a:t>Специализированная  </a:t>
            </a:r>
            <a:r>
              <a:rPr lang="ru-RU" sz="2200" b="1" dirty="0"/>
              <a:t>медицинская помощь в стационарах ТОЛЬКО в </a:t>
            </a:r>
            <a:r>
              <a:rPr lang="ru-RU" sz="2200" b="1" dirty="0">
                <a:solidFill>
                  <a:srgbClr val="FF0000"/>
                </a:solidFill>
              </a:rPr>
              <a:t>экстренной </a:t>
            </a:r>
            <a:r>
              <a:rPr lang="ru-RU" sz="2200" b="1" dirty="0" smtClean="0"/>
              <a:t>форме</a:t>
            </a:r>
          </a:p>
          <a:p>
            <a:pPr marL="514350" indent="-514350">
              <a:buFont typeface="+mj-lt"/>
              <a:buAutoNum type="arabicPeriod"/>
            </a:pPr>
            <a:endParaRPr lang="ru-RU" sz="22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b="1" dirty="0" smtClean="0">
                <a:solidFill>
                  <a:srgbClr val="FF0000"/>
                </a:solidFill>
              </a:rPr>
              <a:t>Высокотехнологичная </a:t>
            </a:r>
            <a:r>
              <a:rPr lang="ru-RU" sz="2200" b="1" dirty="0"/>
              <a:t>медицинская помощь ТОЛЬКО в Национальных клинических </a:t>
            </a:r>
            <a:r>
              <a:rPr lang="ru-RU" sz="2200" b="1" dirty="0" smtClean="0"/>
              <a:t>центрах</a:t>
            </a:r>
            <a:endParaRPr lang="ru-RU" sz="2200" b="1" dirty="0"/>
          </a:p>
          <a:p>
            <a:pPr marL="514350" indent="-514350">
              <a:buFont typeface="+mj-lt"/>
              <a:buAutoNum type="arabicPeriod"/>
            </a:pPr>
            <a:endParaRPr lang="ru-RU" sz="2200" b="1" dirty="0"/>
          </a:p>
          <a:p>
            <a:pPr marL="514350" indent="-514350">
              <a:buFont typeface="+mj-lt"/>
              <a:buAutoNum type="arabicPeriod"/>
            </a:pPr>
            <a:r>
              <a:rPr lang="ru-RU" sz="2200" b="1" dirty="0" smtClean="0"/>
              <a:t>Лечение </a:t>
            </a:r>
            <a:r>
              <a:rPr lang="ru-RU" sz="2200" b="1" dirty="0" smtClean="0">
                <a:solidFill>
                  <a:srgbClr val="FF0000"/>
                </a:solidFill>
              </a:rPr>
              <a:t>инфекционных</a:t>
            </a:r>
            <a:r>
              <a:rPr lang="ru-RU" sz="2200" b="1" dirty="0" smtClean="0"/>
              <a:t> заболеваний</a:t>
            </a:r>
            <a:endParaRPr lang="ru-RU" sz="2200" b="1" dirty="0"/>
          </a:p>
          <a:p>
            <a:pPr marL="514350" indent="-514350">
              <a:buFont typeface="+mj-lt"/>
              <a:buAutoNum type="arabicPeriod"/>
            </a:pPr>
            <a:endParaRPr lang="ru-RU" sz="2200" b="1" dirty="0" smtClean="0"/>
          </a:p>
          <a:p>
            <a:pPr marL="514350" indent="-514350">
              <a:buFont typeface="+mj-lt"/>
              <a:buAutoNum type="arabicPeriod"/>
            </a:pPr>
            <a:endParaRPr lang="ru-RU" sz="2200" b="1" dirty="0" smtClean="0"/>
          </a:p>
          <a:p>
            <a:pPr marL="0" indent="0">
              <a:buNone/>
            </a:pPr>
            <a:endParaRPr lang="ru-RU" sz="2800" dirty="0"/>
          </a:p>
        </p:txBody>
      </p:sp>
      <p:grpSp>
        <p:nvGrpSpPr>
          <p:cNvPr id="4" name="Group 70"/>
          <p:cNvGrpSpPr>
            <a:grpSpLocks noChangeAspect="1"/>
          </p:cNvGrpSpPr>
          <p:nvPr/>
        </p:nvGrpSpPr>
        <p:grpSpPr bwMode="auto">
          <a:xfrm>
            <a:off x="507764" y="3840604"/>
            <a:ext cx="710820" cy="709669"/>
            <a:chOff x="3515" y="1207"/>
            <a:chExt cx="617" cy="616"/>
          </a:xfrm>
        </p:grpSpPr>
        <p:sp>
          <p:nvSpPr>
            <p:cNvPr id="5" name="AutoShape 69"/>
            <p:cNvSpPr>
              <a:spLocks noChangeAspect="1" noChangeArrowheads="1" noTextEdit="1"/>
            </p:cNvSpPr>
            <p:nvPr/>
          </p:nvSpPr>
          <p:spPr bwMode="auto">
            <a:xfrm>
              <a:off x="3515" y="1207"/>
              <a:ext cx="617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6" name="Oval 71"/>
            <p:cNvSpPr>
              <a:spLocks noChangeArrowheads="1"/>
            </p:cNvSpPr>
            <p:nvPr/>
          </p:nvSpPr>
          <p:spPr bwMode="auto">
            <a:xfrm>
              <a:off x="3515" y="1205"/>
              <a:ext cx="617" cy="61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7" name="Freeform 72"/>
            <p:cNvSpPr>
              <a:spLocks/>
            </p:cNvSpPr>
            <p:nvPr/>
          </p:nvSpPr>
          <p:spPr bwMode="auto">
            <a:xfrm>
              <a:off x="3621" y="1382"/>
              <a:ext cx="421" cy="231"/>
            </a:xfrm>
            <a:custGeom>
              <a:avLst/>
              <a:gdLst>
                <a:gd name="T0" fmla="*/ 176 w 178"/>
                <a:gd name="T1" fmla="*/ 47 h 98"/>
                <a:gd name="T2" fmla="*/ 175 w 178"/>
                <a:gd name="T3" fmla="*/ 46 h 98"/>
                <a:gd name="T4" fmla="*/ 134 w 178"/>
                <a:gd name="T5" fmla="*/ 3 h 98"/>
                <a:gd name="T6" fmla="*/ 128 w 178"/>
                <a:gd name="T7" fmla="*/ 0 h 98"/>
                <a:gd name="T8" fmla="*/ 9 w 178"/>
                <a:gd name="T9" fmla="*/ 0 h 98"/>
                <a:gd name="T10" fmla="*/ 0 w 178"/>
                <a:gd name="T11" fmla="*/ 8 h 98"/>
                <a:gd name="T12" fmla="*/ 0 w 178"/>
                <a:gd name="T13" fmla="*/ 90 h 98"/>
                <a:gd name="T14" fmla="*/ 9 w 178"/>
                <a:gd name="T15" fmla="*/ 98 h 98"/>
                <a:gd name="T16" fmla="*/ 122 w 178"/>
                <a:gd name="T17" fmla="*/ 98 h 98"/>
                <a:gd name="T18" fmla="*/ 128 w 178"/>
                <a:gd name="T19" fmla="*/ 98 h 98"/>
                <a:gd name="T20" fmla="*/ 170 w 178"/>
                <a:gd name="T21" fmla="*/ 98 h 98"/>
                <a:gd name="T22" fmla="*/ 178 w 178"/>
                <a:gd name="T23" fmla="*/ 90 h 98"/>
                <a:gd name="T24" fmla="*/ 178 w 178"/>
                <a:gd name="T25" fmla="*/ 52 h 98"/>
                <a:gd name="T26" fmla="*/ 176 w 178"/>
                <a:gd name="T27" fmla="*/ 4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98">
                  <a:moveTo>
                    <a:pt x="176" y="47"/>
                  </a:moveTo>
                  <a:cubicBezTo>
                    <a:pt x="176" y="47"/>
                    <a:pt x="176" y="46"/>
                    <a:pt x="175" y="46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3" y="1"/>
                    <a:pt x="130" y="0"/>
                    <a:pt x="1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4" y="98"/>
                    <a:pt x="9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4" y="98"/>
                    <a:pt x="178" y="94"/>
                    <a:pt x="178" y="9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0"/>
                    <a:pt x="177" y="49"/>
                    <a:pt x="176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3915" y="1410"/>
              <a:ext cx="89" cy="90"/>
            </a:xfrm>
            <a:custGeom>
              <a:avLst/>
              <a:gdLst>
                <a:gd name="T0" fmla="*/ 38 w 38"/>
                <a:gd name="T1" fmla="*/ 33 h 38"/>
                <a:gd name="T2" fmla="*/ 30 w 38"/>
                <a:gd name="T3" fmla="*/ 38 h 38"/>
                <a:gd name="T4" fmla="*/ 9 w 38"/>
                <a:gd name="T5" fmla="*/ 38 h 38"/>
                <a:gd name="T6" fmla="*/ 0 w 38"/>
                <a:gd name="T7" fmla="*/ 30 h 38"/>
                <a:gd name="T8" fmla="*/ 0 w 38"/>
                <a:gd name="T9" fmla="*/ 9 h 38"/>
                <a:gd name="T10" fmla="*/ 5 w 38"/>
                <a:gd name="T11" fmla="*/ 1 h 38"/>
                <a:gd name="T12" fmla="*/ 11 w 38"/>
                <a:gd name="T13" fmla="*/ 2 h 38"/>
                <a:gd name="T14" fmla="*/ 36 w 38"/>
                <a:gd name="T15" fmla="*/ 27 h 38"/>
                <a:gd name="T16" fmla="*/ 38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8" y="33"/>
                  </a:moveTo>
                  <a:cubicBezTo>
                    <a:pt x="37" y="36"/>
                    <a:pt x="34" y="38"/>
                    <a:pt x="30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5" y="38"/>
                    <a:pt x="0" y="34"/>
                    <a:pt x="0" y="3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6" y="1"/>
                    <a:pt x="9" y="0"/>
                    <a:pt x="11" y="2"/>
                  </a:cubicBezTo>
                  <a:cubicBezTo>
                    <a:pt x="11" y="2"/>
                    <a:pt x="30" y="20"/>
                    <a:pt x="36" y="27"/>
                  </a:cubicBezTo>
                  <a:cubicBezTo>
                    <a:pt x="38" y="30"/>
                    <a:pt x="38" y="32"/>
                    <a:pt x="38" y="33"/>
                  </a:cubicBezTo>
                  <a:close/>
                </a:path>
              </a:pathLst>
            </a:custGeom>
            <a:solidFill>
              <a:srgbClr val="317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9" name="Oval 74"/>
            <p:cNvSpPr>
              <a:spLocks noChangeArrowheads="1"/>
            </p:cNvSpPr>
            <p:nvPr/>
          </p:nvSpPr>
          <p:spPr bwMode="auto">
            <a:xfrm>
              <a:off x="3673" y="1570"/>
              <a:ext cx="90" cy="88"/>
            </a:xfrm>
            <a:prstGeom prst="ellipse">
              <a:avLst/>
            </a:prstGeom>
            <a:solidFill>
              <a:srgbClr val="317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10" name="Oval 75"/>
            <p:cNvSpPr>
              <a:spLocks noChangeArrowheads="1"/>
            </p:cNvSpPr>
            <p:nvPr/>
          </p:nvSpPr>
          <p:spPr bwMode="auto">
            <a:xfrm>
              <a:off x="3867" y="1570"/>
              <a:ext cx="88" cy="88"/>
            </a:xfrm>
            <a:prstGeom prst="ellipse">
              <a:avLst/>
            </a:prstGeom>
            <a:solidFill>
              <a:srgbClr val="317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11" name="Oval 76"/>
            <p:cNvSpPr>
              <a:spLocks noChangeArrowheads="1"/>
            </p:cNvSpPr>
            <p:nvPr/>
          </p:nvSpPr>
          <p:spPr bwMode="auto">
            <a:xfrm>
              <a:off x="3690" y="1585"/>
              <a:ext cx="59" cy="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12" name="Oval 77"/>
            <p:cNvSpPr>
              <a:spLocks noChangeArrowheads="1"/>
            </p:cNvSpPr>
            <p:nvPr/>
          </p:nvSpPr>
          <p:spPr bwMode="auto">
            <a:xfrm>
              <a:off x="3881" y="1585"/>
              <a:ext cx="60" cy="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747" y="1474"/>
              <a:ext cx="99" cy="26"/>
            </a:xfrm>
            <a:custGeom>
              <a:avLst/>
              <a:gdLst>
                <a:gd name="T0" fmla="*/ 0 w 42"/>
                <a:gd name="T1" fmla="*/ 6 h 11"/>
                <a:gd name="T2" fmla="*/ 5 w 42"/>
                <a:gd name="T3" fmla="*/ 11 h 11"/>
                <a:gd name="T4" fmla="*/ 36 w 42"/>
                <a:gd name="T5" fmla="*/ 11 h 11"/>
                <a:gd name="T6" fmla="*/ 42 w 42"/>
                <a:gd name="T7" fmla="*/ 6 h 11"/>
                <a:gd name="T8" fmla="*/ 42 w 42"/>
                <a:gd name="T9" fmla="*/ 6 h 11"/>
                <a:gd name="T10" fmla="*/ 36 w 42"/>
                <a:gd name="T11" fmla="*/ 0 h 11"/>
                <a:gd name="T12" fmla="*/ 5 w 42"/>
                <a:gd name="T13" fmla="*/ 0 h 11"/>
                <a:gd name="T14" fmla="*/ 0 w 42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0" y="6"/>
                  </a:moveTo>
                  <a:cubicBezTo>
                    <a:pt x="0" y="9"/>
                    <a:pt x="2" y="11"/>
                    <a:pt x="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11"/>
                    <a:pt x="42" y="9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2"/>
                    <a:pt x="39" y="0"/>
                    <a:pt x="3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317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3782" y="1438"/>
              <a:ext cx="26" cy="97"/>
            </a:xfrm>
            <a:custGeom>
              <a:avLst/>
              <a:gdLst>
                <a:gd name="T0" fmla="*/ 0 w 11"/>
                <a:gd name="T1" fmla="*/ 36 h 41"/>
                <a:gd name="T2" fmla="*/ 6 w 11"/>
                <a:gd name="T3" fmla="*/ 41 h 41"/>
                <a:gd name="T4" fmla="*/ 6 w 11"/>
                <a:gd name="T5" fmla="*/ 41 h 41"/>
                <a:gd name="T6" fmla="*/ 11 w 11"/>
                <a:gd name="T7" fmla="*/ 36 h 41"/>
                <a:gd name="T8" fmla="*/ 11 w 11"/>
                <a:gd name="T9" fmla="*/ 5 h 41"/>
                <a:gd name="T10" fmla="*/ 6 w 11"/>
                <a:gd name="T11" fmla="*/ 0 h 41"/>
                <a:gd name="T12" fmla="*/ 6 w 11"/>
                <a:gd name="T13" fmla="*/ 0 h 41"/>
                <a:gd name="T14" fmla="*/ 0 w 11"/>
                <a:gd name="T15" fmla="*/ 5 h 41"/>
                <a:gd name="T16" fmla="*/ 0 w 11"/>
                <a:gd name="T1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1">
                  <a:moveTo>
                    <a:pt x="0" y="36"/>
                  </a:moveTo>
                  <a:cubicBezTo>
                    <a:pt x="0" y="39"/>
                    <a:pt x="3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9" y="41"/>
                    <a:pt x="11" y="39"/>
                    <a:pt x="11" y="3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317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555440" y="5265067"/>
            <a:ext cx="724429" cy="722092"/>
            <a:chOff x="1576" y="1190"/>
            <a:chExt cx="1240" cy="1236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76" y="1190"/>
              <a:ext cx="1237" cy="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1579" y="1190"/>
              <a:ext cx="1237" cy="123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1699" y="1389"/>
              <a:ext cx="995" cy="739"/>
            </a:xfrm>
            <a:custGeom>
              <a:avLst/>
              <a:gdLst>
                <a:gd name="T0" fmla="*/ 323 w 342"/>
                <a:gd name="T1" fmla="*/ 206 h 234"/>
                <a:gd name="T2" fmla="*/ 311 w 342"/>
                <a:gd name="T3" fmla="*/ 53 h 234"/>
                <a:gd name="T4" fmla="*/ 244 w 342"/>
                <a:gd name="T5" fmla="*/ 203 h 234"/>
                <a:gd name="T6" fmla="*/ 235 w 342"/>
                <a:gd name="T7" fmla="*/ 210 h 234"/>
                <a:gd name="T8" fmla="*/ 236 w 342"/>
                <a:gd name="T9" fmla="*/ 13 h 234"/>
                <a:gd name="T10" fmla="*/ 118 w 342"/>
                <a:gd name="T11" fmla="*/ 0 h 234"/>
                <a:gd name="T12" fmla="*/ 106 w 342"/>
                <a:gd name="T13" fmla="*/ 206 h 234"/>
                <a:gd name="T14" fmla="*/ 99 w 342"/>
                <a:gd name="T15" fmla="*/ 210 h 234"/>
                <a:gd name="T16" fmla="*/ 98 w 342"/>
                <a:gd name="T17" fmla="*/ 53 h 234"/>
                <a:gd name="T18" fmla="*/ 20 w 342"/>
                <a:gd name="T19" fmla="*/ 65 h 234"/>
                <a:gd name="T20" fmla="*/ 21 w 342"/>
                <a:gd name="T21" fmla="*/ 210 h 234"/>
                <a:gd name="T22" fmla="*/ 0 w 342"/>
                <a:gd name="T23" fmla="*/ 234 h 234"/>
                <a:gd name="T24" fmla="*/ 342 w 342"/>
                <a:gd name="T25" fmla="*/ 210 h 234"/>
                <a:gd name="T26" fmla="*/ 56 w 342"/>
                <a:gd name="T27" fmla="*/ 160 h 234"/>
                <a:gd name="T28" fmla="*/ 39 w 342"/>
                <a:gd name="T29" fmla="*/ 143 h 234"/>
                <a:gd name="T30" fmla="*/ 56 w 342"/>
                <a:gd name="T31" fmla="*/ 160 h 234"/>
                <a:gd name="T32" fmla="*/ 39 w 342"/>
                <a:gd name="T33" fmla="*/ 130 h 234"/>
                <a:gd name="T34" fmla="*/ 56 w 342"/>
                <a:gd name="T35" fmla="*/ 113 h 234"/>
                <a:gd name="T36" fmla="*/ 56 w 342"/>
                <a:gd name="T37" fmla="*/ 100 h 234"/>
                <a:gd name="T38" fmla="*/ 39 w 342"/>
                <a:gd name="T39" fmla="*/ 83 h 234"/>
                <a:gd name="T40" fmla="*/ 56 w 342"/>
                <a:gd name="T41" fmla="*/ 100 h 234"/>
                <a:gd name="T42" fmla="*/ 66 w 342"/>
                <a:gd name="T43" fmla="*/ 160 h 234"/>
                <a:gd name="T44" fmla="*/ 83 w 342"/>
                <a:gd name="T45" fmla="*/ 143 h 234"/>
                <a:gd name="T46" fmla="*/ 83 w 342"/>
                <a:gd name="T47" fmla="*/ 130 h 234"/>
                <a:gd name="T48" fmla="*/ 66 w 342"/>
                <a:gd name="T49" fmla="*/ 113 h 234"/>
                <a:gd name="T50" fmla="*/ 83 w 342"/>
                <a:gd name="T51" fmla="*/ 130 h 234"/>
                <a:gd name="T52" fmla="*/ 66 w 342"/>
                <a:gd name="T53" fmla="*/ 100 h 234"/>
                <a:gd name="T54" fmla="*/ 83 w 342"/>
                <a:gd name="T55" fmla="*/ 83 h 234"/>
                <a:gd name="T56" fmla="*/ 198 w 342"/>
                <a:gd name="T57" fmla="*/ 209 h 234"/>
                <a:gd name="T58" fmla="*/ 147 w 342"/>
                <a:gd name="T59" fmla="*/ 145 h 234"/>
                <a:gd name="T60" fmla="*/ 198 w 342"/>
                <a:gd name="T61" fmla="*/ 209 h 234"/>
                <a:gd name="T62" fmla="*/ 128 w 342"/>
                <a:gd name="T63" fmla="*/ 48 h 234"/>
                <a:gd name="T64" fmla="*/ 214 w 342"/>
                <a:gd name="T65" fmla="*/ 48 h 234"/>
                <a:gd name="T66" fmla="*/ 281 w 342"/>
                <a:gd name="T67" fmla="*/ 160 h 234"/>
                <a:gd name="T68" fmla="*/ 264 w 342"/>
                <a:gd name="T69" fmla="*/ 143 h 234"/>
                <a:gd name="T70" fmla="*/ 281 w 342"/>
                <a:gd name="T71" fmla="*/ 160 h 234"/>
                <a:gd name="T72" fmla="*/ 264 w 342"/>
                <a:gd name="T73" fmla="*/ 130 h 234"/>
                <a:gd name="T74" fmla="*/ 281 w 342"/>
                <a:gd name="T75" fmla="*/ 113 h 234"/>
                <a:gd name="T76" fmla="*/ 281 w 342"/>
                <a:gd name="T77" fmla="*/ 100 h 234"/>
                <a:gd name="T78" fmla="*/ 264 w 342"/>
                <a:gd name="T79" fmla="*/ 83 h 234"/>
                <a:gd name="T80" fmla="*/ 281 w 342"/>
                <a:gd name="T81" fmla="*/ 100 h 234"/>
                <a:gd name="T82" fmla="*/ 290 w 342"/>
                <a:gd name="T83" fmla="*/ 160 h 234"/>
                <a:gd name="T84" fmla="*/ 308 w 342"/>
                <a:gd name="T85" fmla="*/ 143 h 234"/>
                <a:gd name="T86" fmla="*/ 308 w 342"/>
                <a:gd name="T87" fmla="*/ 130 h 234"/>
                <a:gd name="T88" fmla="*/ 290 w 342"/>
                <a:gd name="T89" fmla="*/ 113 h 234"/>
                <a:gd name="T90" fmla="*/ 308 w 342"/>
                <a:gd name="T91" fmla="*/ 130 h 234"/>
                <a:gd name="T92" fmla="*/ 290 w 342"/>
                <a:gd name="T93" fmla="*/ 100 h 234"/>
                <a:gd name="T94" fmla="*/ 308 w 342"/>
                <a:gd name="T95" fmla="*/ 83 h 234"/>
                <a:gd name="T96" fmla="*/ 182 w 342"/>
                <a:gd name="T97" fmla="*/ 38 h 234"/>
                <a:gd name="T98" fmla="*/ 198 w 342"/>
                <a:gd name="T99" fmla="*/ 59 h 234"/>
                <a:gd name="T100" fmla="*/ 182 w 342"/>
                <a:gd name="T101" fmla="*/ 75 h 234"/>
                <a:gd name="T102" fmla="*/ 160 w 342"/>
                <a:gd name="T103" fmla="*/ 59 h 234"/>
                <a:gd name="T104" fmla="*/ 144 w 342"/>
                <a:gd name="T105" fmla="*/ 38 h 234"/>
                <a:gd name="T106" fmla="*/ 160 w 342"/>
                <a:gd name="T107" fmla="*/ 22 h 234"/>
                <a:gd name="T108" fmla="*/ 182 w 342"/>
                <a:gd name="T109" fmla="*/ 3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" h="234">
                  <a:moveTo>
                    <a:pt x="323" y="210"/>
                  </a:moveTo>
                  <a:cubicBezTo>
                    <a:pt x="323" y="208"/>
                    <a:pt x="323" y="207"/>
                    <a:pt x="323" y="206"/>
                  </a:cubicBezTo>
                  <a:cubicBezTo>
                    <a:pt x="323" y="65"/>
                    <a:pt x="323" y="65"/>
                    <a:pt x="323" y="65"/>
                  </a:cubicBezTo>
                  <a:cubicBezTo>
                    <a:pt x="323" y="58"/>
                    <a:pt x="318" y="53"/>
                    <a:pt x="311" y="53"/>
                  </a:cubicBezTo>
                  <a:cubicBezTo>
                    <a:pt x="244" y="53"/>
                    <a:pt x="244" y="53"/>
                    <a:pt x="244" y="5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5"/>
                    <a:pt x="244" y="207"/>
                    <a:pt x="243" y="210"/>
                  </a:cubicBezTo>
                  <a:cubicBezTo>
                    <a:pt x="235" y="210"/>
                    <a:pt x="235" y="210"/>
                    <a:pt x="235" y="210"/>
                  </a:cubicBezTo>
                  <a:cubicBezTo>
                    <a:pt x="236" y="208"/>
                    <a:pt x="236" y="207"/>
                    <a:pt x="236" y="206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6" y="6"/>
                    <a:pt x="230" y="0"/>
                    <a:pt x="224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2" y="0"/>
                    <a:pt x="106" y="6"/>
                    <a:pt x="106" y="13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6" y="207"/>
                    <a:pt x="106" y="208"/>
                    <a:pt x="107" y="210"/>
                  </a:cubicBezTo>
                  <a:cubicBezTo>
                    <a:pt x="99" y="210"/>
                    <a:pt x="99" y="210"/>
                    <a:pt x="99" y="210"/>
                  </a:cubicBezTo>
                  <a:cubicBezTo>
                    <a:pt x="98" y="207"/>
                    <a:pt x="98" y="205"/>
                    <a:pt x="98" y="20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5" y="53"/>
                    <a:pt x="20" y="58"/>
                    <a:pt x="20" y="65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0" y="207"/>
                    <a:pt x="20" y="208"/>
                    <a:pt x="2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342" y="234"/>
                    <a:pt x="342" y="234"/>
                    <a:pt x="342" y="234"/>
                  </a:cubicBezTo>
                  <a:cubicBezTo>
                    <a:pt x="342" y="210"/>
                    <a:pt x="342" y="210"/>
                    <a:pt x="342" y="210"/>
                  </a:cubicBezTo>
                  <a:lnTo>
                    <a:pt x="323" y="210"/>
                  </a:lnTo>
                  <a:close/>
                  <a:moveTo>
                    <a:pt x="56" y="160"/>
                  </a:moveTo>
                  <a:cubicBezTo>
                    <a:pt x="39" y="160"/>
                    <a:pt x="39" y="160"/>
                    <a:pt x="39" y="16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56" y="143"/>
                    <a:pt x="56" y="143"/>
                    <a:pt x="56" y="143"/>
                  </a:cubicBezTo>
                  <a:lnTo>
                    <a:pt x="56" y="160"/>
                  </a:lnTo>
                  <a:close/>
                  <a:moveTo>
                    <a:pt x="56" y="130"/>
                  </a:moveTo>
                  <a:cubicBezTo>
                    <a:pt x="39" y="130"/>
                    <a:pt x="39" y="130"/>
                    <a:pt x="39" y="130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56" y="113"/>
                    <a:pt x="56" y="113"/>
                    <a:pt x="56" y="113"/>
                  </a:cubicBezTo>
                  <a:lnTo>
                    <a:pt x="56" y="130"/>
                  </a:lnTo>
                  <a:close/>
                  <a:moveTo>
                    <a:pt x="56" y="100"/>
                  </a:moveTo>
                  <a:cubicBezTo>
                    <a:pt x="39" y="100"/>
                    <a:pt x="39" y="100"/>
                    <a:pt x="39" y="100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56" y="83"/>
                    <a:pt x="56" y="83"/>
                    <a:pt x="56" y="83"/>
                  </a:cubicBezTo>
                  <a:lnTo>
                    <a:pt x="56" y="100"/>
                  </a:lnTo>
                  <a:close/>
                  <a:moveTo>
                    <a:pt x="83" y="160"/>
                  </a:moveTo>
                  <a:cubicBezTo>
                    <a:pt x="66" y="160"/>
                    <a:pt x="66" y="160"/>
                    <a:pt x="66" y="160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83" y="143"/>
                    <a:pt x="83" y="143"/>
                    <a:pt x="83" y="143"/>
                  </a:cubicBezTo>
                  <a:lnTo>
                    <a:pt x="83" y="160"/>
                  </a:lnTo>
                  <a:close/>
                  <a:moveTo>
                    <a:pt x="83" y="130"/>
                  </a:moveTo>
                  <a:cubicBezTo>
                    <a:pt x="66" y="130"/>
                    <a:pt x="66" y="130"/>
                    <a:pt x="66" y="130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83" y="113"/>
                    <a:pt x="83" y="113"/>
                    <a:pt x="83" y="113"/>
                  </a:cubicBezTo>
                  <a:lnTo>
                    <a:pt x="83" y="130"/>
                  </a:lnTo>
                  <a:close/>
                  <a:moveTo>
                    <a:pt x="83" y="100"/>
                  </a:moveTo>
                  <a:cubicBezTo>
                    <a:pt x="66" y="100"/>
                    <a:pt x="66" y="100"/>
                    <a:pt x="66" y="100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83" y="83"/>
                    <a:pt x="83" y="83"/>
                    <a:pt x="83" y="83"/>
                  </a:cubicBezTo>
                  <a:lnTo>
                    <a:pt x="83" y="100"/>
                  </a:lnTo>
                  <a:close/>
                  <a:moveTo>
                    <a:pt x="198" y="209"/>
                  </a:moveTo>
                  <a:cubicBezTo>
                    <a:pt x="147" y="209"/>
                    <a:pt x="147" y="209"/>
                    <a:pt x="147" y="209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98" y="145"/>
                    <a:pt x="198" y="145"/>
                    <a:pt x="198" y="145"/>
                  </a:cubicBezTo>
                  <a:lnTo>
                    <a:pt x="198" y="209"/>
                  </a:lnTo>
                  <a:close/>
                  <a:moveTo>
                    <a:pt x="171" y="91"/>
                  </a:moveTo>
                  <a:cubicBezTo>
                    <a:pt x="147" y="91"/>
                    <a:pt x="128" y="72"/>
                    <a:pt x="128" y="48"/>
                  </a:cubicBezTo>
                  <a:cubicBezTo>
                    <a:pt x="128" y="25"/>
                    <a:pt x="147" y="6"/>
                    <a:pt x="171" y="6"/>
                  </a:cubicBezTo>
                  <a:cubicBezTo>
                    <a:pt x="194" y="6"/>
                    <a:pt x="214" y="25"/>
                    <a:pt x="214" y="48"/>
                  </a:cubicBezTo>
                  <a:cubicBezTo>
                    <a:pt x="214" y="72"/>
                    <a:pt x="194" y="91"/>
                    <a:pt x="171" y="91"/>
                  </a:cubicBezTo>
                  <a:moveTo>
                    <a:pt x="281" y="160"/>
                  </a:moveTo>
                  <a:cubicBezTo>
                    <a:pt x="264" y="160"/>
                    <a:pt x="264" y="160"/>
                    <a:pt x="264" y="160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81" y="143"/>
                    <a:pt x="281" y="143"/>
                    <a:pt x="281" y="143"/>
                  </a:cubicBezTo>
                  <a:lnTo>
                    <a:pt x="281" y="160"/>
                  </a:lnTo>
                  <a:close/>
                  <a:moveTo>
                    <a:pt x="281" y="130"/>
                  </a:moveTo>
                  <a:cubicBezTo>
                    <a:pt x="264" y="130"/>
                    <a:pt x="264" y="130"/>
                    <a:pt x="264" y="130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81" y="113"/>
                    <a:pt x="281" y="113"/>
                    <a:pt x="281" y="113"/>
                  </a:cubicBezTo>
                  <a:lnTo>
                    <a:pt x="281" y="130"/>
                  </a:lnTo>
                  <a:close/>
                  <a:moveTo>
                    <a:pt x="281" y="100"/>
                  </a:moveTo>
                  <a:cubicBezTo>
                    <a:pt x="264" y="100"/>
                    <a:pt x="264" y="100"/>
                    <a:pt x="264" y="100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81" y="83"/>
                    <a:pt x="281" y="83"/>
                    <a:pt x="281" y="83"/>
                  </a:cubicBezTo>
                  <a:lnTo>
                    <a:pt x="281" y="100"/>
                  </a:lnTo>
                  <a:close/>
                  <a:moveTo>
                    <a:pt x="308" y="160"/>
                  </a:moveTo>
                  <a:cubicBezTo>
                    <a:pt x="290" y="160"/>
                    <a:pt x="290" y="160"/>
                    <a:pt x="290" y="160"/>
                  </a:cubicBezTo>
                  <a:cubicBezTo>
                    <a:pt x="290" y="143"/>
                    <a:pt x="290" y="143"/>
                    <a:pt x="290" y="143"/>
                  </a:cubicBezTo>
                  <a:cubicBezTo>
                    <a:pt x="308" y="143"/>
                    <a:pt x="308" y="143"/>
                    <a:pt x="308" y="143"/>
                  </a:cubicBezTo>
                  <a:lnTo>
                    <a:pt x="308" y="160"/>
                  </a:lnTo>
                  <a:close/>
                  <a:moveTo>
                    <a:pt x="308" y="130"/>
                  </a:moveTo>
                  <a:cubicBezTo>
                    <a:pt x="290" y="130"/>
                    <a:pt x="290" y="130"/>
                    <a:pt x="290" y="130"/>
                  </a:cubicBezTo>
                  <a:cubicBezTo>
                    <a:pt x="290" y="113"/>
                    <a:pt x="290" y="113"/>
                    <a:pt x="290" y="113"/>
                  </a:cubicBezTo>
                  <a:cubicBezTo>
                    <a:pt x="308" y="113"/>
                    <a:pt x="308" y="113"/>
                    <a:pt x="308" y="113"/>
                  </a:cubicBezTo>
                  <a:lnTo>
                    <a:pt x="308" y="130"/>
                  </a:lnTo>
                  <a:close/>
                  <a:moveTo>
                    <a:pt x="308" y="100"/>
                  </a:moveTo>
                  <a:cubicBezTo>
                    <a:pt x="290" y="100"/>
                    <a:pt x="290" y="100"/>
                    <a:pt x="290" y="100"/>
                  </a:cubicBezTo>
                  <a:cubicBezTo>
                    <a:pt x="290" y="83"/>
                    <a:pt x="290" y="83"/>
                    <a:pt x="290" y="83"/>
                  </a:cubicBezTo>
                  <a:cubicBezTo>
                    <a:pt x="308" y="83"/>
                    <a:pt x="308" y="83"/>
                    <a:pt x="308" y="83"/>
                  </a:cubicBezTo>
                  <a:lnTo>
                    <a:pt x="308" y="100"/>
                  </a:lnTo>
                  <a:close/>
                  <a:moveTo>
                    <a:pt x="182" y="38"/>
                  </a:moveTo>
                  <a:cubicBezTo>
                    <a:pt x="198" y="38"/>
                    <a:pt x="198" y="38"/>
                    <a:pt x="198" y="38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82" y="22"/>
                    <a:pt x="182" y="22"/>
                    <a:pt x="182" y="22"/>
                  </a:cubicBezTo>
                  <a:lnTo>
                    <a:pt x="18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0"/>
          <p:cNvGrpSpPr>
            <a:grpSpLocks noChangeAspect="1"/>
          </p:cNvGrpSpPr>
          <p:nvPr/>
        </p:nvGrpSpPr>
        <p:grpSpPr bwMode="auto">
          <a:xfrm>
            <a:off x="539552" y="2996953"/>
            <a:ext cx="740317" cy="736090"/>
            <a:chOff x="3152" y="1268"/>
            <a:chExt cx="1226" cy="1219"/>
          </a:xfrm>
        </p:grpSpPr>
        <p:sp>
          <p:nvSpPr>
            <p:cNvPr id="20" name="AutoShape 9"/>
            <p:cNvSpPr>
              <a:spLocks noChangeAspect="1" noChangeArrowheads="1" noTextEdit="1"/>
            </p:cNvSpPr>
            <p:nvPr/>
          </p:nvSpPr>
          <p:spPr bwMode="auto">
            <a:xfrm>
              <a:off x="3152" y="1268"/>
              <a:ext cx="1226" cy="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157" y="1268"/>
              <a:ext cx="1214" cy="121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3901" y="1781"/>
              <a:ext cx="14" cy="4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0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1"/>
                    <a:pt x="2" y="1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3759" y="1778"/>
              <a:ext cx="182" cy="130"/>
            </a:xfrm>
            <a:custGeom>
              <a:avLst/>
              <a:gdLst>
                <a:gd name="T0" fmla="*/ 3 w 77"/>
                <a:gd name="T1" fmla="*/ 55 h 55"/>
                <a:gd name="T2" fmla="*/ 77 w 77"/>
                <a:gd name="T3" fmla="*/ 19 h 55"/>
                <a:gd name="T4" fmla="*/ 64 w 77"/>
                <a:gd name="T5" fmla="*/ 6 h 55"/>
                <a:gd name="T6" fmla="*/ 43 w 77"/>
                <a:gd name="T7" fmla="*/ 0 h 55"/>
                <a:gd name="T8" fmla="*/ 7 w 77"/>
                <a:gd name="T9" fmla="*/ 22 h 55"/>
                <a:gd name="T10" fmla="*/ 3 w 7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5">
                  <a:moveTo>
                    <a:pt x="3" y="55"/>
                  </a:moveTo>
                  <a:cubicBezTo>
                    <a:pt x="3" y="55"/>
                    <a:pt x="3" y="55"/>
                    <a:pt x="77" y="19"/>
                  </a:cubicBezTo>
                  <a:cubicBezTo>
                    <a:pt x="74" y="13"/>
                    <a:pt x="69" y="9"/>
                    <a:pt x="64" y="6"/>
                  </a:cubicBezTo>
                  <a:cubicBezTo>
                    <a:pt x="57" y="2"/>
                    <a:pt x="50" y="0"/>
                    <a:pt x="43" y="0"/>
                  </a:cubicBezTo>
                  <a:cubicBezTo>
                    <a:pt x="28" y="0"/>
                    <a:pt x="14" y="8"/>
                    <a:pt x="7" y="22"/>
                  </a:cubicBezTo>
                  <a:cubicBezTo>
                    <a:pt x="1" y="31"/>
                    <a:pt x="0" y="43"/>
                    <a:pt x="3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3771" y="1818"/>
              <a:ext cx="5" cy="1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0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3891" y="1778"/>
              <a:ext cx="10" cy="3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0 h 1"/>
                <a:gd name="T4" fmla="*/ 4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3780" y="1851"/>
              <a:ext cx="185" cy="126"/>
            </a:xfrm>
            <a:custGeom>
              <a:avLst/>
              <a:gdLst>
                <a:gd name="T0" fmla="*/ 34 w 78"/>
                <a:gd name="T1" fmla="*/ 53 h 53"/>
                <a:gd name="T2" fmla="*/ 71 w 78"/>
                <a:gd name="T3" fmla="*/ 32 h 53"/>
                <a:gd name="T4" fmla="*/ 75 w 78"/>
                <a:gd name="T5" fmla="*/ 0 h 53"/>
                <a:gd name="T6" fmla="*/ 0 w 78"/>
                <a:gd name="T7" fmla="*/ 37 h 53"/>
                <a:gd name="T8" fmla="*/ 13 w 78"/>
                <a:gd name="T9" fmla="*/ 49 h 53"/>
                <a:gd name="T10" fmla="*/ 34 w 78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53">
                  <a:moveTo>
                    <a:pt x="34" y="53"/>
                  </a:moveTo>
                  <a:cubicBezTo>
                    <a:pt x="50" y="53"/>
                    <a:pt x="64" y="45"/>
                    <a:pt x="71" y="32"/>
                  </a:cubicBezTo>
                  <a:cubicBezTo>
                    <a:pt x="77" y="23"/>
                    <a:pt x="78" y="12"/>
                    <a:pt x="75" y="0"/>
                  </a:cubicBezTo>
                  <a:cubicBezTo>
                    <a:pt x="75" y="0"/>
                    <a:pt x="75" y="0"/>
                    <a:pt x="0" y="37"/>
                  </a:cubicBezTo>
                  <a:cubicBezTo>
                    <a:pt x="4" y="42"/>
                    <a:pt x="8" y="45"/>
                    <a:pt x="13" y="49"/>
                  </a:cubicBezTo>
                  <a:cubicBezTo>
                    <a:pt x="20" y="52"/>
                    <a:pt x="27" y="53"/>
                    <a:pt x="34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3837" y="1929"/>
              <a:ext cx="116" cy="62"/>
            </a:xfrm>
            <a:custGeom>
              <a:avLst/>
              <a:gdLst>
                <a:gd name="T0" fmla="*/ 10 w 49"/>
                <a:gd name="T1" fmla="*/ 23 h 26"/>
                <a:gd name="T2" fmla="*/ 0 w 49"/>
                <a:gd name="T3" fmla="*/ 22 h 26"/>
                <a:gd name="T4" fmla="*/ 49 w 49"/>
                <a:gd name="T5" fmla="*/ 0 h 26"/>
                <a:gd name="T6" fmla="*/ 10 w 49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6">
                  <a:moveTo>
                    <a:pt x="10" y="23"/>
                  </a:moveTo>
                  <a:cubicBezTo>
                    <a:pt x="7" y="23"/>
                    <a:pt x="4" y="22"/>
                    <a:pt x="0" y="22"/>
                  </a:cubicBezTo>
                  <a:cubicBezTo>
                    <a:pt x="19" y="26"/>
                    <a:pt x="39" y="18"/>
                    <a:pt x="49" y="0"/>
                  </a:cubicBezTo>
                  <a:cubicBezTo>
                    <a:pt x="41" y="14"/>
                    <a:pt x="26" y="23"/>
                    <a:pt x="1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549" y="1795"/>
              <a:ext cx="130" cy="189"/>
            </a:xfrm>
            <a:custGeom>
              <a:avLst/>
              <a:gdLst>
                <a:gd name="T0" fmla="*/ 47 w 55"/>
                <a:gd name="T1" fmla="*/ 0 h 80"/>
                <a:gd name="T2" fmla="*/ 36 w 55"/>
                <a:gd name="T3" fmla="*/ 2 h 80"/>
                <a:gd name="T4" fmla="*/ 7 w 55"/>
                <a:gd name="T5" fmla="*/ 54 h 80"/>
                <a:gd name="T6" fmla="*/ 27 w 55"/>
                <a:gd name="T7" fmla="*/ 80 h 80"/>
                <a:gd name="T8" fmla="*/ 55 w 55"/>
                <a:gd name="T9" fmla="*/ 1 h 80"/>
                <a:gd name="T10" fmla="*/ 47 w 55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0">
                  <a:moveTo>
                    <a:pt x="47" y="0"/>
                  </a:moveTo>
                  <a:cubicBezTo>
                    <a:pt x="43" y="0"/>
                    <a:pt x="40" y="1"/>
                    <a:pt x="36" y="2"/>
                  </a:cubicBezTo>
                  <a:cubicBezTo>
                    <a:pt x="14" y="8"/>
                    <a:pt x="0" y="31"/>
                    <a:pt x="7" y="54"/>
                  </a:cubicBezTo>
                  <a:cubicBezTo>
                    <a:pt x="9" y="64"/>
                    <a:pt x="17" y="74"/>
                    <a:pt x="27" y="80"/>
                  </a:cubicBezTo>
                  <a:cubicBezTo>
                    <a:pt x="27" y="80"/>
                    <a:pt x="27" y="80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3674" y="179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3674" y="179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3648" y="2000"/>
              <a:ext cx="21" cy="0"/>
            </a:xfrm>
            <a:custGeom>
              <a:avLst/>
              <a:gdLst>
                <a:gd name="T0" fmla="*/ 5 w 9"/>
                <a:gd name="T1" fmla="*/ 0 w 9"/>
                <a:gd name="T2" fmla="*/ 9 w 9"/>
                <a:gd name="T3" fmla="*/ 5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7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646" y="1809"/>
              <a:ext cx="125" cy="184"/>
            </a:xfrm>
            <a:custGeom>
              <a:avLst/>
              <a:gdLst>
                <a:gd name="T0" fmla="*/ 47 w 53"/>
                <a:gd name="T1" fmla="*/ 25 h 78"/>
                <a:gd name="T2" fmla="*/ 28 w 53"/>
                <a:gd name="T3" fmla="*/ 0 h 78"/>
                <a:gd name="T4" fmla="*/ 0 w 53"/>
                <a:gd name="T5" fmla="*/ 78 h 78"/>
                <a:gd name="T6" fmla="*/ 6 w 53"/>
                <a:gd name="T7" fmla="*/ 78 h 78"/>
                <a:gd name="T8" fmla="*/ 17 w 53"/>
                <a:gd name="T9" fmla="*/ 77 h 78"/>
                <a:gd name="T10" fmla="*/ 47 w 53"/>
                <a:gd name="T1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78">
                  <a:moveTo>
                    <a:pt x="47" y="25"/>
                  </a:moveTo>
                  <a:cubicBezTo>
                    <a:pt x="43" y="15"/>
                    <a:pt x="36" y="6"/>
                    <a:pt x="28" y="0"/>
                  </a:cubicBezTo>
                  <a:cubicBezTo>
                    <a:pt x="28" y="0"/>
                    <a:pt x="28" y="0"/>
                    <a:pt x="0" y="78"/>
                  </a:cubicBezTo>
                  <a:cubicBezTo>
                    <a:pt x="2" y="78"/>
                    <a:pt x="3" y="78"/>
                    <a:pt x="6" y="78"/>
                  </a:cubicBezTo>
                  <a:cubicBezTo>
                    <a:pt x="9" y="78"/>
                    <a:pt x="14" y="78"/>
                    <a:pt x="17" y="77"/>
                  </a:cubicBezTo>
                  <a:cubicBezTo>
                    <a:pt x="40" y="71"/>
                    <a:pt x="53" y="48"/>
                    <a:pt x="4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3452" y="1384"/>
              <a:ext cx="619" cy="978"/>
            </a:xfrm>
            <a:custGeom>
              <a:avLst/>
              <a:gdLst>
                <a:gd name="T0" fmla="*/ 232 w 262"/>
                <a:gd name="T1" fmla="*/ 97 h 414"/>
                <a:gd name="T2" fmla="*/ 187 w 262"/>
                <a:gd name="T3" fmla="*/ 97 h 414"/>
                <a:gd name="T4" fmla="*/ 187 w 262"/>
                <a:gd name="T5" fmla="*/ 47 h 414"/>
                <a:gd name="T6" fmla="*/ 214 w 262"/>
                <a:gd name="T7" fmla="*/ 47 h 414"/>
                <a:gd name="T8" fmla="*/ 214 w 262"/>
                <a:gd name="T9" fmla="*/ 0 h 414"/>
                <a:gd name="T10" fmla="*/ 49 w 262"/>
                <a:gd name="T11" fmla="*/ 0 h 414"/>
                <a:gd name="T12" fmla="*/ 49 w 262"/>
                <a:gd name="T13" fmla="*/ 47 h 414"/>
                <a:gd name="T14" fmla="*/ 76 w 262"/>
                <a:gd name="T15" fmla="*/ 47 h 414"/>
                <a:gd name="T16" fmla="*/ 76 w 262"/>
                <a:gd name="T17" fmla="*/ 97 h 414"/>
                <a:gd name="T18" fmla="*/ 30 w 262"/>
                <a:gd name="T19" fmla="*/ 97 h 414"/>
                <a:gd name="T20" fmla="*/ 0 w 262"/>
                <a:gd name="T21" fmla="*/ 127 h 414"/>
                <a:gd name="T22" fmla="*/ 0 w 262"/>
                <a:gd name="T23" fmla="*/ 385 h 414"/>
                <a:gd name="T24" fmla="*/ 30 w 262"/>
                <a:gd name="T25" fmla="*/ 414 h 414"/>
                <a:gd name="T26" fmla="*/ 232 w 262"/>
                <a:gd name="T27" fmla="*/ 414 h 414"/>
                <a:gd name="T28" fmla="*/ 262 w 262"/>
                <a:gd name="T29" fmla="*/ 385 h 414"/>
                <a:gd name="T30" fmla="*/ 262 w 262"/>
                <a:gd name="T31" fmla="*/ 127 h 414"/>
                <a:gd name="T32" fmla="*/ 232 w 262"/>
                <a:gd name="T33" fmla="*/ 97 h 414"/>
                <a:gd name="T34" fmla="*/ 93 w 262"/>
                <a:gd name="T35" fmla="*/ 47 h 414"/>
                <a:gd name="T36" fmla="*/ 169 w 262"/>
                <a:gd name="T37" fmla="*/ 47 h 414"/>
                <a:gd name="T38" fmla="*/ 169 w 262"/>
                <a:gd name="T39" fmla="*/ 97 h 414"/>
                <a:gd name="T40" fmla="*/ 93 w 262"/>
                <a:gd name="T41" fmla="*/ 97 h 414"/>
                <a:gd name="T42" fmla="*/ 93 w 262"/>
                <a:gd name="T43" fmla="*/ 47 h 414"/>
                <a:gd name="T44" fmla="*/ 247 w 262"/>
                <a:gd name="T45" fmla="*/ 385 h 414"/>
                <a:gd name="T46" fmla="*/ 232 w 262"/>
                <a:gd name="T47" fmla="*/ 399 h 414"/>
                <a:gd name="T48" fmla="*/ 30 w 262"/>
                <a:gd name="T49" fmla="*/ 399 h 414"/>
                <a:gd name="T50" fmla="*/ 16 w 262"/>
                <a:gd name="T51" fmla="*/ 385 h 414"/>
                <a:gd name="T52" fmla="*/ 16 w 262"/>
                <a:gd name="T53" fmla="*/ 127 h 414"/>
                <a:gd name="T54" fmla="*/ 30 w 262"/>
                <a:gd name="T55" fmla="*/ 113 h 414"/>
                <a:gd name="T56" fmla="*/ 232 w 262"/>
                <a:gd name="T57" fmla="*/ 113 h 414"/>
                <a:gd name="T58" fmla="*/ 247 w 262"/>
                <a:gd name="T59" fmla="*/ 127 h 414"/>
                <a:gd name="T60" fmla="*/ 247 w 262"/>
                <a:gd name="T61" fmla="*/ 38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2" h="414">
                  <a:moveTo>
                    <a:pt x="232" y="97"/>
                  </a:moveTo>
                  <a:cubicBezTo>
                    <a:pt x="187" y="97"/>
                    <a:pt x="187" y="97"/>
                    <a:pt x="187" y="97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14" y="97"/>
                    <a:pt x="0" y="110"/>
                    <a:pt x="0" y="127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402"/>
                    <a:pt x="14" y="414"/>
                    <a:pt x="30" y="414"/>
                  </a:cubicBezTo>
                  <a:cubicBezTo>
                    <a:pt x="232" y="414"/>
                    <a:pt x="232" y="414"/>
                    <a:pt x="232" y="414"/>
                  </a:cubicBezTo>
                  <a:cubicBezTo>
                    <a:pt x="250" y="414"/>
                    <a:pt x="262" y="402"/>
                    <a:pt x="262" y="385"/>
                  </a:cubicBezTo>
                  <a:cubicBezTo>
                    <a:pt x="262" y="127"/>
                    <a:pt x="262" y="127"/>
                    <a:pt x="262" y="127"/>
                  </a:cubicBezTo>
                  <a:cubicBezTo>
                    <a:pt x="262" y="110"/>
                    <a:pt x="250" y="97"/>
                    <a:pt x="232" y="97"/>
                  </a:cubicBezTo>
                  <a:close/>
                  <a:moveTo>
                    <a:pt x="93" y="47"/>
                  </a:moveTo>
                  <a:cubicBezTo>
                    <a:pt x="169" y="47"/>
                    <a:pt x="169" y="47"/>
                    <a:pt x="169" y="47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93" y="97"/>
                    <a:pt x="93" y="97"/>
                    <a:pt x="93" y="97"/>
                  </a:cubicBezTo>
                  <a:lnTo>
                    <a:pt x="93" y="47"/>
                  </a:lnTo>
                  <a:close/>
                  <a:moveTo>
                    <a:pt x="247" y="385"/>
                  </a:moveTo>
                  <a:cubicBezTo>
                    <a:pt x="247" y="392"/>
                    <a:pt x="240" y="399"/>
                    <a:pt x="232" y="399"/>
                  </a:cubicBezTo>
                  <a:cubicBezTo>
                    <a:pt x="30" y="399"/>
                    <a:pt x="30" y="399"/>
                    <a:pt x="30" y="399"/>
                  </a:cubicBezTo>
                  <a:cubicBezTo>
                    <a:pt x="22" y="399"/>
                    <a:pt x="16" y="392"/>
                    <a:pt x="16" y="385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0"/>
                    <a:pt x="22" y="113"/>
                    <a:pt x="30" y="113"/>
                  </a:cubicBezTo>
                  <a:cubicBezTo>
                    <a:pt x="232" y="113"/>
                    <a:pt x="232" y="113"/>
                    <a:pt x="232" y="113"/>
                  </a:cubicBezTo>
                  <a:cubicBezTo>
                    <a:pt x="240" y="113"/>
                    <a:pt x="247" y="120"/>
                    <a:pt x="247" y="127"/>
                  </a:cubicBezTo>
                  <a:lnTo>
                    <a:pt x="247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3825" y="2114"/>
              <a:ext cx="142" cy="172"/>
            </a:xfrm>
            <a:custGeom>
              <a:avLst/>
              <a:gdLst>
                <a:gd name="T0" fmla="*/ 13 w 60"/>
                <a:gd name="T1" fmla="*/ 73 h 73"/>
                <a:gd name="T2" fmla="*/ 60 w 60"/>
                <a:gd name="T3" fmla="*/ 3 h 73"/>
                <a:gd name="T4" fmla="*/ 42 w 60"/>
                <a:gd name="T5" fmla="*/ 0 h 73"/>
                <a:gd name="T6" fmla="*/ 0 w 60"/>
                <a:gd name="T7" fmla="*/ 42 h 73"/>
                <a:gd name="T8" fmla="*/ 13 w 60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3">
                  <a:moveTo>
                    <a:pt x="13" y="73"/>
                  </a:moveTo>
                  <a:cubicBezTo>
                    <a:pt x="13" y="73"/>
                    <a:pt x="13" y="73"/>
                    <a:pt x="60" y="3"/>
                  </a:cubicBezTo>
                  <a:cubicBezTo>
                    <a:pt x="54" y="1"/>
                    <a:pt x="48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3"/>
                    <a:pt x="5" y="6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3884" y="2144"/>
              <a:ext cx="137" cy="168"/>
            </a:xfrm>
            <a:custGeom>
              <a:avLst/>
              <a:gdLst>
                <a:gd name="T0" fmla="*/ 47 w 58"/>
                <a:gd name="T1" fmla="*/ 0 h 71"/>
                <a:gd name="T2" fmla="*/ 0 w 58"/>
                <a:gd name="T3" fmla="*/ 68 h 71"/>
                <a:gd name="T4" fmla="*/ 17 w 58"/>
                <a:gd name="T5" fmla="*/ 71 h 71"/>
                <a:gd name="T6" fmla="*/ 58 w 58"/>
                <a:gd name="T7" fmla="*/ 29 h 71"/>
                <a:gd name="T8" fmla="*/ 47 w 5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1">
                  <a:moveTo>
                    <a:pt x="47" y="0"/>
                  </a:moveTo>
                  <a:cubicBezTo>
                    <a:pt x="47" y="0"/>
                    <a:pt x="47" y="0"/>
                    <a:pt x="0" y="68"/>
                  </a:cubicBezTo>
                  <a:cubicBezTo>
                    <a:pt x="6" y="70"/>
                    <a:pt x="11" y="71"/>
                    <a:pt x="17" y="71"/>
                  </a:cubicBezTo>
                  <a:cubicBezTo>
                    <a:pt x="40" y="71"/>
                    <a:pt x="58" y="51"/>
                    <a:pt x="58" y="29"/>
                  </a:cubicBezTo>
                  <a:cubicBezTo>
                    <a:pt x="58" y="17"/>
                    <a:pt x="55" y="7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516" y="2114"/>
              <a:ext cx="139" cy="172"/>
            </a:xfrm>
            <a:custGeom>
              <a:avLst/>
              <a:gdLst>
                <a:gd name="T0" fmla="*/ 13 w 59"/>
                <a:gd name="T1" fmla="*/ 73 h 73"/>
                <a:gd name="T2" fmla="*/ 59 w 59"/>
                <a:gd name="T3" fmla="*/ 4 h 73"/>
                <a:gd name="T4" fmla="*/ 42 w 59"/>
                <a:gd name="T5" fmla="*/ 0 h 73"/>
                <a:gd name="T6" fmla="*/ 0 w 59"/>
                <a:gd name="T7" fmla="*/ 42 h 73"/>
                <a:gd name="T8" fmla="*/ 13 w 5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3">
                  <a:moveTo>
                    <a:pt x="13" y="73"/>
                  </a:moveTo>
                  <a:cubicBezTo>
                    <a:pt x="13" y="73"/>
                    <a:pt x="13" y="73"/>
                    <a:pt x="59" y="4"/>
                  </a:cubicBezTo>
                  <a:cubicBezTo>
                    <a:pt x="54" y="1"/>
                    <a:pt x="48" y="0"/>
                    <a:pt x="42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54"/>
                    <a:pt x="4" y="6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3572" y="2144"/>
              <a:ext cx="142" cy="168"/>
            </a:xfrm>
            <a:custGeom>
              <a:avLst/>
              <a:gdLst>
                <a:gd name="T0" fmla="*/ 48 w 60"/>
                <a:gd name="T1" fmla="*/ 0 h 71"/>
                <a:gd name="T2" fmla="*/ 0 w 60"/>
                <a:gd name="T3" fmla="*/ 68 h 71"/>
                <a:gd name="T4" fmla="*/ 18 w 60"/>
                <a:gd name="T5" fmla="*/ 71 h 71"/>
                <a:gd name="T6" fmla="*/ 60 w 60"/>
                <a:gd name="T7" fmla="*/ 29 h 71"/>
                <a:gd name="T8" fmla="*/ 48 w 60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1">
                  <a:moveTo>
                    <a:pt x="48" y="0"/>
                  </a:moveTo>
                  <a:cubicBezTo>
                    <a:pt x="48" y="0"/>
                    <a:pt x="48" y="0"/>
                    <a:pt x="0" y="68"/>
                  </a:cubicBezTo>
                  <a:cubicBezTo>
                    <a:pt x="6" y="70"/>
                    <a:pt x="12" y="71"/>
                    <a:pt x="18" y="71"/>
                  </a:cubicBezTo>
                  <a:cubicBezTo>
                    <a:pt x="41" y="71"/>
                    <a:pt x="60" y="53"/>
                    <a:pt x="60" y="29"/>
                  </a:cubicBezTo>
                  <a:cubicBezTo>
                    <a:pt x="60" y="18"/>
                    <a:pt x="55" y="8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3662" y="2114"/>
              <a:ext cx="192" cy="108"/>
            </a:xfrm>
            <a:custGeom>
              <a:avLst/>
              <a:gdLst>
                <a:gd name="T0" fmla="*/ 81 w 81"/>
                <a:gd name="T1" fmla="*/ 26 h 46"/>
                <a:gd name="T2" fmla="*/ 70 w 81"/>
                <a:gd name="T3" fmla="*/ 10 h 46"/>
                <a:gd name="T4" fmla="*/ 42 w 81"/>
                <a:gd name="T5" fmla="*/ 0 h 46"/>
                <a:gd name="T6" fmla="*/ 12 w 81"/>
                <a:gd name="T7" fmla="*/ 15 h 46"/>
                <a:gd name="T8" fmla="*/ 0 w 81"/>
                <a:gd name="T9" fmla="*/ 46 h 46"/>
                <a:gd name="T10" fmla="*/ 81 w 81"/>
                <a:gd name="T11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6">
                  <a:moveTo>
                    <a:pt x="81" y="26"/>
                  </a:moveTo>
                  <a:cubicBezTo>
                    <a:pt x="78" y="20"/>
                    <a:pt x="75" y="15"/>
                    <a:pt x="70" y="10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30" y="0"/>
                    <a:pt x="19" y="6"/>
                    <a:pt x="12" y="15"/>
                  </a:cubicBezTo>
                  <a:cubicBezTo>
                    <a:pt x="3" y="23"/>
                    <a:pt x="0" y="35"/>
                    <a:pt x="0" y="46"/>
                  </a:cubicBezTo>
                  <a:cubicBezTo>
                    <a:pt x="0" y="46"/>
                    <a:pt x="0" y="46"/>
                    <a:pt x="8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3672" y="2210"/>
              <a:ext cx="191" cy="102"/>
            </a:xfrm>
            <a:custGeom>
              <a:avLst/>
              <a:gdLst>
                <a:gd name="T0" fmla="*/ 80 w 81"/>
                <a:gd name="T1" fmla="*/ 0 h 43"/>
                <a:gd name="T2" fmla="*/ 0 w 81"/>
                <a:gd name="T3" fmla="*/ 19 h 43"/>
                <a:gd name="T4" fmla="*/ 10 w 81"/>
                <a:gd name="T5" fmla="*/ 33 h 43"/>
                <a:gd name="T6" fmla="*/ 38 w 81"/>
                <a:gd name="T7" fmla="*/ 43 h 43"/>
                <a:gd name="T8" fmla="*/ 70 w 81"/>
                <a:gd name="T9" fmla="*/ 29 h 43"/>
                <a:gd name="T10" fmla="*/ 80 w 81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3">
                  <a:moveTo>
                    <a:pt x="80" y="0"/>
                  </a:moveTo>
                  <a:cubicBezTo>
                    <a:pt x="80" y="0"/>
                    <a:pt x="80" y="0"/>
                    <a:pt x="0" y="19"/>
                  </a:cubicBezTo>
                  <a:cubicBezTo>
                    <a:pt x="3" y="25"/>
                    <a:pt x="6" y="29"/>
                    <a:pt x="10" y="33"/>
                  </a:cubicBezTo>
                  <a:cubicBezTo>
                    <a:pt x="18" y="40"/>
                    <a:pt x="27" y="43"/>
                    <a:pt x="38" y="43"/>
                  </a:cubicBezTo>
                  <a:cubicBezTo>
                    <a:pt x="50" y="43"/>
                    <a:pt x="61" y="39"/>
                    <a:pt x="70" y="29"/>
                  </a:cubicBezTo>
                  <a:cubicBezTo>
                    <a:pt x="77" y="21"/>
                    <a:pt x="81" y="1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820" y="1913"/>
              <a:ext cx="163" cy="158"/>
            </a:xfrm>
            <a:custGeom>
              <a:avLst/>
              <a:gdLst>
                <a:gd name="T0" fmla="*/ 2 w 69"/>
                <a:gd name="T1" fmla="*/ 34 h 67"/>
                <a:gd name="T2" fmla="*/ 9 w 69"/>
                <a:gd name="T3" fmla="*/ 67 h 67"/>
                <a:gd name="T4" fmla="*/ 69 w 69"/>
                <a:gd name="T5" fmla="*/ 8 h 67"/>
                <a:gd name="T6" fmla="*/ 51 w 69"/>
                <a:gd name="T7" fmla="*/ 1 h 67"/>
                <a:gd name="T8" fmla="*/ 44 w 69"/>
                <a:gd name="T9" fmla="*/ 0 h 67"/>
                <a:gd name="T10" fmla="*/ 2 w 69"/>
                <a:gd name="T11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7">
                  <a:moveTo>
                    <a:pt x="2" y="34"/>
                  </a:moveTo>
                  <a:cubicBezTo>
                    <a:pt x="0" y="46"/>
                    <a:pt x="3" y="58"/>
                    <a:pt x="9" y="67"/>
                  </a:cubicBezTo>
                  <a:cubicBezTo>
                    <a:pt x="9" y="67"/>
                    <a:pt x="9" y="67"/>
                    <a:pt x="69" y="8"/>
                  </a:cubicBezTo>
                  <a:cubicBezTo>
                    <a:pt x="64" y="5"/>
                    <a:pt x="58" y="3"/>
                    <a:pt x="51" y="1"/>
                  </a:cubicBezTo>
                  <a:cubicBezTo>
                    <a:pt x="49" y="0"/>
                    <a:pt x="47" y="0"/>
                    <a:pt x="44" y="0"/>
                  </a:cubicBezTo>
                  <a:cubicBezTo>
                    <a:pt x="23" y="0"/>
                    <a:pt x="6" y="14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3889" y="1913"/>
              <a:ext cx="5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3820" y="1915"/>
              <a:ext cx="69" cy="78"/>
            </a:xfrm>
            <a:custGeom>
              <a:avLst/>
              <a:gdLst>
                <a:gd name="T0" fmla="*/ 29 w 29"/>
                <a:gd name="T1" fmla="*/ 0 h 33"/>
                <a:gd name="T2" fmla="*/ 0 w 29"/>
                <a:gd name="T3" fmla="*/ 33 h 33"/>
                <a:gd name="T4" fmla="*/ 29 w 29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33">
                  <a:moveTo>
                    <a:pt x="29" y="0"/>
                  </a:moveTo>
                  <a:cubicBezTo>
                    <a:pt x="14" y="5"/>
                    <a:pt x="3" y="17"/>
                    <a:pt x="0" y="33"/>
                  </a:cubicBezTo>
                  <a:cubicBezTo>
                    <a:pt x="3" y="18"/>
                    <a:pt x="15" y="5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3868" y="1958"/>
              <a:ext cx="156" cy="156"/>
            </a:xfrm>
            <a:custGeom>
              <a:avLst/>
              <a:gdLst>
                <a:gd name="T0" fmla="*/ 65 w 66"/>
                <a:gd name="T1" fmla="*/ 32 h 66"/>
                <a:gd name="T2" fmla="*/ 59 w 66"/>
                <a:gd name="T3" fmla="*/ 0 h 66"/>
                <a:gd name="T4" fmla="*/ 0 w 66"/>
                <a:gd name="T5" fmla="*/ 59 h 66"/>
                <a:gd name="T6" fmla="*/ 16 w 66"/>
                <a:gd name="T7" fmla="*/ 65 h 66"/>
                <a:gd name="T8" fmla="*/ 23 w 66"/>
                <a:gd name="T9" fmla="*/ 66 h 66"/>
                <a:gd name="T10" fmla="*/ 65 w 66"/>
                <a:gd name="T11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65" y="32"/>
                  </a:moveTo>
                  <a:cubicBezTo>
                    <a:pt x="66" y="21"/>
                    <a:pt x="65" y="9"/>
                    <a:pt x="59" y="0"/>
                  </a:cubicBezTo>
                  <a:cubicBezTo>
                    <a:pt x="59" y="0"/>
                    <a:pt x="59" y="0"/>
                    <a:pt x="0" y="59"/>
                  </a:cubicBezTo>
                  <a:cubicBezTo>
                    <a:pt x="4" y="61"/>
                    <a:pt x="10" y="63"/>
                    <a:pt x="16" y="65"/>
                  </a:cubicBezTo>
                  <a:cubicBezTo>
                    <a:pt x="18" y="66"/>
                    <a:pt x="21" y="66"/>
                    <a:pt x="23" y="66"/>
                  </a:cubicBezTo>
                  <a:cubicBezTo>
                    <a:pt x="44" y="66"/>
                    <a:pt x="62" y="52"/>
                    <a:pt x="6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3955" y="2114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45" name="Freeform 35"/>
            <p:cNvSpPr>
              <a:spLocks noEditPoints="1"/>
            </p:cNvSpPr>
            <p:nvPr/>
          </p:nvSpPr>
          <p:spPr bwMode="auto">
            <a:xfrm>
              <a:off x="3511" y="1934"/>
              <a:ext cx="187" cy="130"/>
            </a:xfrm>
            <a:custGeom>
              <a:avLst/>
              <a:gdLst>
                <a:gd name="T0" fmla="*/ 65 w 79"/>
                <a:gd name="T1" fmla="*/ 7 h 55"/>
                <a:gd name="T2" fmla="*/ 44 w 79"/>
                <a:gd name="T3" fmla="*/ 1 h 55"/>
                <a:gd name="T4" fmla="*/ 7 w 79"/>
                <a:gd name="T5" fmla="*/ 23 h 55"/>
                <a:gd name="T6" fmla="*/ 4 w 79"/>
                <a:gd name="T7" fmla="*/ 55 h 55"/>
                <a:gd name="T8" fmla="*/ 79 w 79"/>
                <a:gd name="T9" fmla="*/ 19 h 55"/>
                <a:gd name="T10" fmla="*/ 65 w 79"/>
                <a:gd name="T11" fmla="*/ 7 h 55"/>
                <a:gd name="T12" fmla="*/ 56 w 79"/>
                <a:gd name="T13" fmla="*/ 0 h 55"/>
                <a:gd name="T14" fmla="*/ 66 w 79"/>
                <a:gd name="T15" fmla="*/ 4 h 55"/>
                <a:gd name="T16" fmla="*/ 56 w 79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55">
                  <a:moveTo>
                    <a:pt x="65" y="7"/>
                  </a:moveTo>
                  <a:cubicBezTo>
                    <a:pt x="59" y="3"/>
                    <a:pt x="52" y="1"/>
                    <a:pt x="44" y="1"/>
                  </a:cubicBezTo>
                  <a:cubicBezTo>
                    <a:pt x="29" y="1"/>
                    <a:pt x="15" y="9"/>
                    <a:pt x="7" y="23"/>
                  </a:cubicBezTo>
                  <a:cubicBezTo>
                    <a:pt x="2" y="32"/>
                    <a:pt x="0" y="44"/>
                    <a:pt x="4" y="55"/>
                  </a:cubicBezTo>
                  <a:cubicBezTo>
                    <a:pt x="4" y="55"/>
                    <a:pt x="4" y="55"/>
                    <a:pt x="79" y="19"/>
                  </a:cubicBezTo>
                  <a:cubicBezTo>
                    <a:pt x="74" y="14"/>
                    <a:pt x="70" y="9"/>
                    <a:pt x="65" y="7"/>
                  </a:cubicBezTo>
                  <a:close/>
                  <a:moveTo>
                    <a:pt x="56" y="0"/>
                  </a:moveTo>
                  <a:cubicBezTo>
                    <a:pt x="60" y="1"/>
                    <a:pt x="63" y="3"/>
                    <a:pt x="66" y="4"/>
                  </a:cubicBezTo>
                  <a:cubicBezTo>
                    <a:pt x="63" y="2"/>
                    <a:pt x="60" y="1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3565" y="2128"/>
              <a:ext cx="22" cy="9"/>
            </a:xfrm>
            <a:custGeom>
              <a:avLst/>
              <a:gdLst>
                <a:gd name="T0" fmla="*/ 0 w 9"/>
                <a:gd name="T1" fmla="*/ 0 h 4"/>
                <a:gd name="T2" fmla="*/ 9 w 9"/>
                <a:gd name="T3" fmla="*/ 4 h 4"/>
                <a:gd name="T4" fmla="*/ 0 w 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3" y="1"/>
                    <a:pt x="6" y="3"/>
                    <a:pt x="9" y="4"/>
                  </a:cubicBezTo>
                  <a:cubicBezTo>
                    <a:pt x="6" y="3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3535" y="2010"/>
              <a:ext cx="182" cy="125"/>
            </a:xfrm>
            <a:custGeom>
              <a:avLst/>
              <a:gdLst>
                <a:gd name="T0" fmla="*/ 70 w 77"/>
                <a:gd name="T1" fmla="*/ 32 h 53"/>
                <a:gd name="T2" fmla="*/ 75 w 77"/>
                <a:gd name="T3" fmla="*/ 0 h 53"/>
                <a:gd name="T4" fmla="*/ 0 w 77"/>
                <a:gd name="T5" fmla="*/ 37 h 53"/>
                <a:gd name="T6" fmla="*/ 14 w 77"/>
                <a:gd name="T7" fmla="*/ 47 h 53"/>
                <a:gd name="T8" fmla="*/ 34 w 77"/>
                <a:gd name="T9" fmla="*/ 53 h 53"/>
                <a:gd name="T10" fmla="*/ 70 w 77"/>
                <a:gd name="T11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3">
                  <a:moveTo>
                    <a:pt x="70" y="32"/>
                  </a:moveTo>
                  <a:cubicBezTo>
                    <a:pt x="76" y="21"/>
                    <a:pt x="77" y="11"/>
                    <a:pt x="75" y="0"/>
                  </a:cubicBezTo>
                  <a:cubicBezTo>
                    <a:pt x="75" y="0"/>
                    <a:pt x="75" y="0"/>
                    <a:pt x="0" y="37"/>
                  </a:cubicBezTo>
                  <a:cubicBezTo>
                    <a:pt x="3" y="40"/>
                    <a:pt x="8" y="45"/>
                    <a:pt x="14" y="47"/>
                  </a:cubicBezTo>
                  <a:cubicBezTo>
                    <a:pt x="20" y="51"/>
                    <a:pt x="27" y="53"/>
                    <a:pt x="34" y="53"/>
                  </a:cubicBezTo>
                  <a:cubicBezTo>
                    <a:pt x="49" y="53"/>
                    <a:pt x="63" y="45"/>
                    <a:pt x="7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48" name="Freeform 38"/>
            <p:cNvSpPr>
              <a:spLocks noEditPoints="1"/>
            </p:cNvSpPr>
            <p:nvPr/>
          </p:nvSpPr>
          <p:spPr bwMode="auto">
            <a:xfrm>
              <a:off x="3662" y="1929"/>
              <a:ext cx="125" cy="201"/>
            </a:xfrm>
            <a:custGeom>
              <a:avLst/>
              <a:gdLst>
                <a:gd name="T0" fmla="*/ 53 w 53"/>
                <a:gd name="T1" fmla="*/ 1 h 85"/>
                <a:gd name="T2" fmla="*/ 30 w 53"/>
                <a:gd name="T3" fmla="*/ 4 h 85"/>
                <a:gd name="T4" fmla="*/ 47 w 53"/>
                <a:gd name="T5" fmla="*/ 1 h 85"/>
                <a:gd name="T6" fmla="*/ 53 w 53"/>
                <a:gd name="T7" fmla="*/ 1 h 85"/>
                <a:gd name="T8" fmla="*/ 31 w 53"/>
                <a:gd name="T9" fmla="*/ 6 h 85"/>
                <a:gd name="T10" fmla="*/ 8 w 53"/>
                <a:gd name="T11" fmla="*/ 61 h 85"/>
                <a:gd name="T12" fmla="*/ 31 w 53"/>
                <a:gd name="T13" fmla="*/ 85 h 85"/>
                <a:gd name="T14" fmla="*/ 50 w 53"/>
                <a:gd name="T15" fmla="*/ 4 h 85"/>
                <a:gd name="T16" fmla="*/ 47 w 53"/>
                <a:gd name="T17" fmla="*/ 4 h 85"/>
                <a:gd name="T18" fmla="*/ 31 w 53"/>
                <a:gd name="T19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85">
                  <a:moveTo>
                    <a:pt x="53" y="1"/>
                  </a:moveTo>
                  <a:cubicBezTo>
                    <a:pt x="46" y="0"/>
                    <a:pt x="39" y="1"/>
                    <a:pt x="30" y="4"/>
                  </a:cubicBezTo>
                  <a:cubicBezTo>
                    <a:pt x="36" y="3"/>
                    <a:pt x="42" y="1"/>
                    <a:pt x="47" y="1"/>
                  </a:cubicBezTo>
                  <a:lnTo>
                    <a:pt x="53" y="1"/>
                  </a:lnTo>
                  <a:close/>
                  <a:moveTo>
                    <a:pt x="31" y="6"/>
                  </a:moveTo>
                  <a:cubicBezTo>
                    <a:pt x="10" y="16"/>
                    <a:pt x="0" y="39"/>
                    <a:pt x="8" y="61"/>
                  </a:cubicBezTo>
                  <a:cubicBezTo>
                    <a:pt x="13" y="72"/>
                    <a:pt x="21" y="80"/>
                    <a:pt x="31" y="85"/>
                  </a:cubicBezTo>
                  <a:cubicBezTo>
                    <a:pt x="31" y="85"/>
                    <a:pt x="31" y="85"/>
                    <a:pt x="50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2" y="4"/>
                    <a:pt x="36" y="5"/>
                    <a:pt x="3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3771" y="1946"/>
              <a:ext cx="104" cy="191"/>
            </a:xfrm>
            <a:custGeom>
              <a:avLst/>
              <a:gdLst>
                <a:gd name="T0" fmla="*/ 39 w 44"/>
                <a:gd name="T1" fmla="*/ 56 h 81"/>
                <a:gd name="T2" fmla="*/ 41 w 44"/>
                <a:gd name="T3" fmla="*/ 24 h 81"/>
                <a:gd name="T4" fmla="*/ 18 w 44"/>
                <a:gd name="T5" fmla="*/ 0 h 81"/>
                <a:gd name="T6" fmla="*/ 0 w 44"/>
                <a:gd name="T7" fmla="*/ 81 h 81"/>
                <a:gd name="T8" fmla="*/ 2 w 44"/>
                <a:gd name="T9" fmla="*/ 81 h 81"/>
                <a:gd name="T10" fmla="*/ 16 w 44"/>
                <a:gd name="T11" fmla="*/ 78 h 81"/>
                <a:gd name="T12" fmla="*/ 39 w 44"/>
                <a:gd name="T13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1">
                  <a:moveTo>
                    <a:pt x="39" y="56"/>
                  </a:moveTo>
                  <a:cubicBezTo>
                    <a:pt x="44" y="45"/>
                    <a:pt x="44" y="34"/>
                    <a:pt x="41" y="24"/>
                  </a:cubicBezTo>
                  <a:cubicBezTo>
                    <a:pt x="36" y="13"/>
                    <a:pt x="29" y="5"/>
                    <a:pt x="18" y="0"/>
                  </a:cubicBezTo>
                  <a:cubicBezTo>
                    <a:pt x="18" y="0"/>
                    <a:pt x="18" y="0"/>
                    <a:pt x="0" y="81"/>
                  </a:cubicBezTo>
                  <a:cubicBezTo>
                    <a:pt x="1" y="81"/>
                    <a:pt x="1" y="81"/>
                    <a:pt x="2" y="81"/>
                  </a:cubicBezTo>
                  <a:cubicBezTo>
                    <a:pt x="7" y="81"/>
                    <a:pt x="11" y="80"/>
                    <a:pt x="16" y="78"/>
                  </a:cubicBezTo>
                  <a:cubicBezTo>
                    <a:pt x="27" y="74"/>
                    <a:pt x="35" y="66"/>
                    <a:pt x="39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0183AB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93575" y="1184041"/>
            <a:ext cx="679905" cy="656208"/>
            <a:chOff x="2608167" y="2051679"/>
            <a:chExt cx="1077360" cy="1078725"/>
          </a:xfrm>
        </p:grpSpPr>
        <p:grpSp>
          <p:nvGrpSpPr>
            <p:cNvPr id="58" name="Group 1642"/>
            <p:cNvGrpSpPr>
              <a:grpSpLocks noChangeAspect="1"/>
            </p:cNvGrpSpPr>
            <p:nvPr/>
          </p:nvGrpSpPr>
          <p:grpSpPr bwMode="auto">
            <a:xfrm>
              <a:off x="2608167" y="2051679"/>
              <a:ext cx="1077360" cy="1078725"/>
              <a:chOff x="3097" y="2759"/>
              <a:chExt cx="789" cy="790"/>
            </a:xfrm>
          </p:grpSpPr>
          <p:sp>
            <p:nvSpPr>
              <p:cNvPr id="64" name="AutoShape 1641"/>
              <p:cNvSpPr>
                <a:spLocks noChangeAspect="1" noChangeArrowheads="1" noTextEdit="1"/>
              </p:cNvSpPr>
              <p:nvPr/>
            </p:nvSpPr>
            <p:spPr bwMode="auto">
              <a:xfrm>
                <a:off x="3134" y="2781"/>
                <a:ext cx="728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srgbClr val="0183AB"/>
                  </a:solidFill>
                </a:endParaRPr>
              </a:p>
            </p:txBody>
          </p:sp>
          <p:sp>
            <p:nvSpPr>
              <p:cNvPr id="65" name="Oval 1643"/>
              <p:cNvSpPr>
                <a:spLocks noChangeArrowheads="1"/>
              </p:cNvSpPr>
              <p:nvPr/>
            </p:nvSpPr>
            <p:spPr bwMode="auto">
              <a:xfrm>
                <a:off x="3097" y="2759"/>
                <a:ext cx="789" cy="79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/>
              <a:ex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srgbClr val="0183AB"/>
                  </a:solidFill>
                </a:endParaRPr>
              </a:p>
            </p:txBody>
          </p:sp>
        </p:grpSp>
        <p:grpSp>
          <p:nvGrpSpPr>
            <p:cNvPr id="59" name="Group 4"/>
            <p:cNvGrpSpPr>
              <a:grpSpLocks noChangeAspect="1"/>
            </p:cNvGrpSpPr>
            <p:nvPr/>
          </p:nvGrpSpPr>
          <p:grpSpPr bwMode="auto">
            <a:xfrm>
              <a:off x="2735954" y="2118837"/>
              <a:ext cx="838238" cy="940107"/>
              <a:chOff x="1707" y="1253"/>
              <a:chExt cx="576" cy="646"/>
            </a:xfrm>
          </p:grpSpPr>
          <p:sp>
            <p:nvSpPr>
              <p:cNvPr id="6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707" y="1253"/>
                <a:ext cx="576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srgbClr val="0183AB"/>
                  </a:solidFill>
                </a:endParaRPr>
              </a:p>
            </p:txBody>
          </p:sp>
          <p:sp>
            <p:nvSpPr>
              <p:cNvPr id="61" name="Freeform 5"/>
              <p:cNvSpPr>
                <a:spLocks/>
              </p:cNvSpPr>
              <p:nvPr/>
            </p:nvSpPr>
            <p:spPr bwMode="auto">
              <a:xfrm>
                <a:off x="1870" y="1253"/>
                <a:ext cx="251" cy="477"/>
              </a:xfrm>
              <a:custGeom>
                <a:avLst/>
                <a:gdLst>
                  <a:gd name="T0" fmla="*/ 36 w 667"/>
                  <a:gd name="T1" fmla="*/ 578 h 1266"/>
                  <a:gd name="T2" fmla="*/ 46 w 667"/>
                  <a:gd name="T3" fmla="*/ 577 h 1266"/>
                  <a:gd name="T4" fmla="*/ 56 w 667"/>
                  <a:gd name="T5" fmla="*/ 573 h 1266"/>
                  <a:gd name="T6" fmla="*/ 92 w 667"/>
                  <a:gd name="T7" fmla="*/ 678 h 1266"/>
                  <a:gd name="T8" fmla="*/ 147 w 667"/>
                  <a:gd name="T9" fmla="*/ 796 h 1266"/>
                  <a:gd name="T10" fmla="*/ 141 w 667"/>
                  <a:gd name="T11" fmla="*/ 875 h 1266"/>
                  <a:gd name="T12" fmla="*/ 132 w 667"/>
                  <a:gd name="T13" fmla="*/ 918 h 1266"/>
                  <a:gd name="T14" fmla="*/ 130 w 667"/>
                  <a:gd name="T15" fmla="*/ 1067 h 1266"/>
                  <a:gd name="T16" fmla="*/ 289 w 667"/>
                  <a:gd name="T17" fmla="*/ 1266 h 1266"/>
                  <a:gd name="T18" fmla="*/ 314 w 667"/>
                  <a:gd name="T19" fmla="*/ 1249 h 1266"/>
                  <a:gd name="T20" fmla="*/ 355 w 667"/>
                  <a:gd name="T21" fmla="*/ 1249 h 1266"/>
                  <a:gd name="T22" fmla="*/ 380 w 667"/>
                  <a:gd name="T23" fmla="*/ 1266 h 1266"/>
                  <a:gd name="T24" fmla="*/ 539 w 667"/>
                  <a:gd name="T25" fmla="*/ 1067 h 1266"/>
                  <a:gd name="T26" fmla="*/ 535 w 667"/>
                  <a:gd name="T27" fmla="*/ 918 h 1266"/>
                  <a:gd name="T28" fmla="*/ 527 w 667"/>
                  <a:gd name="T29" fmla="*/ 875 h 1266"/>
                  <a:gd name="T30" fmla="*/ 521 w 667"/>
                  <a:gd name="T31" fmla="*/ 796 h 1266"/>
                  <a:gd name="T32" fmla="*/ 576 w 667"/>
                  <a:gd name="T33" fmla="*/ 678 h 1266"/>
                  <a:gd name="T34" fmla="*/ 612 w 667"/>
                  <a:gd name="T35" fmla="*/ 573 h 1266"/>
                  <a:gd name="T36" fmla="*/ 622 w 667"/>
                  <a:gd name="T37" fmla="*/ 577 h 1266"/>
                  <a:gd name="T38" fmla="*/ 632 w 667"/>
                  <a:gd name="T39" fmla="*/ 578 h 1266"/>
                  <a:gd name="T40" fmla="*/ 656 w 667"/>
                  <a:gd name="T41" fmla="*/ 554 h 1266"/>
                  <a:gd name="T42" fmla="*/ 667 w 667"/>
                  <a:gd name="T43" fmla="*/ 416 h 1266"/>
                  <a:gd name="T44" fmla="*/ 647 w 667"/>
                  <a:gd name="T45" fmla="*/ 393 h 1266"/>
                  <a:gd name="T46" fmla="*/ 645 w 667"/>
                  <a:gd name="T47" fmla="*/ 393 h 1266"/>
                  <a:gd name="T48" fmla="*/ 629 w 667"/>
                  <a:gd name="T49" fmla="*/ 182 h 1266"/>
                  <a:gd name="T50" fmla="*/ 406 w 667"/>
                  <a:gd name="T51" fmla="*/ 8 h 1266"/>
                  <a:gd name="T52" fmla="*/ 334 w 667"/>
                  <a:gd name="T53" fmla="*/ 0 h 1266"/>
                  <a:gd name="T54" fmla="*/ 334 w 667"/>
                  <a:gd name="T55" fmla="*/ 0 h 1266"/>
                  <a:gd name="T56" fmla="*/ 333 w 667"/>
                  <a:gd name="T57" fmla="*/ 0 h 1266"/>
                  <a:gd name="T58" fmla="*/ 262 w 667"/>
                  <a:gd name="T59" fmla="*/ 8 h 1266"/>
                  <a:gd name="T60" fmla="*/ 39 w 667"/>
                  <a:gd name="T61" fmla="*/ 182 h 1266"/>
                  <a:gd name="T62" fmla="*/ 22 w 667"/>
                  <a:gd name="T63" fmla="*/ 393 h 1266"/>
                  <a:gd name="T64" fmla="*/ 21 w 667"/>
                  <a:gd name="T65" fmla="*/ 393 h 1266"/>
                  <a:gd name="T66" fmla="*/ 1 w 667"/>
                  <a:gd name="T67" fmla="*/ 416 h 1266"/>
                  <a:gd name="T68" fmla="*/ 12 w 667"/>
                  <a:gd name="T69" fmla="*/ 554 h 1266"/>
                  <a:gd name="T70" fmla="*/ 36 w 667"/>
                  <a:gd name="T71" fmla="*/ 578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7" h="1266">
                    <a:moveTo>
                      <a:pt x="36" y="578"/>
                    </a:moveTo>
                    <a:cubicBezTo>
                      <a:pt x="46" y="577"/>
                      <a:pt x="46" y="577"/>
                      <a:pt x="46" y="577"/>
                    </a:cubicBezTo>
                    <a:cubicBezTo>
                      <a:pt x="49" y="577"/>
                      <a:pt x="53" y="576"/>
                      <a:pt x="56" y="573"/>
                    </a:cubicBezTo>
                    <a:cubicBezTo>
                      <a:pt x="65" y="607"/>
                      <a:pt x="77" y="641"/>
                      <a:pt x="92" y="678"/>
                    </a:cubicBezTo>
                    <a:cubicBezTo>
                      <a:pt x="111" y="725"/>
                      <a:pt x="130" y="764"/>
                      <a:pt x="147" y="796"/>
                    </a:cubicBezTo>
                    <a:cubicBezTo>
                      <a:pt x="145" y="823"/>
                      <a:pt x="143" y="849"/>
                      <a:pt x="141" y="875"/>
                    </a:cubicBezTo>
                    <a:cubicBezTo>
                      <a:pt x="140" y="891"/>
                      <a:pt x="137" y="905"/>
                      <a:pt x="132" y="918"/>
                    </a:cubicBezTo>
                    <a:cubicBezTo>
                      <a:pt x="132" y="919"/>
                      <a:pt x="130" y="1067"/>
                      <a:pt x="130" y="1067"/>
                    </a:cubicBezTo>
                    <a:cubicBezTo>
                      <a:pt x="130" y="1164"/>
                      <a:pt x="198" y="1245"/>
                      <a:pt x="289" y="1266"/>
                    </a:cubicBezTo>
                    <a:cubicBezTo>
                      <a:pt x="292" y="1256"/>
                      <a:pt x="302" y="1249"/>
                      <a:pt x="314" y="1249"/>
                    </a:cubicBezTo>
                    <a:cubicBezTo>
                      <a:pt x="355" y="1249"/>
                      <a:pt x="355" y="1249"/>
                      <a:pt x="355" y="1249"/>
                    </a:cubicBezTo>
                    <a:cubicBezTo>
                      <a:pt x="366" y="1249"/>
                      <a:pt x="376" y="1256"/>
                      <a:pt x="380" y="1266"/>
                    </a:cubicBezTo>
                    <a:cubicBezTo>
                      <a:pt x="471" y="1246"/>
                      <a:pt x="539" y="1164"/>
                      <a:pt x="539" y="1067"/>
                    </a:cubicBezTo>
                    <a:cubicBezTo>
                      <a:pt x="539" y="1067"/>
                      <a:pt x="537" y="919"/>
                      <a:pt x="535" y="918"/>
                    </a:cubicBezTo>
                    <a:cubicBezTo>
                      <a:pt x="531" y="905"/>
                      <a:pt x="528" y="891"/>
                      <a:pt x="527" y="875"/>
                    </a:cubicBezTo>
                    <a:cubicBezTo>
                      <a:pt x="524" y="849"/>
                      <a:pt x="522" y="823"/>
                      <a:pt x="521" y="796"/>
                    </a:cubicBezTo>
                    <a:cubicBezTo>
                      <a:pt x="538" y="764"/>
                      <a:pt x="557" y="725"/>
                      <a:pt x="576" y="678"/>
                    </a:cubicBezTo>
                    <a:cubicBezTo>
                      <a:pt x="590" y="641"/>
                      <a:pt x="602" y="607"/>
                      <a:pt x="612" y="573"/>
                    </a:cubicBezTo>
                    <a:cubicBezTo>
                      <a:pt x="615" y="576"/>
                      <a:pt x="618" y="577"/>
                      <a:pt x="622" y="577"/>
                    </a:cubicBezTo>
                    <a:cubicBezTo>
                      <a:pt x="632" y="578"/>
                      <a:pt x="632" y="578"/>
                      <a:pt x="632" y="578"/>
                    </a:cubicBezTo>
                    <a:cubicBezTo>
                      <a:pt x="644" y="579"/>
                      <a:pt x="655" y="570"/>
                      <a:pt x="656" y="554"/>
                    </a:cubicBezTo>
                    <a:cubicBezTo>
                      <a:pt x="667" y="416"/>
                      <a:pt x="667" y="416"/>
                      <a:pt x="667" y="416"/>
                    </a:cubicBezTo>
                    <a:cubicBezTo>
                      <a:pt x="667" y="406"/>
                      <a:pt x="658" y="394"/>
                      <a:pt x="647" y="393"/>
                    </a:cubicBezTo>
                    <a:cubicBezTo>
                      <a:pt x="645" y="393"/>
                      <a:pt x="645" y="393"/>
                      <a:pt x="645" y="393"/>
                    </a:cubicBezTo>
                    <a:cubicBezTo>
                      <a:pt x="656" y="249"/>
                      <a:pt x="629" y="182"/>
                      <a:pt x="629" y="182"/>
                    </a:cubicBezTo>
                    <a:cubicBezTo>
                      <a:pt x="629" y="182"/>
                      <a:pt x="576" y="42"/>
                      <a:pt x="406" y="8"/>
                    </a:cubicBezTo>
                    <a:cubicBezTo>
                      <a:pt x="379" y="2"/>
                      <a:pt x="355" y="0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0"/>
                      <a:pt x="333" y="0"/>
                    </a:cubicBezTo>
                    <a:cubicBezTo>
                      <a:pt x="312" y="0"/>
                      <a:pt x="289" y="2"/>
                      <a:pt x="262" y="8"/>
                    </a:cubicBezTo>
                    <a:cubicBezTo>
                      <a:pt x="91" y="42"/>
                      <a:pt x="39" y="182"/>
                      <a:pt x="39" y="182"/>
                    </a:cubicBezTo>
                    <a:cubicBezTo>
                      <a:pt x="39" y="182"/>
                      <a:pt x="11" y="249"/>
                      <a:pt x="22" y="393"/>
                    </a:cubicBezTo>
                    <a:cubicBezTo>
                      <a:pt x="21" y="393"/>
                      <a:pt x="21" y="393"/>
                      <a:pt x="21" y="393"/>
                    </a:cubicBezTo>
                    <a:cubicBezTo>
                      <a:pt x="9" y="394"/>
                      <a:pt x="0" y="406"/>
                      <a:pt x="1" y="416"/>
                    </a:cubicBezTo>
                    <a:cubicBezTo>
                      <a:pt x="12" y="554"/>
                      <a:pt x="12" y="554"/>
                      <a:pt x="12" y="554"/>
                    </a:cubicBezTo>
                    <a:cubicBezTo>
                      <a:pt x="13" y="570"/>
                      <a:pt x="24" y="579"/>
                      <a:pt x="36" y="5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srgbClr val="0183AB"/>
                  </a:solidFill>
                </a:endParaRPr>
              </a:p>
            </p:txBody>
          </p:sp>
          <p:sp>
            <p:nvSpPr>
              <p:cNvPr id="62" name="Freeform 6"/>
              <p:cNvSpPr>
                <a:spLocks noEditPoints="1"/>
              </p:cNvSpPr>
              <p:nvPr/>
            </p:nvSpPr>
            <p:spPr bwMode="auto">
              <a:xfrm>
                <a:off x="1707" y="1611"/>
                <a:ext cx="576" cy="288"/>
              </a:xfrm>
              <a:custGeom>
                <a:avLst/>
                <a:gdLst>
                  <a:gd name="T0" fmla="*/ 1531 w 1531"/>
                  <a:gd name="T1" fmla="*/ 542 h 765"/>
                  <a:gd name="T2" fmla="*/ 1492 w 1531"/>
                  <a:gd name="T3" fmla="*/ 242 h 765"/>
                  <a:gd name="T4" fmla="*/ 1335 w 1531"/>
                  <a:gd name="T5" fmla="*/ 80 h 765"/>
                  <a:gd name="T6" fmla="*/ 1025 w 1531"/>
                  <a:gd name="T7" fmla="*/ 1 h 765"/>
                  <a:gd name="T8" fmla="*/ 1025 w 1531"/>
                  <a:gd name="T9" fmla="*/ 118 h 765"/>
                  <a:gd name="T10" fmla="*/ 813 w 1531"/>
                  <a:gd name="T11" fmla="*/ 372 h 765"/>
                  <a:gd name="T12" fmla="*/ 787 w 1531"/>
                  <a:gd name="T13" fmla="*/ 395 h 765"/>
                  <a:gd name="T14" fmla="*/ 786 w 1531"/>
                  <a:gd name="T15" fmla="*/ 395 h 765"/>
                  <a:gd name="T16" fmla="*/ 786 w 1531"/>
                  <a:gd name="T17" fmla="*/ 484 h 765"/>
                  <a:gd name="T18" fmla="*/ 942 w 1531"/>
                  <a:gd name="T19" fmla="*/ 640 h 765"/>
                  <a:gd name="T20" fmla="*/ 1099 w 1531"/>
                  <a:gd name="T21" fmla="*/ 484 h 765"/>
                  <a:gd name="T22" fmla="*/ 1099 w 1531"/>
                  <a:gd name="T23" fmla="*/ 422 h 765"/>
                  <a:gd name="T24" fmla="*/ 1023 w 1531"/>
                  <a:gd name="T25" fmla="*/ 334 h 765"/>
                  <a:gd name="T26" fmla="*/ 1112 w 1531"/>
                  <a:gd name="T27" fmla="*/ 245 h 765"/>
                  <a:gd name="T28" fmla="*/ 1201 w 1531"/>
                  <a:gd name="T29" fmla="*/ 334 h 765"/>
                  <a:gd name="T30" fmla="*/ 1140 w 1531"/>
                  <a:gd name="T31" fmla="*/ 418 h 765"/>
                  <a:gd name="T32" fmla="*/ 1140 w 1531"/>
                  <a:gd name="T33" fmla="*/ 484 h 765"/>
                  <a:gd name="T34" fmla="*/ 942 w 1531"/>
                  <a:gd name="T35" fmla="*/ 682 h 765"/>
                  <a:gd name="T36" fmla="*/ 744 w 1531"/>
                  <a:gd name="T37" fmla="*/ 484 h 765"/>
                  <a:gd name="T38" fmla="*/ 744 w 1531"/>
                  <a:gd name="T39" fmla="*/ 395 h 765"/>
                  <a:gd name="T40" fmla="*/ 719 w 1531"/>
                  <a:gd name="T41" fmla="*/ 372 h 765"/>
                  <a:gd name="T42" fmla="*/ 508 w 1531"/>
                  <a:gd name="T43" fmla="*/ 118 h 765"/>
                  <a:gd name="T44" fmla="*/ 508 w 1531"/>
                  <a:gd name="T45" fmla="*/ 0 h 765"/>
                  <a:gd name="T46" fmla="*/ 197 w 1531"/>
                  <a:gd name="T47" fmla="*/ 80 h 765"/>
                  <a:gd name="T48" fmla="*/ 39 w 1531"/>
                  <a:gd name="T49" fmla="*/ 242 h 765"/>
                  <a:gd name="T50" fmla="*/ 1 w 1531"/>
                  <a:gd name="T51" fmla="*/ 542 h 765"/>
                  <a:gd name="T52" fmla="*/ 87 w 1531"/>
                  <a:gd name="T53" fmla="*/ 652 h 765"/>
                  <a:gd name="T54" fmla="*/ 755 w 1531"/>
                  <a:gd name="T55" fmla="*/ 765 h 765"/>
                  <a:gd name="T56" fmla="*/ 766 w 1531"/>
                  <a:gd name="T57" fmla="*/ 765 h 765"/>
                  <a:gd name="T58" fmla="*/ 777 w 1531"/>
                  <a:gd name="T59" fmla="*/ 765 h 765"/>
                  <a:gd name="T60" fmla="*/ 1445 w 1531"/>
                  <a:gd name="T61" fmla="*/ 652 h 765"/>
                  <a:gd name="T62" fmla="*/ 1531 w 1531"/>
                  <a:gd name="T63" fmla="*/ 542 h 765"/>
                  <a:gd name="T64" fmla="*/ 482 w 1531"/>
                  <a:gd name="T65" fmla="*/ 453 h 765"/>
                  <a:gd name="T66" fmla="*/ 393 w 1531"/>
                  <a:gd name="T67" fmla="*/ 453 h 765"/>
                  <a:gd name="T68" fmla="*/ 393 w 1531"/>
                  <a:gd name="T69" fmla="*/ 542 h 765"/>
                  <a:gd name="T70" fmla="*/ 329 w 1531"/>
                  <a:gd name="T71" fmla="*/ 542 h 765"/>
                  <a:gd name="T72" fmla="*/ 329 w 1531"/>
                  <a:gd name="T73" fmla="*/ 453 h 765"/>
                  <a:gd name="T74" fmla="*/ 240 w 1531"/>
                  <a:gd name="T75" fmla="*/ 453 h 765"/>
                  <a:gd name="T76" fmla="*/ 240 w 1531"/>
                  <a:gd name="T77" fmla="*/ 390 h 765"/>
                  <a:gd name="T78" fmla="*/ 329 w 1531"/>
                  <a:gd name="T79" fmla="*/ 390 h 765"/>
                  <a:gd name="T80" fmla="*/ 329 w 1531"/>
                  <a:gd name="T81" fmla="*/ 301 h 765"/>
                  <a:gd name="T82" fmla="*/ 393 w 1531"/>
                  <a:gd name="T83" fmla="*/ 301 h 765"/>
                  <a:gd name="T84" fmla="*/ 393 w 1531"/>
                  <a:gd name="T85" fmla="*/ 390 h 765"/>
                  <a:gd name="T86" fmla="*/ 482 w 1531"/>
                  <a:gd name="T87" fmla="*/ 390 h 765"/>
                  <a:gd name="T88" fmla="*/ 482 w 1531"/>
                  <a:gd name="T89" fmla="*/ 45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31" h="765">
                    <a:moveTo>
                      <a:pt x="1531" y="542"/>
                    </a:moveTo>
                    <a:cubicBezTo>
                      <a:pt x="1526" y="324"/>
                      <a:pt x="1504" y="275"/>
                      <a:pt x="1492" y="242"/>
                    </a:cubicBezTo>
                    <a:cubicBezTo>
                      <a:pt x="1488" y="228"/>
                      <a:pt x="1484" y="138"/>
                      <a:pt x="1335" y="80"/>
                    </a:cubicBezTo>
                    <a:cubicBezTo>
                      <a:pt x="1243" y="44"/>
                      <a:pt x="1125" y="43"/>
                      <a:pt x="1025" y="1"/>
                    </a:cubicBezTo>
                    <a:cubicBezTo>
                      <a:pt x="1025" y="118"/>
                      <a:pt x="1025" y="118"/>
                      <a:pt x="1025" y="118"/>
                    </a:cubicBezTo>
                    <a:cubicBezTo>
                      <a:pt x="1025" y="245"/>
                      <a:pt x="934" y="350"/>
                      <a:pt x="813" y="372"/>
                    </a:cubicBezTo>
                    <a:cubicBezTo>
                      <a:pt x="811" y="385"/>
                      <a:pt x="800" y="395"/>
                      <a:pt x="787" y="395"/>
                    </a:cubicBezTo>
                    <a:cubicBezTo>
                      <a:pt x="786" y="395"/>
                      <a:pt x="786" y="395"/>
                      <a:pt x="786" y="395"/>
                    </a:cubicBezTo>
                    <a:cubicBezTo>
                      <a:pt x="786" y="484"/>
                      <a:pt x="786" y="484"/>
                      <a:pt x="786" y="484"/>
                    </a:cubicBezTo>
                    <a:cubicBezTo>
                      <a:pt x="786" y="570"/>
                      <a:pt x="856" y="640"/>
                      <a:pt x="942" y="640"/>
                    </a:cubicBezTo>
                    <a:cubicBezTo>
                      <a:pt x="1029" y="640"/>
                      <a:pt x="1099" y="570"/>
                      <a:pt x="1099" y="484"/>
                    </a:cubicBezTo>
                    <a:cubicBezTo>
                      <a:pt x="1099" y="422"/>
                      <a:pt x="1099" y="422"/>
                      <a:pt x="1099" y="422"/>
                    </a:cubicBezTo>
                    <a:cubicBezTo>
                      <a:pt x="1056" y="415"/>
                      <a:pt x="1023" y="378"/>
                      <a:pt x="1023" y="334"/>
                    </a:cubicBezTo>
                    <a:cubicBezTo>
                      <a:pt x="1023" y="284"/>
                      <a:pt x="1063" y="245"/>
                      <a:pt x="1112" y="245"/>
                    </a:cubicBezTo>
                    <a:cubicBezTo>
                      <a:pt x="1161" y="245"/>
                      <a:pt x="1201" y="284"/>
                      <a:pt x="1201" y="334"/>
                    </a:cubicBezTo>
                    <a:cubicBezTo>
                      <a:pt x="1201" y="373"/>
                      <a:pt x="1176" y="406"/>
                      <a:pt x="1140" y="418"/>
                    </a:cubicBezTo>
                    <a:cubicBezTo>
                      <a:pt x="1140" y="484"/>
                      <a:pt x="1140" y="484"/>
                      <a:pt x="1140" y="484"/>
                    </a:cubicBezTo>
                    <a:cubicBezTo>
                      <a:pt x="1140" y="593"/>
                      <a:pt x="1051" y="682"/>
                      <a:pt x="942" y="682"/>
                    </a:cubicBezTo>
                    <a:cubicBezTo>
                      <a:pt x="833" y="682"/>
                      <a:pt x="744" y="593"/>
                      <a:pt x="744" y="484"/>
                    </a:cubicBezTo>
                    <a:cubicBezTo>
                      <a:pt x="744" y="395"/>
                      <a:pt x="744" y="395"/>
                      <a:pt x="744" y="395"/>
                    </a:cubicBezTo>
                    <a:cubicBezTo>
                      <a:pt x="731" y="394"/>
                      <a:pt x="721" y="385"/>
                      <a:pt x="719" y="372"/>
                    </a:cubicBezTo>
                    <a:cubicBezTo>
                      <a:pt x="599" y="350"/>
                      <a:pt x="508" y="244"/>
                      <a:pt x="508" y="118"/>
                    </a:cubicBezTo>
                    <a:cubicBezTo>
                      <a:pt x="508" y="0"/>
                      <a:pt x="508" y="0"/>
                      <a:pt x="508" y="0"/>
                    </a:cubicBezTo>
                    <a:cubicBezTo>
                      <a:pt x="408" y="43"/>
                      <a:pt x="289" y="44"/>
                      <a:pt x="197" y="80"/>
                    </a:cubicBezTo>
                    <a:cubicBezTo>
                      <a:pt x="48" y="138"/>
                      <a:pt x="44" y="228"/>
                      <a:pt x="39" y="242"/>
                    </a:cubicBezTo>
                    <a:cubicBezTo>
                      <a:pt x="28" y="275"/>
                      <a:pt x="6" y="324"/>
                      <a:pt x="1" y="542"/>
                    </a:cubicBezTo>
                    <a:cubicBezTo>
                      <a:pt x="0" y="571"/>
                      <a:pt x="1" y="614"/>
                      <a:pt x="87" y="652"/>
                    </a:cubicBezTo>
                    <a:cubicBezTo>
                      <a:pt x="275" y="725"/>
                      <a:pt x="516" y="749"/>
                      <a:pt x="755" y="765"/>
                    </a:cubicBezTo>
                    <a:cubicBezTo>
                      <a:pt x="756" y="765"/>
                      <a:pt x="761" y="765"/>
                      <a:pt x="766" y="765"/>
                    </a:cubicBezTo>
                    <a:cubicBezTo>
                      <a:pt x="771" y="765"/>
                      <a:pt x="776" y="765"/>
                      <a:pt x="777" y="765"/>
                    </a:cubicBezTo>
                    <a:cubicBezTo>
                      <a:pt x="1016" y="749"/>
                      <a:pt x="1257" y="725"/>
                      <a:pt x="1445" y="652"/>
                    </a:cubicBezTo>
                    <a:cubicBezTo>
                      <a:pt x="1531" y="614"/>
                      <a:pt x="1531" y="571"/>
                      <a:pt x="1531" y="542"/>
                    </a:cubicBezTo>
                    <a:close/>
                    <a:moveTo>
                      <a:pt x="482" y="453"/>
                    </a:moveTo>
                    <a:cubicBezTo>
                      <a:pt x="393" y="453"/>
                      <a:pt x="393" y="453"/>
                      <a:pt x="393" y="453"/>
                    </a:cubicBezTo>
                    <a:cubicBezTo>
                      <a:pt x="393" y="542"/>
                      <a:pt x="393" y="542"/>
                      <a:pt x="393" y="542"/>
                    </a:cubicBezTo>
                    <a:cubicBezTo>
                      <a:pt x="329" y="542"/>
                      <a:pt x="329" y="542"/>
                      <a:pt x="329" y="542"/>
                    </a:cubicBezTo>
                    <a:cubicBezTo>
                      <a:pt x="329" y="453"/>
                      <a:pt x="329" y="453"/>
                      <a:pt x="329" y="453"/>
                    </a:cubicBezTo>
                    <a:cubicBezTo>
                      <a:pt x="240" y="453"/>
                      <a:pt x="240" y="453"/>
                      <a:pt x="240" y="453"/>
                    </a:cubicBezTo>
                    <a:cubicBezTo>
                      <a:pt x="240" y="390"/>
                      <a:pt x="240" y="390"/>
                      <a:pt x="240" y="390"/>
                    </a:cubicBezTo>
                    <a:cubicBezTo>
                      <a:pt x="329" y="390"/>
                      <a:pt x="329" y="390"/>
                      <a:pt x="329" y="390"/>
                    </a:cubicBezTo>
                    <a:cubicBezTo>
                      <a:pt x="329" y="301"/>
                      <a:pt x="329" y="301"/>
                      <a:pt x="329" y="301"/>
                    </a:cubicBezTo>
                    <a:cubicBezTo>
                      <a:pt x="393" y="301"/>
                      <a:pt x="393" y="301"/>
                      <a:pt x="393" y="301"/>
                    </a:cubicBezTo>
                    <a:cubicBezTo>
                      <a:pt x="393" y="390"/>
                      <a:pt x="393" y="390"/>
                      <a:pt x="393" y="390"/>
                    </a:cubicBezTo>
                    <a:cubicBezTo>
                      <a:pt x="482" y="390"/>
                      <a:pt x="482" y="390"/>
                      <a:pt x="482" y="390"/>
                    </a:cubicBezTo>
                    <a:lnTo>
                      <a:pt x="482" y="4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srgbClr val="0183AB"/>
                  </a:solidFill>
                </a:endParaRPr>
              </a:p>
            </p:txBody>
          </p:sp>
          <p:sp>
            <p:nvSpPr>
              <p:cNvPr id="63" name="Oval 7"/>
              <p:cNvSpPr>
                <a:spLocks noChangeArrowheads="1"/>
              </p:cNvSpPr>
              <p:nvPr/>
            </p:nvSpPr>
            <p:spPr bwMode="auto">
              <a:xfrm>
                <a:off x="2108" y="1718"/>
                <a:ext cx="36" cy="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srgbClr val="0183AB"/>
                  </a:solidFill>
                </a:endParaRPr>
              </a:p>
            </p:txBody>
          </p:sp>
        </p:grpSp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16" y="2093986"/>
            <a:ext cx="68103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27121" y="2780928"/>
            <a:ext cx="68103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47" y="3634053"/>
            <a:ext cx="68103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80926" y="4387166"/>
            <a:ext cx="68103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7359" y="5445224"/>
            <a:ext cx="68103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" name="Group 6"/>
          <p:cNvGrpSpPr>
            <a:grpSpLocks noChangeAspect="1"/>
          </p:cNvGrpSpPr>
          <p:nvPr/>
        </p:nvGrpSpPr>
        <p:grpSpPr bwMode="auto">
          <a:xfrm>
            <a:off x="481969" y="2042615"/>
            <a:ext cx="786307" cy="784032"/>
            <a:chOff x="2018" y="1344"/>
            <a:chExt cx="1382" cy="1378"/>
          </a:xfrm>
        </p:grpSpPr>
        <p:sp>
          <p:nvSpPr>
            <p:cNvPr id="68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18" y="1344"/>
              <a:ext cx="1382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2018" y="1344"/>
              <a:ext cx="1382" cy="1378"/>
            </a:xfrm>
            <a:custGeom>
              <a:avLst/>
              <a:gdLst>
                <a:gd name="T0" fmla="*/ 0 w 1382"/>
                <a:gd name="T1" fmla="*/ 654 h 1378"/>
                <a:gd name="T2" fmla="*/ 14 w 1382"/>
                <a:gd name="T3" fmla="*/ 550 h 1378"/>
                <a:gd name="T4" fmla="*/ 42 w 1382"/>
                <a:gd name="T5" fmla="*/ 452 h 1378"/>
                <a:gd name="T6" fmla="*/ 84 w 1382"/>
                <a:gd name="T7" fmla="*/ 360 h 1378"/>
                <a:gd name="T8" fmla="*/ 138 w 1382"/>
                <a:gd name="T9" fmla="*/ 276 h 1378"/>
                <a:gd name="T10" fmla="*/ 202 w 1382"/>
                <a:gd name="T11" fmla="*/ 202 h 1378"/>
                <a:gd name="T12" fmla="*/ 278 w 1382"/>
                <a:gd name="T13" fmla="*/ 136 h 1378"/>
                <a:gd name="T14" fmla="*/ 362 w 1382"/>
                <a:gd name="T15" fmla="*/ 82 h 1378"/>
                <a:gd name="T16" fmla="*/ 454 w 1382"/>
                <a:gd name="T17" fmla="*/ 42 h 1378"/>
                <a:gd name="T18" fmla="*/ 552 w 1382"/>
                <a:gd name="T19" fmla="*/ 14 h 1378"/>
                <a:gd name="T20" fmla="*/ 656 w 1382"/>
                <a:gd name="T21" fmla="*/ 0 h 1378"/>
                <a:gd name="T22" fmla="*/ 726 w 1382"/>
                <a:gd name="T23" fmla="*/ 0 h 1378"/>
                <a:gd name="T24" fmla="*/ 830 w 1382"/>
                <a:gd name="T25" fmla="*/ 14 h 1378"/>
                <a:gd name="T26" fmla="*/ 930 w 1382"/>
                <a:gd name="T27" fmla="*/ 42 h 1378"/>
                <a:gd name="T28" fmla="*/ 1020 w 1382"/>
                <a:gd name="T29" fmla="*/ 82 h 1378"/>
                <a:gd name="T30" fmla="*/ 1106 w 1382"/>
                <a:gd name="T31" fmla="*/ 136 h 1378"/>
                <a:gd name="T32" fmla="*/ 1180 w 1382"/>
                <a:gd name="T33" fmla="*/ 202 h 1378"/>
                <a:gd name="T34" fmla="*/ 1246 w 1382"/>
                <a:gd name="T35" fmla="*/ 276 h 1378"/>
                <a:gd name="T36" fmla="*/ 1300 w 1382"/>
                <a:gd name="T37" fmla="*/ 360 h 1378"/>
                <a:gd name="T38" fmla="*/ 1340 w 1382"/>
                <a:gd name="T39" fmla="*/ 452 h 1378"/>
                <a:gd name="T40" fmla="*/ 1368 w 1382"/>
                <a:gd name="T41" fmla="*/ 550 h 1378"/>
                <a:gd name="T42" fmla="*/ 1382 w 1382"/>
                <a:gd name="T43" fmla="*/ 654 h 1378"/>
                <a:gd name="T44" fmla="*/ 1382 w 1382"/>
                <a:gd name="T45" fmla="*/ 724 h 1378"/>
                <a:gd name="T46" fmla="*/ 1368 w 1382"/>
                <a:gd name="T47" fmla="*/ 828 h 1378"/>
                <a:gd name="T48" fmla="*/ 1340 w 1382"/>
                <a:gd name="T49" fmla="*/ 926 h 1378"/>
                <a:gd name="T50" fmla="*/ 1300 w 1382"/>
                <a:gd name="T51" fmla="*/ 1016 h 1378"/>
                <a:gd name="T52" fmla="*/ 1246 w 1382"/>
                <a:gd name="T53" fmla="*/ 1100 h 1378"/>
                <a:gd name="T54" fmla="*/ 1180 w 1382"/>
                <a:gd name="T55" fmla="*/ 1176 h 1378"/>
                <a:gd name="T56" fmla="*/ 1106 w 1382"/>
                <a:gd name="T57" fmla="*/ 1240 h 1378"/>
                <a:gd name="T58" fmla="*/ 1020 w 1382"/>
                <a:gd name="T59" fmla="*/ 1294 h 1378"/>
                <a:gd name="T60" fmla="*/ 930 w 1382"/>
                <a:gd name="T61" fmla="*/ 1336 h 1378"/>
                <a:gd name="T62" fmla="*/ 830 w 1382"/>
                <a:gd name="T63" fmla="*/ 1364 h 1378"/>
                <a:gd name="T64" fmla="*/ 726 w 1382"/>
                <a:gd name="T65" fmla="*/ 1376 h 1378"/>
                <a:gd name="T66" fmla="*/ 656 w 1382"/>
                <a:gd name="T67" fmla="*/ 1376 h 1378"/>
                <a:gd name="T68" fmla="*/ 552 w 1382"/>
                <a:gd name="T69" fmla="*/ 1364 h 1378"/>
                <a:gd name="T70" fmla="*/ 454 w 1382"/>
                <a:gd name="T71" fmla="*/ 1336 h 1378"/>
                <a:gd name="T72" fmla="*/ 362 w 1382"/>
                <a:gd name="T73" fmla="*/ 1294 h 1378"/>
                <a:gd name="T74" fmla="*/ 278 w 1382"/>
                <a:gd name="T75" fmla="*/ 1240 h 1378"/>
                <a:gd name="T76" fmla="*/ 202 w 1382"/>
                <a:gd name="T77" fmla="*/ 1176 h 1378"/>
                <a:gd name="T78" fmla="*/ 138 w 1382"/>
                <a:gd name="T79" fmla="*/ 1100 h 1378"/>
                <a:gd name="T80" fmla="*/ 84 w 1382"/>
                <a:gd name="T81" fmla="*/ 1016 h 1378"/>
                <a:gd name="T82" fmla="*/ 42 w 1382"/>
                <a:gd name="T83" fmla="*/ 926 h 1378"/>
                <a:gd name="T84" fmla="*/ 14 w 1382"/>
                <a:gd name="T85" fmla="*/ 828 h 1378"/>
                <a:gd name="T86" fmla="*/ 0 w 1382"/>
                <a:gd name="T87" fmla="*/ 72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82" h="1378">
                  <a:moveTo>
                    <a:pt x="0" y="688"/>
                  </a:moveTo>
                  <a:lnTo>
                    <a:pt x="0" y="688"/>
                  </a:lnTo>
                  <a:lnTo>
                    <a:pt x="0" y="654"/>
                  </a:lnTo>
                  <a:lnTo>
                    <a:pt x="4" y="618"/>
                  </a:lnTo>
                  <a:lnTo>
                    <a:pt x="8" y="584"/>
                  </a:lnTo>
                  <a:lnTo>
                    <a:pt x="14" y="550"/>
                  </a:lnTo>
                  <a:lnTo>
                    <a:pt x="22" y="516"/>
                  </a:lnTo>
                  <a:lnTo>
                    <a:pt x="30" y="484"/>
                  </a:lnTo>
                  <a:lnTo>
                    <a:pt x="42" y="452"/>
                  </a:lnTo>
                  <a:lnTo>
                    <a:pt x="54" y="420"/>
                  </a:lnTo>
                  <a:lnTo>
                    <a:pt x="68" y="390"/>
                  </a:lnTo>
                  <a:lnTo>
                    <a:pt x="84" y="360"/>
                  </a:lnTo>
                  <a:lnTo>
                    <a:pt x="100" y="332"/>
                  </a:lnTo>
                  <a:lnTo>
                    <a:pt x="118" y="304"/>
                  </a:lnTo>
                  <a:lnTo>
                    <a:pt x="138" y="276"/>
                  </a:lnTo>
                  <a:lnTo>
                    <a:pt x="158" y="250"/>
                  </a:lnTo>
                  <a:lnTo>
                    <a:pt x="180" y="226"/>
                  </a:lnTo>
                  <a:lnTo>
                    <a:pt x="202" y="202"/>
                  </a:lnTo>
                  <a:lnTo>
                    <a:pt x="226" y="178"/>
                  </a:lnTo>
                  <a:lnTo>
                    <a:pt x="252" y="158"/>
                  </a:lnTo>
                  <a:lnTo>
                    <a:pt x="278" y="136"/>
                  </a:lnTo>
                  <a:lnTo>
                    <a:pt x="304" y="118"/>
                  </a:lnTo>
                  <a:lnTo>
                    <a:pt x="332" y="100"/>
                  </a:lnTo>
                  <a:lnTo>
                    <a:pt x="362" y="82"/>
                  </a:lnTo>
                  <a:lnTo>
                    <a:pt x="392" y="68"/>
                  </a:lnTo>
                  <a:lnTo>
                    <a:pt x="422" y="54"/>
                  </a:lnTo>
                  <a:lnTo>
                    <a:pt x="454" y="42"/>
                  </a:lnTo>
                  <a:lnTo>
                    <a:pt x="486" y="30"/>
                  </a:lnTo>
                  <a:lnTo>
                    <a:pt x="518" y="22"/>
                  </a:lnTo>
                  <a:lnTo>
                    <a:pt x="552" y="14"/>
                  </a:lnTo>
                  <a:lnTo>
                    <a:pt x="586" y="8"/>
                  </a:lnTo>
                  <a:lnTo>
                    <a:pt x="620" y="4"/>
                  </a:lnTo>
                  <a:lnTo>
                    <a:pt x="656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26" y="0"/>
                  </a:lnTo>
                  <a:lnTo>
                    <a:pt x="762" y="4"/>
                  </a:lnTo>
                  <a:lnTo>
                    <a:pt x="796" y="8"/>
                  </a:lnTo>
                  <a:lnTo>
                    <a:pt x="830" y="14"/>
                  </a:lnTo>
                  <a:lnTo>
                    <a:pt x="864" y="22"/>
                  </a:lnTo>
                  <a:lnTo>
                    <a:pt x="896" y="30"/>
                  </a:lnTo>
                  <a:lnTo>
                    <a:pt x="930" y="42"/>
                  </a:lnTo>
                  <a:lnTo>
                    <a:pt x="960" y="54"/>
                  </a:lnTo>
                  <a:lnTo>
                    <a:pt x="992" y="68"/>
                  </a:lnTo>
                  <a:lnTo>
                    <a:pt x="1020" y="82"/>
                  </a:lnTo>
                  <a:lnTo>
                    <a:pt x="1050" y="100"/>
                  </a:lnTo>
                  <a:lnTo>
                    <a:pt x="1078" y="118"/>
                  </a:lnTo>
                  <a:lnTo>
                    <a:pt x="1106" y="136"/>
                  </a:lnTo>
                  <a:lnTo>
                    <a:pt x="1132" y="158"/>
                  </a:lnTo>
                  <a:lnTo>
                    <a:pt x="1156" y="178"/>
                  </a:lnTo>
                  <a:lnTo>
                    <a:pt x="1180" y="202"/>
                  </a:lnTo>
                  <a:lnTo>
                    <a:pt x="1204" y="226"/>
                  </a:lnTo>
                  <a:lnTo>
                    <a:pt x="1224" y="250"/>
                  </a:lnTo>
                  <a:lnTo>
                    <a:pt x="1246" y="276"/>
                  </a:lnTo>
                  <a:lnTo>
                    <a:pt x="1264" y="304"/>
                  </a:lnTo>
                  <a:lnTo>
                    <a:pt x="1282" y="332"/>
                  </a:lnTo>
                  <a:lnTo>
                    <a:pt x="1300" y="360"/>
                  </a:lnTo>
                  <a:lnTo>
                    <a:pt x="1314" y="390"/>
                  </a:lnTo>
                  <a:lnTo>
                    <a:pt x="1328" y="420"/>
                  </a:lnTo>
                  <a:lnTo>
                    <a:pt x="1340" y="452"/>
                  </a:lnTo>
                  <a:lnTo>
                    <a:pt x="1352" y="484"/>
                  </a:lnTo>
                  <a:lnTo>
                    <a:pt x="1362" y="516"/>
                  </a:lnTo>
                  <a:lnTo>
                    <a:pt x="1368" y="550"/>
                  </a:lnTo>
                  <a:lnTo>
                    <a:pt x="1374" y="584"/>
                  </a:lnTo>
                  <a:lnTo>
                    <a:pt x="1380" y="618"/>
                  </a:lnTo>
                  <a:lnTo>
                    <a:pt x="1382" y="654"/>
                  </a:lnTo>
                  <a:lnTo>
                    <a:pt x="1382" y="688"/>
                  </a:lnTo>
                  <a:lnTo>
                    <a:pt x="1382" y="688"/>
                  </a:lnTo>
                  <a:lnTo>
                    <a:pt x="1382" y="724"/>
                  </a:lnTo>
                  <a:lnTo>
                    <a:pt x="1380" y="760"/>
                  </a:lnTo>
                  <a:lnTo>
                    <a:pt x="1374" y="794"/>
                  </a:lnTo>
                  <a:lnTo>
                    <a:pt x="1368" y="828"/>
                  </a:lnTo>
                  <a:lnTo>
                    <a:pt x="1362" y="860"/>
                  </a:lnTo>
                  <a:lnTo>
                    <a:pt x="1352" y="894"/>
                  </a:lnTo>
                  <a:lnTo>
                    <a:pt x="1340" y="926"/>
                  </a:lnTo>
                  <a:lnTo>
                    <a:pt x="1328" y="956"/>
                  </a:lnTo>
                  <a:lnTo>
                    <a:pt x="1314" y="988"/>
                  </a:lnTo>
                  <a:lnTo>
                    <a:pt x="1300" y="1016"/>
                  </a:lnTo>
                  <a:lnTo>
                    <a:pt x="1282" y="1046"/>
                  </a:lnTo>
                  <a:lnTo>
                    <a:pt x="1264" y="1074"/>
                  </a:lnTo>
                  <a:lnTo>
                    <a:pt x="1246" y="1100"/>
                  </a:lnTo>
                  <a:lnTo>
                    <a:pt x="1224" y="1126"/>
                  </a:lnTo>
                  <a:lnTo>
                    <a:pt x="1204" y="1152"/>
                  </a:lnTo>
                  <a:lnTo>
                    <a:pt x="1180" y="1176"/>
                  </a:lnTo>
                  <a:lnTo>
                    <a:pt x="1156" y="1198"/>
                  </a:lnTo>
                  <a:lnTo>
                    <a:pt x="1132" y="1220"/>
                  </a:lnTo>
                  <a:lnTo>
                    <a:pt x="1106" y="1240"/>
                  </a:lnTo>
                  <a:lnTo>
                    <a:pt x="1078" y="1260"/>
                  </a:lnTo>
                  <a:lnTo>
                    <a:pt x="1050" y="1278"/>
                  </a:lnTo>
                  <a:lnTo>
                    <a:pt x="1020" y="1294"/>
                  </a:lnTo>
                  <a:lnTo>
                    <a:pt x="992" y="1310"/>
                  </a:lnTo>
                  <a:lnTo>
                    <a:pt x="960" y="1324"/>
                  </a:lnTo>
                  <a:lnTo>
                    <a:pt x="930" y="1336"/>
                  </a:lnTo>
                  <a:lnTo>
                    <a:pt x="896" y="1346"/>
                  </a:lnTo>
                  <a:lnTo>
                    <a:pt x="864" y="1356"/>
                  </a:lnTo>
                  <a:lnTo>
                    <a:pt x="830" y="1364"/>
                  </a:lnTo>
                  <a:lnTo>
                    <a:pt x="796" y="1370"/>
                  </a:lnTo>
                  <a:lnTo>
                    <a:pt x="762" y="1374"/>
                  </a:lnTo>
                  <a:lnTo>
                    <a:pt x="726" y="1376"/>
                  </a:lnTo>
                  <a:lnTo>
                    <a:pt x="692" y="1378"/>
                  </a:lnTo>
                  <a:lnTo>
                    <a:pt x="692" y="1378"/>
                  </a:lnTo>
                  <a:lnTo>
                    <a:pt x="656" y="1376"/>
                  </a:lnTo>
                  <a:lnTo>
                    <a:pt x="620" y="1374"/>
                  </a:lnTo>
                  <a:lnTo>
                    <a:pt x="586" y="1370"/>
                  </a:lnTo>
                  <a:lnTo>
                    <a:pt x="552" y="1364"/>
                  </a:lnTo>
                  <a:lnTo>
                    <a:pt x="518" y="1356"/>
                  </a:lnTo>
                  <a:lnTo>
                    <a:pt x="486" y="1346"/>
                  </a:lnTo>
                  <a:lnTo>
                    <a:pt x="454" y="1336"/>
                  </a:lnTo>
                  <a:lnTo>
                    <a:pt x="422" y="1324"/>
                  </a:lnTo>
                  <a:lnTo>
                    <a:pt x="392" y="1310"/>
                  </a:lnTo>
                  <a:lnTo>
                    <a:pt x="362" y="1294"/>
                  </a:lnTo>
                  <a:lnTo>
                    <a:pt x="332" y="1278"/>
                  </a:lnTo>
                  <a:lnTo>
                    <a:pt x="304" y="1260"/>
                  </a:lnTo>
                  <a:lnTo>
                    <a:pt x="278" y="1240"/>
                  </a:lnTo>
                  <a:lnTo>
                    <a:pt x="252" y="1220"/>
                  </a:lnTo>
                  <a:lnTo>
                    <a:pt x="226" y="1198"/>
                  </a:lnTo>
                  <a:lnTo>
                    <a:pt x="202" y="1176"/>
                  </a:lnTo>
                  <a:lnTo>
                    <a:pt x="180" y="1152"/>
                  </a:lnTo>
                  <a:lnTo>
                    <a:pt x="158" y="1126"/>
                  </a:lnTo>
                  <a:lnTo>
                    <a:pt x="138" y="1100"/>
                  </a:lnTo>
                  <a:lnTo>
                    <a:pt x="118" y="1074"/>
                  </a:lnTo>
                  <a:lnTo>
                    <a:pt x="100" y="1046"/>
                  </a:lnTo>
                  <a:lnTo>
                    <a:pt x="84" y="1016"/>
                  </a:lnTo>
                  <a:lnTo>
                    <a:pt x="68" y="988"/>
                  </a:lnTo>
                  <a:lnTo>
                    <a:pt x="54" y="956"/>
                  </a:lnTo>
                  <a:lnTo>
                    <a:pt x="42" y="926"/>
                  </a:lnTo>
                  <a:lnTo>
                    <a:pt x="30" y="894"/>
                  </a:lnTo>
                  <a:lnTo>
                    <a:pt x="22" y="860"/>
                  </a:lnTo>
                  <a:lnTo>
                    <a:pt x="14" y="828"/>
                  </a:lnTo>
                  <a:lnTo>
                    <a:pt x="8" y="794"/>
                  </a:lnTo>
                  <a:lnTo>
                    <a:pt x="4" y="760"/>
                  </a:lnTo>
                  <a:lnTo>
                    <a:pt x="0" y="724"/>
                  </a:lnTo>
                  <a:lnTo>
                    <a:pt x="0" y="688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2538" y="2052"/>
              <a:ext cx="734" cy="376"/>
            </a:xfrm>
            <a:custGeom>
              <a:avLst/>
              <a:gdLst>
                <a:gd name="T0" fmla="*/ 0 w 734"/>
                <a:gd name="T1" fmla="*/ 338 h 376"/>
                <a:gd name="T2" fmla="*/ 4 w 734"/>
                <a:gd name="T3" fmla="*/ 354 h 376"/>
                <a:gd name="T4" fmla="*/ 14 w 734"/>
                <a:gd name="T5" fmla="*/ 366 h 376"/>
                <a:gd name="T6" fmla="*/ 28 w 734"/>
                <a:gd name="T7" fmla="*/ 374 h 376"/>
                <a:gd name="T8" fmla="*/ 46 w 734"/>
                <a:gd name="T9" fmla="*/ 376 h 376"/>
                <a:gd name="T10" fmla="*/ 590 w 734"/>
                <a:gd name="T11" fmla="*/ 376 h 376"/>
                <a:gd name="T12" fmla="*/ 600 w 734"/>
                <a:gd name="T13" fmla="*/ 374 h 376"/>
                <a:gd name="T14" fmla="*/ 616 w 734"/>
                <a:gd name="T15" fmla="*/ 370 h 376"/>
                <a:gd name="T16" fmla="*/ 628 w 734"/>
                <a:gd name="T17" fmla="*/ 360 h 376"/>
                <a:gd name="T18" fmla="*/ 634 w 734"/>
                <a:gd name="T19" fmla="*/ 344 h 376"/>
                <a:gd name="T20" fmla="*/ 636 w 734"/>
                <a:gd name="T21" fmla="*/ 334 h 376"/>
                <a:gd name="T22" fmla="*/ 638 w 734"/>
                <a:gd name="T23" fmla="*/ 312 h 376"/>
                <a:gd name="T24" fmla="*/ 642 w 734"/>
                <a:gd name="T25" fmla="*/ 294 h 376"/>
                <a:gd name="T26" fmla="*/ 648 w 734"/>
                <a:gd name="T27" fmla="*/ 284 h 376"/>
                <a:gd name="T28" fmla="*/ 662 w 734"/>
                <a:gd name="T29" fmla="*/ 248 h 376"/>
                <a:gd name="T30" fmla="*/ 678 w 734"/>
                <a:gd name="T31" fmla="*/ 198 h 376"/>
                <a:gd name="T32" fmla="*/ 692 w 734"/>
                <a:gd name="T33" fmla="*/ 160 h 376"/>
                <a:gd name="T34" fmla="*/ 704 w 734"/>
                <a:gd name="T35" fmla="*/ 122 h 376"/>
                <a:gd name="T36" fmla="*/ 732 w 734"/>
                <a:gd name="T37" fmla="*/ 36 h 376"/>
                <a:gd name="T38" fmla="*/ 734 w 734"/>
                <a:gd name="T39" fmla="*/ 28 h 376"/>
                <a:gd name="T40" fmla="*/ 732 w 734"/>
                <a:gd name="T41" fmla="*/ 14 h 376"/>
                <a:gd name="T42" fmla="*/ 726 w 734"/>
                <a:gd name="T43" fmla="*/ 4 h 376"/>
                <a:gd name="T44" fmla="*/ 702 w 734"/>
                <a:gd name="T45" fmla="*/ 0 h 376"/>
                <a:gd name="T46" fmla="*/ 356 w 734"/>
                <a:gd name="T47" fmla="*/ 0 h 376"/>
                <a:gd name="T48" fmla="*/ 340 w 734"/>
                <a:gd name="T49" fmla="*/ 2 h 376"/>
                <a:gd name="T50" fmla="*/ 322 w 734"/>
                <a:gd name="T51" fmla="*/ 12 h 376"/>
                <a:gd name="T52" fmla="*/ 312 w 734"/>
                <a:gd name="T53" fmla="*/ 24 h 376"/>
                <a:gd name="T54" fmla="*/ 308 w 734"/>
                <a:gd name="T55" fmla="*/ 32 h 376"/>
                <a:gd name="T56" fmla="*/ 292 w 734"/>
                <a:gd name="T57" fmla="*/ 78 h 376"/>
                <a:gd name="T58" fmla="*/ 280 w 734"/>
                <a:gd name="T59" fmla="*/ 120 h 376"/>
                <a:gd name="T60" fmla="*/ 270 w 734"/>
                <a:gd name="T61" fmla="*/ 160 h 376"/>
                <a:gd name="T62" fmla="*/ 222 w 734"/>
                <a:gd name="T63" fmla="*/ 302 h 376"/>
                <a:gd name="T64" fmla="*/ 200 w 734"/>
                <a:gd name="T65" fmla="*/ 302 h 376"/>
                <a:gd name="T66" fmla="*/ 92 w 734"/>
                <a:gd name="T67" fmla="*/ 302 h 376"/>
                <a:gd name="T68" fmla="*/ 70 w 734"/>
                <a:gd name="T69" fmla="*/ 304 h 376"/>
                <a:gd name="T70" fmla="*/ 0 w 734"/>
                <a:gd name="T71" fmla="*/ 33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4" h="376">
                  <a:moveTo>
                    <a:pt x="0" y="338"/>
                  </a:moveTo>
                  <a:lnTo>
                    <a:pt x="0" y="338"/>
                  </a:lnTo>
                  <a:lnTo>
                    <a:pt x="2" y="348"/>
                  </a:lnTo>
                  <a:lnTo>
                    <a:pt x="4" y="354"/>
                  </a:lnTo>
                  <a:lnTo>
                    <a:pt x="8" y="362"/>
                  </a:lnTo>
                  <a:lnTo>
                    <a:pt x="14" y="366"/>
                  </a:lnTo>
                  <a:lnTo>
                    <a:pt x="20" y="370"/>
                  </a:lnTo>
                  <a:lnTo>
                    <a:pt x="28" y="374"/>
                  </a:lnTo>
                  <a:lnTo>
                    <a:pt x="36" y="374"/>
                  </a:lnTo>
                  <a:lnTo>
                    <a:pt x="46" y="376"/>
                  </a:lnTo>
                  <a:lnTo>
                    <a:pt x="46" y="376"/>
                  </a:lnTo>
                  <a:lnTo>
                    <a:pt x="590" y="376"/>
                  </a:lnTo>
                  <a:lnTo>
                    <a:pt x="590" y="376"/>
                  </a:lnTo>
                  <a:lnTo>
                    <a:pt x="600" y="374"/>
                  </a:lnTo>
                  <a:lnTo>
                    <a:pt x="608" y="372"/>
                  </a:lnTo>
                  <a:lnTo>
                    <a:pt x="616" y="370"/>
                  </a:lnTo>
                  <a:lnTo>
                    <a:pt x="622" y="366"/>
                  </a:lnTo>
                  <a:lnTo>
                    <a:pt x="628" y="360"/>
                  </a:lnTo>
                  <a:lnTo>
                    <a:pt x="632" y="352"/>
                  </a:lnTo>
                  <a:lnTo>
                    <a:pt x="634" y="344"/>
                  </a:lnTo>
                  <a:lnTo>
                    <a:pt x="636" y="334"/>
                  </a:lnTo>
                  <a:lnTo>
                    <a:pt x="636" y="334"/>
                  </a:lnTo>
                  <a:lnTo>
                    <a:pt x="638" y="312"/>
                  </a:lnTo>
                  <a:lnTo>
                    <a:pt x="638" y="312"/>
                  </a:lnTo>
                  <a:lnTo>
                    <a:pt x="638" y="302"/>
                  </a:lnTo>
                  <a:lnTo>
                    <a:pt x="642" y="294"/>
                  </a:lnTo>
                  <a:lnTo>
                    <a:pt x="642" y="294"/>
                  </a:lnTo>
                  <a:lnTo>
                    <a:pt x="648" y="284"/>
                  </a:lnTo>
                  <a:lnTo>
                    <a:pt x="654" y="272"/>
                  </a:lnTo>
                  <a:lnTo>
                    <a:pt x="662" y="248"/>
                  </a:lnTo>
                  <a:lnTo>
                    <a:pt x="670" y="222"/>
                  </a:lnTo>
                  <a:lnTo>
                    <a:pt x="678" y="198"/>
                  </a:lnTo>
                  <a:lnTo>
                    <a:pt x="678" y="198"/>
                  </a:lnTo>
                  <a:lnTo>
                    <a:pt x="692" y="160"/>
                  </a:lnTo>
                  <a:lnTo>
                    <a:pt x="704" y="122"/>
                  </a:lnTo>
                  <a:lnTo>
                    <a:pt x="704" y="122"/>
                  </a:lnTo>
                  <a:lnTo>
                    <a:pt x="718" y="80"/>
                  </a:lnTo>
                  <a:lnTo>
                    <a:pt x="732" y="36"/>
                  </a:lnTo>
                  <a:lnTo>
                    <a:pt x="732" y="36"/>
                  </a:lnTo>
                  <a:lnTo>
                    <a:pt x="734" y="28"/>
                  </a:lnTo>
                  <a:lnTo>
                    <a:pt x="734" y="20"/>
                  </a:lnTo>
                  <a:lnTo>
                    <a:pt x="732" y="14"/>
                  </a:lnTo>
                  <a:lnTo>
                    <a:pt x="730" y="8"/>
                  </a:lnTo>
                  <a:lnTo>
                    <a:pt x="726" y="4"/>
                  </a:lnTo>
                  <a:lnTo>
                    <a:pt x="720" y="2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40" y="2"/>
                  </a:lnTo>
                  <a:lnTo>
                    <a:pt x="326" y="8"/>
                  </a:lnTo>
                  <a:lnTo>
                    <a:pt x="322" y="12"/>
                  </a:lnTo>
                  <a:lnTo>
                    <a:pt x="316" y="18"/>
                  </a:lnTo>
                  <a:lnTo>
                    <a:pt x="312" y="24"/>
                  </a:lnTo>
                  <a:lnTo>
                    <a:pt x="308" y="32"/>
                  </a:lnTo>
                  <a:lnTo>
                    <a:pt x="308" y="32"/>
                  </a:lnTo>
                  <a:lnTo>
                    <a:pt x="300" y="56"/>
                  </a:lnTo>
                  <a:lnTo>
                    <a:pt x="292" y="78"/>
                  </a:lnTo>
                  <a:lnTo>
                    <a:pt x="292" y="78"/>
                  </a:lnTo>
                  <a:lnTo>
                    <a:pt x="280" y="120"/>
                  </a:lnTo>
                  <a:lnTo>
                    <a:pt x="270" y="160"/>
                  </a:lnTo>
                  <a:lnTo>
                    <a:pt x="270" y="160"/>
                  </a:lnTo>
                  <a:lnTo>
                    <a:pt x="222" y="302"/>
                  </a:lnTo>
                  <a:lnTo>
                    <a:pt x="222" y="302"/>
                  </a:lnTo>
                  <a:lnTo>
                    <a:pt x="200" y="302"/>
                  </a:lnTo>
                  <a:lnTo>
                    <a:pt x="200" y="302"/>
                  </a:lnTo>
                  <a:lnTo>
                    <a:pt x="92" y="302"/>
                  </a:lnTo>
                  <a:lnTo>
                    <a:pt x="92" y="302"/>
                  </a:lnTo>
                  <a:lnTo>
                    <a:pt x="80" y="302"/>
                  </a:lnTo>
                  <a:lnTo>
                    <a:pt x="70" y="304"/>
                  </a:lnTo>
                  <a:lnTo>
                    <a:pt x="70" y="304"/>
                  </a:ln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2194" y="1948"/>
              <a:ext cx="768" cy="482"/>
            </a:xfrm>
            <a:custGeom>
              <a:avLst/>
              <a:gdLst>
                <a:gd name="T0" fmla="*/ 458 w 768"/>
                <a:gd name="T1" fmla="*/ 106 h 482"/>
                <a:gd name="T2" fmla="*/ 466 w 768"/>
                <a:gd name="T3" fmla="*/ 56 h 482"/>
                <a:gd name="T4" fmla="*/ 438 w 768"/>
                <a:gd name="T5" fmla="*/ 12 h 482"/>
                <a:gd name="T6" fmla="*/ 508 w 768"/>
                <a:gd name="T7" fmla="*/ 6 h 482"/>
                <a:gd name="T8" fmla="*/ 522 w 768"/>
                <a:gd name="T9" fmla="*/ 30 h 482"/>
                <a:gd name="T10" fmla="*/ 510 w 768"/>
                <a:gd name="T11" fmla="*/ 54 h 482"/>
                <a:gd name="T12" fmla="*/ 514 w 768"/>
                <a:gd name="T13" fmla="*/ 96 h 482"/>
                <a:gd name="T14" fmla="*/ 544 w 768"/>
                <a:gd name="T15" fmla="*/ 238 h 482"/>
                <a:gd name="T16" fmla="*/ 568 w 768"/>
                <a:gd name="T17" fmla="*/ 172 h 482"/>
                <a:gd name="T18" fmla="*/ 586 w 768"/>
                <a:gd name="T19" fmla="*/ 10 h 482"/>
                <a:gd name="T20" fmla="*/ 674 w 768"/>
                <a:gd name="T21" fmla="*/ 20 h 482"/>
                <a:gd name="T22" fmla="*/ 768 w 768"/>
                <a:gd name="T23" fmla="*/ 78 h 482"/>
                <a:gd name="T24" fmla="*/ 750 w 768"/>
                <a:gd name="T25" fmla="*/ 82 h 482"/>
                <a:gd name="T26" fmla="*/ 666 w 768"/>
                <a:gd name="T27" fmla="*/ 86 h 482"/>
                <a:gd name="T28" fmla="*/ 634 w 768"/>
                <a:gd name="T29" fmla="*/ 114 h 482"/>
                <a:gd name="T30" fmla="*/ 612 w 768"/>
                <a:gd name="T31" fmla="*/ 180 h 482"/>
                <a:gd name="T32" fmla="*/ 574 w 768"/>
                <a:gd name="T33" fmla="*/ 300 h 482"/>
                <a:gd name="T34" fmla="*/ 548 w 768"/>
                <a:gd name="T35" fmla="*/ 374 h 482"/>
                <a:gd name="T36" fmla="*/ 534 w 768"/>
                <a:gd name="T37" fmla="*/ 382 h 482"/>
                <a:gd name="T38" fmla="*/ 442 w 768"/>
                <a:gd name="T39" fmla="*/ 380 h 482"/>
                <a:gd name="T40" fmla="*/ 440 w 768"/>
                <a:gd name="T41" fmla="*/ 362 h 482"/>
                <a:gd name="T42" fmla="*/ 438 w 768"/>
                <a:gd name="T43" fmla="*/ 314 h 482"/>
                <a:gd name="T44" fmla="*/ 414 w 768"/>
                <a:gd name="T45" fmla="*/ 276 h 482"/>
                <a:gd name="T46" fmla="*/ 362 w 768"/>
                <a:gd name="T47" fmla="*/ 254 h 482"/>
                <a:gd name="T48" fmla="*/ 194 w 768"/>
                <a:gd name="T49" fmla="*/ 292 h 482"/>
                <a:gd name="T50" fmla="*/ 170 w 768"/>
                <a:gd name="T51" fmla="*/ 304 h 482"/>
                <a:gd name="T52" fmla="*/ 172 w 768"/>
                <a:gd name="T53" fmla="*/ 320 h 482"/>
                <a:gd name="T54" fmla="*/ 190 w 768"/>
                <a:gd name="T55" fmla="*/ 320 h 482"/>
                <a:gd name="T56" fmla="*/ 338 w 768"/>
                <a:gd name="T57" fmla="*/ 280 h 482"/>
                <a:gd name="T58" fmla="*/ 380 w 768"/>
                <a:gd name="T59" fmla="*/ 284 h 482"/>
                <a:gd name="T60" fmla="*/ 410 w 768"/>
                <a:gd name="T61" fmla="*/ 314 h 482"/>
                <a:gd name="T62" fmla="*/ 416 w 768"/>
                <a:gd name="T63" fmla="*/ 350 h 482"/>
                <a:gd name="T64" fmla="*/ 398 w 768"/>
                <a:gd name="T65" fmla="*/ 388 h 482"/>
                <a:gd name="T66" fmla="*/ 366 w 768"/>
                <a:gd name="T67" fmla="*/ 404 h 482"/>
                <a:gd name="T68" fmla="*/ 200 w 768"/>
                <a:gd name="T69" fmla="*/ 450 h 482"/>
                <a:gd name="T70" fmla="*/ 110 w 768"/>
                <a:gd name="T71" fmla="*/ 478 h 482"/>
                <a:gd name="T72" fmla="*/ 46 w 768"/>
                <a:gd name="T73" fmla="*/ 476 h 482"/>
                <a:gd name="T74" fmla="*/ 14 w 768"/>
                <a:gd name="T75" fmla="*/ 448 h 482"/>
                <a:gd name="T76" fmla="*/ 2 w 768"/>
                <a:gd name="T77" fmla="*/ 396 h 482"/>
                <a:gd name="T78" fmla="*/ 34 w 768"/>
                <a:gd name="T79" fmla="*/ 326 h 482"/>
                <a:gd name="T80" fmla="*/ 154 w 768"/>
                <a:gd name="T81" fmla="*/ 136 h 482"/>
                <a:gd name="T82" fmla="*/ 206 w 768"/>
                <a:gd name="T83" fmla="*/ 68 h 482"/>
                <a:gd name="T84" fmla="*/ 248 w 768"/>
                <a:gd name="T85" fmla="*/ 34 h 482"/>
                <a:gd name="T86" fmla="*/ 360 w 768"/>
                <a:gd name="T87" fmla="*/ 0 h 482"/>
                <a:gd name="T88" fmla="*/ 384 w 768"/>
                <a:gd name="T89" fmla="*/ 12 h 482"/>
                <a:gd name="T90" fmla="*/ 394 w 768"/>
                <a:gd name="T91" fmla="*/ 56 h 482"/>
                <a:gd name="T92" fmla="*/ 404 w 768"/>
                <a:gd name="T93" fmla="*/ 168 h 482"/>
                <a:gd name="T94" fmla="*/ 422 w 768"/>
                <a:gd name="T95" fmla="*/ 232 h 482"/>
                <a:gd name="T96" fmla="*/ 432 w 768"/>
                <a:gd name="T97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8" h="482">
                  <a:moveTo>
                    <a:pt x="432" y="240"/>
                  </a:moveTo>
                  <a:lnTo>
                    <a:pt x="432" y="240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64" y="80"/>
                  </a:lnTo>
                  <a:lnTo>
                    <a:pt x="466" y="68"/>
                  </a:lnTo>
                  <a:lnTo>
                    <a:pt x="466" y="56"/>
                  </a:lnTo>
                  <a:lnTo>
                    <a:pt x="466" y="56"/>
                  </a:lnTo>
                  <a:lnTo>
                    <a:pt x="462" y="44"/>
                  </a:lnTo>
                  <a:lnTo>
                    <a:pt x="454" y="34"/>
                  </a:lnTo>
                  <a:lnTo>
                    <a:pt x="438" y="12"/>
                  </a:lnTo>
                  <a:lnTo>
                    <a:pt x="438" y="12"/>
                  </a:lnTo>
                  <a:lnTo>
                    <a:pt x="446" y="10"/>
                  </a:lnTo>
                  <a:lnTo>
                    <a:pt x="456" y="8"/>
                  </a:lnTo>
                  <a:lnTo>
                    <a:pt x="480" y="6"/>
                  </a:lnTo>
                  <a:lnTo>
                    <a:pt x="508" y="6"/>
                  </a:lnTo>
                  <a:lnTo>
                    <a:pt x="534" y="10"/>
                  </a:lnTo>
                  <a:lnTo>
                    <a:pt x="534" y="10"/>
                  </a:lnTo>
                  <a:lnTo>
                    <a:pt x="528" y="20"/>
                  </a:lnTo>
                  <a:lnTo>
                    <a:pt x="522" y="30"/>
                  </a:lnTo>
                  <a:lnTo>
                    <a:pt x="522" y="30"/>
                  </a:lnTo>
                  <a:lnTo>
                    <a:pt x="516" y="36"/>
                  </a:lnTo>
                  <a:lnTo>
                    <a:pt x="512" y="44"/>
                  </a:lnTo>
                  <a:lnTo>
                    <a:pt x="510" y="54"/>
                  </a:lnTo>
                  <a:lnTo>
                    <a:pt x="508" y="62"/>
                  </a:lnTo>
                  <a:lnTo>
                    <a:pt x="510" y="80"/>
                  </a:lnTo>
                  <a:lnTo>
                    <a:pt x="514" y="96"/>
                  </a:lnTo>
                  <a:lnTo>
                    <a:pt x="514" y="96"/>
                  </a:lnTo>
                  <a:lnTo>
                    <a:pt x="530" y="170"/>
                  </a:lnTo>
                  <a:lnTo>
                    <a:pt x="530" y="170"/>
                  </a:lnTo>
                  <a:lnTo>
                    <a:pt x="544" y="238"/>
                  </a:lnTo>
                  <a:lnTo>
                    <a:pt x="544" y="238"/>
                  </a:lnTo>
                  <a:lnTo>
                    <a:pt x="554" y="224"/>
                  </a:lnTo>
                  <a:lnTo>
                    <a:pt x="558" y="214"/>
                  </a:lnTo>
                  <a:lnTo>
                    <a:pt x="558" y="214"/>
                  </a:lnTo>
                  <a:lnTo>
                    <a:pt x="568" y="172"/>
                  </a:lnTo>
                  <a:lnTo>
                    <a:pt x="576" y="118"/>
                  </a:lnTo>
                  <a:lnTo>
                    <a:pt x="582" y="60"/>
                  </a:lnTo>
                  <a:lnTo>
                    <a:pt x="586" y="10"/>
                  </a:lnTo>
                  <a:lnTo>
                    <a:pt x="586" y="10"/>
                  </a:lnTo>
                  <a:lnTo>
                    <a:pt x="604" y="8"/>
                  </a:lnTo>
                  <a:lnTo>
                    <a:pt x="626" y="10"/>
                  </a:lnTo>
                  <a:lnTo>
                    <a:pt x="650" y="14"/>
                  </a:lnTo>
                  <a:lnTo>
                    <a:pt x="674" y="20"/>
                  </a:lnTo>
                  <a:lnTo>
                    <a:pt x="700" y="30"/>
                  </a:lnTo>
                  <a:lnTo>
                    <a:pt x="724" y="44"/>
                  </a:lnTo>
                  <a:lnTo>
                    <a:pt x="748" y="60"/>
                  </a:lnTo>
                  <a:lnTo>
                    <a:pt x="768" y="78"/>
                  </a:lnTo>
                  <a:lnTo>
                    <a:pt x="768" y="78"/>
                  </a:lnTo>
                  <a:lnTo>
                    <a:pt x="758" y="80"/>
                  </a:lnTo>
                  <a:lnTo>
                    <a:pt x="750" y="82"/>
                  </a:lnTo>
                  <a:lnTo>
                    <a:pt x="750" y="82"/>
                  </a:lnTo>
                  <a:lnTo>
                    <a:pt x="690" y="82"/>
                  </a:lnTo>
                  <a:lnTo>
                    <a:pt x="690" y="82"/>
                  </a:lnTo>
                  <a:lnTo>
                    <a:pt x="678" y="84"/>
                  </a:lnTo>
                  <a:lnTo>
                    <a:pt x="666" y="86"/>
                  </a:lnTo>
                  <a:lnTo>
                    <a:pt x="656" y="90"/>
                  </a:lnTo>
                  <a:lnTo>
                    <a:pt x="648" y="98"/>
                  </a:lnTo>
                  <a:lnTo>
                    <a:pt x="640" y="104"/>
                  </a:lnTo>
                  <a:lnTo>
                    <a:pt x="634" y="114"/>
                  </a:lnTo>
                  <a:lnTo>
                    <a:pt x="628" y="126"/>
                  </a:lnTo>
                  <a:lnTo>
                    <a:pt x="624" y="138"/>
                  </a:lnTo>
                  <a:lnTo>
                    <a:pt x="624" y="138"/>
                  </a:lnTo>
                  <a:lnTo>
                    <a:pt x="612" y="180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74" y="300"/>
                  </a:lnTo>
                  <a:lnTo>
                    <a:pt x="574" y="300"/>
                  </a:lnTo>
                  <a:lnTo>
                    <a:pt x="562" y="334"/>
                  </a:lnTo>
                  <a:lnTo>
                    <a:pt x="552" y="368"/>
                  </a:lnTo>
                  <a:lnTo>
                    <a:pt x="552" y="368"/>
                  </a:lnTo>
                  <a:lnTo>
                    <a:pt x="548" y="374"/>
                  </a:lnTo>
                  <a:lnTo>
                    <a:pt x="544" y="376"/>
                  </a:lnTo>
                  <a:lnTo>
                    <a:pt x="540" y="380"/>
                  </a:lnTo>
                  <a:lnTo>
                    <a:pt x="534" y="382"/>
                  </a:lnTo>
                  <a:lnTo>
                    <a:pt x="534" y="382"/>
                  </a:lnTo>
                  <a:lnTo>
                    <a:pt x="492" y="382"/>
                  </a:lnTo>
                  <a:lnTo>
                    <a:pt x="450" y="382"/>
                  </a:lnTo>
                  <a:lnTo>
                    <a:pt x="450" y="382"/>
                  </a:lnTo>
                  <a:lnTo>
                    <a:pt x="442" y="380"/>
                  </a:lnTo>
                  <a:lnTo>
                    <a:pt x="438" y="376"/>
                  </a:lnTo>
                  <a:lnTo>
                    <a:pt x="438" y="370"/>
                  </a:lnTo>
                  <a:lnTo>
                    <a:pt x="440" y="362"/>
                  </a:lnTo>
                  <a:lnTo>
                    <a:pt x="440" y="362"/>
                  </a:lnTo>
                  <a:lnTo>
                    <a:pt x="442" y="354"/>
                  </a:lnTo>
                  <a:lnTo>
                    <a:pt x="444" y="346"/>
                  </a:lnTo>
                  <a:lnTo>
                    <a:pt x="442" y="330"/>
                  </a:lnTo>
                  <a:lnTo>
                    <a:pt x="438" y="314"/>
                  </a:lnTo>
                  <a:lnTo>
                    <a:pt x="432" y="300"/>
                  </a:lnTo>
                  <a:lnTo>
                    <a:pt x="432" y="300"/>
                  </a:lnTo>
                  <a:lnTo>
                    <a:pt x="424" y="286"/>
                  </a:lnTo>
                  <a:lnTo>
                    <a:pt x="414" y="276"/>
                  </a:lnTo>
                  <a:lnTo>
                    <a:pt x="402" y="268"/>
                  </a:lnTo>
                  <a:lnTo>
                    <a:pt x="390" y="260"/>
                  </a:lnTo>
                  <a:lnTo>
                    <a:pt x="376" y="256"/>
                  </a:lnTo>
                  <a:lnTo>
                    <a:pt x="362" y="254"/>
                  </a:lnTo>
                  <a:lnTo>
                    <a:pt x="346" y="254"/>
                  </a:lnTo>
                  <a:lnTo>
                    <a:pt x="332" y="256"/>
                  </a:lnTo>
                  <a:lnTo>
                    <a:pt x="332" y="256"/>
                  </a:lnTo>
                  <a:lnTo>
                    <a:pt x="194" y="292"/>
                  </a:lnTo>
                  <a:lnTo>
                    <a:pt x="194" y="292"/>
                  </a:lnTo>
                  <a:lnTo>
                    <a:pt x="182" y="296"/>
                  </a:lnTo>
                  <a:lnTo>
                    <a:pt x="170" y="304"/>
                  </a:lnTo>
                  <a:lnTo>
                    <a:pt x="170" y="304"/>
                  </a:lnTo>
                  <a:lnTo>
                    <a:pt x="166" y="308"/>
                  </a:lnTo>
                  <a:lnTo>
                    <a:pt x="164" y="312"/>
                  </a:lnTo>
                  <a:lnTo>
                    <a:pt x="168" y="318"/>
                  </a:lnTo>
                  <a:lnTo>
                    <a:pt x="172" y="320"/>
                  </a:lnTo>
                  <a:lnTo>
                    <a:pt x="172" y="320"/>
                  </a:lnTo>
                  <a:lnTo>
                    <a:pt x="182" y="322"/>
                  </a:lnTo>
                  <a:lnTo>
                    <a:pt x="190" y="320"/>
                  </a:lnTo>
                  <a:lnTo>
                    <a:pt x="190" y="320"/>
                  </a:lnTo>
                  <a:lnTo>
                    <a:pt x="278" y="296"/>
                  </a:lnTo>
                  <a:lnTo>
                    <a:pt x="278" y="296"/>
                  </a:lnTo>
                  <a:lnTo>
                    <a:pt x="318" y="284"/>
                  </a:lnTo>
                  <a:lnTo>
                    <a:pt x="338" y="280"/>
                  </a:lnTo>
                  <a:lnTo>
                    <a:pt x="358" y="278"/>
                  </a:lnTo>
                  <a:lnTo>
                    <a:pt x="358" y="278"/>
                  </a:lnTo>
                  <a:lnTo>
                    <a:pt x="370" y="280"/>
                  </a:lnTo>
                  <a:lnTo>
                    <a:pt x="380" y="284"/>
                  </a:lnTo>
                  <a:lnTo>
                    <a:pt x="390" y="290"/>
                  </a:lnTo>
                  <a:lnTo>
                    <a:pt x="398" y="296"/>
                  </a:lnTo>
                  <a:lnTo>
                    <a:pt x="406" y="304"/>
                  </a:lnTo>
                  <a:lnTo>
                    <a:pt x="410" y="314"/>
                  </a:lnTo>
                  <a:lnTo>
                    <a:pt x="414" y="324"/>
                  </a:lnTo>
                  <a:lnTo>
                    <a:pt x="416" y="336"/>
                  </a:lnTo>
                  <a:lnTo>
                    <a:pt x="416" y="336"/>
                  </a:lnTo>
                  <a:lnTo>
                    <a:pt x="416" y="350"/>
                  </a:lnTo>
                  <a:lnTo>
                    <a:pt x="414" y="362"/>
                  </a:lnTo>
                  <a:lnTo>
                    <a:pt x="410" y="372"/>
                  </a:lnTo>
                  <a:lnTo>
                    <a:pt x="406" y="382"/>
                  </a:lnTo>
                  <a:lnTo>
                    <a:pt x="398" y="388"/>
                  </a:lnTo>
                  <a:lnTo>
                    <a:pt x="388" y="394"/>
                  </a:lnTo>
                  <a:lnTo>
                    <a:pt x="378" y="400"/>
                  </a:lnTo>
                  <a:lnTo>
                    <a:pt x="366" y="404"/>
                  </a:lnTo>
                  <a:lnTo>
                    <a:pt x="366" y="404"/>
                  </a:lnTo>
                  <a:lnTo>
                    <a:pt x="324" y="416"/>
                  </a:lnTo>
                  <a:lnTo>
                    <a:pt x="282" y="428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156" y="464"/>
                  </a:lnTo>
                  <a:lnTo>
                    <a:pt x="132" y="472"/>
                  </a:lnTo>
                  <a:lnTo>
                    <a:pt x="110" y="478"/>
                  </a:lnTo>
                  <a:lnTo>
                    <a:pt x="110" y="478"/>
                  </a:lnTo>
                  <a:lnTo>
                    <a:pt x="82" y="482"/>
                  </a:lnTo>
                  <a:lnTo>
                    <a:pt x="70" y="482"/>
                  </a:lnTo>
                  <a:lnTo>
                    <a:pt x="58" y="480"/>
                  </a:lnTo>
                  <a:lnTo>
                    <a:pt x="46" y="476"/>
                  </a:lnTo>
                  <a:lnTo>
                    <a:pt x="36" y="470"/>
                  </a:lnTo>
                  <a:lnTo>
                    <a:pt x="26" y="460"/>
                  </a:lnTo>
                  <a:lnTo>
                    <a:pt x="14" y="448"/>
                  </a:lnTo>
                  <a:lnTo>
                    <a:pt x="14" y="448"/>
                  </a:lnTo>
                  <a:lnTo>
                    <a:pt x="8" y="438"/>
                  </a:lnTo>
                  <a:lnTo>
                    <a:pt x="2" y="424"/>
                  </a:lnTo>
                  <a:lnTo>
                    <a:pt x="0" y="412"/>
                  </a:lnTo>
                  <a:lnTo>
                    <a:pt x="2" y="396"/>
                  </a:lnTo>
                  <a:lnTo>
                    <a:pt x="2" y="396"/>
                  </a:lnTo>
                  <a:lnTo>
                    <a:pt x="10" y="378"/>
                  </a:lnTo>
                  <a:lnTo>
                    <a:pt x="16" y="360"/>
                  </a:lnTo>
                  <a:lnTo>
                    <a:pt x="34" y="326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112" y="198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74" y="108"/>
                  </a:lnTo>
                  <a:lnTo>
                    <a:pt x="196" y="80"/>
                  </a:lnTo>
                  <a:lnTo>
                    <a:pt x="206" y="68"/>
                  </a:lnTo>
                  <a:lnTo>
                    <a:pt x="220" y="56"/>
                  </a:lnTo>
                  <a:lnTo>
                    <a:pt x="232" y="44"/>
                  </a:lnTo>
                  <a:lnTo>
                    <a:pt x="248" y="34"/>
                  </a:lnTo>
                  <a:lnTo>
                    <a:pt x="248" y="34"/>
                  </a:lnTo>
                  <a:lnTo>
                    <a:pt x="272" y="22"/>
                  </a:lnTo>
                  <a:lnTo>
                    <a:pt x="302" y="12"/>
                  </a:lnTo>
                  <a:lnTo>
                    <a:pt x="334" y="4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72" y="2"/>
                  </a:lnTo>
                  <a:lnTo>
                    <a:pt x="378" y="6"/>
                  </a:lnTo>
                  <a:lnTo>
                    <a:pt x="384" y="12"/>
                  </a:lnTo>
                  <a:lnTo>
                    <a:pt x="388" y="20"/>
                  </a:lnTo>
                  <a:lnTo>
                    <a:pt x="388" y="20"/>
                  </a:lnTo>
                  <a:lnTo>
                    <a:pt x="392" y="38"/>
                  </a:lnTo>
                  <a:lnTo>
                    <a:pt x="394" y="56"/>
                  </a:lnTo>
                  <a:lnTo>
                    <a:pt x="396" y="94"/>
                  </a:lnTo>
                  <a:lnTo>
                    <a:pt x="396" y="132"/>
                  </a:lnTo>
                  <a:lnTo>
                    <a:pt x="400" y="150"/>
                  </a:lnTo>
                  <a:lnTo>
                    <a:pt x="404" y="168"/>
                  </a:lnTo>
                  <a:lnTo>
                    <a:pt x="404" y="168"/>
                  </a:lnTo>
                  <a:lnTo>
                    <a:pt x="416" y="220"/>
                  </a:lnTo>
                  <a:lnTo>
                    <a:pt x="416" y="220"/>
                  </a:lnTo>
                  <a:lnTo>
                    <a:pt x="422" y="23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32" y="240"/>
                  </a:lnTo>
                  <a:lnTo>
                    <a:pt x="432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2538" y="2052"/>
              <a:ext cx="734" cy="376"/>
            </a:xfrm>
            <a:custGeom>
              <a:avLst/>
              <a:gdLst>
                <a:gd name="T0" fmla="*/ 0 w 734"/>
                <a:gd name="T1" fmla="*/ 338 h 376"/>
                <a:gd name="T2" fmla="*/ 70 w 734"/>
                <a:gd name="T3" fmla="*/ 304 h 376"/>
                <a:gd name="T4" fmla="*/ 92 w 734"/>
                <a:gd name="T5" fmla="*/ 302 h 376"/>
                <a:gd name="T6" fmla="*/ 200 w 734"/>
                <a:gd name="T7" fmla="*/ 302 h 376"/>
                <a:gd name="T8" fmla="*/ 222 w 734"/>
                <a:gd name="T9" fmla="*/ 302 h 376"/>
                <a:gd name="T10" fmla="*/ 270 w 734"/>
                <a:gd name="T11" fmla="*/ 160 h 376"/>
                <a:gd name="T12" fmla="*/ 280 w 734"/>
                <a:gd name="T13" fmla="*/ 120 h 376"/>
                <a:gd name="T14" fmla="*/ 292 w 734"/>
                <a:gd name="T15" fmla="*/ 78 h 376"/>
                <a:gd name="T16" fmla="*/ 308 w 734"/>
                <a:gd name="T17" fmla="*/ 32 h 376"/>
                <a:gd name="T18" fmla="*/ 312 w 734"/>
                <a:gd name="T19" fmla="*/ 24 h 376"/>
                <a:gd name="T20" fmla="*/ 322 w 734"/>
                <a:gd name="T21" fmla="*/ 12 h 376"/>
                <a:gd name="T22" fmla="*/ 340 w 734"/>
                <a:gd name="T23" fmla="*/ 2 h 376"/>
                <a:gd name="T24" fmla="*/ 356 w 734"/>
                <a:gd name="T25" fmla="*/ 0 h 376"/>
                <a:gd name="T26" fmla="*/ 702 w 734"/>
                <a:gd name="T27" fmla="*/ 0 h 376"/>
                <a:gd name="T28" fmla="*/ 726 w 734"/>
                <a:gd name="T29" fmla="*/ 4 h 376"/>
                <a:gd name="T30" fmla="*/ 732 w 734"/>
                <a:gd name="T31" fmla="*/ 14 h 376"/>
                <a:gd name="T32" fmla="*/ 734 w 734"/>
                <a:gd name="T33" fmla="*/ 28 h 376"/>
                <a:gd name="T34" fmla="*/ 732 w 734"/>
                <a:gd name="T35" fmla="*/ 36 h 376"/>
                <a:gd name="T36" fmla="*/ 704 w 734"/>
                <a:gd name="T37" fmla="*/ 122 h 376"/>
                <a:gd name="T38" fmla="*/ 692 w 734"/>
                <a:gd name="T39" fmla="*/ 160 h 376"/>
                <a:gd name="T40" fmla="*/ 678 w 734"/>
                <a:gd name="T41" fmla="*/ 198 h 376"/>
                <a:gd name="T42" fmla="*/ 662 w 734"/>
                <a:gd name="T43" fmla="*/ 248 h 376"/>
                <a:gd name="T44" fmla="*/ 648 w 734"/>
                <a:gd name="T45" fmla="*/ 284 h 376"/>
                <a:gd name="T46" fmla="*/ 642 w 734"/>
                <a:gd name="T47" fmla="*/ 294 h 376"/>
                <a:gd name="T48" fmla="*/ 638 w 734"/>
                <a:gd name="T49" fmla="*/ 312 h 376"/>
                <a:gd name="T50" fmla="*/ 636 w 734"/>
                <a:gd name="T51" fmla="*/ 334 h 376"/>
                <a:gd name="T52" fmla="*/ 634 w 734"/>
                <a:gd name="T53" fmla="*/ 344 h 376"/>
                <a:gd name="T54" fmla="*/ 628 w 734"/>
                <a:gd name="T55" fmla="*/ 360 h 376"/>
                <a:gd name="T56" fmla="*/ 616 w 734"/>
                <a:gd name="T57" fmla="*/ 370 h 376"/>
                <a:gd name="T58" fmla="*/ 600 w 734"/>
                <a:gd name="T59" fmla="*/ 374 h 376"/>
                <a:gd name="T60" fmla="*/ 590 w 734"/>
                <a:gd name="T61" fmla="*/ 376 h 376"/>
                <a:gd name="T62" fmla="*/ 46 w 734"/>
                <a:gd name="T63" fmla="*/ 376 h 376"/>
                <a:gd name="T64" fmla="*/ 28 w 734"/>
                <a:gd name="T65" fmla="*/ 374 h 376"/>
                <a:gd name="T66" fmla="*/ 14 w 734"/>
                <a:gd name="T67" fmla="*/ 366 h 376"/>
                <a:gd name="T68" fmla="*/ 4 w 734"/>
                <a:gd name="T69" fmla="*/ 354 h 376"/>
                <a:gd name="T70" fmla="*/ 0 w 734"/>
                <a:gd name="T71" fmla="*/ 33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4" h="376">
                  <a:moveTo>
                    <a:pt x="0" y="338"/>
                  </a:moveTo>
                  <a:lnTo>
                    <a:pt x="0" y="338"/>
                  </a:lnTo>
                  <a:lnTo>
                    <a:pt x="70" y="304"/>
                  </a:lnTo>
                  <a:lnTo>
                    <a:pt x="70" y="304"/>
                  </a:lnTo>
                  <a:lnTo>
                    <a:pt x="80" y="302"/>
                  </a:lnTo>
                  <a:lnTo>
                    <a:pt x="92" y="302"/>
                  </a:lnTo>
                  <a:lnTo>
                    <a:pt x="92" y="302"/>
                  </a:lnTo>
                  <a:lnTo>
                    <a:pt x="200" y="302"/>
                  </a:lnTo>
                  <a:lnTo>
                    <a:pt x="200" y="302"/>
                  </a:lnTo>
                  <a:lnTo>
                    <a:pt x="222" y="302"/>
                  </a:lnTo>
                  <a:lnTo>
                    <a:pt x="222" y="302"/>
                  </a:lnTo>
                  <a:lnTo>
                    <a:pt x="270" y="160"/>
                  </a:lnTo>
                  <a:lnTo>
                    <a:pt x="270" y="160"/>
                  </a:lnTo>
                  <a:lnTo>
                    <a:pt x="280" y="120"/>
                  </a:lnTo>
                  <a:lnTo>
                    <a:pt x="292" y="78"/>
                  </a:lnTo>
                  <a:lnTo>
                    <a:pt x="292" y="78"/>
                  </a:lnTo>
                  <a:lnTo>
                    <a:pt x="300" y="56"/>
                  </a:lnTo>
                  <a:lnTo>
                    <a:pt x="308" y="32"/>
                  </a:lnTo>
                  <a:lnTo>
                    <a:pt x="308" y="32"/>
                  </a:lnTo>
                  <a:lnTo>
                    <a:pt x="312" y="24"/>
                  </a:lnTo>
                  <a:lnTo>
                    <a:pt x="316" y="18"/>
                  </a:lnTo>
                  <a:lnTo>
                    <a:pt x="322" y="12"/>
                  </a:lnTo>
                  <a:lnTo>
                    <a:pt x="326" y="8"/>
                  </a:lnTo>
                  <a:lnTo>
                    <a:pt x="340" y="2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20" y="2"/>
                  </a:lnTo>
                  <a:lnTo>
                    <a:pt x="726" y="4"/>
                  </a:lnTo>
                  <a:lnTo>
                    <a:pt x="730" y="8"/>
                  </a:lnTo>
                  <a:lnTo>
                    <a:pt x="732" y="14"/>
                  </a:lnTo>
                  <a:lnTo>
                    <a:pt x="734" y="20"/>
                  </a:lnTo>
                  <a:lnTo>
                    <a:pt x="734" y="28"/>
                  </a:lnTo>
                  <a:lnTo>
                    <a:pt x="732" y="36"/>
                  </a:lnTo>
                  <a:lnTo>
                    <a:pt x="732" y="36"/>
                  </a:lnTo>
                  <a:lnTo>
                    <a:pt x="718" y="80"/>
                  </a:lnTo>
                  <a:lnTo>
                    <a:pt x="704" y="122"/>
                  </a:lnTo>
                  <a:lnTo>
                    <a:pt x="704" y="122"/>
                  </a:lnTo>
                  <a:lnTo>
                    <a:pt x="692" y="160"/>
                  </a:lnTo>
                  <a:lnTo>
                    <a:pt x="678" y="198"/>
                  </a:lnTo>
                  <a:lnTo>
                    <a:pt x="678" y="198"/>
                  </a:lnTo>
                  <a:lnTo>
                    <a:pt x="670" y="222"/>
                  </a:lnTo>
                  <a:lnTo>
                    <a:pt x="662" y="248"/>
                  </a:lnTo>
                  <a:lnTo>
                    <a:pt x="654" y="272"/>
                  </a:lnTo>
                  <a:lnTo>
                    <a:pt x="648" y="284"/>
                  </a:lnTo>
                  <a:lnTo>
                    <a:pt x="642" y="294"/>
                  </a:lnTo>
                  <a:lnTo>
                    <a:pt x="642" y="294"/>
                  </a:lnTo>
                  <a:lnTo>
                    <a:pt x="638" y="302"/>
                  </a:lnTo>
                  <a:lnTo>
                    <a:pt x="638" y="312"/>
                  </a:lnTo>
                  <a:lnTo>
                    <a:pt x="638" y="312"/>
                  </a:lnTo>
                  <a:lnTo>
                    <a:pt x="636" y="334"/>
                  </a:lnTo>
                  <a:lnTo>
                    <a:pt x="636" y="334"/>
                  </a:lnTo>
                  <a:lnTo>
                    <a:pt x="634" y="344"/>
                  </a:lnTo>
                  <a:lnTo>
                    <a:pt x="632" y="352"/>
                  </a:lnTo>
                  <a:lnTo>
                    <a:pt x="628" y="360"/>
                  </a:lnTo>
                  <a:lnTo>
                    <a:pt x="622" y="366"/>
                  </a:lnTo>
                  <a:lnTo>
                    <a:pt x="616" y="370"/>
                  </a:lnTo>
                  <a:lnTo>
                    <a:pt x="608" y="372"/>
                  </a:lnTo>
                  <a:lnTo>
                    <a:pt x="600" y="374"/>
                  </a:lnTo>
                  <a:lnTo>
                    <a:pt x="590" y="376"/>
                  </a:lnTo>
                  <a:lnTo>
                    <a:pt x="590" y="376"/>
                  </a:lnTo>
                  <a:lnTo>
                    <a:pt x="46" y="376"/>
                  </a:lnTo>
                  <a:lnTo>
                    <a:pt x="46" y="376"/>
                  </a:lnTo>
                  <a:lnTo>
                    <a:pt x="36" y="374"/>
                  </a:lnTo>
                  <a:lnTo>
                    <a:pt x="28" y="374"/>
                  </a:lnTo>
                  <a:lnTo>
                    <a:pt x="20" y="370"/>
                  </a:lnTo>
                  <a:lnTo>
                    <a:pt x="14" y="366"/>
                  </a:lnTo>
                  <a:lnTo>
                    <a:pt x="8" y="362"/>
                  </a:lnTo>
                  <a:lnTo>
                    <a:pt x="4" y="354"/>
                  </a:lnTo>
                  <a:lnTo>
                    <a:pt x="2" y="348"/>
                  </a:ln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2526" y="1672"/>
              <a:ext cx="314" cy="260"/>
            </a:xfrm>
            <a:custGeom>
              <a:avLst/>
              <a:gdLst>
                <a:gd name="T0" fmla="*/ 314 w 314"/>
                <a:gd name="T1" fmla="*/ 102 h 260"/>
                <a:gd name="T2" fmla="*/ 314 w 314"/>
                <a:gd name="T3" fmla="*/ 102 h 260"/>
                <a:gd name="T4" fmla="*/ 314 w 314"/>
                <a:gd name="T5" fmla="*/ 118 h 260"/>
                <a:gd name="T6" fmla="*/ 310 w 314"/>
                <a:gd name="T7" fmla="*/ 134 h 260"/>
                <a:gd name="T8" fmla="*/ 306 w 314"/>
                <a:gd name="T9" fmla="*/ 150 h 260"/>
                <a:gd name="T10" fmla="*/ 302 w 314"/>
                <a:gd name="T11" fmla="*/ 164 h 260"/>
                <a:gd name="T12" fmla="*/ 294 w 314"/>
                <a:gd name="T13" fmla="*/ 178 h 260"/>
                <a:gd name="T14" fmla="*/ 288 w 314"/>
                <a:gd name="T15" fmla="*/ 190 h 260"/>
                <a:gd name="T16" fmla="*/ 278 w 314"/>
                <a:gd name="T17" fmla="*/ 202 h 260"/>
                <a:gd name="T18" fmla="*/ 268 w 314"/>
                <a:gd name="T19" fmla="*/ 214 h 260"/>
                <a:gd name="T20" fmla="*/ 256 w 314"/>
                <a:gd name="T21" fmla="*/ 224 h 260"/>
                <a:gd name="T22" fmla="*/ 244 w 314"/>
                <a:gd name="T23" fmla="*/ 232 h 260"/>
                <a:gd name="T24" fmla="*/ 232 w 314"/>
                <a:gd name="T25" fmla="*/ 240 h 260"/>
                <a:gd name="T26" fmla="*/ 218 w 314"/>
                <a:gd name="T27" fmla="*/ 248 h 260"/>
                <a:gd name="T28" fmla="*/ 204 w 314"/>
                <a:gd name="T29" fmla="*/ 252 h 260"/>
                <a:gd name="T30" fmla="*/ 188 w 314"/>
                <a:gd name="T31" fmla="*/ 256 h 260"/>
                <a:gd name="T32" fmla="*/ 172 w 314"/>
                <a:gd name="T33" fmla="*/ 258 h 260"/>
                <a:gd name="T34" fmla="*/ 156 w 314"/>
                <a:gd name="T35" fmla="*/ 260 h 260"/>
                <a:gd name="T36" fmla="*/ 156 w 314"/>
                <a:gd name="T37" fmla="*/ 260 h 260"/>
                <a:gd name="T38" fmla="*/ 140 w 314"/>
                <a:gd name="T39" fmla="*/ 258 h 260"/>
                <a:gd name="T40" fmla="*/ 126 w 314"/>
                <a:gd name="T41" fmla="*/ 256 h 260"/>
                <a:gd name="T42" fmla="*/ 110 w 314"/>
                <a:gd name="T43" fmla="*/ 252 h 260"/>
                <a:gd name="T44" fmla="*/ 96 w 314"/>
                <a:gd name="T45" fmla="*/ 248 h 260"/>
                <a:gd name="T46" fmla="*/ 82 w 314"/>
                <a:gd name="T47" fmla="*/ 240 h 260"/>
                <a:gd name="T48" fmla="*/ 70 w 314"/>
                <a:gd name="T49" fmla="*/ 232 h 260"/>
                <a:gd name="T50" fmla="*/ 58 w 314"/>
                <a:gd name="T51" fmla="*/ 224 h 260"/>
                <a:gd name="T52" fmla="*/ 46 w 314"/>
                <a:gd name="T53" fmla="*/ 214 h 260"/>
                <a:gd name="T54" fmla="*/ 36 w 314"/>
                <a:gd name="T55" fmla="*/ 202 h 260"/>
                <a:gd name="T56" fmla="*/ 26 w 314"/>
                <a:gd name="T57" fmla="*/ 190 h 260"/>
                <a:gd name="T58" fmla="*/ 18 w 314"/>
                <a:gd name="T59" fmla="*/ 178 h 260"/>
                <a:gd name="T60" fmla="*/ 12 w 314"/>
                <a:gd name="T61" fmla="*/ 164 h 260"/>
                <a:gd name="T62" fmla="*/ 8 w 314"/>
                <a:gd name="T63" fmla="*/ 150 h 260"/>
                <a:gd name="T64" fmla="*/ 4 w 314"/>
                <a:gd name="T65" fmla="*/ 134 h 260"/>
                <a:gd name="T66" fmla="*/ 0 w 314"/>
                <a:gd name="T67" fmla="*/ 118 h 260"/>
                <a:gd name="T68" fmla="*/ 0 w 314"/>
                <a:gd name="T69" fmla="*/ 102 h 260"/>
                <a:gd name="T70" fmla="*/ 0 w 314"/>
                <a:gd name="T71" fmla="*/ 102 h 260"/>
                <a:gd name="T72" fmla="*/ 0 w 314"/>
                <a:gd name="T73" fmla="*/ 88 h 260"/>
                <a:gd name="T74" fmla="*/ 2 w 314"/>
                <a:gd name="T75" fmla="*/ 74 h 260"/>
                <a:gd name="T76" fmla="*/ 6 w 314"/>
                <a:gd name="T77" fmla="*/ 62 h 260"/>
                <a:gd name="T78" fmla="*/ 10 w 314"/>
                <a:gd name="T79" fmla="*/ 48 h 260"/>
                <a:gd name="T80" fmla="*/ 22 w 314"/>
                <a:gd name="T81" fmla="*/ 24 h 260"/>
                <a:gd name="T82" fmla="*/ 36 w 314"/>
                <a:gd name="T83" fmla="*/ 2 h 260"/>
                <a:gd name="T84" fmla="*/ 36 w 314"/>
                <a:gd name="T85" fmla="*/ 2 h 260"/>
                <a:gd name="T86" fmla="*/ 158 w 314"/>
                <a:gd name="T87" fmla="*/ 0 h 260"/>
                <a:gd name="T88" fmla="*/ 276 w 314"/>
                <a:gd name="T89" fmla="*/ 0 h 260"/>
                <a:gd name="T90" fmla="*/ 276 w 314"/>
                <a:gd name="T91" fmla="*/ 0 h 260"/>
                <a:gd name="T92" fmla="*/ 292 w 314"/>
                <a:gd name="T93" fmla="*/ 22 h 260"/>
                <a:gd name="T94" fmla="*/ 304 w 314"/>
                <a:gd name="T95" fmla="*/ 48 h 260"/>
                <a:gd name="T96" fmla="*/ 308 w 314"/>
                <a:gd name="T97" fmla="*/ 60 h 260"/>
                <a:gd name="T98" fmla="*/ 312 w 314"/>
                <a:gd name="T99" fmla="*/ 74 h 260"/>
                <a:gd name="T100" fmla="*/ 314 w 314"/>
                <a:gd name="T101" fmla="*/ 88 h 260"/>
                <a:gd name="T102" fmla="*/ 314 w 314"/>
                <a:gd name="T103" fmla="*/ 102 h 260"/>
                <a:gd name="T104" fmla="*/ 314 w 314"/>
                <a:gd name="T105" fmla="*/ 10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4" h="260">
                  <a:moveTo>
                    <a:pt x="314" y="102"/>
                  </a:moveTo>
                  <a:lnTo>
                    <a:pt x="314" y="102"/>
                  </a:lnTo>
                  <a:lnTo>
                    <a:pt x="314" y="118"/>
                  </a:lnTo>
                  <a:lnTo>
                    <a:pt x="310" y="134"/>
                  </a:lnTo>
                  <a:lnTo>
                    <a:pt x="306" y="150"/>
                  </a:lnTo>
                  <a:lnTo>
                    <a:pt x="302" y="164"/>
                  </a:lnTo>
                  <a:lnTo>
                    <a:pt x="294" y="178"/>
                  </a:lnTo>
                  <a:lnTo>
                    <a:pt x="288" y="190"/>
                  </a:lnTo>
                  <a:lnTo>
                    <a:pt x="278" y="202"/>
                  </a:lnTo>
                  <a:lnTo>
                    <a:pt x="268" y="214"/>
                  </a:lnTo>
                  <a:lnTo>
                    <a:pt x="256" y="224"/>
                  </a:lnTo>
                  <a:lnTo>
                    <a:pt x="244" y="232"/>
                  </a:lnTo>
                  <a:lnTo>
                    <a:pt x="232" y="240"/>
                  </a:lnTo>
                  <a:lnTo>
                    <a:pt x="218" y="248"/>
                  </a:lnTo>
                  <a:lnTo>
                    <a:pt x="204" y="252"/>
                  </a:lnTo>
                  <a:lnTo>
                    <a:pt x="188" y="256"/>
                  </a:lnTo>
                  <a:lnTo>
                    <a:pt x="172" y="258"/>
                  </a:lnTo>
                  <a:lnTo>
                    <a:pt x="156" y="260"/>
                  </a:lnTo>
                  <a:lnTo>
                    <a:pt x="156" y="260"/>
                  </a:lnTo>
                  <a:lnTo>
                    <a:pt x="140" y="258"/>
                  </a:lnTo>
                  <a:lnTo>
                    <a:pt x="126" y="256"/>
                  </a:lnTo>
                  <a:lnTo>
                    <a:pt x="110" y="252"/>
                  </a:lnTo>
                  <a:lnTo>
                    <a:pt x="96" y="248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58" y="224"/>
                  </a:lnTo>
                  <a:lnTo>
                    <a:pt x="46" y="214"/>
                  </a:lnTo>
                  <a:lnTo>
                    <a:pt x="36" y="202"/>
                  </a:lnTo>
                  <a:lnTo>
                    <a:pt x="26" y="190"/>
                  </a:lnTo>
                  <a:lnTo>
                    <a:pt x="18" y="178"/>
                  </a:lnTo>
                  <a:lnTo>
                    <a:pt x="12" y="164"/>
                  </a:lnTo>
                  <a:lnTo>
                    <a:pt x="8" y="150"/>
                  </a:lnTo>
                  <a:lnTo>
                    <a:pt x="4" y="134"/>
                  </a:lnTo>
                  <a:lnTo>
                    <a:pt x="0" y="11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8"/>
                  </a:lnTo>
                  <a:lnTo>
                    <a:pt x="2" y="74"/>
                  </a:lnTo>
                  <a:lnTo>
                    <a:pt x="6" y="62"/>
                  </a:lnTo>
                  <a:lnTo>
                    <a:pt x="10" y="48"/>
                  </a:lnTo>
                  <a:lnTo>
                    <a:pt x="22" y="2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58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2" y="22"/>
                  </a:lnTo>
                  <a:lnTo>
                    <a:pt x="304" y="48"/>
                  </a:lnTo>
                  <a:lnTo>
                    <a:pt x="308" y="60"/>
                  </a:lnTo>
                  <a:lnTo>
                    <a:pt x="312" y="74"/>
                  </a:lnTo>
                  <a:lnTo>
                    <a:pt x="314" y="88"/>
                  </a:lnTo>
                  <a:lnTo>
                    <a:pt x="314" y="102"/>
                  </a:lnTo>
                  <a:lnTo>
                    <a:pt x="314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8" name="Rectangle 12"/>
            <p:cNvSpPr>
              <a:spLocks noChangeArrowheads="1"/>
            </p:cNvSpPr>
            <p:nvPr/>
          </p:nvSpPr>
          <p:spPr bwMode="auto">
            <a:xfrm>
              <a:off x="2564" y="1456"/>
              <a:ext cx="238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auto">
            <a:xfrm>
              <a:off x="2658" y="1504"/>
              <a:ext cx="94" cy="96"/>
            </a:xfrm>
            <a:custGeom>
              <a:avLst/>
              <a:gdLst>
                <a:gd name="T0" fmla="*/ 94 w 94"/>
                <a:gd name="T1" fmla="*/ 28 h 96"/>
                <a:gd name="T2" fmla="*/ 66 w 94"/>
                <a:gd name="T3" fmla="*/ 28 h 96"/>
                <a:gd name="T4" fmla="*/ 66 w 94"/>
                <a:gd name="T5" fmla="*/ 0 h 96"/>
                <a:gd name="T6" fmla="*/ 26 w 94"/>
                <a:gd name="T7" fmla="*/ 0 h 96"/>
                <a:gd name="T8" fmla="*/ 26 w 94"/>
                <a:gd name="T9" fmla="*/ 28 h 96"/>
                <a:gd name="T10" fmla="*/ 0 w 94"/>
                <a:gd name="T11" fmla="*/ 28 h 96"/>
                <a:gd name="T12" fmla="*/ 0 w 94"/>
                <a:gd name="T13" fmla="*/ 68 h 96"/>
                <a:gd name="T14" fmla="*/ 26 w 94"/>
                <a:gd name="T15" fmla="*/ 68 h 96"/>
                <a:gd name="T16" fmla="*/ 26 w 94"/>
                <a:gd name="T17" fmla="*/ 96 h 96"/>
                <a:gd name="T18" fmla="*/ 66 w 94"/>
                <a:gd name="T19" fmla="*/ 96 h 96"/>
                <a:gd name="T20" fmla="*/ 66 w 94"/>
                <a:gd name="T21" fmla="*/ 68 h 96"/>
                <a:gd name="T22" fmla="*/ 94 w 94"/>
                <a:gd name="T23" fmla="*/ 68 h 96"/>
                <a:gd name="T24" fmla="*/ 94 w 94"/>
                <a:gd name="T25" fmla="*/ 2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96">
                  <a:moveTo>
                    <a:pt x="94" y="28"/>
                  </a:moveTo>
                  <a:lnTo>
                    <a:pt x="66" y="28"/>
                  </a:lnTo>
                  <a:lnTo>
                    <a:pt x="66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68"/>
                  </a:lnTo>
                  <a:lnTo>
                    <a:pt x="26" y="68"/>
                  </a:lnTo>
                  <a:lnTo>
                    <a:pt x="26" y="96"/>
                  </a:lnTo>
                  <a:lnTo>
                    <a:pt x="66" y="96"/>
                  </a:lnTo>
                  <a:lnTo>
                    <a:pt x="66" y="68"/>
                  </a:lnTo>
                  <a:lnTo>
                    <a:pt x="94" y="68"/>
                  </a:lnTo>
                  <a:lnTo>
                    <a:pt x="94" y="28"/>
                  </a:lnTo>
                  <a:close/>
                </a:path>
              </a:pathLst>
            </a:custGeom>
            <a:solidFill>
              <a:srgbClr val="1A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0" name="Freeform 14"/>
            <p:cNvSpPr>
              <a:spLocks noEditPoints="1"/>
            </p:cNvSpPr>
            <p:nvPr/>
          </p:nvSpPr>
          <p:spPr bwMode="auto">
            <a:xfrm>
              <a:off x="2578" y="1736"/>
              <a:ext cx="110" cy="86"/>
            </a:xfrm>
            <a:custGeom>
              <a:avLst/>
              <a:gdLst>
                <a:gd name="T0" fmla="*/ 54 w 110"/>
                <a:gd name="T1" fmla="*/ 86 h 86"/>
                <a:gd name="T2" fmla="*/ 22 w 110"/>
                <a:gd name="T3" fmla="*/ 82 h 86"/>
                <a:gd name="T4" fmla="*/ 12 w 110"/>
                <a:gd name="T5" fmla="*/ 74 h 86"/>
                <a:gd name="T6" fmla="*/ 4 w 110"/>
                <a:gd name="T7" fmla="*/ 62 h 86"/>
                <a:gd name="T8" fmla="*/ 2 w 110"/>
                <a:gd name="T9" fmla="*/ 50 h 86"/>
                <a:gd name="T10" fmla="*/ 0 w 110"/>
                <a:gd name="T11" fmla="*/ 38 h 86"/>
                <a:gd name="T12" fmla="*/ 0 w 110"/>
                <a:gd name="T13" fmla="*/ 24 h 86"/>
                <a:gd name="T14" fmla="*/ 6 w 110"/>
                <a:gd name="T15" fmla="*/ 8 h 86"/>
                <a:gd name="T16" fmla="*/ 10 w 110"/>
                <a:gd name="T17" fmla="*/ 2 h 86"/>
                <a:gd name="T18" fmla="*/ 20 w 110"/>
                <a:gd name="T19" fmla="*/ 0 h 86"/>
                <a:gd name="T20" fmla="*/ 38 w 110"/>
                <a:gd name="T21" fmla="*/ 2 h 86"/>
                <a:gd name="T22" fmla="*/ 92 w 110"/>
                <a:gd name="T23" fmla="*/ 8 h 86"/>
                <a:gd name="T24" fmla="*/ 106 w 110"/>
                <a:gd name="T25" fmla="*/ 14 h 86"/>
                <a:gd name="T26" fmla="*/ 108 w 110"/>
                <a:gd name="T27" fmla="*/ 18 h 86"/>
                <a:gd name="T28" fmla="*/ 110 w 110"/>
                <a:gd name="T29" fmla="*/ 32 h 86"/>
                <a:gd name="T30" fmla="*/ 110 w 110"/>
                <a:gd name="T31" fmla="*/ 52 h 86"/>
                <a:gd name="T32" fmla="*/ 102 w 110"/>
                <a:gd name="T33" fmla="*/ 70 h 86"/>
                <a:gd name="T34" fmla="*/ 96 w 110"/>
                <a:gd name="T35" fmla="*/ 78 h 86"/>
                <a:gd name="T36" fmla="*/ 72 w 110"/>
                <a:gd name="T37" fmla="*/ 84 h 86"/>
                <a:gd name="T38" fmla="*/ 54 w 110"/>
                <a:gd name="T39" fmla="*/ 86 h 86"/>
                <a:gd name="T40" fmla="*/ 10 w 110"/>
                <a:gd name="T41" fmla="*/ 42 h 86"/>
                <a:gd name="T42" fmla="*/ 14 w 110"/>
                <a:gd name="T43" fmla="*/ 56 h 86"/>
                <a:gd name="T44" fmla="*/ 18 w 110"/>
                <a:gd name="T45" fmla="*/ 64 h 86"/>
                <a:gd name="T46" fmla="*/ 36 w 110"/>
                <a:gd name="T47" fmla="*/ 72 h 86"/>
                <a:gd name="T48" fmla="*/ 54 w 110"/>
                <a:gd name="T49" fmla="*/ 74 h 86"/>
                <a:gd name="T50" fmla="*/ 82 w 110"/>
                <a:gd name="T51" fmla="*/ 70 h 86"/>
                <a:gd name="T52" fmla="*/ 96 w 110"/>
                <a:gd name="T53" fmla="*/ 62 h 86"/>
                <a:gd name="T54" fmla="*/ 100 w 110"/>
                <a:gd name="T55" fmla="*/ 54 h 86"/>
                <a:gd name="T56" fmla="*/ 100 w 110"/>
                <a:gd name="T57" fmla="*/ 30 h 86"/>
                <a:gd name="T58" fmla="*/ 100 w 110"/>
                <a:gd name="T59" fmla="*/ 22 h 86"/>
                <a:gd name="T60" fmla="*/ 66 w 110"/>
                <a:gd name="T61" fmla="*/ 16 h 86"/>
                <a:gd name="T62" fmla="*/ 20 w 110"/>
                <a:gd name="T63" fmla="*/ 12 h 86"/>
                <a:gd name="T64" fmla="*/ 16 w 110"/>
                <a:gd name="T65" fmla="*/ 12 h 86"/>
                <a:gd name="T66" fmla="*/ 12 w 110"/>
                <a:gd name="T67" fmla="*/ 16 h 86"/>
                <a:gd name="T68" fmla="*/ 10 w 110"/>
                <a:gd name="T69" fmla="*/ 28 h 86"/>
                <a:gd name="T70" fmla="*/ 10 w 110"/>
                <a:gd name="T7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86">
                  <a:moveTo>
                    <a:pt x="54" y="86"/>
                  </a:moveTo>
                  <a:lnTo>
                    <a:pt x="54" y="86"/>
                  </a:lnTo>
                  <a:lnTo>
                    <a:pt x="36" y="84"/>
                  </a:lnTo>
                  <a:lnTo>
                    <a:pt x="22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92" y="8"/>
                  </a:lnTo>
                  <a:lnTo>
                    <a:pt x="100" y="10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8" y="18"/>
                  </a:lnTo>
                  <a:lnTo>
                    <a:pt x="110" y="2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52"/>
                  </a:lnTo>
                  <a:lnTo>
                    <a:pt x="106" y="62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96" y="78"/>
                  </a:lnTo>
                  <a:lnTo>
                    <a:pt x="84" y="82"/>
                  </a:lnTo>
                  <a:lnTo>
                    <a:pt x="72" y="84"/>
                  </a:lnTo>
                  <a:lnTo>
                    <a:pt x="54" y="86"/>
                  </a:lnTo>
                  <a:lnTo>
                    <a:pt x="54" y="86"/>
                  </a:lnTo>
                  <a:close/>
                  <a:moveTo>
                    <a:pt x="10" y="42"/>
                  </a:moveTo>
                  <a:lnTo>
                    <a:pt x="10" y="42"/>
                  </a:lnTo>
                  <a:lnTo>
                    <a:pt x="10" y="4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8" y="64"/>
                  </a:lnTo>
                  <a:lnTo>
                    <a:pt x="24" y="70"/>
                  </a:lnTo>
                  <a:lnTo>
                    <a:pt x="36" y="72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70" y="72"/>
                  </a:lnTo>
                  <a:lnTo>
                    <a:pt x="82" y="70"/>
                  </a:lnTo>
                  <a:lnTo>
                    <a:pt x="90" y="68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100" y="54"/>
                  </a:lnTo>
                  <a:lnTo>
                    <a:pt x="100" y="42"/>
                  </a:lnTo>
                  <a:lnTo>
                    <a:pt x="100" y="30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88" y="18"/>
                  </a:lnTo>
                  <a:lnTo>
                    <a:pt x="66" y="16"/>
                  </a:lnTo>
                  <a:lnTo>
                    <a:pt x="40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1A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1" name="Freeform 15"/>
            <p:cNvSpPr>
              <a:spLocks noEditPoints="1"/>
            </p:cNvSpPr>
            <p:nvPr/>
          </p:nvSpPr>
          <p:spPr bwMode="auto">
            <a:xfrm>
              <a:off x="2718" y="1736"/>
              <a:ext cx="110" cy="86"/>
            </a:xfrm>
            <a:custGeom>
              <a:avLst/>
              <a:gdLst>
                <a:gd name="T0" fmla="*/ 56 w 110"/>
                <a:gd name="T1" fmla="*/ 86 h 86"/>
                <a:gd name="T2" fmla="*/ 24 w 110"/>
                <a:gd name="T3" fmla="*/ 82 h 86"/>
                <a:gd name="T4" fmla="*/ 6 w 110"/>
                <a:gd name="T5" fmla="*/ 70 h 86"/>
                <a:gd name="T6" fmla="*/ 2 w 110"/>
                <a:gd name="T7" fmla="*/ 62 h 86"/>
                <a:gd name="T8" fmla="*/ 0 w 110"/>
                <a:gd name="T9" fmla="*/ 32 h 86"/>
                <a:gd name="T10" fmla="*/ 0 w 110"/>
                <a:gd name="T11" fmla="*/ 22 h 86"/>
                <a:gd name="T12" fmla="*/ 4 w 110"/>
                <a:gd name="T13" fmla="*/ 14 h 86"/>
                <a:gd name="T14" fmla="*/ 10 w 110"/>
                <a:gd name="T15" fmla="*/ 10 h 86"/>
                <a:gd name="T16" fmla="*/ 44 w 110"/>
                <a:gd name="T17" fmla="*/ 4 h 86"/>
                <a:gd name="T18" fmla="*/ 90 w 110"/>
                <a:gd name="T19" fmla="*/ 0 h 86"/>
                <a:gd name="T20" fmla="*/ 94 w 110"/>
                <a:gd name="T21" fmla="*/ 0 h 86"/>
                <a:gd name="T22" fmla="*/ 104 w 110"/>
                <a:gd name="T23" fmla="*/ 8 h 86"/>
                <a:gd name="T24" fmla="*/ 108 w 110"/>
                <a:gd name="T25" fmla="*/ 16 h 86"/>
                <a:gd name="T26" fmla="*/ 108 w 110"/>
                <a:gd name="T27" fmla="*/ 38 h 86"/>
                <a:gd name="T28" fmla="*/ 110 w 110"/>
                <a:gd name="T29" fmla="*/ 44 h 86"/>
                <a:gd name="T30" fmla="*/ 106 w 110"/>
                <a:gd name="T31" fmla="*/ 62 h 86"/>
                <a:gd name="T32" fmla="*/ 102 w 110"/>
                <a:gd name="T33" fmla="*/ 68 h 86"/>
                <a:gd name="T34" fmla="*/ 92 w 110"/>
                <a:gd name="T35" fmla="*/ 78 h 86"/>
                <a:gd name="T36" fmla="*/ 72 w 110"/>
                <a:gd name="T37" fmla="*/ 84 h 86"/>
                <a:gd name="T38" fmla="*/ 56 w 110"/>
                <a:gd name="T39" fmla="*/ 86 h 86"/>
                <a:gd name="T40" fmla="*/ 90 w 110"/>
                <a:gd name="T41" fmla="*/ 12 h 86"/>
                <a:gd name="T42" fmla="*/ 44 w 110"/>
                <a:gd name="T43" fmla="*/ 16 h 86"/>
                <a:gd name="T44" fmla="*/ 10 w 110"/>
                <a:gd name="T45" fmla="*/ 22 h 86"/>
                <a:gd name="T46" fmla="*/ 8 w 110"/>
                <a:gd name="T47" fmla="*/ 30 h 86"/>
                <a:gd name="T48" fmla="*/ 10 w 110"/>
                <a:gd name="T49" fmla="*/ 54 h 86"/>
                <a:gd name="T50" fmla="*/ 14 w 110"/>
                <a:gd name="T51" fmla="*/ 62 h 86"/>
                <a:gd name="T52" fmla="*/ 28 w 110"/>
                <a:gd name="T53" fmla="*/ 70 h 86"/>
                <a:gd name="T54" fmla="*/ 56 w 110"/>
                <a:gd name="T55" fmla="*/ 74 h 86"/>
                <a:gd name="T56" fmla="*/ 74 w 110"/>
                <a:gd name="T57" fmla="*/ 72 h 86"/>
                <a:gd name="T58" fmla="*/ 92 w 110"/>
                <a:gd name="T59" fmla="*/ 64 h 86"/>
                <a:gd name="T60" fmla="*/ 96 w 110"/>
                <a:gd name="T61" fmla="*/ 56 h 86"/>
                <a:gd name="T62" fmla="*/ 100 w 110"/>
                <a:gd name="T63" fmla="*/ 42 h 86"/>
                <a:gd name="T64" fmla="*/ 100 w 110"/>
                <a:gd name="T65" fmla="*/ 38 h 86"/>
                <a:gd name="T66" fmla="*/ 100 w 110"/>
                <a:gd name="T67" fmla="*/ 28 h 86"/>
                <a:gd name="T68" fmla="*/ 96 w 110"/>
                <a:gd name="T69" fmla="*/ 16 h 86"/>
                <a:gd name="T70" fmla="*/ 94 w 110"/>
                <a:gd name="T71" fmla="*/ 12 h 86"/>
                <a:gd name="T72" fmla="*/ 90 w 110"/>
                <a:gd name="T73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86">
                  <a:moveTo>
                    <a:pt x="56" y="86"/>
                  </a:moveTo>
                  <a:lnTo>
                    <a:pt x="56" y="86"/>
                  </a:lnTo>
                  <a:lnTo>
                    <a:pt x="38" y="84"/>
                  </a:lnTo>
                  <a:lnTo>
                    <a:pt x="24" y="82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0" y="10"/>
                  </a:lnTo>
                  <a:lnTo>
                    <a:pt x="18" y="8"/>
                  </a:lnTo>
                  <a:lnTo>
                    <a:pt x="44" y="4"/>
                  </a:lnTo>
                  <a:lnTo>
                    <a:pt x="70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8" y="16"/>
                  </a:lnTo>
                  <a:lnTo>
                    <a:pt x="110" y="24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10" y="44"/>
                  </a:lnTo>
                  <a:lnTo>
                    <a:pt x="108" y="50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2" y="68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2"/>
                  </a:lnTo>
                  <a:lnTo>
                    <a:pt x="72" y="84"/>
                  </a:lnTo>
                  <a:lnTo>
                    <a:pt x="56" y="86"/>
                  </a:lnTo>
                  <a:lnTo>
                    <a:pt x="56" y="86"/>
                  </a:lnTo>
                  <a:close/>
                  <a:moveTo>
                    <a:pt x="90" y="12"/>
                  </a:moveTo>
                  <a:lnTo>
                    <a:pt x="90" y="12"/>
                  </a:lnTo>
                  <a:lnTo>
                    <a:pt x="68" y="14"/>
                  </a:lnTo>
                  <a:lnTo>
                    <a:pt x="44" y="16"/>
                  </a:lnTo>
                  <a:lnTo>
                    <a:pt x="22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30"/>
                  </a:lnTo>
                  <a:lnTo>
                    <a:pt x="8" y="42"/>
                  </a:lnTo>
                  <a:lnTo>
                    <a:pt x="10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8"/>
                  </a:lnTo>
                  <a:lnTo>
                    <a:pt x="28" y="70"/>
                  </a:lnTo>
                  <a:lnTo>
                    <a:pt x="40" y="72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74" y="72"/>
                  </a:lnTo>
                  <a:lnTo>
                    <a:pt x="84" y="70"/>
                  </a:lnTo>
                  <a:lnTo>
                    <a:pt x="92" y="64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100" y="46"/>
                  </a:lnTo>
                  <a:lnTo>
                    <a:pt x="100" y="42"/>
                  </a:lnTo>
                  <a:lnTo>
                    <a:pt x="98" y="40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0" y="28"/>
                  </a:lnTo>
                  <a:lnTo>
                    <a:pt x="98" y="20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4" y="12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1A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>
              <a:off x="2682" y="1750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2 w 42"/>
                <a:gd name="T5" fmla="*/ 2 h 24"/>
                <a:gd name="T6" fmla="*/ 10 w 42"/>
                <a:gd name="T7" fmla="*/ 4 h 24"/>
                <a:gd name="T8" fmla="*/ 24 w 42"/>
                <a:gd name="T9" fmla="*/ 6 h 24"/>
                <a:gd name="T10" fmla="*/ 32 w 42"/>
                <a:gd name="T11" fmla="*/ 4 h 24"/>
                <a:gd name="T12" fmla="*/ 42 w 42"/>
                <a:gd name="T13" fmla="*/ 2 h 24"/>
                <a:gd name="T14" fmla="*/ 42 w 42"/>
                <a:gd name="T15" fmla="*/ 2 h 24"/>
                <a:gd name="T16" fmla="*/ 38 w 42"/>
                <a:gd name="T17" fmla="*/ 16 h 24"/>
                <a:gd name="T18" fmla="*/ 38 w 42"/>
                <a:gd name="T19" fmla="*/ 24 h 24"/>
                <a:gd name="T20" fmla="*/ 38 w 42"/>
                <a:gd name="T21" fmla="*/ 24 h 24"/>
                <a:gd name="T22" fmla="*/ 34 w 42"/>
                <a:gd name="T23" fmla="*/ 22 h 24"/>
                <a:gd name="T24" fmla="*/ 26 w 42"/>
                <a:gd name="T25" fmla="*/ 18 h 24"/>
                <a:gd name="T26" fmla="*/ 22 w 42"/>
                <a:gd name="T27" fmla="*/ 18 h 24"/>
                <a:gd name="T28" fmla="*/ 16 w 42"/>
                <a:gd name="T29" fmla="*/ 18 h 24"/>
                <a:gd name="T30" fmla="*/ 10 w 42"/>
                <a:gd name="T31" fmla="*/ 20 h 24"/>
                <a:gd name="T32" fmla="*/ 4 w 42"/>
                <a:gd name="T33" fmla="*/ 24 h 24"/>
                <a:gd name="T34" fmla="*/ 4 w 42"/>
                <a:gd name="T35" fmla="*/ 24 h 24"/>
                <a:gd name="T36" fmla="*/ 0 w 42"/>
                <a:gd name="T37" fmla="*/ 0 h 24"/>
                <a:gd name="T38" fmla="*/ 0 w 42"/>
                <a:gd name="T3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0" y="4"/>
                  </a:lnTo>
                  <a:lnTo>
                    <a:pt x="24" y="6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8" y="1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16" y="18"/>
                  </a:lnTo>
                  <a:lnTo>
                    <a:pt x="10" y="20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80926" y="6301264"/>
            <a:ext cx="68103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9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14816" cy="1008111"/>
          </a:xfrm>
        </p:spPr>
        <p:txBody>
          <a:bodyPr>
            <a:normAutofit/>
          </a:bodyPr>
          <a:lstStyle/>
          <a:p>
            <a:r>
              <a:rPr lang="ru-RU" dirty="0" smtClean="0"/>
              <a:t>А это </a:t>
            </a:r>
            <a:r>
              <a:rPr lang="ru-RU" dirty="0" smtClean="0">
                <a:solidFill>
                  <a:srgbClr val="FF0000"/>
                </a:solidFill>
              </a:rPr>
              <a:t>резервы</a:t>
            </a:r>
            <a:r>
              <a:rPr lang="ru-RU" dirty="0" smtClean="0"/>
              <a:t> эффективности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1340768"/>
            <a:ext cx="8640960" cy="5256584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ru-RU" sz="2400" b="1" dirty="0" smtClean="0"/>
              <a:t>Эффективное </a:t>
            </a:r>
            <a:r>
              <a:rPr lang="ru-RU" sz="2400" b="1" dirty="0" smtClean="0"/>
              <a:t>использование ресурсов </a:t>
            </a:r>
            <a:r>
              <a:rPr lang="ru-RU" sz="2400" b="1" dirty="0" smtClean="0">
                <a:solidFill>
                  <a:srgbClr val="FF0000"/>
                </a:solidFill>
              </a:rPr>
              <a:t>стационаров </a:t>
            </a:r>
            <a:r>
              <a:rPr lang="ru-RU" sz="1800" b="1" dirty="0" smtClean="0">
                <a:solidFill>
                  <a:schemeClr val="bg1"/>
                </a:solidFill>
              </a:rPr>
              <a:t>(операционных, площадей, потоков пациентов…)</a:t>
            </a:r>
          </a:p>
          <a:p>
            <a:pPr lvl="1">
              <a:spcAft>
                <a:spcPts val="1200"/>
              </a:spcAft>
            </a:pPr>
            <a:r>
              <a:rPr lang="ru-RU" sz="2400" b="1" dirty="0">
                <a:solidFill>
                  <a:srgbClr val="005DA2"/>
                </a:solidFill>
              </a:rPr>
              <a:t>П</a:t>
            </a:r>
            <a:r>
              <a:rPr lang="ru-RU" sz="2400" b="1" dirty="0" smtClean="0">
                <a:solidFill>
                  <a:srgbClr val="005DA2"/>
                </a:solidFill>
              </a:rPr>
              <a:t>овышение </a:t>
            </a:r>
            <a:r>
              <a:rPr lang="ru-RU" sz="2400" b="1" dirty="0" smtClean="0">
                <a:solidFill>
                  <a:srgbClr val="FF0000"/>
                </a:solidFill>
              </a:rPr>
              <a:t>качества и безопасности </a:t>
            </a:r>
            <a:r>
              <a:rPr lang="ru-RU" sz="2400" b="1" dirty="0" smtClean="0">
                <a:solidFill>
                  <a:srgbClr val="005DA2"/>
                </a:solidFill>
              </a:rPr>
              <a:t>медицинской помощи</a:t>
            </a:r>
          </a:p>
          <a:p>
            <a:pPr lvl="1">
              <a:spcAft>
                <a:spcPts val="1200"/>
              </a:spcAft>
            </a:pPr>
            <a:r>
              <a:rPr lang="ru-RU" sz="2400" b="1" dirty="0" smtClean="0">
                <a:solidFill>
                  <a:srgbClr val="005DA2"/>
                </a:solidFill>
              </a:rPr>
              <a:t>Сбалансированные </a:t>
            </a:r>
            <a:r>
              <a:rPr lang="ru-RU" sz="2400" b="1" dirty="0" smtClean="0">
                <a:solidFill>
                  <a:srgbClr val="FF0000"/>
                </a:solidFill>
              </a:rPr>
              <a:t>зарплаты главных врачей </a:t>
            </a:r>
            <a:r>
              <a:rPr lang="ru-RU" sz="2400" b="1" dirty="0" smtClean="0">
                <a:solidFill>
                  <a:srgbClr val="0183AB"/>
                </a:solidFill>
              </a:rPr>
              <a:t>и обычных врачей </a:t>
            </a:r>
            <a:endParaRPr lang="ru-RU" sz="2400" b="1" dirty="0" smtClean="0">
              <a:solidFill>
                <a:srgbClr val="0183AB"/>
              </a:solidFill>
            </a:endParaRPr>
          </a:p>
          <a:p>
            <a:pPr lvl="1">
              <a:spcAft>
                <a:spcPts val="1200"/>
              </a:spcAft>
            </a:pPr>
            <a:r>
              <a:rPr lang="ru-RU" sz="2400" b="1" dirty="0" smtClean="0">
                <a:solidFill>
                  <a:srgbClr val="005DA2"/>
                </a:solidFill>
              </a:rPr>
              <a:t>Эффективность </a:t>
            </a:r>
            <a:r>
              <a:rPr lang="ru-RU" sz="2400" b="1" dirty="0" smtClean="0">
                <a:solidFill>
                  <a:srgbClr val="FF0000"/>
                </a:solidFill>
              </a:rPr>
              <a:t>при закупке </a:t>
            </a:r>
            <a:r>
              <a:rPr lang="ru-RU" sz="2400" b="1" dirty="0" smtClean="0">
                <a:solidFill>
                  <a:srgbClr val="005DA2"/>
                </a:solidFill>
              </a:rPr>
              <a:t>оборудования, расходных материалов, лекарств</a:t>
            </a:r>
          </a:p>
          <a:p>
            <a:pPr lvl="1">
              <a:spcAft>
                <a:spcPts val="1200"/>
              </a:spcAft>
            </a:pPr>
            <a:r>
              <a:rPr lang="ru-RU" sz="2400" b="1" dirty="0" smtClean="0">
                <a:solidFill>
                  <a:srgbClr val="005DA2"/>
                </a:solidFill>
              </a:rPr>
              <a:t>Жесткая </a:t>
            </a:r>
            <a:r>
              <a:rPr lang="ru-RU" sz="2400" b="1" dirty="0" smtClean="0">
                <a:solidFill>
                  <a:srgbClr val="FF0000"/>
                </a:solidFill>
              </a:rPr>
              <a:t>экономия и контроль</a:t>
            </a:r>
            <a:r>
              <a:rPr lang="ru-RU" sz="2400" b="1" dirty="0" smtClean="0">
                <a:solidFill>
                  <a:srgbClr val="005DA2"/>
                </a:solidFill>
              </a:rPr>
              <a:t> использования ресурсов</a:t>
            </a:r>
          </a:p>
          <a:p>
            <a:pPr marL="0" indent="0" algn="ctr">
              <a:buNone/>
            </a:pPr>
            <a:r>
              <a:rPr lang="ru-RU" sz="2800" b="1" dirty="0" smtClean="0"/>
              <a:t>ДЛЯ ЭТОГО НЕОБХОДИМО </a:t>
            </a:r>
            <a:r>
              <a:rPr lang="ru-RU" sz="2800" b="1" dirty="0" smtClean="0">
                <a:solidFill>
                  <a:srgbClr val="FF0000"/>
                </a:solidFill>
              </a:rPr>
              <a:t>ОБУЧЕНИЕ</a:t>
            </a:r>
            <a:r>
              <a:rPr lang="ru-RU" sz="2800" b="1" dirty="0" smtClean="0"/>
              <a:t> ВРАЧЕЙ И ОРГАНИЗАТОРОВ ЗДРАВООХРАНЕНИЯ</a:t>
            </a: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6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Чему нас научили показатели высокой эффективности Южного и Северо-</a:t>
            </a:r>
            <a:r>
              <a:rPr lang="ru-RU" sz="2800" dirty="0" err="1" smtClean="0"/>
              <a:t>Кавказкого</a:t>
            </a:r>
            <a:r>
              <a:rPr lang="ru-RU" sz="2800" dirty="0" smtClean="0"/>
              <a:t> ФО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1556792"/>
            <a:ext cx="446449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Здоровье </a:t>
            </a:r>
            <a:r>
              <a:rPr lang="ru-RU" sz="2800" b="1" dirty="0" smtClean="0">
                <a:solidFill>
                  <a:prstClr val="white"/>
                </a:solidFill>
              </a:rPr>
              <a:t>населения и ОПЖ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3429000"/>
            <a:ext cx="3456384" cy="1008112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Система охраны здоровья граждан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3270" y="3429000"/>
            <a:ext cx="3456384" cy="10081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Оказание медицинской помощи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3548" y="2960948"/>
            <a:ext cx="3888432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 стрелкой 14"/>
          <p:cNvCxnSpPr>
            <a:stCxn id="11" idx="4"/>
          </p:cNvCxnSpPr>
          <p:nvPr/>
        </p:nvCxnSpPr>
        <p:spPr>
          <a:xfrm>
            <a:off x="2447764" y="4905164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12804" y="5503137"/>
            <a:ext cx="348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Этим занимается система здравоохранения </a:t>
            </a:r>
            <a:endParaRPr lang="ru-RU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588" y="550313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Создать межведомственную рабочую группу в Правительстве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372200" y="4625375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5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Что надо делать в 2016-2017 гг., чтобы </a:t>
            </a:r>
            <a:r>
              <a:rPr lang="ru-RU" sz="3600" dirty="0" smtClean="0">
                <a:solidFill>
                  <a:srgbClr val="FF0000"/>
                </a:solidFill>
              </a:rPr>
              <a:t>остановить</a:t>
            </a:r>
            <a:r>
              <a:rPr lang="ru-RU" sz="3600" dirty="0" smtClean="0"/>
              <a:t> смертность и </a:t>
            </a:r>
            <a:r>
              <a:rPr lang="ru-RU" sz="3600" dirty="0" smtClean="0">
                <a:solidFill>
                  <a:srgbClr val="FF0000"/>
                </a:solidFill>
              </a:rPr>
              <a:t>увеличить ОПЖ?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5" y="1412875"/>
            <a:ext cx="8713788" cy="48958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ru-RU" b="1" dirty="0" smtClean="0"/>
              <a:t>Увеличить ВРП – </a:t>
            </a:r>
            <a:r>
              <a:rPr lang="ru-RU" b="1" dirty="0" smtClean="0">
                <a:solidFill>
                  <a:srgbClr val="FF0000"/>
                </a:solidFill>
              </a:rPr>
              <a:t>сложно</a:t>
            </a:r>
          </a:p>
          <a:p>
            <a:pPr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ru-RU" b="1" dirty="0" smtClean="0"/>
              <a:t>Межведомственные программы по здоровому образу жизни </a:t>
            </a:r>
            <a:r>
              <a:rPr lang="ru-RU" b="1" dirty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обязательно</a:t>
            </a:r>
          </a:p>
          <a:p>
            <a:pPr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ru-RU" b="1" dirty="0" smtClean="0"/>
              <a:t>Собрать резервы и увеличивать госрасходы на здравоохранение </a:t>
            </a:r>
            <a:r>
              <a:rPr lang="ru-RU" b="1" dirty="0"/>
              <a:t>–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необходимо</a:t>
            </a:r>
          </a:p>
          <a:p>
            <a:pPr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ru-RU" b="1" dirty="0" smtClean="0"/>
              <a:t>Разработать </a:t>
            </a:r>
            <a:r>
              <a:rPr lang="ru-RU" b="1" dirty="0" smtClean="0">
                <a:solidFill>
                  <a:srgbClr val="FF0000"/>
                </a:solidFill>
              </a:rPr>
              <a:t>Стратегию</a:t>
            </a:r>
            <a:r>
              <a:rPr lang="ru-RU" b="1" dirty="0" smtClean="0"/>
              <a:t> краткосрочного и среднесрочного </a:t>
            </a:r>
            <a:r>
              <a:rPr lang="ru-RU" b="1" dirty="0" smtClean="0">
                <a:solidFill>
                  <a:srgbClr val="FF0000"/>
                </a:solidFill>
              </a:rPr>
              <a:t>эффективного</a:t>
            </a:r>
            <a:r>
              <a:rPr lang="ru-RU" b="1" dirty="0" smtClean="0"/>
              <a:t> развития здравоохранения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C-071\Arhive2\!Логотипы и рисунки\ВШОУЗ vshouz_c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10040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549" y="2708920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srgbClr val="FF0000"/>
                </a:solidFill>
                <a:latin typeface="Calibri"/>
              </a:rPr>
              <a:t>www.vshouz.ru</a:t>
            </a:r>
            <a:endParaRPr lang="ru-RU" sz="66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5" name="Picture 2" descr="\\PC-071\Arhive2\!База обложек_листовок\Обложки 3D\Что надо делать-2 3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5" t="19791" r="29852" b="5500"/>
          <a:stretch/>
        </p:blipFill>
        <p:spPr bwMode="auto">
          <a:xfrm>
            <a:off x="6084168" y="1832042"/>
            <a:ext cx="2873696" cy="48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264766"/>
            <a:ext cx="5242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solidFill>
                  <a:prstClr val="black"/>
                </a:solidFill>
              </a:rPr>
              <a:t>Где купить: </a:t>
            </a:r>
            <a:r>
              <a:rPr lang="en-US" sz="2800" u="sng" dirty="0" smtClean="0">
                <a:solidFill>
                  <a:srgbClr val="7030A0"/>
                </a:solidFill>
              </a:rPr>
              <a:t>www.medknigaservis.ru</a:t>
            </a:r>
            <a:endParaRPr lang="ru-RU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92" y="131621"/>
            <a:ext cx="8814816" cy="1008111"/>
          </a:xfrm>
        </p:spPr>
        <p:txBody>
          <a:bodyPr>
            <a:noAutofit/>
          </a:bodyPr>
          <a:lstStyle/>
          <a:p>
            <a:r>
              <a:rPr lang="ru-RU" sz="3600" dirty="0" smtClean="0"/>
              <a:t>С кем </a:t>
            </a:r>
            <a:r>
              <a:rPr lang="ru-RU" sz="3600" dirty="0" smtClean="0">
                <a:solidFill>
                  <a:srgbClr val="FF0000"/>
                </a:solidFill>
              </a:rPr>
              <a:t>Россия</a:t>
            </a:r>
            <a:r>
              <a:rPr lang="ru-RU" sz="3600" dirty="0" smtClean="0"/>
              <a:t> может </a:t>
            </a:r>
            <a:r>
              <a:rPr lang="ru-RU" sz="3600" dirty="0" smtClean="0"/>
              <a:t>себя сравнить? </a:t>
            </a:r>
            <a:br>
              <a:rPr lang="ru-RU" sz="3600" dirty="0" smtClean="0"/>
            </a:br>
            <a:r>
              <a:rPr lang="ru-RU" sz="3600" dirty="0" smtClean="0"/>
              <a:t>- с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«новыми-6» </a:t>
            </a:r>
            <a:r>
              <a:rPr lang="ru-RU" sz="3600" dirty="0" smtClean="0"/>
              <a:t>странами ЕС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539" y="6165304"/>
            <a:ext cx="8280920" cy="54987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ВВП </a:t>
            </a:r>
            <a:r>
              <a:rPr lang="ru-RU" sz="2000" b="1" dirty="0"/>
              <a:t>(</a:t>
            </a:r>
            <a:r>
              <a:rPr lang="ru-RU" sz="2000" b="1" dirty="0" smtClean="0"/>
              <a:t>ВРП</a:t>
            </a:r>
            <a:r>
              <a:rPr lang="ru-RU" sz="2000" b="1" dirty="0"/>
              <a:t>) на душу населения в год в $</a:t>
            </a:r>
            <a:r>
              <a:rPr lang="ru-RU" sz="2000" b="1" dirty="0" smtClean="0"/>
              <a:t>ППС, 1</a:t>
            </a:r>
            <a:r>
              <a:rPr lang="ru-RU" sz="2000" b="1" dirty="0"/>
              <a:t>$ ППС </a:t>
            </a:r>
            <a:r>
              <a:rPr lang="ru-RU" sz="2000" b="1" dirty="0" smtClean="0"/>
              <a:t>≈ 19,7 руб.</a:t>
            </a:r>
            <a:r>
              <a:rPr lang="ru-RU" sz="2400" b="1" dirty="0"/>
              <a:t> </a:t>
            </a:r>
            <a:r>
              <a:rPr lang="ru-RU" sz="2000" b="1" dirty="0" smtClean="0"/>
              <a:t>(в </a:t>
            </a:r>
            <a:r>
              <a:rPr lang="ru-RU" sz="2000" b="1" dirty="0"/>
              <a:t>2014 г</a:t>
            </a:r>
            <a:r>
              <a:rPr lang="ru-RU" sz="2000" b="1" dirty="0" smtClean="0"/>
              <a:t>.)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4" y="1484784"/>
            <a:ext cx="6912769" cy="45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Calibri Light" panose="020F0302020204030204" pitchFamily="34" charset="0"/>
              </a:rPr>
              <a:t>Благодарю за внимание!</a:t>
            </a:r>
            <a:endParaRPr lang="ru-RU" sz="4800" dirty="0">
              <a:latin typeface="Calibri Light" panose="020F030202020403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body" sz="quarter" idx="10"/>
          </p:nvPr>
        </p:nvSpPr>
        <p:spPr>
          <a:xfrm>
            <a:off x="216024" y="1700932"/>
            <a:ext cx="8604448" cy="482441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Источники:</a:t>
            </a:r>
          </a:p>
          <a:p>
            <a:pPr>
              <a:lnSpc>
                <a:spcPct val="114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Росстат - </a:t>
            </a:r>
            <a:r>
              <a:rPr lang="en-US" sz="2800" b="1" dirty="0" smtClean="0">
                <a:latin typeface="Calibri Light" panose="020F0302020204030204" pitchFamily="34" charset="0"/>
                <a:hlinkClick r:id="rId3"/>
              </a:rPr>
              <a:t>http://www.gks.ru</a:t>
            </a:r>
            <a:r>
              <a:rPr lang="ru-RU" sz="2800" b="1" dirty="0" smtClean="0">
                <a:latin typeface="Calibri Light" panose="020F0302020204030204" pitchFamily="34" charset="0"/>
              </a:rPr>
              <a:t>;</a:t>
            </a:r>
          </a:p>
          <a:p>
            <a:pPr>
              <a:lnSpc>
                <a:spcPct val="114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База данных ЕМИСС - </a:t>
            </a:r>
            <a:r>
              <a:rPr lang="en-US" sz="2800" b="1" dirty="0" smtClean="0">
                <a:latin typeface="Calibri Light" panose="020F0302020204030204" pitchFamily="34" charset="0"/>
                <a:hlinkClick r:id="rId4"/>
              </a:rPr>
              <a:t>http://www.fedstat.ru/indicators/themes.do</a:t>
            </a:r>
            <a:endParaRPr lang="ru-RU" sz="2800" b="1" dirty="0" smtClean="0">
              <a:latin typeface="Calibri Light" panose="020F0302020204030204" pitchFamily="34" charset="0"/>
            </a:endParaRPr>
          </a:p>
          <a:p>
            <a:pPr>
              <a:lnSpc>
                <a:spcPct val="114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База данных ВОЗ - </a:t>
            </a:r>
            <a:r>
              <a:rPr lang="en-US" sz="2800" b="1" dirty="0" smtClean="0">
                <a:latin typeface="Calibri Light" panose="020F0302020204030204" pitchFamily="34" charset="0"/>
                <a:hlinkClick r:id="rId5"/>
              </a:rPr>
              <a:t>http://data.euro.who.int/hfadb/shell_ru.html</a:t>
            </a:r>
            <a:endParaRPr lang="ru-RU" sz="2800" b="1" dirty="0" smtClean="0">
              <a:latin typeface="Calibri Light" panose="020F0302020204030204" pitchFamily="34" charset="0"/>
            </a:endParaRPr>
          </a:p>
          <a:p>
            <a:pPr>
              <a:lnSpc>
                <a:spcPct val="114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База данных ОЭСР - </a:t>
            </a:r>
            <a:r>
              <a:rPr lang="en-US" sz="2800" b="1" dirty="0" smtClean="0">
                <a:latin typeface="Calibri Light" panose="020F0302020204030204" pitchFamily="34" charset="0"/>
                <a:hlinkClick r:id="rId6"/>
              </a:rPr>
              <a:t>http://stats.oecd.org/</a:t>
            </a:r>
            <a:endParaRPr lang="ru-RU" sz="2800" b="1" dirty="0" smtClean="0">
              <a:latin typeface="Calibri Light" panose="020F0302020204030204" pitchFamily="34" charset="0"/>
            </a:endParaRPr>
          </a:p>
          <a:p>
            <a:pPr>
              <a:lnSpc>
                <a:spcPct val="114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Отчеты Минздрава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5340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15212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 ТЕЗИС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Р</a:t>
            </a:r>
            <a:r>
              <a:rPr lang="ru-RU" sz="3200" dirty="0" smtClean="0">
                <a:solidFill>
                  <a:srgbClr val="005DA2"/>
                </a:solidFill>
              </a:rPr>
              <a:t>асходы населения </a:t>
            </a:r>
            <a:r>
              <a:rPr lang="ru-RU" sz="3200" dirty="0" smtClean="0">
                <a:solidFill>
                  <a:srgbClr val="FF0000"/>
                </a:solidFill>
              </a:rPr>
              <a:t>на медицинские услуги и лекарства</a:t>
            </a:r>
            <a:r>
              <a:rPr lang="ru-RU" sz="3200" dirty="0" smtClean="0">
                <a:solidFill>
                  <a:srgbClr val="005DA2"/>
                </a:solidFill>
              </a:rPr>
              <a:t> в нашей стране </a:t>
            </a:r>
            <a:r>
              <a:rPr lang="ru-RU" sz="3200" dirty="0" smtClean="0">
                <a:solidFill>
                  <a:srgbClr val="FF0000"/>
                </a:solidFill>
              </a:rPr>
              <a:t>выше</a:t>
            </a:r>
            <a:r>
              <a:rPr lang="ru-RU" sz="3200" dirty="0" smtClean="0">
                <a:solidFill>
                  <a:srgbClr val="005DA2"/>
                </a:solidFill>
              </a:rPr>
              <a:t>, чем в странах ЕС</a:t>
            </a:r>
            <a:endParaRPr lang="ru-RU" sz="3200" dirty="0">
              <a:solidFill>
                <a:srgbClr val="005DA2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196203"/>
              </p:ext>
            </p:extLst>
          </p:nvPr>
        </p:nvGraphicFramePr>
        <p:xfrm>
          <a:off x="1043608" y="1757293"/>
          <a:ext cx="64807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572000" y="3485485"/>
            <a:ext cx="3384376" cy="72008"/>
          </a:xfrm>
          <a:prstGeom prst="line">
            <a:avLst/>
          </a:prstGeom>
          <a:ln w="5715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956376" y="3557493"/>
            <a:ext cx="0" cy="792088"/>
          </a:xfrm>
          <a:prstGeom prst="line">
            <a:avLst/>
          </a:prstGeom>
          <a:ln w="5715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5"/>
          <p:cNvSpPr>
            <a:spLocks noGrp="1"/>
          </p:cNvSpPr>
          <p:nvPr>
            <p:ph type="body" sz="quarter" idx="10"/>
          </p:nvPr>
        </p:nvSpPr>
        <p:spPr>
          <a:xfrm>
            <a:off x="6264188" y="4493597"/>
            <a:ext cx="2879812" cy="23644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В 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«новых» странах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ЕС </a:t>
            </a: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доля </a:t>
            </a:r>
            <a:r>
              <a:rPr lang="ru-RU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расходов </a:t>
            </a: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населения на здравоохранение -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26</a:t>
            </a:r>
            <a:r>
              <a:rPr lang="ru-RU" sz="2400" b="1" dirty="0" smtClean="0">
                <a:solidFill>
                  <a:srgbClr val="FF0000"/>
                </a:solidFill>
              </a:rPr>
              <a:t>%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8673" y="30065"/>
            <a:ext cx="8814816" cy="100811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 ТЕЗИС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В </a:t>
            </a:r>
            <a:r>
              <a:rPr lang="ru-RU" sz="2400" dirty="0" smtClean="0"/>
              <a:t>России в 2014 </a:t>
            </a:r>
            <a:r>
              <a:rPr lang="ru-RU" sz="2400" dirty="0"/>
              <a:t>г. </a:t>
            </a:r>
            <a:r>
              <a:rPr lang="ru-RU" sz="2400" dirty="0" smtClean="0">
                <a:solidFill>
                  <a:srgbClr val="FF0000"/>
                </a:solidFill>
              </a:rPr>
              <a:t>госрасходы</a:t>
            </a:r>
            <a:r>
              <a:rPr lang="ru-RU" sz="2400" dirty="0" smtClean="0"/>
              <a:t> </a:t>
            </a:r>
            <a:r>
              <a:rPr lang="ru-RU" sz="2400" dirty="0"/>
              <a:t>на здравоохранение </a:t>
            </a:r>
            <a:r>
              <a:rPr lang="ru-RU" sz="2400" dirty="0" smtClean="0">
                <a:solidFill>
                  <a:srgbClr val="FF0000"/>
                </a:solidFill>
              </a:rPr>
              <a:t>в доле ВВП</a:t>
            </a:r>
            <a:r>
              <a:rPr lang="ru-RU" sz="2400" dirty="0" smtClean="0"/>
              <a:t> были </a:t>
            </a:r>
            <a:r>
              <a:rPr lang="ru-RU" sz="2400" dirty="0" smtClean="0">
                <a:solidFill>
                  <a:srgbClr val="005DA2"/>
                </a:solidFill>
              </a:rPr>
              <a:t>в </a:t>
            </a:r>
            <a:r>
              <a:rPr lang="ru-RU" sz="2400" dirty="0">
                <a:solidFill>
                  <a:srgbClr val="FF0000"/>
                </a:solidFill>
              </a:rPr>
              <a:t>1,5 раза ниже</a:t>
            </a:r>
            <a:r>
              <a:rPr lang="ru-RU" sz="2400" dirty="0"/>
              <a:t>, чем в «новых» странах ЕС</a:t>
            </a:r>
          </a:p>
        </p:txBody>
      </p:sp>
      <p:pic>
        <p:nvPicPr>
          <p:cNvPr id="2050" name="Picture 2" descr="D:\РИСУНКИ 2015\Расходы на здравоохр в доле ВВ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5" y="1166056"/>
            <a:ext cx="7524452" cy="51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3 ТЕЗИС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В </a:t>
            </a:r>
            <a:r>
              <a:rPr lang="ru-RU" sz="3100" dirty="0">
                <a:solidFill>
                  <a:srgbClr val="0070C0"/>
                </a:solidFill>
              </a:rPr>
              <a:t>2016 г. </a:t>
            </a:r>
            <a:r>
              <a:rPr lang="ru-RU" sz="3100" dirty="0" smtClean="0">
                <a:solidFill>
                  <a:srgbClr val="0070C0"/>
                </a:solidFill>
              </a:rPr>
              <a:t>до уровня 2014 г. не хватает в сопоставимых ценах </a:t>
            </a:r>
            <a:r>
              <a:rPr lang="ru-RU" sz="3100" dirty="0" smtClean="0">
                <a:solidFill>
                  <a:srgbClr val="FF0000"/>
                </a:solidFill>
              </a:rPr>
              <a:t>470 млрд руб. 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835696" y="1600548"/>
            <a:ext cx="6275714" cy="4780780"/>
            <a:chOff x="1721290" y="1911477"/>
            <a:chExt cx="6390120" cy="4885333"/>
          </a:xfrm>
        </p:grpSpPr>
        <p:sp>
          <p:nvSpPr>
            <p:cNvPr id="22" name="Блок-схема: узел 21"/>
            <p:cNvSpPr/>
            <p:nvPr/>
          </p:nvSpPr>
          <p:spPr>
            <a:xfrm>
              <a:off x="1721290" y="1911477"/>
              <a:ext cx="5473983" cy="4885333"/>
            </a:xfrm>
            <a:prstGeom prst="flowChartConnector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2116271" y="2674620"/>
              <a:ext cx="4646955" cy="4122190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2501443" y="3394700"/>
              <a:ext cx="3901743" cy="3402110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25563" y="2016100"/>
              <a:ext cx="184731" cy="462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25562" y="2778728"/>
              <a:ext cx="184731" cy="462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72583" y="3994092"/>
              <a:ext cx="3371395" cy="172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2016</a:t>
              </a:r>
              <a:r>
                <a:rPr lang="ru-RU" sz="3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3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Снижение на </a:t>
              </a:r>
              <a:r>
                <a:rPr lang="en-US" sz="3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470</a:t>
              </a:r>
              <a:r>
                <a:rPr lang="ru-RU" sz="3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млрд руб.</a:t>
              </a:r>
              <a:endParaRPr lang="ru-RU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cxnSp>
          <p:nvCxnSpPr>
            <p:cNvPr id="28" name="Прямая со стрелкой 27"/>
            <p:cNvCxnSpPr>
              <a:stCxn id="27" idx="0"/>
            </p:cNvCxnSpPr>
            <p:nvPr/>
          </p:nvCxnSpPr>
          <p:spPr>
            <a:xfrm flipV="1">
              <a:off x="4458281" y="2247220"/>
              <a:ext cx="1450447" cy="1746872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203848" y="2125711"/>
              <a:ext cx="2288200" cy="54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2014: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- </a:t>
              </a:r>
              <a:r>
                <a:rPr lang="ru-RU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5</a:t>
              </a:r>
              <a:r>
                <a:rPr lang="ru-RU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%</a:t>
              </a:r>
              <a:endPara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 flipV="1">
              <a:off x="5500113" y="3543428"/>
              <a:ext cx="833361" cy="1007382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415041" y="3128207"/>
              <a:ext cx="2696369" cy="967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2015</a:t>
              </a:r>
              <a:r>
                <a:rPr lang="en-US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: 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- 12%</a:t>
              </a:r>
              <a:endPara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9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1521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 тезис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В 2016-2017 гг. население </a:t>
            </a:r>
            <a:r>
              <a:rPr lang="ru-RU" sz="2800" dirty="0" smtClean="0">
                <a:solidFill>
                  <a:srgbClr val="FF0000"/>
                </a:solidFill>
              </a:rPr>
              <a:t>будет отказываться </a:t>
            </a:r>
            <a:r>
              <a:rPr lang="ru-RU" sz="2800" dirty="0" smtClean="0"/>
              <a:t>от необходимой медицинской помощи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556792"/>
            <a:ext cx="7776864" cy="475193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В условиях падения реальных доходов населения (</a:t>
            </a:r>
            <a:r>
              <a:rPr lang="ru-RU" sz="3600" b="1" dirty="0" smtClean="0">
                <a:solidFill>
                  <a:srgbClr val="FF0000"/>
                </a:solidFill>
              </a:rPr>
              <a:t>на 4%</a:t>
            </a:r>
            <a:r>
              <a:rPr lang="ru-RU" sz="3600" b="1" dirty="0" smtClean="0"/>
              <a:t> в 2015 г.) и реальных заработных плат в РФ (</a:t>
            </a:r>
            <a:r>
              <a:rPr lang="ru-RU" sz="3600" b="1" dirty="0" smtClean="0">
                <a:solidFill>
                  <a:srgbClr val="FF0000"/>
                </a:solidFill>
              </a:rPr>
              <a:t>на 8%</a:t>
            </a:r>
            <a:r>
              <a:rPr lang="ru-RU" sz="3600" b="1" dirty="0" smtClean="0"/>
              <a:t> в 2015 г.)</a:t>
            </a:r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/>
              <a:t>и</a:t>
            </a:r>
            <a:r>
              <a:rPr lang="ru-RU" sz="3600" b="1" dirty="0" smtClean="0"/>
              <a:t>ли</a:t>
            </a:r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ОТДАВАТЬ ПОСЛЕДНЕЕ И БЕДНЕТЬ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87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ТЕЗИС  5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это приведет </a:t>
            </a:r>
            <a:r>
              <a:rPr lang="ru-RU" sz="2800" dirty="0" smtClean="0">
                <a:solidFill>
                  <a:srgbClr val="FF0000"/>
                </a:solidFill>
              </a:rPr>
              <a:t>к ухудшению здоровья </a:t>
            </a:r>
            <a:r>
              <a:rPr lang="ru-RU" sz="2800" dirty="0" smtClean="0"/>
              <a:t>людей, а в РФ: ожидаемая </a:t>
            </a:r>
            <a:r>
              <a:rPr lang="ru-RU" sz="2800" dirty="0" smtClean="0"/>
              <a:t>продолжительность жизни </a:t>
            </a:r>
            <a:r>
              <a:rPr lang="ru-RU" sz="2800" dirty="0" smtClean="0"/>
              <a:t>(ОПЖ)</a:t>
            </a:r>
            <a:br>
              <a:rPr lang="ru-RU" sz="2800" dirty="0" smtClean="0"/>
            </a:br>
            <a:r>
              <a:rPr lang="ru-RU" sz="2800" dirty="0" smtClean="0"/>
              <a:t>и так на  </a:t>
            </a:r>
            <a:r>
              <a:rPr lang="ru-RU" sz="2800" dirty="0" smtClean="0">
                <a:solidFill>
                  <a:srgbClr val="FF0000"/>
                </a:solidFill>
              </a:rPr>
              <a:t>6,7 года ниже</a:t>
            </a:r>
            <a:r>
              <a:rPr lang="ru-RU" sz="2800" dirty="0" smtClean="0"/>
              <a:t>, чем в «новых-6» странах ЕС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73424"/>
            <a:ext cx="774922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ЧТО ДЕЛАТЬ?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101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654ddf0d44023387e7539755187362b7418f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итульный слайд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итульный слайд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итульный слайд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итульный слайд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lgDashDot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lgDashDot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20804</TotalTime>
  <Words>768</Words>
  <Application>Microsoft Office PowerPoint</Application>
  <PresentationFormat>Экран (4:3)</PresentationFormat>
  <Paragraphs>218</Paragraphs>
  <Slides>30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Титульный слайд</vt:lpstr>
      <vt:lpstr>1_Титульный слайд</vt:lpstr>
      <vt:lpstr>2_Титульный слайд</vt:lpstr>
      <vt:lpstr>2_Тема Office</vt:lpstr>
      <vt:lpstr>3_Титульный слайд</vt:lpstr>
      <vt:lpstr>Пиксел</vt:lpstr>
      <vt:lpstr> ЗДРАВООХРАНЕНИЕ РОССИИ - РЕЦЕПТ ОТ БЕДНОСТИ</vt:lpstr>
      <vt:lpstr>Презентация PowerPoint</vt:lpstr>
      <vt:lpstr>С кем Россия может себя сравнить?  - с «новыми-6» странами ЕС</vt:lpstr>
      <vt:lpstr>1 ТЕЗИС Расходы населения на медицинские услуги и лекарства в нашей стране выше, чем в странах ЕС</vt:lpstr>
      <vt:lpstr>2 ТЕЗИС В России в 2014 г. госрасходы на здравоохранение в доле ВВП были в 1,5 раза ниже, чем в «новых» странах ЕС</vt:lpstr>
      <vt:lpstr>3 ТЕЗИС В 2016 г. до уровня 2014 г. не хватает в сопоставимых ценах 470 млрд руб. </vt:lpstr>
      <vt:lpstr>4 тезис В 2016-2017 гг. население будет отказываться от необходимой медицинской помощи</vt:lpstr>
      <vt:lpstr>ТЕЗИС  5 это приведет к ухудшению здоровья людей, а в РФ: ожидаемая продолжительность жизни (ОПЖ) и так на  6,7 года ниже, чем в «новых-6» странах ЕС</vt:lpstr>
      <vt:lpstr>ЧТО ДЕЛАТЬ?</vt:lpstr>
      <vt:lpstr>Какие факторы влияют на ОПЖ?</vt:lpstr>
      <vt:lpstr>Какие страны входят в рейтинг агентства Блумберг 2014?</vt:lpstr>
      <vt:lpstr>Презентация PowerPoint</vt:lpstr>
      <vt:lpstr>Презентация PowerPoint</vt:lpstr>
      <vt:lpstr>Для РФ с 2007 по 2013 гг. доказано:</vt:lpstr>
      <vt:lpstr>ЧТО ЗАВИСИТ ОТ ЗДРАВООХРАНЕНИЯ?</vt:lpstr>
      <vt:lpstr>Действие 1 – ОБЪЕМЫ ГОСФИНАСИРОВАНИЯ  Доказано, что:</vt:lpstr>
      <vt:lpstr> ОПЖ напрямую зависит от государственных расходов на здравоохранение в зоне от 400 до 1700 $ППС</vt:lpstr>
      <vt:lpstr>ДЕЙСТВИЕ 2 эффективность</vt:lpstr>
      <vt:lpstr>Методика агентства Блумберг</vt:lpstr>
      <vt:lpstr>Лучшие 10 стран</vt:lpstr>
      <vt:lpstr>Место России в мировом рейтинге по эффективности здравоохранения – 53 из 54</vt:lpstr>
      <vt:lpstr>Рейтинг эффективности здравоохранения Федеральных округов РФ (2014, привед. показ.)</vt:lpstr>
      <vt:lpstr>Рейтинг эффективности систем здравоохранения Федеральных округов России (привед. показ.)  </vt:lpstr>
      <vt:lpstr>Эффективное здравоохранение</vt:lpstr>
      <vt:lpstr>2016 г. Вложения ТОЛЬКО в приоритеты для обеспечения уровня 2014 г.:</vt:lpstr>
      <vt:lpstr>А это резервы эффективности</vt:lpstr>
      <vt:lpstr>Чему нас научили показатели высокой эффективности Южного и Северо-Кавказкого ФО</vt:lpstr>
      <vt:lpstr>Что надо делать в 2016-2017 гг., чтобы остановить смертность и увеличить ОПЖ?</vt:lpstr>
      <vt:lpstr>Презентация PowerPoint</vt:lpstr>
      <vt:lpstr>Благодарю за внимание!</vt:lpstr>
    </vt:vector>
  </TitlesOfParts>
  <Company>geotar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SYSTEM IN RUSSIA:     current status,      challenges and solutions</dc:title>
  <dc:creator>Горбунова</dc:creator>
  <cp:lastModifiedBy>Ulumbekova</cp:lastModifiedBy>
  <cp:revision>2014</cp:revision>
  <cp:lastPrinted>2016-02-16T10:04:21Z</cp:lastPrinted>
  <dcterms:created xsi:type="dcterms:W3CDTF">2012-03-27T08:01:50Z</dcterms:created>
  <dcterms:modified xsi:type="dcterms:W3CDTF">2016-02-16T10:09:37Z</dcterms:modified>
</cp:coreProperties>
</file>