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5" r:id="rId5"/>
    <p:sldId id="268" r:id="rId6"/>
    <p:sldId id="266" r:id="rId7"/>
    <p:sldId id="263" r:id="rId8"/>
    <p:sldId id="267" r:id="rId9"/>
    <p:sldId id="269" r:id="rId10"/>
    <p:sldId id="270" r:id="rId11"/>
    <p:sldId id="271" r:id="rId12"/>
    <p:sldId id="272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9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6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3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2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341117-976E-4D63-A3C3-4A4A9E586EC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84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5616" y="2743201"/>
            <a:ext cx="9340769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Стратегия освоения Космоса в условиях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6-й и 7-й технологических волн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616" y="4641447"/>
            <a:ext cx="934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cap="all" spc="300" dirty="0">
                <a:solidFill>
                  <a:prstClr val="white"/>
                </a:solidFill>
                <a:latin typeface="Corbel" panose="020B0503020204020204"/>
              </a:rPr>
              <a:t>Переслегин   Сергей   Борисович</a:t>
            </a:r>
            <a:endParaRPr kumimoji="0" lang="ru-RU" sz="1800" b="0" i="0" u="none" strike="noStrike" kern="1200" cap="all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/>
              </a:rPr>
              <a:t>Директор Центра Управления Знаниями МНИИПУ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8" y="0"/>
            <a:ext cx="1159163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002060"/>
                </a:solidFill>
                <a:latin typeface="Corbel" panose="020B0503020204020204"/>
              </a:rPr>
              <a:t>Элементы стратегии: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92" y="646331"/>
            <a:ext cx="10636082" cy="53245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t" anchorCtr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решение по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Ближнему Космосу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коммерческое освоение с широким привлечением частного бизнеса. И, конечно, это – военный Космос, роевые системы и </a:t>
            </a:r>
            <a:r>
              <a:rPr lang="ru-RU" sz="2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терагерцы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решение по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Среднему Космосу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осваивать только после освоения Дальнего Космоса,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повременить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 Марс и астероиды, а системы планет-гигантов должны быть главной целью первого такта стратегии.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решение по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Дальнему Космосу – осваивать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горизонте 100 лет.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решение по Недоступному Космосу – думать.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Космический флот: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вывода грузов на орбиту, включая носители сверхтяжелого класса и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интерорбитальные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буксиры.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Космические корабли с ионными двигателями, ядерным источником энергии, эмуляторами слабого гравитационного поля за счет вращения или постоянной работы двигателей. Эти корабли должны иметь массу покоя около 6.000 тонн, автономность порядка 5 лет, срок службы около 100 лет.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Космические самолеты</a:t>
            </a:r>
          </a:p>
        </p:txBody>
      </p:sp>
    </p:spTree>
    <p:extLst>
      <p:ext uri="{BB962C8B-B14F-4D97-AF65-F5344CB8AC3E}">
        <p14:creationId xmlns:p14="http://schemas.microsoft.com/office/powerpoint/2010/main" val="30650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8" y="0"/>
            <a:ext cx="1159163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Необходимость Космоса: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92" y="646331"/>
            <a:ext cx="10636082" cy="53245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Принципиальный Космос: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Эволюционный вызов экспансии жизни и разума («вызов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Мейясу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Видовой (антропологический) вызов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Цивилизационный вызов пустоты, хаоса и бесконечности («вызов Тойнби»)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 Иного («вызов Лавкрафта»)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 масштаба («вызов Хаббла»)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 не-человеческого («вызов Уэллса»)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нелокальности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(«вызов Маха»)</a:t>
            </a:r>
          </a:p>
          <a:p>
            <a:pPr lvl="0"/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Космос: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«Стратегической целью космических исследований являются сами космические исследования, рассматриваемые, как предельная форма социальной рефлексии – планетарная рефлексия»</a:t>
            </a:r>
          </a:p>
          <a:p>
            <a:pPr lvl="0"/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Стратегический Космос</a:t>
            </a:r>
          </a:p>
          <a:p>
            <a:pPr lvl="0"/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Космос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BC60B-E15A-4F2A-BB3D-2188EF77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1" y="368877"/>
            <a:ext cx="10317018" cy="5803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3675" y="150488"/>
            <a:ext cx="842356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002060"/>
                </a:solidFill>
                <a:latin typeface="Corbel" panose="020B0503020204020204"/>
              </a:rPr>
              <a:t>Баланс Космоса: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6306" y="876547"/>
            <a:ext cx="9759388" cy="44012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ru-RU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Социально-экономическое обоснование стратегии освоения Космоса: </a:t>
            </a:r>
          </a:p>
          <a:p>
            <a:pPr lvl="0" algn="ctr"/>
            <a:r>
              <a:rPr lang="ru-RU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Космическая экспансия способна ослабить негативные для России последствия перехода от войны к миру и обеспечить воспроизводство национального культурного кода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8" y="0"/>
            <a:ext cx="1159163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Предпосылки стратегии (прогностические требования):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928" y="646331"/>
            <a:ext cx="10636082" cy="53245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t" anchorCtr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Постиндустриальный 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фазовый кризис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его «всадниками Апокалипсиса»: Чумой, Войной, Голодом и Смертью (демографической катастрофой). Спутанность темных Веков (фазовой катастрофы) и фазового перехода, что проявляется в формировании 6-й и видении 7-й технологических волн.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выхода за пределы предыдущей глобализации – 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Великие Космические Открытия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в 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«пустой» мир.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Альтернатива космической экспансии –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инклюзивный капитализм К. Шваба.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большой войны в 2030-е годы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Культурный Код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(космизм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ноосферность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экспансия)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Космос, как пространство Новой Когнитивной Парадигмы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ее «тройным доверием»: к Откровению, к эмпирике, к мышлению. 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Космос, как духовный подвиг. Рискованный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Космос. Выигрыш темпа за счет повышения риска для человеческой жизни. U-время («можем не успеть»), как время космических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27524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8" y="0"/>
            <a:ext cx="1159163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Основания стратегии: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928" y="646331"/>
            <a:ext cx="10636082" cy="53245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t" anchorCtr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Для России критическим моментом всегда являются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переходы от мира к войне и от войны к миру.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Риски: экономические, технологические, политические, организационные, психологические.</a:t>
            </a:r>
          </a:p>
          <a:p>
            <a:pPr lvl="0"/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должна после войны сохранить «30% стандарт непроизводительных расходов казны». Эти 30% должны быть разделены между подготовкой к следующей войне и Космосом. 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Высокие риски, вызванные космической программой Соединенных Штатов, которые сейчас «переходят от геополитике к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астрополитике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Необходимость включиться в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астрополитическую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гонку.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двойного и кратного назначения любой продукции: «для войны», «для мира», «для неутилитарного».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«Двойное назначение» - это, прежде всего, принцип, согласно которому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Космоса – это, одновременно, и новое освоение Земли.</a:t>
            </a:r>
          </a:p>
        </p:txBody>
      </p:sp>
    </p:spTree>
    <p:extLst>
      <p:ext uri="{BB962C8B-B14F-4D97-AF65-F5344CB8AC3E}">
        <p14:creationId xmlns:p14="http://schemas.microsoft.com/office/powerpoint/2010/main" val="25459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8" y="0"/>
            <a:ext cx="1159163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Основания стратегии: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928" y="646331"/>
            <a:ext cx="10636082" cy="56323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t" anchorCtr="0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Стратегия исходит из необходимости 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индустриального / </a:t>
            </a:r>
            <a:r>
              <a:rPr lang="ru-RU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трансиндустриального</a:t>
            </a: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 к развитию космической экспансии: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массовое (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серийное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централизованные заводы, широкое использование аддитивных технологий.</a:t>
            </a:r>
          </a:p>
          <a:p>
            <a:pPr lvl="0"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Инфраструктура –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«земная» и «небесная».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Космодромы – универсальные, военные, импровизированные площадки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Заводы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Системы связи и мониторинга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Космический док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Космическая станция на полярной орбите (???)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Экспериментальный обитаемый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Космополис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геостационарной орбите (???)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8" y="0"/>
            <a:ext cx="1159163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Космос, наукограды и система расселения: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92" y="646331"/>
            <a:ext cx="10636082" cy="53245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t" anchorCtr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космическая стратегия должна быть неразрывно связана с новой системой расселения в РФ.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проектировании городских «созвездий» следует учитывать интересы программы освоения космического пространства, прежде всего – в отношении городов Северного Морского Пути, которые следует создавать, как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космополисы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Космополис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(1) формат проживания человека во враждебной природной среде, не антропоморфной и, в общем случае, не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геоморфной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(2) поселение с замкнутыми циклами по продовольствию, минеральным ресурсам и демографии (но не по воде, воздуху и энергии), (3) ядерный источник энергии, (4) сложные интеллектуальные деятельности,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космополис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наукоград.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Демографическая замкнутость предполагает создание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антропотипа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пилотного проекта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разумно поставить задачу создания космополиса-наукограда в Найбе (Якутия, Северный Морской Путь, особые условия Крайнего Севера), совмещенного с подводным домом-полисом.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«Биосфера-3»</a:t>
            </a:r>
          </a:p>
        </p:txBody>
      </p:sp>
    </p:spTree>
    <p:extLst>
      <p:ext uri="{BB962C8B-B14F-4D97-AF65-F5344CB8AC3E}">
        <p14:creationId xmlns:p14="http://schemas.microsoft.com/office/powerpoint/2010/main" val="11526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856" y="0"/>
            <a:ext cx="12192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</a:rPr>
              <a:t>Россия: города – узлы 1 ранга, ключевые города  «созвездий</a:t>
            </a:r>
            <a:r>
              <a:rPr lang="ru-RU" sz="3600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29EDB8-DA5A-4FE4-B108-A09E0FA4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3" y="538017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29" y="-49643"/>
            <a:ext cx="842356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Россия: перспективная система расселения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C8318-695D-4A52-9C8B-3D7E8A79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535132"/>
            <a:ext cx="10123054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29" y="-80421"/>
            <a:ext cx="842356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Ранжирование Космоса: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DFF81F-4E60-4685-94C9-008BE2AF5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2" y="565910"/>
            <a:ext cx="9918051" cy="55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theme/theme1.xml><?xml version="1.0" encoding="utf-8"?>
<a:theme xmlns:a="http://schemas.openxmlformats.org/drawingml/2006/main" name="Глубин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806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Corbel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Кашалот</dc:creator>
  <cp:lastModifiedBy>Кашалот</cp:lastModifiedBy>
  <cp:revision>9</cp:revision>
  <dcterms:created xsi:type="dcterms:W3CDTF">2025-03-30T08:07:46Z</dcterms:created>
  <dcterms:modified xsi:type="dcterms:W3CDTF">2025-03-30T09:00:02Z</dcterms:modified>
</cp:coreProperties>
</file>