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63" r:id="rId3"/>
    <p:sldId id="556" r:id="rId4"/>
    <p:sldId id="262" r:id="rId5"/>
    <p:sldId id="557" r:id="rId6"/>
    <p:sldId id="555" r:id="rId7"/>
    <p:sldId id="520" r:id="rId8"/>
    <p:sldId id="553" r:id="rId9"/>
    <p:sldId id="558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7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2461-AC8D-4D09-A861-B502AE3227C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4B2B3-2AB9-4ACB-9064-318561BE0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4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" name="Google Shape;195;g33c817a12f1_0_9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c817a12f1_0_9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" name="Google Shape;195;g33c817a12f1_0_9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c817a12f1_0_9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7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 smtClean="0"/>
              <a:pPr>
                <a:defRPr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5505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5616" y="2743201"/>
            <a:ext cx="9340769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 оборудования.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Новые разработки ЯГТУ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5616" y="4641447"/>
            <a:ext cx="9340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 Сергей Яковлевич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технологическим разработкам и коммерциализации, директор центра инженерных разработок Ярославского государственного технического университета</a:t>
            </a:r>
            <a:endParaRPr lang="ru-RU" cap="all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997CF1-EAC2-436D-8732-9037172C8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" y="-91440"/>
            <a:ext cx="12344400" cy="7013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224" y="306500"/>
            <a:ext cx="10000526" cy="5909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R="5080">
              <a:lnSpc>
                <a:spcPct val="90000"/>
              </a:lnSpc>
              <a:spcBef>
                <a:spcPct val="0"/>
              </a:spcBef>
            </a:pPr>
            <a:r>
              <a:rPr lang="ru-RU" altLang="ru-RU" sz="3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ЯГТУ: ОСНОВНЫЕ  СВЕДЕНИЯ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2DD0CE4-C442-41F5-8BB2-928D0855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48" y="1113408"/>
            <a:ext cx="5039817" cy="4443611"/>
          </a:xfrm>
          <a:prstGeom prst="rect">
            <a:avLst/>
          </a:prstGeom>
          <a:noFill/>
          <a:ln>
            <a:noFill/>
          </a:ln>
        </p:spPr>
        <p:txBody>
          <a:bodyPr wrap="square" lIns="0" tIns="1151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Более 5100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студентов</a:t>
            </a:r>
          </a:p>
          <a:p>
            <a:pPr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278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научно-педагогических</a:t>
            </a:r>
            <a:r>
              <a:rPr lang="en-US" alt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работников:</a:t>
            </a:r>
          </a:p>
          <a:p>
            <a:pPr>
              <a:defRPr/>
            </a:pPr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- 157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кандидатов наук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- 39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докторов наук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 институтов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</a:t>
            </a:r>
          </a:p>
          <a:p>
            <a:pPr indent="-259118"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Химии и химической технологии</a:t>
            </a:r>
          </a:p>
          <a:p>
            <a:pPr indent="-259118"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Инженерии и машиностроения</a:t>
            </a:r>
          </a:p>
          <a:p>
            <a:pPr marL="259118" indent="-25911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Архитектуры и дизайна</a:t>
            </a:r>
          </a:p>
          <a:p>
            <a:pPr marL="259118" indent="-25911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Инженеров строительства и транспорта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indent="-25911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Цифровых систем</a:t>
            </a:r>
          </a:p>
          <a:p>
            <a:pPr indent="-25911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Экономики и менеджмента</a:t>
            </a:r>
          </a:p>
          <a:p>
            <a:pPr indent="-259118"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 инновационных центров и лабораторий</a:t>
            </a:r>
          </a:p>
          <a:p>
            <a:pPr marL="0">
              <a:defRPr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Военный учебный центр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0982E8A-2EF3-445A-A8D2-4B792AFEDEAB}"/>
              </a:ext>
            </a:extLst>
          </p:cNvPr>
          <p:cNvSpPr txBox="1">
            <a:spLocks/>
          </p:cNvSpPr>
          <p:nvPr/>
        </p:nvSpPr>
        <p:spPr>
          <a:xfrm>
            <a:off x="6224338" y="1113408"/>
            <a:ext cx="5572414" cy="481413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Участник проекта Минпромторга России по созданию и развитию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Центров инженерных разработок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на базе университетов (с 2024г.)</a:t>
            </a: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Участник программы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«Приоритет 2030»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Минобрнауки России в статусе кандидата (с 2024г.)</a:t>
            </a: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Участник проекта Минобрнауки России по созданию и развитию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Центров трансфера технологий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на базе университетов (с 2023г.)</a:t>
            </a: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Участник проектов Минобрнауки России по развитию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университетского технологического предпринимательства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 Предпринимательская точка кипения, Тренинги технологического предпринимательства, Студенческий акселератор (с 2022г.)</a:t>
            </a: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Участник программы Минпромторга России по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реверс-инжинирингу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(с 2022г.) </a:t>
            </a:r>
          </a:p>
        </p:txBody>
      </p:sp>
    </p:spTree>
    <p:extLst>
      <p:ext uri="{BB962C8B-B14F-4D97-AF65-F5344CB8AC3E}">
        <p14:creationId xmlns:p14="http://schemas.microsoft.com/office/powerpoint/2010/main" val="33668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1AD69-3935-496D-BA8C-B23986092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29"/>
            <a:ext cx="12192000" cy="6880230"/>
          </a:xfrm>
          <a:prstGeom prst="rect">
            <a:avLst/>
          </a:prstGeom>
        </p:spPr>
      </p:pic>
      <p:sp>
        <p:nvSpPr>
          <p:cNvPr id="219" name="Google Shape;219;p37"/>
          <p:cNvSpPr txBox="1"/>
          <p:nvPr/>
        </p:nvSpPr>
        <p:spPr bwMode="auto">
          <a:xfrm>
            <a:off x="5617911" y="5172365"/>
            <a:ext cx="1459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B5C5EA-3F2B-4C9D-9948-634D83026943}"/>
              </a:ext>
            </a:extLst>
          </p:cNvPr>
          <p:cNvSpPr/>
          <p:nvPr/>
        </p:nvSpPr>
        <p:spPr>
          <a:xfrm>
            <a:off x="8117377" y="1833338"/>
            <a:ext cx="3628932" cy="3191323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Производимые продукты: 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и детали поршневых двигателей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Пресс-формы для пищевого оборудования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Гидравлические станции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для испытаний водяных насосов, масляных фильтров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конструкторской и технологической документации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ru-RU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 заказам предприятий (машин, процессов, конструкционных и эксплуатационных материалов)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237;p42">
            <a:extLst>
              <a:ext uri="{FF2B5EF4-FFF2-40B4-BE49-F238E27FC236}">
                <a16:creationId xmlns:a16="http://schemas.microsoft.com/office/drawing/2014/main" id="{3E9A358A-A20F-4366-8C8C-793E2458A718}"/>
              </a:ext>
            </a:extLst>
          </p:cNvPr>
          <p:cNvSpPr/>
          <p:nvPr/>
        </p:nvSpPr>
        <p:spPr>
          <a:xfrm rot="-5400000">
            <a:off x="4513968" y="-4504479"/>
            <a:ext cx="591553" cy="9619492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ЯГТУ может сделать для  импортозамещения 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2428ED-17E8-4CB8-809D-EEB6D6802FBD}"/>
              </a:ext>
            </a:extLst>
          </p:cNvPr>
          <p:cNvSpPr/>
          <p:nvPr/>
        </p:nvSpPr>
        <p:spPr>
          <a:xfrm>
            <a:off x="445691" y="786097"/>
            <a:ext cx="6096000" cy="52858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Конструкторская документация: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имеем опыт и знания в разработке Рабочей Конструкторской Документации (РКД) различной сложности.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Двигатели внутреннего сгорания (ДВС):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специалисты обладают глубокими знаниями в области разработки ДВС.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и успешно применяются уникальные методики испытаний ДВС.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Материаловедение и технологии: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активно занимаемся адаптацией новых материалов и технологичных покрытий.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систем двигателя: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есть опыт в разработке различных систем двигателя.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Металлургия (в сотрудничестве с партнерами):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партнерстве с ведущими компаниями мы проводим исследования в области металлургии.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Электромагнитные клапаны: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разрабатываем электромагнитные клапаны различного назначения.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Механическая обработка: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вуз располагает возможностями для проведения механической обработки деталей и узлов.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САПР: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работе мы активно используем современные системы автоматизированного проектирования (САПР).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399496"/>
            <a:ext cx="9759388" cy="535531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инновационные решения для импортозамещения в следующих областях</a:t>
            </a:r>
            <a:r>
              <a:rPr lang="ru-RU" cap="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cap="all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cap="all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Машиностроение: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Разработка и производство узлов и деталей поршневых двигателей, гидравлических станций, стендов для испытаний.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Реверс-инжиниринг и создание конструкторской документации.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Металлообработка любой сложности, включая ЧПУ и электроэрозионную обработку.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Материаловедение: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Разработка и исследование новых металлов и сплавов, полимерных покрытий с заданными свойствами.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Гальванические покрытия для защиты и улучшения характеристик изделий.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Неразрушающий контроль и измерения для обеспечения качества продукции.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Пищевая промышленность: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Проектирование и изготовление пресс-форм для пищевого оборудования.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Применение технологий из других отраслей промышленности для обработки сырья.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Инжиниринг: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Проектирование изделий в Компас 3D, инженерные расчеты и оптимизация конструкций.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3D-сканирование и прототипирование.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Разработка технологических процессов и внедрение инструментов бережливого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4217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1AD69-3935-496D-BA8C-B23986092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-82296"/>
            <a:ext cx="12335256" cy="7004303"/>
          </a:xfrm>
          <a:prstGeom prst="rect">
            <a:avLst/>
          </a:prstGeom>
        </p:spPr>
      </p:pic>
      <p:sp>
        <p:nvSpPr>
          <p:cNvPr id="219" name="Google Shape;219;p37"/>
          <p:cNvSpPr txBox="1"/>
          <p:nvPr/>
        </p:nvSpPr>
        <p:spPr bwMode="auto">
          <a:xfrm>
            <a:off x="5617911" y="5172365"/>
            <a:ext cx="1459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237;p42">
            <a:extLst>
              <a:ext uri="{FF2B5EF4-FFF2-40B4-BE49-F238E27FC236}">
                <a16:creationId xmlns:a16="http://schemas.microsoft.com/office/drawing/2014/main" id="{3E9A358A-A20F-4366-8C8C-793E2458A718}"/>
              </a:ext>
            </a:extLst>
          </p:cNvPr>
          <p:cNvSpPr/>
          <p:nvPr/>
        </p:nvSpPr>
        <p:spPr>
          <a:xfrm rot="-5400000">
            <a:off x="6051934" y="-4513970"/>
            <a:ext cx="591553" cy="9619492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ЯГТУ для этого есть 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897E37-6099-47E1-B1D6-CF4B46768E28}"/>
              </a:ext>
            </a:extLst>
          </p:cNvPr>
          <p:cNvSpPr/>
          <p:nvPr/>
        </p:nvSpPr>
        <p:spPr>
          <a:xfrm>
            <a:off x="5685103" y="1979628"/>
            <a:ext cx="6117380" cy="2308324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Лаборатории Центра инженерных разработок: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измерений и метрологии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неразрушающего контроля и измерений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Лаборатория</a:t>
            </a:r>
            <a:r>
              <a:rPr lang="en-US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</a:t>
            </a:r>
            <a:r>
              <a:rPr lang="en-US" b="1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атериаловедени</a:t>
            </a:r>
            <a:r>
              <a:rPr lang="ru-RU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Участок</a:t>
            </a:r>
            <a:r>
              <a:rPr lang="en-US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металлообработки</a:t>
            </a:r>
            <a:endParaRPr lang="ru-RU" b="1" dirty="0"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песчано-полимерной 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Лаборатория</a:t>
            </a:r>
            <a:r>
              <a:rPr lang="en-US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полимерных</a:t>
            </a:r>
            <a:r>
              <a:rPr lang="en-US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покрытий</a:t>
            </a:r>
            <a:endParaRPr lang="ru-RU" b="1" dirty="0"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Лаборатория гальванических покрытий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29B8DA-A755-48AC-8227-4C1D23BC2288}"/>
              </a:ext>
            </a:extLst>
          </p:cNvPr>
          <p:cNvSpPr/>
          <p:nvPr/>
        </p:nvSpPr>
        <p:spPr>
          <a:xfrm>
            <a:off x="2246798" y="4900943"/>
            <a:ext cx="500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B07EC2-CA9A-470E-9B38-867C64986E08}"/>
              </a:ext>
            </a:extLst>
          </p:cNvPr>
          <p:cNvSpPr/>
          <p:nvPr/>
        </p:nvSpPr>
        <p:spPr>
          <a:xfrm>
            <a:off x="483334" y="7203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E0E60E-B2C1-464C-B544-CD95A0D41DCF}"/>
              </a:ext>
            </a:extLst>
          </p:cNvPr>
          <p:cNvSpPr/>
          <p:nvPr/>
        </p:nvSpPr>
        <p:spPr>
          <a:xfrm>
            <a:off x="238959" y="720307"/>
            <a:ext cx="4362092" cy="5802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1000"/>
              </a:lnSpc>
              <a:spcBef>
                <a:spcPts val="100"/>
              </a:spcBef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Индустриальные  партнёры  ЯГТУ: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УЗГА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Автоваз</a:t>
            </a: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Черкизово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Группа ГАЗ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Объединенные кондитеры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Славнефть ЯНОС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Ярославский радиозавод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ОДК Сатурн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Тутаевский моторный завод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Кронштадт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RANGE VISION</a:t>
            </a: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Северсталь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Россети</a:t>
            </a: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Завод пролетарская свобода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АСКОНД</a:t>
            </a:r>
          </a:p>
          <a:p>
            <a:pPr marL="285750" indent="-285750">
              <a:lnSpc>
                <a:spcPct val="111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Оптиметрик</a:t>
            </a:r>
            <a:b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642E9-3017-4A88-8E62-84C05A691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39" y="-179622"/>
            <a:ext cx="12600533" cy="711077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F49273-A602-67DB-A28A-FF0E6DF3C0B8}"/>
              </a:ext>
            </a:extLst>
          </p:cNvPr>
          <p:cNvSpPr/>
          <p:nvPr/>
        </p:nvSpPr>
        <p:spPr>
          <a:xfrm>
            <a:off x="194970" y="730216"/>
            <a:ext cx="6350209" cy="51094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700" marR="5080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ВЫПОЛНЯЕМ</a:t>
            </a:r>
          </a:p>
          <a:p>
            <a:pPr marL="12700" marR="5080"/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Проектирование изделий в Компас 3D под задачи заказчика (детали, узлы, агрегаты, стенды).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Инженерные расчеты (прочностные, усталостные, тепловые, модальный анализ, моделирование течения жидкости и газа) и оптимизация конструкции на основе расчетов (в том числе, топологическая);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Создание компьютерных моделей натурных образцов деталей и сборочных единиц инструментальным обмером и/или с использованием 3D сканирования;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3D сканирование и работа с данными 3D сканирования (измерения, построение твердотельных и поверхностных моделей)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Разработка конструкторской документации в соответствии с требованиями ЕСКД для деталей и сборочных единиц;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Подбор стандартных компонентов. Составление технических заданий по ГОСТ. Поиск подрядчиков.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Консультирование и сопровождение внедрения разработки на всех этапах.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Разработка материалов и покрытий с заданными свойствами.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печать (термопласты, смола). Прототипирование.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Архитектурный и промышленный дизайн. Визуализация с применением современных технологий.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BD7474-9C3F-3906-5D4A-D7853D54D6CA}"/>
              </a:ext>
            </a:extLst>
          </p:cNvPr>
          <p:cNvSpPr/>
          <p:nvPr/>
        </p:nvSpPr>
        <p:spPr>
          <a:xfrm>
            <a:off x="6545179" y="742522"/>
            <a:ext cx="5043638" cy="42367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700" marR="5080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ГОТОВЫ К ВЫПОЛНЕНИЮ</a:t>
            </a:r>
          </a:p>
          <a:p>
            <a:pPr marL="12700" marR="5080"/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Проектирование и локализация производства различного оборудования и компонентов;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Применение  технологий из других отраслей промышленности для обработки (смешение, измельчение) сырья для изготовления кондитерских изделий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Создание масштабных макетов различных изделий (детали, узлы, установки, комплексы).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Диагностика предприятия с выдачей результата оценки по основным направлениям деятельности (организация рабочих мест, система подачи материалов, обслуживание оборудования, производственный анализ и пр.).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Рекомендации по инструментам системы Бережливого производства, внедрение которых исключит потери в основных и вспомогательных процессах (по результатам диагностики предприятия).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Анализ рынка. Технико-экономическое обоснование целесообразности внедрения разработок.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70">
            <a:extLst>
              <a:ext uri="{FF2B5EF4-FFF2-40B4-BE49-F238E27FC236}">
                <a16:creationId xmlns:a16="http://schemas.microsoft.com/office/drawing/2014/main" id="{DBD52FCF-3089-42EB-9147-ADF67D10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0" y="30358"/>
            <a:ext cx="5089299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5080">
              <a:lnSpc>
                <a:spcPts val="3120"/>
              </a:lnSpc>
              <a:spcBef>
                <a:spcPts val="500"/>
              </a:spcBef>
            </a:pPr>
            <a:r>
              <a:rPr lang="ru-RU" altLang="ru-RU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КОМПЕТЕНЦИИ ЯГТУ</a:t>
            </a:r>
          </a:p>
        </p:txBody>
      </p:sp>
    </p:spTree>
    <p:extLst>
      <p:ext uri="{BB962C8B-B14F-4D97-AF65-F5344CB8AC3E}">
        <p14:creationId xmlns:p14="http://schemas.microsoft.com/office/powerpoint/2010/main" val="9964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66A75C-1B43-4C5A-B4FB-B8EFF8D5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26199"/>
            <a:ext cx="12362688" cy="691039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F224517-BAF2-580B-AC85-0F35592E3E09}"/>
              </a:ext>
            </a:extLst>
          </p:cNvPr>
          <p:cNvGrpSpPr/>
          <p:nvPr/>
        </p:nvGrpSpPr>
        <p:grpSpPr>
          <a:xfrm>
            <a:off x="440354" y="1127098"/>
            <a:ext cx="10094689" cy="4603802"/>
            <a:chOff x="1386033" y="1680233"/>
            <a:chExt cx="10094689" cy="4603802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B19C5CC-9129-B8A4-7D28-D26118B0F7C1}"/>
                </a:ext>
              </a:extLst>
            </p:cNvPr>
            <p:cNvGrpSpPr/>
            <p:nvPr/>
          </p:nvGrpSpPr>
          <p:grpSpPr>
            <a:xfrm>
              <a:off x="1386033" y="1680233"/>
              <a:ext cx="10094689" cy="4603802"/>
              <a:chOff x="1376408" y="1247097"/>
              <a:chExt cx="10094689" cy="4603802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AF1EAFFF-02F3-67DA-DBBE-8392AED07F76}"/>
                  </a:ext>
                </a:extLst>
              </p:cNvPr>
              <p:cNvGrpSpPr/>
              <p:nvPr/>
            </p:nvGrpSpPr>
            <p:grpSpPr>
              <a:xfrm>
                <a:off x="1376408" y="1247097"/>
                <a:ext cx="10094689" cy="3608031"/>
                <a:chOff x="1376408" y="1247097"/>
                <a:chExt cx="10094689" cy="3608031"/>
              </a:xfrm>
            </p:grpSpPr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id="{F5FB87FC-40E3-40AD-1123-FF681CD64741}"/>
                    </a:ext>
                  </a:extLst>
                </p:cNvPr>
                <p:cNvGrpSpPr/>
                <p:nvPr/>
              </p:nvGrpSpPr>
              <p:grpSpPr>
                <a:xfrm>
                  <a:off x="1376408" y="1247097"/>
                  <a:ext cx="10094689" cy="1339707"/>
                  <a:chOff x="1376408" y="1247097"/>
                  <a:chExt cx="10094689" cy="1339707"/>
                </a:xfrm>
              </p:grpSpPr>
              <p:sp>
                <p:nvSpPr>
                  <p:cNvPr id="25" name="Прямоугольник 24">
                    <a:extLst>
                      <a:ext uri="{FF2B5EF4-FFF2-40B4-BE49-F238E27FC236}">
                        <a16:creationId xmlns:a16="http://schemas.microsoft.com/office/drawing/2014/main" id="{E7F05BD8-0514-D530-48CE-1D33CC51875E}"/>
                      </a:ext>
                    </a:extLst>
                  </p:cNvPr>
                  <p:cNvSpPr/>
                  <p:nvPr/>
                </p:nvSpPr>
                <p:spPr>
                  <a:xfrm>
                    <a:off x="1376408" y="1247097"/>
                    <a:ext cx="10094689" cy="1339707"/>
                  </a:xfrm>
                  <a:prstGeom prst="rect">
                    <a:avLst/>
                  </a:prstGeom>
                  <a:noFill/>
                  <a:ln w="1587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ru-RU" sz="1600" b="1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Функциональные участки </a:t>
                    </a:r>
                    <a:r>
                      <a:rPr lang="ru-RU" sz="14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(лаборатории, </a:t>
                    </a:r>
                    <a:r>
                      <a:rPr lang="en-US" sz="14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fab-lab</a:t>
                    </a:r>
                    <a:r>
                      <a:rPr lang="ru-RU" sz="14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, центры, опытное производство) с оборудованием и специализированным ПО</a:t>
                    </a:r>
                  </a:p>
                </p:txBody>
              </p:sp>
              <p:grpSp>
                <p:nvGrpSpPr>
                  <p:cNvPr id="24" name="Группа 23">
                    <a:extLst>
                      <a:ext uri="{FF2B5EF4-FFF2-40B4-BE49-F238E27FC236}">
                        <a16:creationId xmlns:a16="http://schemas.microsoft.com/office/drawing/2014/main" id="{AB6690F1-B943-4FB5-D4AA-EA9CD5C8D6D1}"/>
                      </a:ext>
                    </a:extLst>
                  </p:cNvPr>
                  <p:cNvGrpSpPr/>
                  <p:nvPr/>
                </p:nvGrpSpPr>
                <p:grpSpPr>
                  <a:xfrm>
                    <a:off x="1376408" y="1842293"/>
                    <a:ext cx="9639184" cy="664182"/>
                    <a:chOff x="1204760" y="1445140"/>
                    <a:chExt cx="9639184" cy="664182"/>
                  </a:xfrm>
                </p:grpSpPr>
                <p:sp>
                  <p:nvSpPr>
                    <p:cNvPr id="20" name="Прямоугольник 19">
                      <a:extLst>
                        <a:ext uri="{FF2B5EF4-FFF2-40B4-BE49-F238E27FC236}">
                          <a16:creationId xmlns:a16="http://schemas.microsoft.com/office/drawing/2014/main" id="{32FDB366-2050-72A1-85A7-FF4EF8794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4760" y="1472247"/>
                      <a:ext cx="2079054" cy="6256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kern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«Цифровая инженерия»</a:t>
                      </a:r>
                    </a:p>
                  </p:txBody>
                </p:sp>
                <p:sp>
                  <p:nvSpPr>
                    <p:cNvPr id="21" name="Прямоугольник 20">
                      <a:extLst>
                        <a:ext uri="{FF2B5EF4-FFF2-40B4-BE49-F238E27FC236}">
                          <a16:creationId xmlns:a16="http://schemas.microsoft.com/office/drawing/2014/main" id="{CD4DBA49-A6A0-3ADB-50C4-6671AF8F5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1125" y="1445140"/>
                      <a:ext cx="2912646" cy="6256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«Многоцелевые силовые установки»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 в т.ч. гибридные)</a:t>
                      </a:r>
                    </a:p>
                  </p:txBody>
                </p:sp>
                <p:sp>
                  <p:nvSpPr>
                    <p:cNvPr id="22" name="Прямоугольник 21">
                      <a:extLst>
                        <a:ext uri="{FF2B5EF4-FFF2-40B4-BE49-F238E27FC236}">
                          <a16:creationId xmlns:a16="http://schemas.microsoft.com/office/drawing/2014/main" id="{7B66337E-BCB3-D9B0-1901-88BB5B081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4990" y="1483680"/>
                      <a:ext cx="2615475" cy="6256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kern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«Новые производственные технологии»</a:t>
                      </a:r>
                    </a:p>
                  </p:txBody>
                </p:sp>
                <p:sp>
                  <p:nvSpPr>
                    <p:cNvPr id="23" name="Прямоугольник 22">
                      <a:extLst>
                        <a:ext uri="{FF2B5EF4-FFF2-40B4-BE49-F238E27FC236}">
                          <a16:creationId xmlns:a16="http://schemas.microsoft.com/office/drawing/2014/main" id="{E37C426A-CEF6-9774-98D9-015CF20E9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9009" y="1445140"/>
                      <a:ext cx="2184935" cy="6256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kern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«Новые материалы и покрытия</a:t>
                      </a:r>
                    </a:p>
                  </p:txBody>
                </p:sp>
              </p:grpSp>
            </p:grpSp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F4E3086B-3336-8973-A747-EB529B4A9502}"/>
                    </a:ext>
                  </a:extLst>
                </p:cNvPr>
                <p:cNvGrpSpPr/>
                <p:nvPr/>
              </p:nvGrpSpPr>
              <p:grpSpPr>
                <a:xfrm>
                  <a:off x="1376412" y="2731291"/>
                  <a:ext cx="10094685" cy="845359"/>
                  <a:chOff x="1376412" y="2731291"/>
                  <a:chExt cx="10094685" cy="845359"/>
                </a:xfrm>
              </p:grpSpPr>
              <p:sp>
                <p:nvSpPr>
                  <p:cNvPr id="28" name="Прямоугольник 27">
                    <a:extLst>
                      <a:ext uri="{FF2B5EF4-FFF2-40B4-BE49-F238E27FC236}">
                        <a16:creationId xmlns:a16="http://schemas.microsoft.com/office/drawing/2014/main" id="{B57D91C5-F67C-8B8D-5CEC-E4E1175EDD35}"/>
                      </a:ext>
                    </a:extLst>
                  </p:cNvPr>
                  <p:cNvSpPr/>
                  <p:nvPr/>
                </p:nvSpPr>
                <p:spPr>
                  <a:xfrm>
                    <a:off x="1376412" y="2731291"/>
                    <a:ext cx="10094685" cy="845359"/>
                  </a:xfrm>
                  <a:prstGeom prst="rect">
                    <a:avLst/>
                  </a:prstGeom>
                  <a:noFill/>
                  <a:ln w="15875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ru-RU" sz="1600" b="1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Управление работами </a:t>
                    </a:r>
                    <a:r>
                      <a:rPr lang="ru-RU" sz="14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- Центры (оргструктура) + проектные офисы (группы под задачи)</a:t>
                    </a:r>
                  </a:p>
                </p:txBody>
              </p:sp>
              <p:sp>
                <p:nvSpPr>
                  <p:cNvPr id="30" name="Прямоугольник 29">
                    <a:extLst>
                      <a:ext uri="{FF2B5EF4-FFF2-40B4-BE49-F238E27FC236}">
                        <a16:creationId xmlns:a16="http://schemas.microsoft.com/office/drawing/2014/main" id="{54C6D347-F58B-E7AF-67C0-07BD31F7C4A7}"/>
                      </a:ext>
                    </a:extLst>
                  </p:cNvPr>
                  <p:cNvSpPr/>
                  <p:nvPr/>
                </p:nvSpPr>
                <p:spPr>
                  <a:xfrm>
                    <a:off x="1826132" y="3027743"/>
                    <a:ext cx="2184935" cy="5470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Центр инженерных разработок</a:t>
                    </a:r>
                  </a:p>
                </p:txBody>
              </p:sp>
              <p:sp>
                <p:nvSpPr>
                  <p:cNvPr id="31" name="Прямоугольник 30">
                    <a:extLst>
                      <a:ext uri="{FF2B5EF4-FFF2-40B4-BE49-F238E27FC236}">
                        <a16:creationId xmlns:a16="http://schemas.microsoft.com/office/drawing/2014/main" id="{50724063-37BD-251C-65F7-9A7D14768818}"/>
                      </a:ext>
                    </a:extLst>
                  </p:cNvPr>
                  <p:cNvSpPr/>
                  <p:nvPr/>
                </p:nvSpPr>
                <p:spPr>
                  <a:xfrm>
                    <a:off x="4545033" y="3058890"/>
                    <a:ext cx="2184935" cy="4770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Центр новых технологий производства</a:t>
                    </a:r>
                  </a:p>
                </p:txBody>
              </p:sp>
              <p:sp>
                <p:nvSpPr>
                  <p:cNvPr id="32" name="Прямоугольник 31">
                    <a:extLst>
                      <a:ext uri="{FF2B5EF4-FFF2-40B4-BE49-F238E27FC236}">
                        <a16:creationId xmlns:a16="http://schemas.microsoft.com/office/drawing/2014/main" id="{D5C8D160-F811-8E80-D90C-3937CA3027AE}"/>
                      </a:ext>
                    </a:extLst>
                  </p:cNvPr>
                  <p:cNvSpPr/>
                  <p:nvPr/>
                </p:nvSpPr>
                <p:spPr>
                  <a:xfrm>
                    <a:off x="7314621" y="3058890"/>
                    <a:ext cx="1233181" cy="4770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КБ АПД</a:t>
                    </a:r>
                  </a:p>
                </p:txBody>
              </p:sp>
            </p:grpSp>
            <p:grpSp>
              <p:nvGrpSpPr>
                <p:cNvPr id="44" name="Группа 43">
                  <a:extLst>
                    <a:ext uri="{FF2B5EF4-FFF2-40B4-BE49-F238E27FC236}">
                      <a16:creationId xmlns:a16="http://schemas.microsoft.com/office/drawing/2014/main" id="{2E21802D-3087-9241-0A71-49F473A0EDB1}"/>
                    </a:ext>
                  </a:extLst>
                </p:cNvPr>
                <p:cNvGrpSpPr/>
                <p:nvPr/>
              </p:nvGrpSpPr>
              <p:grpSpPr>
                <a:xfrm>
                  <a:off x="1376410" y="3730049"/>
                  <a:ext cx="10094685" cy="1125079"/>
                  <a:chOff x="1376410" y="3730049"/>
                  <a:chExt cx="10094685" cy="1125079"/>
                </a:xfrm>
              </p:grpSpPr>
              <p:sp>
                <p:nvSpPr>
                  <p:cNvPr id="29" name="Прямоугольник 28">
                    <a:extLst>
                      <a:ext uri="{FF2B5EF4-FFF2-40B4-BE49-F238E27FC236}">
                        <a16:creationId xmlns:a16="http://schemas.microsoft.com/office/drawing/2014/main" id="{4C2E3F40-F4C1-FA02-CDC6-83E0FA13DDC9}"/>
                      </a:ext>
                    </a:extLst>
                  </p:cNvPr>
                  <p:cNvSpPr/>
                  <p:nvPr/>
                </p:nvSpPr>
                <p:spPr>
                  <a:xfrm>
                    <a:off x="1376410" y="3730049"/>
                    <a:ext cx="10094685" cy="1125079"/>
                  </a:xfrm>
                  <a:prstGeom prst="rect">
                    <a:avLst/>
                  </a:prstGeom>
                  <a:noFill/>
                  <a:ln w="15875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ru-RU" sz="1600" b="1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Основные виды работ</a:t>
                    </a:r>
                    <a:endParaRPr lang="ru-RU" sz="1600" kern="0" dirty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Прямоугольник 34">
                    <a:extLst>
                      <a:ext uri="{FF2B5EF4-FFF2-40B4-BE49-F238E27FC236}">
                        <a16:creationId xmlns:a16="http://schemas.microsoft.com/office/drawing/2014/main" id="{AB841D65-9A03-4F64-D9E6-62C5C9AAD25E}"/>
                      </a:ext>
                    </a:extLst>
                  </p:cNvPr>
                  <p:cNvSpPr/>
                  <p:nvPr/>
                </p:nvSpPr>
                <p:spPr>
                  <a:xfrm>
                    <a:off x="1448752" y="4006601"/>
                    <a:ext cx="2260736" cy="801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Инженерно-техническое проектирование изделий</a:t>
                    </a:r>
                  </a:p>
                </p:txBody>
              </p:sp>
              <p:sp>
                <p:nvSpPr>
                  <p:cNvPr id="36" name="Прямоугольник 35">
                    <a:extLst>
                      <a:ext uri="{FF2B5EF4-FFF2-40B4-BE49-F238E27FC236}">
                        <a16:creationId xmlns:a16="http://schemas.microsoft.com/office/drawing/2014/main" id="{427390FE-90A7-91AF-8A09-66AC42F19FD0}"/>
                      </a:ext>
                    </a:extLst>
                  </p:cNvPr>
                  <p:cNvSpPr/>
                  <p:nvPr/>
                </p:nvSpPr>
                <p:spPr>
                  <a:xfrm>
                    <a:off x="3625427" y="4071031"/>
                    <a:ext cx="2507130" cy="7612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Инженерно-техническое проектирование технологических процессов</a:t>
                    </a:r>
                  </a:p>
                </p:txBody>
              </p:sp>
              <p:sp>
                <p:nvSpPr>
                  <p:cNvPr id="37" name="Прямоугольник 36">
                    <a:extLst>
                      <a:ext uri="{FF2B5EF4-FFF2-40B4-BE49-F238E27FC236}">
                        <a16:creationId xmlns:a16="http://schemas.microsoft.com/office/drawing/2014/main" id="{10E98372-B820-13AA-0E29-1E6FCC80AE93}"/>
                      </a:ext>
                    </a:extLst>
                  </p:cNvPr>
                  <p:cNvSpPr/>
                  <p:nvPr/>
                </p:nvSpPr>
                <p:spPr>
                  <a:xfrm>
                    <a:off x="7218648" y="4048380"/>
                    <a:ext cx="1425128" cy="7177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НИОКР</a:t>
                    </a:r>
                  </a:p>
                </p:txBody>
              </p:sp>
              <p:sp>
                <p:nvSpPr>
                  <p:cNvPr id="38" name="Прямоугольник 37">
                    <a:extLst>
                      <a:ext uri="{FF2B5EF4-FFF2-40B4-BE49-F238E27FC236}">
                        <a16:creationId xmlns:a16="http://schemas.microsoft.com/office/drawing/2014/main" id="{F8C015D1-BB55-E673-A4FC-5F8CA08F7B90}"/>
                      </a:ext>
                    </a:extLst>
                  </p:cNvPr>
                  <p:cNvSpPr/>
                  <p:nvPr/>
                </p:nvSpPr>
                <p:spPr>
                  <a:xfrm>
                    <a:off x="8452172" y="4008382"/>
                    <a:ext cx="2941433" cy="8157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Обучение персонала заказчиков, связанное с освоением новых производственных технологий</a:t>
                    </a:r>
                  </a:p>
                </p:txBody>
              </p:sp>
              <p:sp>
                <p:nvSpPr>
                  <p:cNvPr id="39" name="Прямоугольник 38">
                    <a:extLst>
                      <a:ext uri="{FF2B5EF4-FFF2-40B4-BE49-F238E27FC236}">
                        <a16:creationId xmlns:a16="http://schemas.microsoft.com/office/drawing/2014/main" id="{24AD40E0-CEAD-8AC5-BB90-CC30D8621DA6}"/>
                      </a:ext>
                    </a:extLst>
                  </p:cNvPr>
                  <p:cNvSpPr/>
                  <p:nvPr/>
                </p:nvSpPr>
                <p:spPr>
                  <a:xfrm>
                    <a:off x="6034437" y="4061671"/>
                    <a:ext cx="1622051" cy="7091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kern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Инженерно-технические консультации</a:t>
                    </a:r>
                  </a:p>
                </p:txBody>
              </p:sp>
            </p:grpSp>
          </p:grp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31DFD3-0C86-B38C-0ECD-9E626EA434AC}"/>
                  </a:ext>
                </a:extLst>
              </p:cNvPr>
              <p:cNvSpPr/>
              <p:nvPr/>
            </p:nvSpPr>
            <p:spPr>
              <a:xfrm>
                <a:off x="1376412" y="5005540"/>
                <a:ext cx="10094683" cy="845359"/>
              </a:xfrm>
              <a:prstGeom prst="rect">
                <a:avLst/>
              </a:prstGeom>
              <a:noFill/>
              <a:ln w="15875">
                <a:solidFill>
                  <a:schemeClr val="tx2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ru-RU" sz="16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Треки образовательных программ</a:t>
                </a:r>
                <a:endParaRPr lang="ru-RU" sz="1600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A2B1B7C-F792-C2C6-C8B3-AE8681316C43}"/>
                  </a:ext>
                </a:extLst>
              </p:cNvPr>
              <p:cNvSpPr/>
              <p:nvPr/>
            </p:nvSpPr>
            <p:spPr>
              <a:xfrm>
                <a:off x="4609096" y="5263906"/>
                <a:ext cx="2184935" cy="559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Научно-исследовательский</a:t>
                </a: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B98D656-E1B6-C7BF-C259-5075F6E89665}"/>
                  </a:ext>
                </a:extLst>
              </p:cNvPr>
              <p:cNvSpPr/>
              <p:nvPr/>
            </p:nvSpPr>
            <p:spPr>
              <a:xfrm>
                <a:off x="6838745" y="5346785"/>
                <a:ext cx="2184935" cy="4770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Предпринимательский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FAA6C20-4FB0-F475-7F5C-6660ADE4B4D3}"/>
                  </a:ext>
                </a:extLst>
              </p:cNvPr>
              <p:cNvSpPr/>
              <p:nvPr/>
            </p:nvSpPr>
            <p:spPr>
              <a:xfrm>
                <a:off x="2668802" y="5272468"/>
                <a:ext cx="2184935" cy="5513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Прикладной</a:t>
                </a: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E40DD98-BFCA-40B8-3975-A4E741068DD8}"/>
                </a:ext>
              </a:extLst>
            </p:cNvPr>
            <p:cNvSpPr/>
            <p:nvPr/>
          </p:nvSpPr>
          <p:spPr>
            <a:xfrm>
              <a:off x="8840282" y="3471914"/>
              <a:ext cx="2376722" cy="5327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Лаборатория термопластов и композитов</a:t>
              </a:r>
            </a:p>
          </p:txBody>
        </p:sp>
      </p:grpSp>
      <p:sp>
        <p:nvSpPr>
          <p:cNvPr id="34" name="Прямоугольник 70">
            <a:extLst>
              <a:ext uri="{FF2B5EF4-FFF2-40B4-BE49-F238E27FC236}">
                <a16:creationId xmlns:a16="http://schemas.microsoft.com/office/drawing/2014/main" id="{10FEAD6D-9030-4AE2-896F-D28BF7A8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0" y="211485"/>
            <a:ext cx="9439918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5080">
              <a:lnSpc>
                <a:spcPts val="3120"/>
              </a:lnSpc>
              <a:spcBef>
                <a:spcPts val="500"/>
              </a:spcBef>
            </a:pPr>
            <a:r>
              <a:rPr lang="ru-RU" altLang="ru-RU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МТО и модель управления процессами НИОКР</a:t>
            </a:r>
          </a:p>
        </p:txBody>
      </p:sp>
    </p:spTree>
    <p:extLst>
      <p:ext uri="{BB962C8B-B14F-4D97-AF65-F5344CB8AC3E}">
        <p14:creationId xmlns:p14="http://schemas.microsoft.com/office/powerpoint/2010/main" val="13991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C2BDD-78BC-472D-A3EF-D0CE05EC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16" y="-426380"/>
            <a:ext cx="12371832" cy="703173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F49273-A602-67DB-A28A-FF0E6DF3C0B8}"/>
              </a:ext>
            </a:extLst>
          </p:cNvPr>
          <p:cNvSpPr/>
          <p:nvPr/>
        </p:nvSpPr>
        <p:spPr>
          <a:xfrm>
            <a:off x="142216" y="742522"/>
            <a:ext cx="11345721" cy="51094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Нет единой сквозной системы по импортозамещению, есть потребность рынка, но нет физической возможности изготовить опытные образцы (у бизнеса цель заработок, перегружены).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Высокая % ставка по кредитованию для реального сектора экономики, есть один инструмент-ФРП (малый и средний бизнес не всегда могут использовать).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Нет четкого целеполагания от государства на все предприятия по импортозамещению, с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Необходимость возрождать сквозную систему подготовки кадров для реального сектора экономики, включая запросы от самих заводов, и по циклу менеджмента, тоже с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Переманивание из Университета на заводы толковых проектировщиков, которые занимаются импортозамещением.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Нет конкретной программы под эгидой например МО по созданию центра компетенций двигателестроения (и прочих проектов) на базе Университета. С финансированием и административной помощью по всей цепочке импортозамещения.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Университет наравне с обычными ООО участвует в процедурах закупок на предприятия, по ценообразованию цена Университета будет всегда выше так как ОХР составляют 28%.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70">
            <a:extLst>
              <a:ext uri="{FF2B5EF4-FFF2-40B4-BE49-F238E27FC236}">
                <a16:creationId xmlns:a16="http://schemas.microsoft.com/office/drawing/2014/main" id="{DBD52FCF-3089-42EB-9147-ADF67D10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0" y="252644"/>
            <a:ext cx="5089299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5080">
              <a:lnSpc>
                <a:spcPts val="3120"/>
              </a:lnSpc>
              <a:spcBef>
                <a:spcPts val="500"/>
              </a:spcBef>
            </a:pPr>
            <a:r>
              <a:rPr lang="ru-RU" altLang="ru-RU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Имеющееся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37086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C2BDD-78BC-472D-A3EF-D0CE05EC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16" y="-426380"/>
            <a:ext cx="12371832" cy="703173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F49273-A602-67DB-A28A-FF0E6DF3C0B8}"/>
              </a:ext>
            </a:extLst>
          </p:cNvPr>
          <p:cNvSpPr/>
          <p:nvPr/>
        </p:nvSpPr>
        <p:spPr>
          <a:xfrm>
            <a:off x="142216" y="742522"/>
            <a:ext cx="11345721" cy="51094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низкие компетенции по составлению технического задания: второстепенные параметры выдвигаются ключевыми, а ключевые "забываются" (пример валки и сухое трение)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процедура закупок, которая увеличивает срок реализации проектов по импортозамещению на срок от 2 месяцев (по регламенту 155 РД). (при наличии индустриального партнера, вынуждены искать еще две организации или объяснять, что другие не способны).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недостаточный уровень финансирования связки "университет - индустриальный партнер", АТР позволяет тратить 30% от суммы гранта, Университет имеет широкий спектр компетенций, но не всё способен </a:t>
            </a:r>
            <a:r>
              <a:rPr lang="ru-RU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прототипировать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в своих стенах.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шаблон «отечественное – дешевое».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нежелание предприятий нарабатывать утраченное, ожидание возвращения заграничных поставщиков.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отсутствие понимания, что университет не может проводить реверс-инжиниринг за свой счет, хотят покупать сразу готовое по цене европейцев или китайцев.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проекты импортозамещения поручают людям, которые перегружены текучкой и не успевают вести внешнюю коммуникацию и сопроводительную документацию.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Страх перед службами безопасности предприятий (проблемы с передачей информации, внос-вынос опытных образцов и образцов-сравнения).</a:t>
            </a:r>
          </a:p>
        </p:txBody>
      </p:sp>
      <p:sp>
        <p:nvSpPr>
          <p:cNvPr id="11" name="Прямоугольник 70">
            <a:extLst>
              <a:ext uri="{FF2B5EF4-FFF2-40B4-BE49-F238E27FC236}">
                <a16:creationId xmlns:a16="http://schemas.microsoft.com/office/drawing/2014/main" id="{DBD52FCF-3089-42EB-9147-ADF67D10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0" y="252644"/>
            <a:ext cx="5089299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5080">
              <a:lnSpc>
                <a:spcPts val="3120"/>
              </a:lnSpc>
              <a:spcBef>
                <a:spcPts val="500"/>
              </a:spcBef>
            </a:pPr>
            <a:r>
              <a:rPr lang="ru-RU" altLang="ru-RU" sz="2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Имеющееся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34432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Глубин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1266</Words>
  <Application>Microsoft Office PowerPoint</Application>
  <PresentationFormat>Широкоэкранный</PresentationFormat>
  <Paragraphs>148</Paragraphs>
  <Slides>10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MT</vt:lpstr>
      <vt:lpstr>Bahnschrift SemiBold</vt:lpstr>
      <vt:lpstr>Calibri</vt:lpstr>
      <vt:lpstr>Corbel</vt:lpstr>
      <vt:lpstr>Symbol</vt:lpstr>
      <vt:lpstr>Times New Roman</vt:lpstr>
      <vt:lpstr>Verdana</vt:lpstr>
      <vt:lpstr>Wingdings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МЭФ</dc:title>
  <dc:creator>*</dc:creator>
  <cp:lastModifiedBy>Василиса</cp:lastModifiedBy>
  <cp:revision>80</cp:revision>
  <dcterms:created xsi:type="dcterms:W3CDTF">2022-02-01T10:29:34Z</dcterms:created>
  <dcterms:modified xsi:type="dcterms:W3CDTF">2025-04-03T08:33:03Z</dcterms:modified>
</cp:coreProperties>
</file>