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  <p:sldMasterId id="2147483672" r:id="rId3"/>
  </p:sldMasterIdLst>
  <p:notesMasterIdLst>
    <p:notesMasterId r:id="rId22"/>
  </p:notesMasterIdLst>
  <p:sldIdLst>
    <p:sldId id="1174" r:id="rId4"/>
    <p:sldId id="1175" r:id="rId5"/>
    <p:sldId id="1176" r:id="rId6"/>
    <p:sldId id="1179" r:id="rId7"/>
    <p:sldId id="1185" r:id="rId8"/>
    <p:sldId id="1209" r:id="rId9"/>
    <p:sldId id="1190" r:id="rId10"/>
    <p:sldId id="1191" r:id="rId11"/>
    <p:sldId id="1192" r:id="rId12"/>
    <p:sldId id="1193" r:id="rId13"/>
    <p:sldId id="1200" r:id="rId14"/>
    <p:sldId id="1201" r:id="rId15"/>
    <p:sldId id="1202" r:id="rId16"/>
    <p:sldId id="1204" r:id="rId17"/>
    <p:sldId id="1205" r:id="rId18"/>
    <p:sldId id="1214" r:id="rId19"/>
    <p:sldId id="1210" r:id="rId20"/>
    <p:sldId id="1215" r:id="rId21"/>
  </p:sldIdLst>
  <p:sldSz cx="9906000" cy="6858000" type="A4"/>
  <p:notesSz cx="6797675" cy="9926638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12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Селиванов Михаил Юрьевич" initials="СМЮ" lastIdx="1" clrIdx="0">
    <p:extLst>
      <p:ext uri="{19B8F6BF-5375-455C-9EA6-DF929625EA0E}">
        <p15:presenceInfo xmlns:p15="http://schemas.microsoft.com/office/powerpoint/2012/main" userId="S-1-5-21-1216908592-541135929-460676036-5138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060"/>
    <a:srgbClr val="072667"/>
    <a:srgbClr val="BBE0E3"/>
    <a:srgbClr val="08276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Средний стиль 4 - акцент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E3FDE45-AF77-4B5C-9715-49D594BDF05E}" styleName="Светлый стиль 1 — акцент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72" autoAdjust="0"/>
    <p:restoredTop sz="94660"/>
  </p:normalViewPr>
  <p:slideViewPr>
    <p:cSldViewPr>
      <p:cViewPr varScale="1">
        <p:scale>
          <a:sx n="50" d="100"/>
          <a:sy n="50" d="100"/>
        </p:scale>
        <p:origin x="1248" y="38"/>
      </p:cViewPr>
      <p:guideLst>
        <p:guide orient="horz" pos="2160"/>
        <p:guide pos="312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8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8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2DEE76-1AD6-4281-82F7-B7785B74CBAA}" type="doc">
      <dgm:prSet loTypeId="urn:microsoft.com/office/officeart/2005/8/layout/venn1" loCatId="relationship" qsTypeId="urn:microsoft.com/office/officeart/2005/8/quickstyle/simple2" qsCatId="simple" csTypeId="urn:microsoft.com/office/officeart/2005/8/colors/accent0_1" csCatId="mainScheme" phldr="1"/>
      <dgm:spPr/>
      <dgm:t>
        <a:bodyPr/>
        <a:lstStyle/>
        <a:p>
          <a:endParaRPr lang="ru-RU"/>
        </a:p>
      </dgm:t>
    </dgm:pt>
    <dgm:pt modelId="{20658614-2707-4C84-806D-1CBE1BACEEF0}">
      <dgm:prSet custT="1"/>
      <dgm:spPr/>
      <dgm:t>
        <a:bodyPr/>
        <a:lstStyle/>
        <a:p>
          <a:pPr rtl="0"/>
          <a:r>
            <a:rPr lang="ru-RU"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Применение принципов конвейерной сборки</a:t>
          </a:r>
        </a:p>
      </dgm:t>
    </dgm:pt>
    <dgm:pt modelId="{3C66E4E1-6B16-4A75-98F1-62A77945D5F8}" type="parTrans" cxnId="{3383A9B0-7EEA-4E75-8D3D-67813D73266F}">
      <dgm:prSet/>
      <dgm:spPr/>
      <dgm:t>
        <a:bodyPr/>
        <a:lstStyle/>
        <a:p>
          <a:endParaRPr lang="ru-RU"/>
        </a:p>
      </dgm:t>
    </dgm:pt>
    <dgm:pt modelId="{C88574A2-E3A2-413C-B118-407706EB9F7D}" type="sibTrans" cxnId="{3383A9B0-7EEA-4E75-8D3D-67813D73266F}">
      <dgm:prSet/>
      <dgm:spPr/>
      <dgm:t>
        <a:bodyPr/>
        <a:lstStyle/>
        <a:p>
          <a:endParaRPr lang="ru-RU"/>
        </a:p>
      </dgm:t>
    </dgm:pt>
    <dgm:pt modelId="{25C3F7A5-70B8-446A-86C1-F87BF7B044A9}">
      <dgm:prSet custT="1"/>
      <dgm:spPr/>
      <dgm:t>
        <a:bodyPr/>
        <a:lstStyle/>
        <a:p>
          <a:pPr rtl="0"/>
          <a:r>
            <a:rPr lang="ru-RU"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Снижение стоимости двигательных установок</a:t>
          </a:r>
        </a:p>
      </dgm:t>
    </dgm:pt>
    <dgm:pt modelId="{A50EEDF4-1CC8-4BD5-BD55-FE67811D6114}" type="parTrans" cxnId="{A90B18BE-C68F-4C7A-9218-E7C2953245D5}">
      <dgm:prSet/>
      <dgm:spPr/>
      <dgm:t>
        <a:bodyPr/>
        <a:lstStyle/>
        <a:p>
          <a:endParaRPr lang="ru-RU"/>
        </a:p>
      </dgm:t>
    </dgm:pt>
    <dgm:pt modelId="{A5C97069-4097-4805-9998-3035049E273C}" type="sibTrans" cxnId="{A90B18BE-C68F-4C7A-9218-E7C2953245D5}">
      <dgm:prSet/>
      <dgm:spPr/>
      <dgm:t>
        <a:bodyPr/>
        <a:lstStyle/>
        <a:p>
          <a:endParaRPr lang="ru-RU"/>
        </a:p>
      </dgm:t>
    </dgm:pt>
    <dgm:pt modelId="{0C904394-CEDF-4B4A-9969-4798B277C01E}">
      <dgm:prSet custT="1"/>
      <dgm:spPr/>
      <dgm:t>
        <a:bodyPr/>
        <a:lstStyle/>
        <a:p>
          <a:pPr rtl="0"/>
          <a:r>
            <a:rPr lang="ru-RU"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Широкий спектр задач – </a:t>
          </a:r>
          <a:r>
            <a:rPr lang="ru-RU" sz="1400" dirty="0" err="1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довыведение</a:t>
          </a:r>
          <a:r>
            <a:rPr lang="ru-RU"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, коррекция, сведение с орбиты</a:t>
          </a:r>
        </a:p>
      </dgm:t>
    </dgm:pt>
    <dgm:pt modelId="{CE0707F4-226D-4E0C-A29A-34BA6FF65A88}" type="parTrans" cxnId="{6C884D4D-FC93-4123-B335-8B387CBE6881}">
      <dgm:prSet/>
      <dgm:spPr/>
      <dgm:t>
        <a:bodyPr/>
        <a:lstStyle/>
        <a:p>
          <a:endParaRPr lang="ru-RU"/>
        </a:p>
      </dgm:t>
    </dgm:pt>
    <dgm:pt modelId="{E4077B7A-4921-4F5F-80D9-CB6F66EE8120}" type="sibTrans" cxnId="{6C884D4D-FC93-4123-B335-8B387CBE6881}">
      <dgm:prSet/>
      <dgm:spPr/>
      <dgm:t>
        <a:bodyPr/>
        <a:lstStyle/>
        <a:p>
          <a:endParaRPr lang="ru-RU"/>
        </a:p>
      </dgm:t>
    </dgm:pt>
    <dgm:pt modelId="{AB6677C6-DC68-4705-809B-F765523A30F9}">
      <dgm:prSet custT="1"/>
      <dgm:spPr/>
      <dgm:t>
        <a:bodyPr/>
        <a:lstStyle/>
        <a:p>
          <a:pPr rtl="0"/>
          <a:r>
            <a:rPr lang="ru-RU"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Снижение требований к резервированию бортовых систем. Резервирование количеством аппаратов</a:t>
          </a:r>
        </a:p>
      </dgm:t>
    </dgm:pt>
    <dgm:pt modelId="{FBAFB132-D935-41DB-B73F-C659CB810BB4}" type="parTrans" cxnId="{B1902F93-A070-4148-B52E-2313DB85870B}">
      <dgm:prSet/>
      <dgm:spPr/>
      <dgm:t>
        <a:bodyPr/>
        <a:lstStyle/>
        <a:p>
          <a:endParaRPr lang="ru-RU"/>
        </a:p>
      </dgm:t>
    </dgm:pt>
    <dgm:pt modelId="{15B7E76A-425B-4067-83B8-927957000FD2}" type="sibTrans" cxnId="{B1902F93-A070-4148-B52E-2313DB85870B}">
      <dgm:prSet/>
      <dgm:spPr/>
      <dgm:t>
        <a:bodyPr/>
        <a:lstStyle/>
        <a:p>
          <a:endParaRPr lang="ru-RU"/>
        </a:p>
      </dgm:t>
    </dgm:pt>
    <dgm:pt modelId="{3E54F269-B827-4405-92D6-3EF0E08A271F}">
      <dgm:prSet custT="1"/>
      <dgm:spPr/>
      <dgm:t>
        <a:bodyPr/>
        <a:lstStyle/>
        <a:p>
          <a:pPr rtl="0"/>
          <a:r>
            <a:rPr lang="ru-RU"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Переход с традиционного рабочего тела ксенон на более дешевый и доступный криптон</a:t>
          </a:r>
        </a:p>
      </dgm:t>
    </dgm:pt>
    <dgm:pt modelId="{992BD50D-A4CA-48DD-BB45-A25FE3B6EAAA}" type="parTrans" cxnId="{8ED3919B-B9CE-4FCB-816C-411941FB1AD2}">
      <dgm:prSet/>
      <dgm:spPr/>
      <dgm:t>
        <a:bodyPr/>
        <a:lstStyle/>
        <a:p>
          <a:endParaRPr lang="ru-RU"/>
        </a:p>
      </dgm:t>
    </dgm:pt>
    <dgm:pt modelId="{2EEB7987-DF4D-472A-825F-EDDF19819506}" type="sibTrans" cxnId="{8ED3919B-B9CE-4FCB-816C-411941FB1AD2}">
      <dgm:prSet/>
      <dgm:spPr/>
      <dgm:t>
        <a:bodyPr/>
        <a:lstStyle/>
        <a:p>
          <a:endParaRPr lang="ru-RU"/>
        </a:p>
      </dgm:t>
    </dgm:pt>
    <dgm:pt modelId="{C03ED2E9-A427-4021-B636-509AFBE265DE}" type="pres">
      <dgm:prSet presAssocID="{EE2DEE76-1AD6-4281-82F7-B7785B74CBAA}" presName="compositeShape" presStyleCnt="0">
        <dgm:presLayoutVars>
          <dgm:chMax val="7"/>
          <dgm:dir/>
          <dgm:resizeHandles val="exact"/>
        </dgm:presLayoutVars>
      </dgm:prSet>
      <dgm:spPr/>
    </dgm:pt>
    <dgm:pt modelId="{74273C56-2FA9-40EA-A4D3-E83847803F20}" type="pres">
      <dgm:prSet presAssocID="{20658614-2707-4C84-806D-1CBE1BACEEF0}" presName="circ1" presStyleLbl="vennNode1" presStyleIdx="0" presStyleCnt="5"/>
      <dgm:spPr/>
    </dgm:pt>
    <dgm:pt modelId="{92B85FC6-D3CC-4A35-8721-57A3ED1BCCC7}" type="pres">
      <dgm:prSet presAssocID="{20658614-2707-4C84-806D-1CBE1BACEEF0}" presName="circ1Tx" presStyleLbl="revTx" presStyleIdx="0" presStyleCnt="0" custScaleX="151449" custLinFactNeighborX="2074" custLinFactNeighborY="-8029">
        <dgm:presLayoutVars>
          <dgm:chMax val="0"/>
          <dgm:chPref val="0"/>
          <dgm:bulletEnabled val="1"/>
        </dgm:presLayoutVars>
      </dgm:prSet>
      <dgm:spPr/>
    </dgm:pt>
    <dgm:pt modelId="{277C4FBE-F88C-4BCE-9FE2-E81869AE979B}" type="pres">
      <dgm:prSet presAssocID="{25C3F7A5-70B8-446A-86C1-F87BF7B044A9}" presName="circ2" presStyleLbl="vennNode1" presStyleIdx="1" presStyleCnt="5"/>
      <dgm:spPr/>
    </dgm:pt>
    <dgm:pt modelId="{9AD72442-0413-4148-8BAF-3FC0DE599F17}" type="pres">
      <dgm:prSet presAssocID="{25C3F7A5-70B8-446A-86C1-F87BF7B044A9}" presName="circ2Tx" presStyleLbl="revTx" presStyleIdx="0" presStyleCnt="0" custScaleX="151448" custLinFactNeighborX="39243" custLinFactNeighborY="-6378">
        <dgm:presLayoutVars>
          <dgm:chMax val="0"/>
          <dgm:chPref val="0"/>
          <dgm:bulletEnabled val="1"/>
        </dgm:presLayoutVars>
      </dgm:prSet>
      <dgm:spPr/>
    </dgm:pt>
    <dgm:pt modelId="{5F0B5FD8-271B-4CB2-BD35-72CEEED2823A}" type="pres">
      <dgm:prSet presAssocID="{0C904394-CEDF-4B4A-9969-4798B277C01E}" presName="circ3" presStyleLbl="vennNode1" presStyleIdx="2" presStyleCnt="5"/>
      <dgm:spPr/>
    </dgm:pt>
    <dgm:pt modelId="{7092FF57-7C20-4F83-A155-4CE5E75462BC}" type="pres">
      <dgm:prSet presAssocID="{0C904394-CEDF-4B4A-9969-4798B277C01E}" presName="circ3Tx" presStyleLbl="revTx" presStyleIdx="0" presStyleCnt="0" custScaleX="151448" custLinFactNeighborX="53395" custLinFactNeighborY="-7889">
        <dgm:presLayoutVars>
          <dgm:chMax val="0"/>
          <dgm:chPref val="0"/>
          <dgm:bulletEnabled val="1"/>
        </dgm:presLayoutVars>
      </dgm:prSet>
      <dgm:spPr/>
    </dgm:pt>
    <dgm:pt modelId="{2606FF98-BE62-48DA-BB80-DE7C2F96285C}" type="pres">
      <dgm:prSet presAssocID="{AB6677C6-DC68-4705-809B-F765523A30F9}" presName="circ4" presStyleLbl="vennNode1" presStyleIdx="3" presStyleCnt="5"/>
      <dgm:spPr/>
    </dgm:pt>
    <dgm:pt modelId="{AD6A0065-F6C4-4FC3-8A2D-4E10E9B93465}" type="pres">
      <dgm:prSet presAssocID="{AB6677C6-DC68-4705-809B-F765523A30F9}" presName="circ4Tx" presStyleLbl="revTx" presStyleIdx="0" presStyleCnt="0" custScaleX="180331" custLinFactNeighborX="-44132">
        <dgm:presLayoutVars>
          <dgm:chMax val="0"/>
          <dgm:chPref val="0"/>
          <dgm:bulletEnabled val="1"/>
        </dgm:presLayoutVars>
      </dgm:prSet>
      <dgm:spPr/>
    </dgm:pt>
    <dgm:pt modelId="{7BFE1A73-F845-490A-B6CD-FB6C6D31A0DB}" type="pres">
      <dgm:prSet presAssocID="{3E54F269-B827-4405-92D6-3EF0E08A271F}" presName="circ5" presStyleLbl="vennNode1" presStyleIdx="4" presStyleCnt="5" custScaleX="217755" custScaleY="222605" custLinFactNeighborX="40446" custLinFactNeighborY="1000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4BA92EDF-2CF9-4FB0-9B8F-4E646169962B}" type="pres">
      <dgm:prSet presAssocID="{3E54F269-B827-4405-92D6-3EF0E08A271F}" presName="circ5Tx" presStyleLbl="revTx" presStyleIdx="0" presStyleCnt="0" custScaleX="151448" custLinFactNeighborX="-38158">
        <dgm:presLayoutVars>
          <dgm:chMax val="0"/>
          <dgm:chPref val="0"/>
          <dgm:bulletEnabled val="1"/>
        </dgm:presLayoutVars>
      </dgm:prSet>
      <dgm:spPr/>
    </dgm:pt>
  </dgm:ptLst>
  <dgm:cxnLst>
    <dgm:cxn modelId="{34DAFB3C-42B9-4E87-8A9A-4BD4AFCBFD27}" type="presOf" srcId="{AB6677C6-DC68-4705-809B-F765523A30F9}" destId="{AD6A0065-F6C4-4FC3-8A2D-4E10E9B93465}" srcOrd="0" destOrd="0" presId="urn:microsoft.com/office/officeart/2005/8/layout/venn1"/>
    <dgm:cxn modelId="{6A11EA62-ECB0-4278-9426-7320AC23069E}" type="presOf" srcId="{EE2DEE76-1AD6-4281-82F7-B7785B74CBAA}" destId="{C03ED2E9-A427-4021-B636-509AFBE265DE}" srcOrd="0" destOrd="0" presId="urn:microsoft.com/office/officeart/2005/8/layout/venn1"/>
    <dgm:cxn modelId="{0ADAB965-455F-41E9-A49E-23A3B3FC690C}" type="presOf" srcId="{3E54F269-B827-4405-92D6-3EF0E08A271F}" destId="{4BA92EDF-2CF9-4FB0-9B8F-4E646169962B}" srcOrd="0" destOrd="0" presId="urn:microsoft.com/office/officeart/2005/8/layout/venn1"/>
    <dgm:cxn modelId="{6C884D4D-FC93-4123-B335-8B387CBE6881}" srcId="{EE2DEE76-1AD6-4281-82F7-B7785B74CBAA}" destId="{0C904394-CEDF-4B4A-9969-4798B277C01E}" srcOrd="2" destOrd="0" parTransId="{CE0707F4-226D-4E0C-A29A-34BA6FF65A88}" sibTransId="{E4077B7A-4921-4F5F-80D9-CB6F66EE8120}"/>
    <dgm:cxn modelId="{B1902F93-A070-4148-B52E-2313DB85870B}" srcId="{EE2DEE76-1AD6-4281-82F7-B7785B74CBAA}" destId="{AB6677C6-DC68-4705-809B-F765523A30F9}" srcOrd="3" destOrd="0" parTransId="{FBAFB132-D935-41DB-B73F-C659CB810BB4}" sibTransId="{15B7E76A-425B-4067-83B8-927957000FD2}"/>
    <dgm:cxn modelId="{69C97793-2133-4CB6-BF7D-8A3D555D5C73}" type="presOf" srcId="{0C904394-CEDF-4B4A-9969-4798B277C01E}" destId="{7092FF57-7C20-4F83-A155-4CE5E75462BC}" srcOrd="0" destOrd="0" presId="urn:microsoft.com/office/officeart/2005/8/layout/venn1"/>
    <dgm:cxn modelId="{38B04D9B-3EC5-4186-95CC-8B223FF53B1F}" type="presOf" srcId="{20658614-2707-4C84-806D-1CBE1BACEEF0}" destId="{92B85FC6-D3CC-4A35-8721-57A3ED1BCCC7}" srcOrd="0" destOrd="0" presId="urn:microsoft.com/office/officeart/2005/8/layout/venn1"/>
    <dgm:cxn modelId="{8ED3919B-B9CE-4FCB-816C-411941FB1AD2}" srcId="{EE2DEE76-1AD6-4281-82F7-B7785B74CBAA}" destId="{3E54F269-B827-4405-92D6-3EF0E08A271F}" srcOrd="4" destOrd="0" parTransId="{992BD50D-A4CA-48DD-BB45-A25FE3B6EAAA}" sibTransId="{2EEB7987-DF4D-472A-825F-EDDF19819506}"/>
    <dgm:cxn modelId="{3383A9B0-7EEA-4E75-8D3D-67813D73266F}" srcId="{EE2DEE76-1AD6-4281-82F7-B7785B74CBAA}" destId="{20658614-2707-4C84-806D-1CBE1BACEEF0}" srcOrd="0" destOrd="0" parTransId="{3C66E4E1-6B16-4A75-98F1-62A77945D5F8}" sibTransId="{C88574A2-E3A2-413C-B118-407706EB9F7D}"/>
    <dgm:cxn modelId="{A90B18BE-C68F-4C7A-9218-E7C2953245D5}" srcId="{EE2DEE76-1AD6-4281-82F7-B7785B74CBAA}" destId="{25C3F7A5-70B8-446A-86C1-F87BF7B044A9}" srcOrd="1" destOrd="0" parTransId="{A50EEDF4-1CC8-4BD5-BD55-FE67811D6114}" sibTransId="{A5C97069-4097-4805-9998-3035049E273C}"/>
    <dgm:cxn modelId="{F9E172F9-69C0-40B5-B8BE-35815FD05756}" type="presOf" srcId="{25C3F7A5-70B8-446A-86C1-F87BF7B044A9}" destId="{9AD72442-0413-4148-8BAF-3FC0DE599F17}" srcOrd="0" destOrd="0" presId="urn:microsoft.com/office/officeart/2005/8/layout/venn1"/>
    <dgm:cxn modelId="{F5AF30BD-B7BF-444E-8E84-D785A906BE1C}" type="presParOf" srcId="{C03ED2E9-A427-4021-B636-509AFBE265DE}" destId="{74273C56-2FA9-40EA-A4D3-E83847803F20}" srcOrd="0" destOrd="0" presId="urn:microsoft.com/office/officeart/2005/8/layout/venn1"/>
    <dgm:cxn modelId="{D391B119-7F42-49BA-8012-31137EF415DF}" type="presParOf" srcId="{C03ED2E9-A427-4021-B636-509AFBE265DE}" destId="{92B85FC6-D3CC-4A35-8721-57A3ED1BCCC7}" srcOrd="1" destOrd="0" presId="urn:microsoft.com/office/officeart/2005/8/layout/venn1"/>
    <dgm:cxn modelId="{9680A9B1-A2D1-4982-AF0C-AB463C3878CD}" type="presParOf" srcId="{C03ED2E9-A427-4021-B636-509AFBE265DE}" destId="{277C4FBE-F88C-4BCE-9FE2-E81869AE979B}" srcOrd="2" destOrd="0" presId="urn:microsoft.com/office/officeart/2005/8/layout/venn1"/>
    <dgm:cxn modelId="{E72BABF4-58B0-4B40-94B3-14A17A3DAAB6}" type="presParOf" srcId="{C03ED2E9-A427-4021-B636-509AFBE265DE}" destId="{9AD72442-0413-4148-8BAF-3FC0DE599F17}" srcOrd="3" destOrd="0" presId="urn:microsoft.com/office/officeart/2005/8/layout/venn1"/>
    <dgm:cxn modelId="{900806CF-C66A-475F-9CD6-294CF790C436}" type="presParOf" srcId="{C03ED2E9-A427-4021-B636-509AFBE265DE}" destId="{5F0B5FD8-271B-4CB2-BD35-72CEEED2823A}" srcOrd="4" destOrd="0" presId="urn:microsoft.com/office/officeart/2005/8/layout/venn1"/>
    <dgm:cxn modelId="{E1536B61-92A8-4EE1-8428-80545E0E917F}" type="presParOf" srcId="{C03ED2E9-A427-4021-B636-509AFBE265DE}" destId="{7092FF57-7C20-4F83-A155-4CE5E75462BC}" srcOrd="5" destOrd="0" presId="urn:microsoft.com/office/officeart/2005/8/layout/venn1"/>
    <dgm:cxn modelId="{9DC1C100-5727-4618-8851-F63D8AA70D37}" type="presParOf" srcId="{C03ED2E9-A427-4021-B636-509AFBE265DE}" destId="{2606FF98-BE62-48DA-BB80-DE7C2F96285C}" srcOrd="6" destOrd="0" presId="urn:microsoft.com/office/officeart/2005/8/layout/venn1"/>
    <dgm:cxn modelId="{0F1BEA59-2FAC-4B88-B0F9-8385CB46217D}" type="presParOf" srcId="{C03ED2E9-A427-4021-B636-509AFBE265DE}" destId="{AD6A0065-F6C4-4FC3-8A2D-4E10E9B93465}" srcOrd="7" destOrd="0" presId="urn:microsoft.com/office/officeart/2005/8/layout/venn1"/>
    <dgm:cxn modelId="{32693CA8-D530-45B3-8678-BEBD7E8C526F}" type="presParOf" srcId="{C03ED2E9-A427-4021-B636-509AFBE265DE}" destId="{7BFE1A73-F845-490A-B6CD-FB6C6D31A0DB}" srcOrd="8" destOrd="0" presId="urn:microsoft.com/office/officeart/2005/8/layout/venn1"/>
    <dgm:cxn modelId="{E871949F-AB06-4138-9929-FC16CF3E6726}" type="presParOf" srcId="{C03ED2E9-A427-4021-B636-509AFBE265DE}" destId="{4BA92EDF-2CF9-4FB0-9B8F-4E646169962B}" srcOrd="9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273C56-2FA9-40EA-A4D3-E83847803F20}">
      <dsp:nvSpPr>
        <dsp:cNvPr id="0" name=""/>
        <dsp:cNvSpPr/>
      </dsp:nvSpPr>
      <dsp:spPr>
        <a:xfrm>
          <a:off x="3379907" y="1120643"/>
          <a:ext cx="1376228" cy="1376228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2B85FC6-D3CC-4A35-8721-57A3ED1BCCC7}">
      <dsp:nvSpPr>
        <dsp:cNvPr id="0" name=""/>
        <dsp:cNvSpPr/>
      </dsp:nvSpPr>
      <dsp:spPr>
        <a:xfrm>
          <a:off x="2892246" y="0"/>
          <a:ext cx="2417770" cy="924039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14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Применение принципов конвейерной сборки</a:t>
          </a:r>
        </a:p>
      </dsp:txBody>
      <dsp:txXfrm>
        <a:off x="2892246" y="0"/>
        <a:ext cx="2417770" cy="924039"/>
      </dsp:txXfrm>
    </dsp:sp>
    <dsp:sp modelId="{277C4FBE-F88C-4BCE-9FE2-E81869AE979B}">
      <dsp:nvSpPr>
        <dsp:cNvPr id="0" name=""/>
        <dsp:cNvSpPr/>
      </dsp:nvSpPr>
      <dsp:spPr>
        <a:xfrm>
          <a:off x="3903424" y="1500875"/>
          <a:ext cx="1376228" cy="1376228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AD72442-0413-4148-8BAF-3FC0DE599F17}">
      <dsp:nvSpPr>
        <dsp:cNvPr id="0" name=""/>
        <dsp:cNvSpPr/>
      </dsp:nvSpPr>
      <dsp:spPr>
        <a:xfrm>
          <a:off x="5582695" y="1154994"/>
          <a:ext cx="2167641" cy="100268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14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Снижение стоимости двигательных установок</a:t>
          </a:r>
        </a:p>
      </dsp:txBody>
      <dsp:txXfrm>
        <a:off x="5582695" y="1154994"/>
        <a:ext cx="2167641" cy="1002680"/>
      </dsp:txXfrm>
    </dsp:sp>
    <dsp:sp modelId="{5F0B5FD8-271B-4CB2-BD35-72CEEED2823A}">
      <dsp:nvSpPr>
        <dsp:cNvPr id="0" name=""/>
        <dsp:cNvSpPr/>
      </dsp:nvSpPr>
      <dsp:spPr>
        <a:xfrm>
          <a:off x="3703596" y="2116639"/>
          <a:ext cx="1376228" cy="1376228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7092FF57-7C20-4F83-A155-4CE5E75462BC}">
      <dsp:nvSpPr>
        <dsp:cNvPr id="0" name=""/>
        <dsp:cNvSpPr/>
      </dsp:nvSpPr>
      <dsp:spPr>
        <a:xfrm>
          <a:off x="5565053" y="2850299"/>
          <a:ext cx="2167641" cy="100268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14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Широкий спектр задач – </a:t>
          </a:r>
          <a:r>
            <a:rPr lang="ru-RU" sz="1400" kern="1200" dirty="0" err="1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довыведение</a:t>
          </a:r>
          <a:r>
            <a:rPr lang="ru-RU" sz="14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, коррекция, сведение с орбиты</a:t>
          </a:r>
        </a:p>
      </dsp:txBody>
      <dsp:txXfrm>
        <a:off x="5565053" y="2850299"/>
        <a:ext cx="2167641" cy="1002680"/>
      </dsp:txXfrm>
    </dsp:sp>
    <dsp:sp modelId="{2606FF98-BE62-48DA-BB80-DE7C2F96285C}">
      <dsp:nvSpPr>
        <dsp:cNvPr id="0" name=""/>
        <dsp:cNvSpPr/>
      </dsp:nvSpPr>
      <dsp:spPr>
        <a:xfrm>
          <a:off x="3056218" y="2116639"/>
          <a:ext cx="1376228" cy="1376228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D6A0065-F6C4-4FC3-8A2D-4E10E9B93465}">
      <dsp:nvSpPr>
        <dsp:cNvPr id="0" name=""/>
        <dsp:cNvSpPr/>
      </dsp:nvSpPr>
      <dsp:spPr>
        <a:xfrm>
          <a:off x="329229" y="2929401"/>
          <a:ext cx="2581037" cy="100268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14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Снижение требований к резервированию бортовых систем. Резервирование количеством аппаратов</a:t>
          </a:r>
        </a:p>
      </dsp:txBody>
      <dsp:txXfrm>
        <a:off x="329229" y="2929401"/>
        <a:ext cx="2581037" cy="1002680"/>
      </dsp:txXfrm>
    </dsp:sp>
    <dsp:sp modelId="{7BFE1A73-F845-490A-B6CD-FB6C6D31A0DB}">
      <dsp:nvSpPr>
        <dsp:cNvPr id="0" name=""/>
        <dsp:cNvSpPr/>
      </dsp:nvSpPr>
      <dsp:spPr>
        <a:xfrm>
          <a:off x="2602730" y="794918"/>
          <a:ext cx="2996806" cy="306355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4BA92EDF-2CF9-4FB0-9B8F-4E646169962B}">
      <dsp:nvSpPr>
        <dsp:cNvPr id="0" name=""/>
        <dsp:cNvSpPr/>
      </dsp:nvSpPr>
      <dsp:spPr>
        <a:xfrm>
          <a:off x="401235" y="1218945"/>
          <a:ext cx="2167641" cy="100268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14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Переход с традиционного рабочего тела ксенон на более дешевый и доступный криптон</a:t>
          </a:r>
        </a:p>
      </dsp:txBody>
      <dsp:txXfrm>
        <a:off x="401235" y="1218945"/>
        <a:ext cx="2167641" cy="10026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0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8A4E4E-C40E-449D-B664-0226A9E2A65F}" type="datetimeFigureOut">
              <a:rPr lang="ru-RU" smtClean="0"/>
              <a:pPr/>
              <a:t>03.04.2025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711200" y="744538"/>
            <a:ext cx="537527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6A4F8A-E2A6-42E8-935F-FD6E74470614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534052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0A870-DBD7-4EBC-BC98-099B98FE94E3}" type="slidenum">
              <a:rPr lang="ru-RU" smtClean="0"/>
              <a:t>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607743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/>
              <a:pPr/>
              <a:t>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608736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/>
              <a:pPr/>
              <a:t>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55795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/>
              <a:pPr/>
              <a:t>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08644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/>
              <a:pPr/>
              <a:t>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770887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>
                <a:solidFill>
                  <a:prstClr val="black"/>
                </a:solidFill>
              </a:rPr>
              <a:pPr/>
              <a:t>6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3371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/>
              <a:pPr/>
              <a:t>7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405974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/>
              <a:pPr/>
              <a:t>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505754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/>
              <a:pPr/>
              <a:t>9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694801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/>
              <a:pPr/>
              <a:t>10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325323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/>
              <a:pPr/>
              <a:t>11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444611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/>
              <a:pPr/>
              <a:t>12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308103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/>
              <a:pPr/>
              <a:t>13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003009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/>
              <a:pPr/>
              <a:t>14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590075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/>
              <a:pPr/>
              <a:t>15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276288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/>
              <a:pPr/>
              <a:t>16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690581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>
                <a:solidFill>
                  <a:prstClr val="black"/>
                </a:solidFill>
              </a:rPr>
              <a:pPr/>
              <a:t>17</a:t>
            </a:fld>
            <a:endParaRPr lang="ru-RU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2162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6A4F8A-E2A6-42E8-935F-FD6E74470614}" type="slidenum">
              <a:rPr lang="ru-RU" smtClean="0"/>
              <a:pPr/>
              <a:t>18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64663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42950" y="2130428"/>
            <a:ext cx="8420100" cy="1470025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485900" y="3886200"/>
            <a:ext cx="69342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E0BBF-0599-4193-A37F-60F379A32D3F}" type="datetime1">
              <a:rPr lang="ru-RU" smtClean="0"/>
              <a:t>03.04.2025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2B47E-0031-4439-A5BB-4EE617A1CA11}" type="datetime1">
              <a:rPr lang="ru-RU" smtClean="0"/>
              <a:t>03.04.2025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82506" y="4406903"/>
            <a:ext cx="84201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82506" y="2906713"/>
            <a:ext cx="84201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98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9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9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8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85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8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7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6BE87-2716-42C9-8716-004A8D6CFD72}" type="datetime1">
              <a:rPr lang="ru-RU" smtClean="0"/>
              <a:t>03.04.2025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95300" y="1600203"/>
            <a:ext cx="437515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035550" y="1600203"/>
            <a:ext cx="437515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12008-12D0-410F-B5A4-BA5E348B0C0C}" type="datetime1">
              <a:rPr lang="ru-RU" smtClean="0"/>
              <a:t>03.04.2025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95300" y="1535113"/>
            <a:ext cx="437687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95300" y="2174875"/>
            <a:ext cx="437687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032112" y="1535113"/>
            <a:ext cx="437859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5032112" y="2174875"/>
            <a:ext cx="437859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28280-5778-4AEE-84CC-85C9372E832F}" type="datetime1">
              <a:rPr lang="ru-RU" smtClean="0"/>
              <a:t>03.04.2025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0B1B0-843E-4CCA-A152-5DBA6D2A87F0}" type="datetime1">
              <a:rPr lang="ru-RU" smtClean="0"/>
              <a:t>03.04.2025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7F142-3E59-449C-9BF2-79A5537D2D7E}" type="datetime1">
              <a:rPr lang="ru-RU" smtClean="0"/>
              <a:t>03.04.2025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9006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872972" y="273053"/>
            <a:ext cx="5537729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95300" y="1435103"/>
            <a:ext cx="3259006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98" indent="0">
              <a:buNone/>
              <a:defRPr sz="1200"/>
            </a:lvl2pPr>
            <a:lvl3pPr marL="914395" indent="0">
              <a:buNone/>
              <a:defRPr sz="1000"/>
            </a:lvl3pPr>
            <a:lvl4pPr marL="1371592" indent="0">
              <a:buNone/>
              <a:defRPr sz="900"/>
            </a:lvl4pPr>
            <a:lvl5pPr marL="1828789" indent="0">
              <a:buNone/>
              <a:defRPr sz="900"/>
            </a:lvl5pPr>
            <a:lvl6pPr marL="2285987" indent="0">
              <a:buNone/>
              <a:defRPr sz="900"/>
            </a:lvl6pPr>
            <a:lvl7pPr marL="2743185" indent="0">
              <a:buNone/>
              <a:defRPr sz="900"/>
            </a:lvl7pPr>
            <a:lvl8pPr marL="3200381" indent="0">
              <a:buNone/>
              <a:defRPr sz="900"/>
            </a:lvl8pPr>
            <a:lvl9pPr marL="3657579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99DD3-9E4E-4D8F-9AB1-77BF9CB9A4C3}" type="datetime1">
              <a:rPr lang="ru-RU" smtClean="0"/>
              <a:t>03.04.2025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41645" y="4800600"/>
            <a:ext cx="59436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941645" y="612775"/>
            <a:ext cx="59436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98" indent="0">
              <a:buNone/>
              <a:defRPr sz="2800"/>
            </a:lvl2pPr>
            <a:lvl3pPr marL="914395" indent="0">
              <a:buNone/>
              <a:defRPr sz="2400"/>
            </a:lvl3pPr>
            <a:lvl4pPr marL="1371592" indent="0">
              <a:buNone/>
              <a:defRPr sz="2000"/>
            </a:lvl4pPr>
            <a:lvl5pPr marL="1828789" indent="0">
              <a:buNone/>
              <a:defRPr sz="2000"/>
            </a:lvl5pPr>
            <a:lvl6pPr marL="2285987" indent="0">
              <a:buNone/>
              <a:defRPr sz="2000"/>
            </a:lvl6pPr>
            <a:lvl7pPr marL="2743185" indent="0">
              <a:buNone/>
              <a:defRPr sz="2000"/>
            </a:lvl7pPr>
            <a:lvl8pPr marL="3200381" indent="0">
              <a:buNone/>
              <a:defRPr sz="2000"/>
            </a:lvl8pPr>
            <a:lvl9pPr marL="3657579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941645" y="5367338"/>
            <a:ext cx="59436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98" indent="0">
              <a:buNone/>
              <a:defRPr sz="1200"/>
            </a:lvl2pPr>
            <a:lvl3pPr marL="914395" indent="0">
              <a:buNone/>
              <a:defRPr sz="1000"/>
            </a:lvl3pPr>
            <a:lvl4pPr marL="1371592" indent="0">
              <a:buNone/>
              <a:defRPr sz="900"/>
            </a:lvl4pPr>
            <a:lvl5pPr marL="1828789" indent="0">
              <a:buNone/>
              <a:defRPr sz="900"/>
            </a:lvl5pPr>
            <a:lvl6pPr marL="2285987" indent="0">
              <a:buNone/>
              <a:defRPr sz="900"/>
            </a:lvl6pPr>
            <a:lvl7pPr marL="2743185" indent="0">
              <a:buNone/>
              <a:defRPr sz="900"/>
            </a:lvl7pPr>
            <a:lvl8pPr marL="3200381" indent="0">
              <a:buNone/>
              <a:defRPr sz="900"/>
            </a:lvl8pPr>
            <a:lvl9pPr marL="3657579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556CA-7D3E-459E-B642-CF1B3268A43A}" type="datetime1">
              <a:rPr lang="ru-RU" smtClean="0"/>
              <a:t>03.04.2025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04323-7BB1-4321-AE65-FED633C7C265}" type="datetime1">
              <a:rPr lang="ru-RU" smtClean="0"/>
              <a:t>03.04.2025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181850" y="274641"/>
            <a:ext cx="2228850" cy="5851525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95300" y="274641"/>
            <a:ext cx="6521450" cy="5851525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F1114-7F9B-42B1-B694-90445BEE3115}" type="datetime1">
              <a:rPr lang="ru-RU" smtClean="0"/>
              <a:t>03.04.2025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42950" y="2130428"/>
            <a:ext cx="8420100" cy="1470025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485900" y="3886200"/>
            <a:ext cx="69342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97E95-2D12-46D5-A305-0C0B5F74B4BA}" type="datetime1">
              <a:rPr lang="ru-RU" smtClean="0">
                <a:solidFill>
                  <a:prstClr val="black">
                    <a:tint val="75000"/>
                  </a:prstClr>
                </a:solidFill>
              </a:rPr>
              <a:t>03.04.2025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602A-FCB0-48E9-8A1E-F26ED9C86F57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3248B-93BA-442A-A236-2D122BFC820E}" type="datetime1">
              <a:rPr lang="ru-RU" smtClean="0">
                <a:solidFill>
                  <a:prstClr val="black">
                    <a:tint val="75000"/>
                  </a:prstClr>
                </a:solidFill>
              </a:rPr>
              <a:t>03.04.2025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602A-FCB0-48E9-8A1E-F26ED9C86F57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82506" y="4406903"/>
            <a:ext cx="84201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82506" y="2906713"/>
            <a:ext cx="84201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98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9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9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8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85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8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7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A2613-A8CA-4EC3-964C-86320201E157}" type="datetime1">
              <a:rPr lang="ru-RU" smtClean="0">
                <a:solidFill>
                  <a:prstClr val="black">
                    <a:tint val="75000"/>
                  </a:prstClr>
                </a:solidFill>
              </a:rPr>
              <a:t>03.04.2025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602A-FCB0-48E9-8A1E-F26ED9C86F57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95300" y="1600203"/>
            <a:ext cx="437515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5035550" y="1600203"/>
            <a:ext cx="437515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58EE2-5228-468C-927F-A3E1BF2A7C4B}" type="datetime1">
              <a:rPr lang="ru-RU" smtClean="0">
                <a:solidFill>
                  <a:prstClr val="black">
                    <a:tint val="75000"/>
                  </a:prstClr>
                </a:solidFill>
              </a:rPr>
              <a:t>03.04.2025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602A-FCB0-48E9-8A1E-F26ED9C86F57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95300" y="1535113"/>
            <a:ext cx="437687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95300" y="2174875"/>
            <a:ext cx="437687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5032112" y="1535113"/>
            <a:ext cx="437859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5032112" y="2174875"/>
            <a:ext cx="437859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D41B5-569C-4E8C-BD2B-7E3FDF830138}" type="datetime1">
              <a:rPr lang="ru-RU" smtClean="0">
                <a:solidFill>
                  <a:prstClr val="black">
                    <a:tint val="75000"/>
                  </a:prstClr>
                </a:solidFill>
              </a:rPr>
              <a:t>03.04.2025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602A-FCB0-48E9-8A1E-F26ED9C86F57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4D995-D5A6-4A25-82A5-506A666458F3}" type="datetime1">
              <a:rPr lang="ru-RU" smtClean="0">
                <a:solidFill>
                  <a:prstClr val="black">
                    <a:tint val="75000"/>
                  </a:prstClr>
                </a:solidFill>
              </a:rPr>
              <a:t>03.04.2025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602A-FCB0-48E9-8A1E-F26ED9C86F57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8FE2E-8D84-4B7B-9375-CB01769C58B8}" type="datetime1">
              <a:rPr lang="ru-RU" smtClean="0">
                <a:solidFill>
                  <a:prstClr val="black">
                    <a:tint val="75000"/>
                  </a:prstClr>
                </a:solidFill>
              </a:rPr>
              <a:t>03.04.2025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602A-FCB0-48E9-8A1E-F26ED9C86F57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9006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872972" y="273053"/>
            <a:ext cx="5537729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95300" y="1435103"/>
            <a:ext cx="3259006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98" indent="0">
              <a:buNone/>
              <a:defRPr sz="1200"/>
            </a:lvl2pPr>
            <a:lvl3pPr marL="914395" indent="0">
              <a:buNone/>
              <a:defRPr sz="1000"/>
            </a:lvl3pPr>
            <a:lvl4pPr marL="1371592" indent="0">
              <a:buNone/>
              <a:defRPr sz="900"/>
            </a:lvl4pPr>
            <a:lvl5pPr marL="1828789" indent="0">
              <a:buNone/>
              <a:defRPr sz="900"/>
            </a:lvl5pPr>
            <a:lvl6pPr marL="2285987" indent="0">
              <a:buNone/>
              <a:defRPr sz="900"/>
            </a:lvl6pPr>
            <a:lvl7pPr marL="2743185" indent="0">
              <a:buNone/>
              <a:defRPr sz="900"/>
            </a:lvl7pPr>
            <a:lvl8pPr marL="3200381" indent="0">
              <a:buNone/>
              <a:defRPr sz="900"/>
            </a:lvl8pPr>
            <a:lvl9pPr marL="3657579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BBEBF-5071-43EB-BD67-20898E27E982}" type="datetime1">
              <a:rPr lang="ru-RU" smtClean="0">
                <a:solidFill>
                  <a:prstClr val="black">
                    <a:tint val="75000"/>
                  </a:prstClr>
                </a:solidFill>
              </a:rPr>
              <a:t>03.04.2025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602A-FCB0-48E9-8A1E-F26ED9C86F57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941645" y="4800600"/>
            <a:ext cx="59436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941645" y="612775"/>
            <a:ext cx="59436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98" indent="0">
              <a:buNone/>
              <a:defRPr sz="2800"/>
            </a:lvl2pPr>
            <a:lvl3pPr marL="914395" indent="0">
              <a:buNone/>
              <a:defRPr sz="2400"/>
            </a:lvl3pPr>
            <a:lvl4pPr marL="1371592" indent="0">
              <a:buNone/>
              <a:defRPr sz="2000"/>
            </a:lvl4pPr>
            <a:lvl5pPr marL="1828789" indent="0">
              <a:buNone/>
              <a:defRPr sz="2000"/>
            </a:lvl5pPr>
            <a:lvl6pPr marL="2285987" indent="0">
              <a:buNone/>
              <a:defRPr sz="2000"/>
            </a:lvl6pPr>
            <a:lvl7pPr marL="2743185" indent="0">
              <a:buNone/>
              <a:defRPr sz="2000"/>
            </a:lvl7pPr>
            <a:lvl8pPr marL="3200381" indent="0">
              <a:buNone/>
              <a:defRPr sz="2000"/>
            </a:lvl8pPr>
            <a:lvl9pPr marL="3657579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941645" y="5367338"/>
            <a:ext cx="59436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98" indent="0">
              <a:buNone/>
              <a:defRPr sz="1200"/>
            </a:lvl2pPr>
            <a:lvl3pPr marL="914395" indent="0">
              <a:buNone/>
              <a:defRPr sz="1000"/>
            </a:lvl3pPr>
            <a:lvl4pPr marL="1371592" indent="0">
              <a:buNone/>
              <a:defRPr sz="900"/>
            </a:lvl4pPr>
            <a:lvl5pPr marL="1828789" indent="0">
              <a:buNone/>
              <a:defRPr sz="900"/>
            </a:lvl5pPr>
            <a:lvl6pPr marL="2285987" indent="0">
              <a:buNone/>
              <a:defRPr sz="900"/>
            </a:lvl6pPr>
            <a:lvl7pPr marL="2743185" indent="0">
              <a:buNone/>
              <a:defRPr sz="900"/>
            </a:lvl7pPr>
            <a:lvl8pPr marL="3200381" indent="0">
              <a:buNone/>
              <a:defRPr sz="900"/>
            </a:lvl8pPr>
            <a:lvl9pPr marL="3657579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4C6E1-11DF-49D5-9BE3-BCAC9A2D1456}" type="datetime1">
              <a:rPr lang="ru-RU" smtClean="0">
                <a:solidFill>
                  <a:prstClr val="black">
                    <a:tint val="75000"/>
                  </a:prstClr>
                </a:solidFill>
              </a:rPr>
              <a:t>03.04.2025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602A-FCB0-48E9-8A1E-F26ED9C86F57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9920-EEE0-495C-A7D4-EAC1AE20EF3C}" type="datetime1">
              <a:rPr lang="ru-RU" smtClean="0">
                <a:solidFill>
                  <a:prstClr val="black">
                    <a:tint val="75000"/>
                  </a:prstClr>
                </a:solidFill>
              </a:rPr>
              <a:t>03.04.2025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602A-FCB0-48E9-8A1E-F26ED9C86F57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7181850" y="274641"/>
            <a:ext cx="2228850" cy="5851525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95300" y="274641"/>
            <a:ext cx="6521450" cy="5851525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82CEA-6771-471F-9783-758C68759562}" type="datetime1">
              <a:rPr lang="ru-RU" smtClean="0">
                <a:solidFill>
                  <a:prstClr val="black">
                    <a:tint val="75000"/>
                  </a:prstClr>
                </a:solidFill>
              </a:rPr>
              <a:t>03.04.2025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602A-FCB0-48E9-8A1E-F26ED9C86F57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22039" indent="0" algn="ctr">
              <a:buNone/>
              <a:defRPr/>
            </a:lvl2pPr>
            <a:lvl3pPr marL="844078" indent="0" algn="ctr">
              <a:buNone/>
              <a:defRPr/>
            </a:lvl3pPr>
            <a:lvl4pPr marL="1266117" indent="0" algn="ctr">
              <a:buNone/>
              <a:defRPr/>
            </a:lvl4pPr>
            <a:lvl5pPr marL="1688155" indent="0" algn="ctr">
              <a:buNone/>
              <a:defRPr/>
            </a:lvl5pPr>
            <a:lvl6pPr marL="2110195" indent="0" algn="ctr">
              <a:buNone/>
              <a:defRPr/>
            </a:lvl6pPr>
            <a:lvl7pPr marL="2532233" indent="0" algn="ctr">
              <a:buNone/>
              <a:defRPr/>
            </a:lvl7pPr>
            <a:lvl8pPr marL="2954272" indent="0" algn="ctr">
              <a:buNone/>
              <a:defRPr/>
            </a:lvl8pPr>
            <a:lvl9pPr marL="3376311" indent="0" algn="ctr">
              <a:buNone/>
              <a:defRPr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A46B7D-B462-427C-8A9D-E5D16EC77760}" type="datetime1">
              <a:rPr lang="ru-RU" smtClean="0">
                <a:solidFill>
                  <a:srgbClr val="000000"/>
                </a:solidFill>
              </a:rPr>
              <a:t>03.04.2025</a:t>
            </a:fld>
            <a:endParaRPr lang="ru-RU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B7B143-0D22-456B-BF72-E15878765B61}" type="slidenum">
              <a:rPr lang="ru-RU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ru-RU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52935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4A3141-5E8A-4423-B78B-64CFA8D00CED}" type="datetime1">
              <a:rPr lang="ru-RU" smtClean="0">
                <a:solidFill>
                  <a:srgbClr val="000000"/>
                </a:solidFill>
              </a:rPr>
              <a:t>03.04.2025</a:t>
            </a:fld>
            <a:endParaRPr lang="ru-RU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4E7B2F-C716-428B-8783-AD40E40D4D23}" type="slidenum">
              <a:rPr lang="ru-RU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ru-RU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2616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4" y="4406904"/>
            <a:ext cx="7772400" cy="1362075"/>
          </a:xfrm>
        </p:spPr>
        <p:txBody>
          <a:bodyPr anchor="t"/>
          <a:lstStyle>
            <a:lvl1pPr algn="l">
              <a:defRPr sz="3692" b="1" cap="all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4" y="2906713"/>
            <a:ext cx="7772400" cy="1500187"/>
          </a:xfrm>
        </p:spPr>
        <p:txBody>
          <a:bodyPr anchor="b"/>
          <a:lstStyle>
            <a:lvl1pPr marL="0" indent="0">
              <a:buNone/>
              <a:defRPr sz="1846"/>
            </a:lvl1pPr>
            <a:lvl2pPr marL="422039" indent="0">
              <a:buNone/>
              <a:defRPr sz="1662"/>
            </a:lvl2pPr>
            <a:lvl3pPr marL="844078" indent="0">
              <a:buNone/>
              <a:defRPr sz="1477"/>
            </a:lvl3pPr>
            <a:lvl4pPr marL="1266117" indent="0">
              <a:buNone/>
              <a:defRPr sz="1292"/>
            </a:lvl4pPr>
            <a:lvl5pPr marL="1688155" indent="0">
              <a:buNone/>
              <a:defRPr sz="1292"/>
            </a:lvl5pPr>
            <a:lvl6pPr marL="2110195" indent="0">
              <a:buNone/>
              <a:defRPr sz="1292"/>
            </a:lvl6pPr>
            <a:lvl7pPr marL="2532233" indent="0">
              <a:buNone/>
              <a:defRPr sz="1292"/>
            </a:lvl7pPr>
            <a:lvl8pPr marL="2954272" indent="0">
              <a:buNone/>
              <a:defRPr sz="1292"/>
            </a:lvl8pPr>
            <a:lvl9pPr marL="3376311" indent="0">
              <a:buNone/>
              <a:defRPr sz="1292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3B6111-03D6-40D9-BED4-B67DE75E28C7}" type="datetime1">
              <a:rPr lang="ru-RU" smtClean="0">
                <a:solidFill>
                  <a:srgbClr val="000000"/>
                </a:solidFill>
              </a:rPr>
              <a:t>03.04.2025</a:t>
            </a:fld>
            <a:endParaRPr lang="ru-RU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64A524-617C-439C-8394-7CFF39E3F3A9}" type="slidenum">
              <a:rPr lang="ru-RU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ru-RU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8467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>
            <a:lvl1pPr>
              <a:defRPr sz="2585"/>
            </a:lvl1pPr>
            <a:lvl2pPr>
              <a:defRPr sz="2215"/>
            </a:lvl2pPr>
            <a:lvl3pPr>
              <a:defRPr sz="1846"/>
            </a:lvl3pPr>
            <a:lvl4pPr>
              <a:defRPr sz="1662"/>
            </a:lvl4pPr>
            <a:lvl5pPr>
              <a:defRPr sz="1662"/>
            </a:lvl5pPr>
            <a:lvl6pPr>
              <a:defRPr sz="1662"/>
            </a:lvl6pPr>
            <a:lvl7pPr>
              <a:defRPr sz="1662"/>
            </a:lvl7pPr>
            <a:lvl8pPr>
              <a:defRPr sz="1662"/>
            </a:lvl8pPr>
            <a:lvl9pPr>
              <a:defRPr sz="1662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4"/>
            <a:ext cx="4038600" cy="4525963"/>
          </a:xfrm>
        </p:spPr>
        <p:txBody>
          <a:bodyPr/>
          <a:lstStyle>
            <a:lvl1pPr>
              <a:defRPr sz="2585"/>
            </a:lvl1pPr>
            <a:lvl2pPr>
              <a:defRPr sz="2215"/>
            </a:lvl2pPr>
            <a:lvl3pPr>
              <a:defRPr sz="1846"/>
            </a:lvl3pPr>
            <a:lvl4pPr>
              <a:defRPr sz="1662"/>
            </a:lvl4pPr>
            <a:lvl5pPr>
              <a:defRPr sz="1662"/>
            </a:lvl5pPr>
            <a:lvl6pPr>
              <a:defRPr sz="1662"/>
            </a:lvl6pPr>
            <a:lvl7pPr>
              <a:defRPr sz="1662"/>
            </a:lvl7pPr>
            <a:lvl8pPr>
              <a:defRPr sz="1662"/>
            </a:lvl8pPr>
            <a:lvl9pPr>
              <a:defRPr sz="1662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2271EB-C6A7-4C24-B7DA-58D7070FE17F}" type="datetime1">
              <a:rPr lang="ru-RU" smtClean="0">
                <a:solidFill>
                  <a:srgbClr val="000000"/>
                </a:solidFill>
              </a:rPr>
              <a:t>03.04.2025</a:t>
            </a:fld>
            <a:endParaRPr lang="ru-RU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ED8196-49D1-42BF-8ACA-FEE07328038E}" type="slidenum">
              <a:rPr lang="ru-RU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ru-RU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87941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215" b="1"/>
            </a:lvl1pPr>
            <a:lvl2pPr marL="422039" indent="0">
              <a:buNone/>
              <a:defRPr sz="1846" b="1"/>
            </a:lvl2pPr>
            <a:lvl3pPr marL="844078" indent="0">
              <a:buNone/>
              <a:defRPr sz="1662" b="1"/>
            </a:lvl3pPr>
            <a:lvl4pPr marL="1266117" indent="0">
              <a:buNone/>
              <a:defRPr sz="1477" b="1"/>
            </a:lvl4pPr>
            <a:lvl5pPr marL="1688155" indent="0">
              <a:buNone/>
              <a:defRPr sz="1477" b="1"/>
            </a:lvl5pPr>
            <a:lvl6pPr marL="2110195" indent="0">
              <a:buNone/>
              <a:defRPr sz="1477" b="1"/>
            </a:lvl6pPr>
            <a:lvl7pPr marL="2532233" indent="0">
              <a:buNone/>
              <a:defRPr sz="1477" b="1"/>
            </a:lvl7pPr>
            <a:lvl8pPr marL="2954272" indent="0">
              <a:buNone/>
              <a:defRPr sz="1477" b="1"/>
            </a:lvl8pPr>
            <a:lvl9pPr marL="3376311" indent="0">
              <a:buNone/>
              <a:defRPr sz="1477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215"/>
            </a:lvl1pPr>
            <a:lvl2pPr>
              <a:defRPr sz="1846"/>
            </a:lvl2pPr>
            <a:lvl3pPr>
              <a:defRPr sz="1662"/>
            </a:lvl3pPr>
            <a:lvl4pPr>
              <a:defRPr sz="1477"/>
            </a:lvl4pPr>
            <a:lvl5pPr>
              <a:defRPr sz="1477"/>
            </a:lvl5pPr>
            <a:lvl6pPr>
              <a:defRPr sz="1477"/>
            </a:lvl6pPr>
            <a:lvl7pPr>
              <a:defRPr sz="1477"/>
            </a:lvl7pPr>
            <a:lvl8pPr>
              <a:defRPr sz="1477"/>
            </a:lvl8pPr>
            <a:lvl9pPr>
              <a:defRPr sz="1477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215" b="1"/>
            </a:lvl1pPr>
            <a:lvl2pPr marL="422039" indent="0">
              <a:buNone/>
              <a:defRPr sz="1846" b="1"/>
            </a:lvl2pPr>
            <a:lvl3pPr marL="844078" indent="0">
              <a:buNone/>
              <a:defRPr sz="1662" b="1"/>
            </a:lvl3pPr>
            <a:lvl4pPr marL="1266117" indent="0">
              <a:buNone/>
              <a:defRPr sz="1477" b="1"/>
            </a:lvl4pPr>
            <a:lvl5pPr marL="1688155" indent="0">
              <a:buNone/>
              <a:defRPr sz="1477" b="1"/>
            </a:lvl5pPr>
            <a:lvl6pPr marL="2110195" indent="0">
              <a:buNone/>
              <a:defRPr sz="1477" b="1"/>
            </a:lvl6pPr>
            <a:lvl7pPr marL="2532233" indent="0">
              <a:buNone/>
              <a:defRPr sz="1477" b="1"/>
            </a:lvl7pPr>
            <a:lvl8pPr marL="2954272" indent="0">
              <a:buNone/>
              <a:defRPr sz="1477" b="1"/>
            </a:lvl8pPr>
            <a:lvl9pPr marL="3376311" indent="0">
              <a:buNone/>
              <a:defRPr sz="1477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215"/>
            </a:lvl1pPr>
            <a:lvl2pPr>
              <a:defRPr sz="1846"/>
            </a:lvl2pPr>
            <a:lvl3pPr>
              <a:defRPr sz="1662"/>
            </a:lvl3pPr>
            <a:lvl4pPr>
              <a:defRPr sz="1477"/>
            </a:lvl4pPr>
            <a:lvl5pPr>
              <a:defRPr sz="1477"/>
            </a:lvl5pPr>
            <a:lvl6pPr>
              <a:defRPr sz="1477"/>
            </a:lvl6pPr>
            <a:lvl7pPr>
              <a:defRPr sz="1477"/>
            </a:lvl7pPr>
            <a:lvl8pPr>
              <a:defRPr sz="1477"/>
            </a:lvl8pPr>
            <a:lvl9pPr>
              <a:defRPr sz="1477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8D677A-FCBC-4421-8ECC-1419E47B4CBE}" type="datetime1">
              <a:rPr lang="ru-RU" smtClean="0">
                <a:solidFill>
                  <a:srgbClr val="000000"/>
                </a:solidFill>
              </a:rPr>
              <a:t>03.04.2025</a:t>
            </a:fld>
            <a:endParaRPr lang="ru-RU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280549-8E95-4358-A950-BB218C9FC842}" type="slidenum">
              <a:rPr lang="ru-RU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ru-RU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81366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9C7E94-1A4F-440B-8F67-69E9A0D5CA37}" type="datetime1">
              <a:rPr lang="ru-RU" smtClean="0">
                <a:solidFill>
                  <a:srgbClr val="000000"/>
                </a:solidFill>
              </a:rPr>
              <a:t>03.04.2025</a:t>
            </a:fld>
            <a:endParaRPr lang="ru-RU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601E03-8E3B-4A60-A3B6-7A3026B9FFE8}" type="slidenum">
              <a:rPr lang="ru-RU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ru-RU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14050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F7C45A-D6DC-4EBF-BFC2-64FE173C1D22}" type="datetime1">
              <a:rPr lang="ru-RU" smtClean="0">
                <a:solidFill>
                  <a:srgbClr val="000000"/>
                </a:solidFill>
              </a:rPr>
              <a:t>03.04.2025</a:t>
            </a:fld>
            <a:endParaRPr lang="ru-RU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D872F1-E04D-4FB3-BDE6-6E8C96BF23F0}" type="slidenum">
              <a:rPr lang="ru-RU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ru-RU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4333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1846" b="1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2954"/>
            </a:lvl1pPr>
            <a:lvl2pPr>
              <a:defRPr sz="2585"/>
            </a:lvl2pPr>
            <a:lvl3pPr>
              <a:defRPr sz="2215"/>
            </a:lvl3pPr>
            <a:lvl4pPr>
              <a:defRPr sz="1846"/>
            </a:lvl4pPr>
            <a:lvl5pPr>
              <a:defRPr sz="1846"/>
            </a:lvl5pPr>
            <a:lvl6pPr>
              <a:defRPr sz="1846"/>
            </a:lvl6pPr>
            <a:lvl7pPr>
              <a:defRPr sz="1846"/>
            </a:lvl7pPr>
            <a:lvl8pPr>
              <a:defRPr sz="1846"/>
            </a:lvl8pPr>
            <a:lvl9pPr>
              <a:defRPr sz="1846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3"/>
            <a:ext cx="3008313" cy="4691063"/>
          </a:xfrm>
        </p:spPr>
        <p:txBody>
          <a:bodyPr/>
          <a:lstStyle>
            <a:lvl1pPr marL="0" indent="0">
              <a:buNone/>
              <a:defRPr sz="1292"/>
            </a:lvl1pPr>
            <a:lvl2pPr marL="422039" indent="0">
              <a:buNone/>
              <a:defRPr sz="1108"/>
            </a:lvl2pPr>
            <a:lvl3pPr marL="844078" indent="0">
              <a:buNone/>
              <a:defRPr sz="923"/>
            </a:lvl3pPr>
            <a:lvl4pPr marL="1266117" indent="0">
              <a:buNone/>
              <a:defRPr sz="831"/>
            </a:lvl4pPr>
            <a:lvl5pPr marL="1688155" indent="0">
              <a:buNone/>
              <a:defRPr sz="831"/>
            </a:lvl5pPr>
            <a:lvl6pPr marL="2110195" indent="0">
              <a:buNone/>
              <a:defRPr sz="831"/>
            </a:lvl6pPr>
            <a:lvl7pPr marL="2532233" indent="0">
              <a:buNone/>
              <a:defRPr sz="831"/>
            </a:lvl7pPr>
            <a:lvl8pPr marL="2954272" indent="0">
              <a:buNone/>
              <a:defRPr sz="831"/>
            </a:lvl8pPr>
            <a:lvl9pPr marL="3376311" indent="0">
              <a:buNone/>
              <a:defRPr sz="83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DBB86D-86D6-46DC-9D6F-58A0638EF07B}" type="datetime1">
              <a:rPr lang="ru-RU" smtClean="0">
                <a:solidFill>
                  <a:srgbClr val="000000"/>
                </a:solidFill>
              </a:rPr>
              <a:t>03.04.2025</a:t>
            </a:fld>
            <a:endParaRPr lang="ru-RU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8EF1C8-C9E2-493A-9514-F4868A1B47F8}" type="slidenum">
              <a:rPr lang="ru-RU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ru-RU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3971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90" y="4800600"/>
            <a:ext cx="5486400" cy="566738"/>
          </a:xfrm>
        </p:spPr>
        <p:txBody>
          <a:bodyPr anchor="b"/>
          <a:lstStyle>
            <a:lvl1pPr algn="l">
              <a:defRPr sz="1846" b="1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90" y="612775"/>
            <a:ext cx="5486400" cy="4114800"/>
          </a:xfrm>
        </p:spPr>
        <p:txBody>
          <a:bodyPr/>
          <a:lstStyle>
            <a:lvl1pPr marL="0" indent="0">
              <a:buNone/>
              <a:defRPr sz="2954"/>
            </a:lvl1pPr>
            <a:lvl2pPr marL="422039" indent="0">
              <a:buNone/>
              <a:defRPr sz="2585"/>
            </a:lvl2pPr>
            <a:lvl3pPr marL="844078" indent="0">
              <a:buNone/>
              <a:defRPr sz="2215"/>
            </a:lvl3pPr>
            <a:lvl4pPr marL="1266117" indent="0">
              <a:buNone/>
              <a:defRPr sz="1846"/>
            </a:lvl4pPr>
            <a:lvl5pPr marL="1688155" indent="0">
              <a:buNone/>
              <a:defRPr sz="1846"/>
            </a:lvl5pPr>
            <a:lvl6pPr marL="2110195" indent="0">
              <a:buNone/>
              <a:defRPr sz="1846"/>
            </a:lvl6pPr>
            <a:lvl7pPr marL="2532233" indent="0">
              <a:buNone/>
              <a:defRPr sz="1846"/>
            </a:lvl7pPr>
            <a:lvl8pPr marL="2954272" indent="0">
              <a:buNone/>
              <a:defRPr sz="1846"/>
            </a:lvl8pPr>
            <a:lvl9pPr marL="3376311" indent="0">
              <a:buNone/>
              <a:defRPr sz="1846"/>
            </a:lvl9pPr>
          </a:lstStyle>
          <a:p>
            <a:pPr lvl="0"/>
            <a:endParaRPr lang="ru-RU" noProof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90" y="5367338"/>
            <a:ext cx="5486400" cy="804862"/>
          </a:xfrm>
        </p:spPr>
        <p:txBody>
          <a:bodyPr/>
          <a:lstStyle>
            <a:lvl1pPr marL="0" indent="0">
              <a:buNone/>
              <a:defRPr sz="1292"/>
            </a:lvl1pPr>
            <a:lvl2pPr marL="422039" indent="0">
              <a:buNone/>
              <a:defRPr sz="1108"/>
            </a:lvl2pPr>
            <a:lvl3pPr marL="844078" indent="0">
              <a:buNone/>
              <a:defRPr sz="923"/>
            </a:lvl3pPr>
            <a:lvl4pPr marL="1266117" indent="0">
              <a:buNone/>
              <a:defRPr sz="831"/>
            </a:lvl4pPr>
            <a:lvl5pPr marL="1688155" indent="0">
              <a:buNone/>
              <a:defRPr sz="831"/>
            </a:lvl5pPr>
            <a:lvl6pPr marL="2110195" indent="0">
              <a:buNone/>
              <a:defRPr sz="831"/>
            </a:lvl6pPr>
            <a:lvl7pPr marL="2532233" indent="0">
              <a:buNone/>
              <a:defRPr sz="831"/>
            </a:lvl7pPr>
            <a:lvl8pPr marL="2954272" indent="0">
              <a:buNone/>
              <a:defRPr sz="831"/>
            </a:lvl8pPr>
            <a:lvl9pPr marL="3376311" indent="0">
              <a:buNone/>
              <a:defRPr sz="83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EA6A34-DABA-4A74-9C89-111931940540}" type="datetime1">
              <a:rPr lang="ru-RU" smtClean="0">
                <a:solidFill>
                  <a:srgbClr val="000000"/>
                </a:solidFill>
              </a:rPr>
              <a:t>03.04.2025</a:t>
            </a:fld>
            <a:endParaRPr lang="ru-RU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9DEB1A-C2F1-44ED-BDFB-BE8E4542CEB7}" type="slidenum">
              <a:rPr lang="ru-RU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ru-RU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181331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0F799D-1B83-4400-BFF8-4DFF370D114A}" type="datetime1">
              <a:rPr lang="ru-RU" smtClean="0">
                <a:solidFill>
                  <a:srgbClr val="000000"/>
                </a:solidFill>
              </a:rPr>
              <a:t>03.04.2025</a:t>
            </a:fld>
            <a:endParaRPr lang="ru-RU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032D57-716C-4624-A393-200EF572C848}" type="slidenum">
              <a:rPr lang="ru-RU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ru-RU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95119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42"/>
            <a:ext cx="2057400" cy="5851525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F1DFF6-A220-4829-9D1E-39D01FC77503}" type="datetime1">
              <a:rPr lang="ru-RU" smtClean="0">
                <a:solidFill>
                  <a:srgbClr val="000000"/>
                </a:solidFill>
              </a:rPr>
              <a:t>03.04.2025</a:t>
            </a:fld>
            <a:endParaRPr lang="ru-RU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F29461-5D8F-4F88-9D0C-C40B56501EBC}" type="slidenum">
              <a:rPr lang="ru-RU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ru-RU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41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95300" y="1600203"/>
            <a:ext cx="89154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95300" y="6356353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F31D6-5B8A-4EEB-911F-754A16072ADD}" type="datetime1">
              <a:rPr lang="ru-RU" smtClean="0"/>
              <a:t>03.04.2025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384550" y="6356353"/>
            <a:ext cx="31369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7099300" y="6356353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C68B6-61C2-468F-89AB-4B9F7531AA68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395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8" indent="-342898" algn="l" defTabSz="91439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46" indent="-285748" algn="l" defTabSz="914395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93" indent="-228598" algn="l" defTabSz="914395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91" indent="-228598" algn="l" defTabSz="914395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88" indent="-228598" algn="l" defTabSz="914395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85" indent="-228598" algn="l" defTabSz="91439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83" indent="-228598" algn="l" defTabSz="91439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80" indent="-228598" algn="l" defTabSz="91439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77" indent="-228598" algn="l" defTabSz="91439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8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9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92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8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87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8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81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7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95300" y="1600203"/>
            <a:ext cx="89154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95300" y="6356353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B6270E-E1AC-40FA-B605-4C7674CD28BC}" type="datetime1">
              <a:rPr lang="ru-RU" smtClean="0">
                <a:solidFill>
                  <a:prstClr val="black">
                    <a:tint val="75000"/>
                  </a:prstClr>
                </a:solidFill>
              </a:rPr>
              <a:t>03.04.2025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384550" y="6356353"/>
            <a:ext cx="31369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7099300" y="6356353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2602A-FCB0-48E9-8A1E-F26ED9C86F57}" type="slidenum">
              <a:rPr lang="ru-RU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ru-RU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395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8" indent="-342898" algn="l" defTabSz="91439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46" indent="-285748" algn="l" defTabSz="914395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93" indent="-228598" algn="l" defTabSz="914395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91" indent="-228598" algn="l" defTabSz="914395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88" indent="-228598" algn="l" defTabSz="914395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85" indent="-228598" algn="l" defTabSz="91439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83" indent="-228598" algn="l" defTabSz="91439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80" indent="-228598" algn="l" defTabSz="91439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77" indent="-228598" algn="l" defTabSz="91439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8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9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92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8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87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8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81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7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95300" y="274638"/>
            <a:ext cx="8915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ru-RU" altLang="ru-RU"/>
              <a:t>Образец заголовка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95300" y="1600204"/>
            <a:ext cx="89154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altLang="ru-RU"/>
              <a:t>Образец текста</a:t>
            </a:r>
          </a:p>
          <a:p>
            <a:pPr lvl="1"/>
            <a:r>
              <a:rPr lang="ru-RU" altLang="ru-RU"/>
              <a:t>Второй уровень</a:t>
            </a:r>
          </a:p>
          <a:p>
            <a:pPr lvl="2"/>
            <a:r>
              <a:rPr lang="ru-RU" altLang="ru-RU"/>
              <a:t>Третий уровень</a:t>
            </a:r>
          </a:p>
          <a:p>
            <a:pPr lvl="3"/>
            <a:r>
              <a:rPr lang="ru-RU" altLang="ru-RU"/>
              <a:t>Четвертый уровень</a:t>
            </a:r>
          </a:p>
          <a:p>
            <a:pPr lvl="4"/>
            <a:r>
              <a:rPr lang="ru-RU" altLang="ru-RU"/>
              <a:t>Пятый уровень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95300" y="6245225"/>
            <a:ext cx="23114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92">
                <a:latin typeface="Arial" panose="020B06040202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18C2E20-492D-4DDA-AC55-DBA4C14EFDAB}" type="datetime1">
              <a:rPr lang="ru-RU" smtClean="0">
                <a:solidFill>
                  <a:srgbClr val="000000"/>
                </a:solidFill>
              </a:rPr>
              <a:t>03.04.2025</a:t>
            </a:fld>
            <a:endParaRPr lang="ru-RU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84550" y="6245225"/>
            <a:ext cx="31369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292">
                <a:latin typeface="Arial" panose="020B06040202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ru-RU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99300" y="6245225"/>
            <a:ext cx="23114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92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B4E5DB3-9D37-403B-98ED-B47B7834E2A1}" type="slidenum">
              <a:rPr lang="ru-RU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ru-RU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1498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Arial" pitchFamily="34" charset="0"/>
        </a:defRPr>
      </a:lvl5pPr>
      <a:lvl6pPr marL="422039" algn="ctr" rtl="0" fontAlgn="base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Arial" pitchFamily="34" charset="0"/>
        </a:defRPr>
      </a:lvl6pPr>
      <a:lvl7pPr marL="844078" algn="ctr" rtl="0" fontAlgn="base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Arial" pitchFamily="34" charset="0"/>
        </a:defRPr>
      </a:lvl7pPr>
      <a:lvl8pPr marL="1266117" algn="ctr" rtl="0" fontAlgn="base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Arial" pitchFamily="34" charset="0"/>
        </a:defRPr>
      </a:lvl8pPr>
      <a:lvl9pPr marL="1688155" algn="ctr" rtl="0" fontAlgn="base">
        <a:spcBef>
          <a:spcPct val="0"/>
        </a:spcBef>
        <a:spcAft>
          <a:spcPct val="0"/>
        </a:spcAft>
        <a:defRPr sz="4062">
          <a:solidFill>
            <a:schemeClr val="tx2"/>
          </a:solidFill>
          <a:latin typeface="Arial" pitchFamily="34" charset="0"/>
        </a:defRPr>
      </a:lvl9pPr>
    </p:titleStyle>
    <p:bodyStyle>
      <a:lvl1pPr marL="316529" indent="-316529" algn="l" rtl="0" eaLnBrk="0" fontAlgn="base" hangingPunct="0">
        <a:spcBef>
          <a:spcPct val="20000"/>
        </a:spcBef>
        <a:spcAft>
          <a:spcPct val="0"/>
        </a:spcAft>
        <a:buChar char="•"/>
        <a:defRPr sz="2954">
          <a:solidFill>
            <a:schemeClr val="tx1"/>
          </a:solidFill>
          <a:latin typeface="+mn-lt"/>
          <a:ea typeface="+mn-ea"/>
          <a:cs typeface="+mn-cs"/>
        </a:defRPr>
      </a:lvl1pPr>
      <a:lvl2pPr marL="685813" indent="-263775" algn="l" rtl="0" eaLnBrk="0" fontAlgn="base" hangingPunct="0">
        <a:spcBef>
          <a:spcPct val="20000"/>
        </a:spcBef>
        <a:spcAft>
          <a:spcPct val="0"/>
        </a:spcAft>
        <a:buChar char="–"/>
        <a:defRPr sz="2585">
          <a:solidFill>
            <a:schemeClr val="tx1"/>
          </a:solidFill>
          <a:latin typeface="+mn-lt"/>
        </a:defRPr>
      </a:lvl2pPr>
      <a:lvl3pPr marL="1055097" indent="-211020" algn="l" rtl="0" eaLnBrk="0" fontAlgn="base" hangingPunct="0">
        <a:spcBef>
          <a:spcPct val="20000"/>
        </a:spcBef>
        <a:spcAft>
          <a:spcPct val="0"/>
        </a:spcAft>
        <a:buChar char="•"/>
        <a:defRPr sz="2215">
          <a:solidFill>
            <a:schemeClr val="tx1"/>
          </a:solidFill>
          <a:latin typeface="+mn-lt"/>
        </a:defRPr>
      </a:lvl3pPr>
      <a:lvl4pPr marL="1477136" indent="-211020" algn="l" rtl="0" eaLnBrk="0" fontAlgn="base" hangingPunct="0">
        <a:spcBef>
          <a:spcPct val="20000"/>
        </a:spcBef>
        <a:spcAft>
          <a:spcPct val="0"/>
        </a:spcAft>
        <a:buChar char="–"/>
        <a:defRPr sz="1846">
          <a:solidFill>
            <a:schemeClr val="tx1"/>
          </a:solidFill>
          <a:latin typeface="+mn-lt"/>
        </a:defRPr>
      </a:lvl4pPr>
      <a:lvl5pPr marL="1899175" indent="-211020" algn="l" rtl="0" eaLnBrk="0" fontAlgn="base" hangingPunct="0">
        <a:spcBef>
          <a:spcPct val="20000"/>
        </a:spcBef>
        <a:spcAft>
          <a:spcPct val="0"/>
        </a:spcAft>
        <a:buChar char="»"/>
        <a:defRPr sz="1846">
          <a:solidFill>
            <a:schemeClr val="tx1"/>
          </a:solidFill>
          <a:latin typeface="+mn-lt"/>
        </a:defRPr>
      </a:lvl5pPr>
      <a:lvl6pPr marL="2321213" indent="-211020" algn="l" rtl="0" fontAlgn="base">
        <a:spcBef>
          <a:spcPct val="20000"/>
        </a:spcBef>
        <a:spcAft>
          <a:spcPct val="0"/>
        </a:spcAft>
        <a:buChar char="»"/>
        <a:defRPr sz="1846">
          <a:solidFill>
            <a:schemeClr val="tx1"/>
          </a:solidFill>
          <a:latin typeface="+mn-lt"/>
        </a:defRPr>
      </a:lvl6pPr>
      <a:lvl7pPr marL="2743253" indent="-211020" algn="l" rtl="0" fontAlgn="base">
        <a:spcBef>
          <a:spcPct val="20000"/>
        </a:spcBef>
        <a:spcAft>
          <a:spcPct val="0"/>
        </a:spcAft>
        <a:buChar char="»"/>
        <a:defRPr sz="1846">
          <a:solidFill>
            <a:schemeClr val="tx1"/>
          </a:solidFill>
          <a:latin typeface="+mn-lt"/>
        </a:defRPr>
      </a:lvl7pPr>
      <a:lvl8pPr marL="3165291" indent="-211020" algn="l" rtl="0" fontAlgn="base">
        <a:spcBef>
          <a:spcPct val="20000"/>
        </a:spcBef>
        <a:spcAft>
          <a:spcPct val="0"/>
        </a:spcAft>
        <a:buChar char="»"/>
        <a:defRPr sz="1846">
          <a:solidFill>
            <a:schemeClr val="tx1"/>
          </a:solidFill>
          <a:latin typeface="+mn-lt"/>
        </a:defRPr>
      </a:lvl8pPr>
      <a:lvl9pPr marL="3587330" indent="-211020" algn="l" rtl="0" fontAlgn="base">
        <a:spcBef>
          <a:spcPct val="20000"/>
        </a:spcBef>
        <a:spcAft>
          <a:spcPct val="0"/>
        </a:spcAft>
        <a:buChar char="»"/>
        <a:defRPr sz="1846">
          <a:solidFill>
            <a:schemeClr val="tx1"/>
          </a:solidFill>
          <a:latin typeface="+mn-lt"/>
        </a:defRPr>
      </a:lvl9pPr>
    </p:bodyStyle>
    <p:otherStyle>
      <a:defPPr>
        <a:defRPr lang="ru-RU"/>
      </a:defPPr>
      <a:lvl1pPr marL="0" algn="l" defTabSz="84407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1pPr>
      <a:lvl2pPr marL="422039" algn="l" defTabSz="84407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2pPr>
      <a:lvl3pPr marL="844078" algn="l" defTabSz="84407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3pPr>
      <a:lvl4pPr marL="1266117" algn="l" defTabSz="84407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4pPr>
      <a:lvl5pPr marL="1688155" algn="l" defTabSz="84407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5pPr>
      <a:lvl6pPr marL="2110195" algn="l" defTabSz="84407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6pPr>
      <a:lvl7pPr marL="2532233" algn="l" defTabSz="84407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7pPr>
      <a:lvl8pPr marL="2954272" algn="l" defTabSz="84407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8pPr>
      <a:lvl9pPr marL="3376311" algn="l" defTabSz="844078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jpeg"/><Relationship Id="rId11" Type="http://schemas.openxmlformats.org/officeDocument/2006/relationships/image" Target="../media/image13.pn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12" Type="http://schemas.openxmlformats.org/officeDocument/2006/relationships/image" Target="../media/image2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png"/><Relationship Id="rId9" Type="http://schemas.openxmlformats.org/officeDocument/2006/relationships/image" Target="../media/image1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7.png"/><Relationship Id="rId5" Type="http://schemas.openxmlformats.org/officeDocument/2006/relationships/image" Target="../media/image22.jpe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5.pn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27.jpe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12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13.png"/><Relationship Id="rId9" Type="http://schemas.microsoft.com/office/2007/relationships/diagramDrawing" Target="../diagrams/drawing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13" Type="http://schemas.openxmlformats.org/officeDocument/2006/relationships/image" Target="../media/image35.jpeg"/><Relationship Id="rId3" Type="http://schemas.openxmlformats.org/officeDocument/2006/relationships/image" Target="../media/image12.jpeg"/><Relationship Id="rId7" Type="http://schemas.microsoft.com/office/2007/relationships/hdphoto" Target="../media/hdphoto1.wdp"/><Relationship Id="rId12" Type="http://schemas.openxmlformats.org/officeDocument/2006/relationships/image" Target="../media/image3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30.png"/><Relationship Id="rId11" Type="http://schemas.microsoft.com/office/2007/relationships/hdphoto" Target="../media/hdphoto2.wdp"/><Relationship Id="rId5" Type="http://schemas.openxmlformats.org/officeDocument/2006/relationships/image" Target="../media/image29.jpeg"/><Relationship Id="rId15" Type="http://schemas.openxmlformats.org/officeDocument/2006/relationships/image" Target="../media/image37.png"/><Relationship Id="rId10" Type="http://schemas.openxmlformats.org/officeDocument/2006/relationships/image" Target="../media/image33.png"/><Relationship Id="rId4" Type="http://schemas.openxmlformats.org/officeDocument/2006/relationships/image" Target="../media/image13.png"/><Relationship Id="rId9" Type="http://schemas.openxmlformats.org/officeDocument/2006/relationships/image" Target="../media/image32.jpeg"/><Relationship Id="rId1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microsoft.com/office/2007/relationships/media" Target="../media/media2.mp4"/><Relationship Id="rId7" Type="http://schemas.openxmlformats.org/officeDocument/2006/relationships/image" Target="../media/image13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12.jpeg"/><Relationship Id="rId5" Type="http://schemas.openxmlformats.org/officeDocument/2006/relationships/notesSlide" Target="../notesSlides/notesSlide10.xml"/><Relationship Id="rId4" Type="http://schemas.openxmlformats.org/officeDocument/2006/relationships/slideLayout" Target="../slideLayouts/slideLayout24.xml"/><Relationship Id="rId9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46.png"/><Relationship Id="rId3" Type="http://schemas.openxmlformats.org/officeDocument/2006/relationships/notesSlide" Target="../notesSlides/notesSlide13.xml"/><Relationship Id="rId7" Type="http://schemas.openxmlformats.org/officeDocument/2006/relationships/image" Target="../media/image42.png"/><Relationship Id="rId12" Type="http://schemas.openxmlformats.org/officeDocument/2006/relationships/image" Target="../media/image40.emf"/><Relationship Id="rId2" Type="http://schemas.openxmlformats.org/officeDocument/2006/relationships/slideLayout" Target="../slideLayouts/slideLayout24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1.png"/><Relationship Id="rId11" Type="http://schemas.openxmlformats.org/officeDocument/2006/relationships/oleObject" Target="../embeddings/oleObject1.bin"/><Relationship Id="rId5" Type="http://schemas.openxmlformats.org/officeDocument/2006/relationships/image" Target="../media/image13.png"/><Relationship Id="rId15" Type="http://schemas.openxmlformats.org/officeDocument/2006/relationships/image" Target="../media/image48.png"/><Relationship Id="rId10" Type="http://schemas.openxmlformats.org/officeDocument/2006/relationships/image" Target="../media/image45.png"/><Relationship Id="rId4" Type="http://schemas.openxmlformats.org/officeDocument/2006/relationships/image" Target="../media/image12.jpeg"/><Relationship Id="rId9" Type="http://schemas.openxmlformats.org/officeDocument/2006/relationships/image" Target="../media/image44.png"/><Relationship Id="rId14" Type="http://schemas.openxmlformats.org/officeDocument/2006/relationships/image" Target="../media/image4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12.jpe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53.png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54.jpeg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59.gif"/><Relationship Id="rId18" Type="http://schemas.openxmlformats.org/officeDocument/2006/relationships/image" Target="../media/image64.png"/><Relationship Id="rId3" Type="http://schemas.microsoft.com/office/2007/relationships/media" Target="../media/media4.mp4"/><Relationship Id="rId7" Type="http://schemas.openxmlformats.org/officeDocument/2006/relationships/image" Target="../media/image12.jpeg"/><Relationship Id="rId12" Type="http://schemas.openxmlformats.org/officeDocument/2006/relationships/image" Target="../media/image58.gif"/><Relationship Id="rId17" Type="http://schemas.openxmlformats.org/officeDocument/2006/relationships/image" Target="../media/image63.png"/><Relationship Id="rId2" Type="http://schemas.openxmlformats.org/officeDocument/2006/relationships/video" Target="../media/media3.mp4"/><Relationship Id="rId16" Type="http://schemas.openxmlformats.org/officeDocument/2006/relationships/image" Target="../media/image62.png"/><Relationship Id="rId1" Type="http://schemas.microsoft.com/office/2007/relationships/media" Target="../media/media3.mp4"/><Relationship Id="rId6" Type="http://schemas.openxmlformats.org/officeDocument/2006/relationships/notesSlide" Target="../notesSlides/notesSlide17.xml"/><Relationship Id="rId11" Type="http://schemas.openxmlformats.org/officeDocument/2006/relationships/image" Target="../media/image57.gif"/><Relationship Id="rId5" Type="http://schemas.openxmlformats.org/officeDocument/2006/relationships/slideLayout" Target="../slideLayouts/slideLayout24.xml"/><Relationship Id="rId15" Type="http://schemas.openxmlformats.org/officeDocument/2006/relationships/image" Target="../media/image61.png"/><Relationship Id="rId10" Type="http://schemas.openxmlformats.org/officeDocument/2006/relationships/image" Target="../media/image56.gif"/><Relationship Id="rId4" Type="http://schemas.openxmlformats.org/officeDocument/2006/relationships/video" Target="../media/media4.mp4"/><Relationship Id="rId9" Type="http://schemas.openxmlformats.org/officeDocument/2006/relationships/image" Target="../media/image55.gif"/><Relationship Id="rId14" Type="http://schemas.openxmlformats.org/officeDocument/2006/relationships/image" Target="../media/image6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629" y="0"/>
            <a:ext cx="9906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55901" y="2276872"/>
            <a:ext cx="8136904" cy="5424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925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</a:t>
            </a:r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8504" y="837535"/>
            <a:ext cx="1573888" cy="30097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76546" y="4613537"/>
            <a:ext cx="6847318" cy="6176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138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Миронов Вадим Всеволодович</a:t>
            </a:r>
          </a:p>
          <a:p>
            <a:endParaRPr lang="ru-RU" sz="1138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ru-RU" sz="1138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Заместитель генерального директора по средствам выведения АО ГНЦ "Центр Келдыша"</a:t>
            </a:r>
          </a:p>
        </p:txBody>
      </p:sp>
      <p:pic>
        <p:nvPicPr>
          <p:cNvPr id="12" name="Рисунок 11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16696" y="692696"/>
            <a:ext cx="2281430" cy="553500"/>
          </a:xfrm>
          <a:prstGeom prst="rect">
            <a:avLst/>
          </a:prstGeom>
        </p:spPr>
      </p:pic>
      <p:cxnSp>
        <p:nvCxnSpPr>
          <p:cNvPr id="14" name="Прямая соединительная линия 13"/>
          <p:cNvCxnSpPr/>
          <p:nvPr/>
        </p:nvCxnSpPr>
        <p:spPr>
          <a:xfrm>
            <a:off x="621537" y="5931655"/>
            <a:ext cx="553953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Прямоугольник 4"/>
          <p:cNvSpPr/>
          <p:nvPr/>
        </p:nvSpPr>
        <p:spPr>
          <a:xfrm>
            <a:off x="355900" y="2985546"/>
            <a:ext cx="560521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800" dirty="0">
                <a:solidFill>
                  <a:schemeClr val="accent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</a:t>
            </a:r>
          </a:p>
          <a:p>
            <a:r>
              <a:rPr lang="ru-RU" sz="2800" dirty="0">
                <a:solidFill>
                  <a:schemeClr val="accent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и космических энергоустановок</a:t>
            </a:r>
          </a:p>
        </p:txBody>
      </p:sp>
    </p:spTree>
    <p:extLst>
      <p:ext uri="{BB962C8B-B14F-4D97-AF65-F5344CB8AC3E}">
        <p14:creationId xmlns:p14="http://schemas.microsoft.com/office/powerpoint/2010/main" val="937908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Номер слайда 21"/>
          <p:cNvSpPr>
            <a:spLocks noGrp="1"/>
          </p:cNvSpPr>
          <p:nvPr>
            <p:ph type="sldNum" sz="quarter" idx="12"/>
          </p:nvPr>
        </p:nvSpPr>
        <p:spPr>
          <a:xfrm>
            <a:off x="7676170" y="6401767"/>
            <a:ext cx="2133600" cy="365125"/>
          </a:xfrm>
        </p:spPr>
        <p:txBody>
          <a:bodyPr/>
          <a:lstStyle/>
          <a:p>
            <a:pPr defTabSz="914395"/>
            <a:fld id="{2A02602A-FCB0-48E9-8A1E-F26ED9C86F57}" type="slidenum">
              <a:rPr lang="ru-RU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95"/>
              <a:t>2</a:t>
            </a:fld>
            <a:endParaRPr lang="ru-RU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E44DDA3E-1C37-3F23-D664-1CCB53A4AE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70787" y="1512782"/>
            <a:ext cx="1222668" cy="3676347"/>
          </a:xfrm>
          <a:prstGeom prst="rect">
            <a:avLst/>
          </a:prstGeom>
        </p:spPr>
      </p:pic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787AB2ED-6C8B-1BF6-E112-A246D77CFD7E}"/>
              </a:ext>
            </a:extLst>
          </p:cNvPr>
          <p:cNvGrpSpPr/>
          <p:nvPr/>
        </p:nvGrpSpPr>
        <p:grpSpPr>
          <a:xfrm>
            <a:off x="2532695" y="1492961"/>
            <a:ext cx="3140385" cy="3696168"/>
            <a:chOff x="3823656" y="1196752"/>
            <a:chExt cx="1790834" cy="1980000"/>
          </a:xfrm>
        </p:grpSpPr>
        <p:pic>
          <p:nvPicPr>
            <p:cNvPr id="8" name="Рисунок 7">
              <a:extLst>
                <a:ext uri="{FF2B5EF4-FFF2-40B4-BE49-F238E27FC236}">
                  <a16:creationId xmlns:a16="http://schemas.microsoft.com/office/drawing/2014/main" id="{E8ED1ADA-DF1F-7951-ACF1-82859703775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823656" y="1196752"/>
              <a:ext cx="908314" cy="1980000"/>
            </a:xfrm>
            <a:prstGeom prst="rect">
              <a:avLst/>
            </a:prstGeom>
          </p:spPr>
        </p:pic>
        <p:pic>
          <p:nvPicPr>
            <p:cNvPr id="10" name="Рисунок 9">
              <a:extLst>
                <a:ext uri="{FF2B5EF4-FFF2-40B4-BE49-F238E27FC236}">
                  <a16:creationId xmlns:a16="http://schemas.microsoft.com/office/drawing/2014/main" id="{FA60DD41-0C2C-1B0E-AFE3-21F538E2F9E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763178" y="1196752"/>
              <a:ext cx="851312" cy="1980000"/>
            </a:xfrm>
            <a:prstGeom prst="rect">
              <a:avLst/>
            </a:prstGeom>
          </p:spPr>
        </p:pic>
      </p:grp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0DFD4DAC-1680-6E78-A8A3-BA8EF465028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81298" y="1492961"/>
            <a:ext cx="1198430" cy="3696168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00F5692F-C0C1-A4B1-327C-4C5EE7D711E3}"/>
              </a:ext>
            </a:extLst>
          </p:cNvPr>
          <p:cNvSpPr txBox="1"/>
          <p:nvPr/>
        </p:nvSpPr>
        <p:spPr>
          <a:xfrm>
            <a:off x="1039719" y="5253820"/>
            <a:ext cx="108480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00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Ангара-1.2</a:t>
            </a:r>
          </a:p>
          <a:p>
            <a:pPr algn="ctr"/>
            <a:r>
              <a:rPr lang="ru-RU" sz="1000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(ЛКИ)</a:t>
            </a:r>
            <a:endParaRPr lang="ru-RU" sz="1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5CD90BD-815B-83C6-BBF5-00929B1151EE}"/>
              </a:ext>
            </a:extLst>
          </p:cNvPr>
          <p:cNvSpPr txBox="1"/>
          <p:nvPr/>
        </p:nvSpPr>
        <p:spPr>
          <a:xfrm>
            <a:off x="2890776" y="5259868"/>
            <a:ext cx="876645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00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Союз-2.1а</a:t>
            </a:r>
            <a:endParaRPr lang="ru-RU" sz="1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1E00A28-E6B5-1D1C-F9B0-CDB9CF9D1F49}"/>
              </a:ext>
            </a:extLst>
          </p:cNvPr>
          <p:cNvSpPr txBox="1"/>
          <p:nvPr/>
        </p:nvSpPr>
        <p:spPr>
          <a:xfrm>
            <a:off x="4310554" y="5261138"/>
            <a:ext cx="1232199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00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Союз-2.1б</a:t>
            </a:r>
            <a:endParaRPr lang="ru-RU" sz="1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C9C4580-6AB9-4A54-63EB-FE5D0A93AE85}"/>
              </a:ext>
            </a:extLst>
          </p:cNvPr>
          <p:cNvSpPr txBox="1"/>
          <p:nvPr/>
        </p:nvSpPr>
        <p:spPr>
          <a:xfrm>
            <a:off x="6073680" y="5261138"/>
            <a:ext cx="9709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00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Ангара-А5</a:t>
            </a:r>
          </a:p>
          <a:p>
            <a:pPr algn="ctr"/>
            <a:r>
              <a:rPr lang="ru-RU" sz="1000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(ЛКИ)</a:t>
            </a:r>
            <a:endParaRPr lang="ru-RU" sz="1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505DF67-BC19-2295-A626-2A047D59AE04}"/>
              </a:ext>
            </a:extLst>
          </p:cNvPr>
          <p:cNvSpPr txBox="1"/>
          <p:nvPr/>
        </p:nvSpPr>
        <p:spPr>
          <a:xfrm>
            <a:off x="632520" y="1097421"/>
            <a:ext cx="19952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</a:t>
            </a:r>
            <a:r>
              <a:rPr lang="ru-RU" sz="1200" baseline="-250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пн</a:t>
            </a:r>
            <a:r>
              <a:rPr lang="ru-RU" sz="1200" baseline="-25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до 5 т на НОО</a:t>
            </a:r>
            <a:endParaRPr lang="ru-RU" sz="1200" baseline="-25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D76D9EC-1EF9-A00A-754F-836522C66073}"/>
              </a:ext>
            </a:extLst>
          </p:cNvPr>
          <p:cNvSpPr txBox="1"/>
          <p:nvPr/>
        </p:nvSpPr>
        <p:spPr>
          <a:xfrm>
            <a:off x="2800689" y="1139839"/>
            <a:ext cx="26496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</a:t>
            </a:r>
            <a:r>
              <a:rPr lang="ru-RU" sz="1200" baseline="-250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пн</a:t>
            </a:r>
            <a:r>
              <a:rPr lang="ru-RU" sz="1200" baseline="-25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от 5 до 7,5 т на НОО</a:t>
            </a:r>
            <a:endParaRPr lang="ru-RU" sz="1200" baseline="-25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1C33DDF-4761-36E6-695C-B5CE1840F9C7}"/>
              </a:ext>
            </a:extLst>
          </p:cNvPr>
          <p:cNvSpPr txBox="1"/>
          <p:nvPr/>
        </p:nvSpPr>
        <p:spPr>
          <a:xfrm>
            <a:off x="5255698" y="1101559"/>
            <a:ext cx="26496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</a:t>
            </a:r>
            <a:r>
              <a:rPr lang="ru-RU" sz="1200" baseline="-250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пн</a:t>
            </a:r>
            <a:r>
              <a:rPr lang="ru-RU" sz="1200" baseline="-25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от 15 до 27 т на НОО</a:t>
            </a:r>
            <a:endParaRPr lang="ru-RU" sz="1200" baseline="-25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30F8926-077E-F550-333D-E20BAC865B3D}"/>
              </a:ext>
            </a:extLst>
          </p:cNvPr>
          <p:cNvSpPr txBox="1"/>
          <p:nvPr/>
        </p:nvSpPr>
        <p:spPr>
          <a:xfrm>
            <a:off x="3186217" y="5405154"/>
            <a:ext cx="187857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000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(основная РН)</a:t>
            </a:r>
            <a:endParaRPr lang="ru-RU" sz="1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9E45690-DF62-04D1-5130-F7DB4703F4DE}"/>
              </a:ext>
            </a:extLst>
          </p:cNvPr>
          <p:cNvSpPr txBox="1"/>
          <p:nvPr/>
        </p:nvSpPr>
        <p:spPr>
          <a:xfrm>
            <a:off x="7606312" y="1107032"/>
            <a:ext cx="19281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РАЗГОННЫЕ БЛОКИ</a:t>
            </a:r>
          </a:p>
        </p:txBody>
      </p:sp>
      <p:pic>
        <p:nvPicPr>
          <p:cNvPr id="43" name="Рисунок 42">
            <a:extLst>
              <a:ext uri="{FF2B5EF4-FFF2-40B4-BE49-F238E27FC236}">
                <a16:creationId xmlns:a16="http://schemas.microsoft.com/office/drawing/2014/main" id="{76C1E368-0F03-3E6B-B7CF-D3DA42551E31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05728" y="1422348"/>
            <a:ext cx="1157412" cy="822360"/>
          </a:xfrm>
          <a:prstGeom prst="rect">
            <a:avLst/>
          </a:prstGeom>
        </p:spPr>
      </p:pic>
      <p:pic>
        <p:nvPicPr>
          <p:cNvPr id="45" name="Рисунок 44">
            <a:extLst>
              <a:ext uri="{FF2B5EF4-FFF2-40B4-BE49-F238E27FC236}">
                <a16:creationId xmlns:a16="http://schemas.microsoft.com/office/drawing/2014/main" id="{664ACEE8-41D2-14F6-ACFF-75F1C7AAAF38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8832" y="2581050"/>
            <a:ext cx="1259010" cy="822360"/>
          </a:xfrm>
          <a:prstGeom prst="rect">
            <a:avLst/>
          </a:prstGeom>
        </p:spPr>
      </p:pic>
      <p:pic>
        <p:nvPicPr>
          <p:cNvPr id="47" name="Рисунок 46">
            <a:extLst>
              <a:ext uri="{FF2B5EF4-FFF2-40B4-BE49-F238E27FC236}">
                <a16:creationId xmlns:a16="http://schemas.microsoft.com/office/drawing/2014/main" id="{9C91B72F-C1B0-0DE7-69B9-0D4FB9AC8251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28044" y="3985808"/>
            <a:ext cx="1189798" cy="1193293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22E67D7A-DED1-DF5D-7B96-31BB6D148574}"/>
              </a:ext>
            </a:extLst>
          </p:cNvPr>
          <p:cNvSpPr txBox="1"/>
          <p:nvPr/>
        </p:nvSpPr>
        <p:spPr>
          <a:xfrm>
            <a:off x="8037472" y="2225595"/>
            <a:ext cx="98160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00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ФРЕГАТ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B68C395D-5729-EC3C-DC85-E5D468AED3CE}"/>
              </a:ext>
            </a:extLst>
          </p:cNvPr>
          <p:cNvSpPr txBox="1"/>
          <p:nvPr/>
        </p:nvSpPr>
        <p:spPr>
          <a:xfrm>
            <a:off x="8102307" y="5259868"/>
            <a:ext cx="98160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00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ДМ-3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9215C1D7-A0F9-D392-6865-505B9AADFEE8}"/>
              </a:ext>
            </a:extLst>
          </p:cNvPr>
          <p:cNvSpPr txBox="1"/>
          <p:nvPr/>
        </p:nvSpPr>
        <p:spPr>
          <a:xfrm>
            <a:off x="8024289" y="3512644"/>
            <a:ext cx="116025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00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БРИЗ-М</a:t>
            </a:r>
          </a:p>
        </p:txBody>
      </p:sp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452647" y="6474822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 </a:t>
            </a:r>
            <a:r>
              <a:rPr lang="ru-RU" sz="800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и космических энергоустановок</a:t>
            </a:r>
          </a:p>
          <a:p>
            <a:endParaRPr lang="ru-RU" sz="800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518238" y="6401767"/>
            <a:ext cx="918508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94945" y="148570"/>
            <a:ext cx="54521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cap="all" dirty="0">
                <a:solidFill>
                  <a:schemeClr val="tx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СОВРЕМЕННЫЕ СРЕДСТВА ВЫВЕДЕНИЯ</a:t>
            </a:r>
          </a:p>
        </p:txBody>
      </p:sp>
      <p:cxnSp>
        <p:nvCxnSpPr>
          <p:cNvPr id="65" name="Прямая соединительная линия 64"/>
          <p:cNvCxnSpPr/>
          <p:nvPr/>
        </p:nvCxnSpPr>
        <p:spPr>
          <a:xfrm>
            <a:off x="4245282" y="660758"/>
            <a:ext cx="185984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Прямая соединительная линия 66"/>
          <p:cNvCxnSpPr/>
          <p:nvPr/>
        </p:nvCxnSpPr>
        <p:spPr>
          <a:xfrm flipV="1">
            <a:off x="6105128" y="188640"/>
            <a:ext cx="360040" cy="472118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6215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Номер слайда 21"/>
          <p:cNvSpPr>
            <a:spLocks noGrp="1"/>
          </p:cNvSpPr>
          <p:nvPr>
            <p:ph type="sldNum" sz="quarter" idx="12"/>
          </p:nvPr>
        </p:nvSpPr>
        <p:spPr>
          <a:xfrm>
            <a:off x="7676170" y="6401767"/>
            <a:ext cx="2133600" cy="365125"/>
          </a:xfrm>
        </p:spPr>
        <p:txBody>
          <a:bodyPr/>
          <a:lstStyle/>
          <a:p>
            <a:pPr defTabSz="914395"/>
            <a:fld id="{2A02602A-FCB0-48E9-8A1E-F26ED9C86F57}" type="slidenum">
              <a:rPr lang="ru-RU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95"/>
              <a:t>3</a:t>
            </a:fld>
            <a:endParaRPr lang="ru-RU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452647" y="6474822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 </a:t>
            </a:r>
            <a:r>
              <a:rPr lang="ru-RU" sz="800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и космических энергоустановок</a:t>
            </a:r>
          </a:p>
          <a:p>
            <a:endParaRPr lang="ru-RU" sz="800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518238" y="6401767"/>
            <a:ext cx="918508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94945" y="148570"/>
            <a:ext cx="37834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cap="all" dirty="0">
                <a:solidFill>
                  <a:schemeClr val="tx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Создаваемые носители</a:t>
            </a:r>
          </a:p>
        </p:txBody>
      </p:sp>
      <p:cxnSp>
        <p:nvCxnSpPr>
          <p:cNvPr id="65" name="Прямая соединительная линия 64"/>
          <p:cNvCxnSpPr/>
          <p:nvPr/>
        </p:nvCxnSpPr>
        <p:spPr>
          <a:xfrm>
            <a:off x="2496956" y="660758"/>
            <a:ext cx="185984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Прямая соединительная линия 66"/>
          <p:cNvCxnSpPr/>
          <p:nvPr/>
        </p:nvCxnSpPr>
        <p:spPr>
          <a:xfrm flipV="1">
            <a:off x="4356802" y="188640"/>
            <a:ext cx="360040" cy="472118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" name="Picture 4">
            <a:extLst>
              <a:ext uri="{FF2B5EF4-FFF2-40B4-BE49-F238E27FC236}">
                <a16:creationId xmlns:a16="http://schemas.microsoft.com/office/drawing/2014/main" id="{8D49C72E-39C0-C9AA-6083-9A84863266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50930" y="3191732"/>
            <a:ext cx="229254" cy="22087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Picture 2">
            <a:extLst>
              <a:ext uri="{FF2B5EF4-FFF2-40B4-BE49-F238E27FC236}">
                <a16:creationId xmlns:a16="http://schemas.microsoft.com/office/drawing/2014/main" id="{AE20F96E-872C-3839-9A98-91D7E08FC6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324237" y="1220997"/>
            <a:ext cx="1107361" cy="4261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" name="Picture 3">
            <a:extLst>
              <a:ext uri="{FF2B5EF4-FFF2-40B4-BE49-F238E27FC236}">
                <a16:creationId xmlns:a16="http://schemas.microsoft.com/office/drawing/2014/main" id="{C0E51B02-7FCC-0F43-6524-F9CADB4AC5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6887" y="2336386"/>
            <a:ext cx="808373" cy="3141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" name="Picture 4">
            <a:extLst>
              <a:ext uri="{FF2B5EF4-FFF2-40B4-BE49-F238E27FC236}">
                <a16:creationId xmlns:a16="http://schemas.microsoft.com/office/drawing/2014/main" id="{CB08840D-4BF5-9B85-97E5-C30F0E1E91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screen">
            <a:lum bright="-10000" contras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07048" y="3829437"/>
            <a:ext cx="854724" cy="1606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Рисунок 6">
            <a:extLst>
              <a:ext uri="{FF2B5EF4-FFF2-40B4-BE49-F238E27FC236}">
                <a16:creationId xmlns:a16="http://schemas.microsoft.com/office/drawing/2014/main" id="{621FB4BC-3812-1D99-8913-F1C9E452BC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89551" y="2918398"/>
            <a:ext cx="876594" cy="1806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" name="Picture 2" descr="рис">
            <a:extLst>
              <a:ext uri="{FF2B5EF4-FFF2-40B4-BE49-F238E27FC236}">
                <a16:creationId xmlns:a16="http://schemas.microsoft.com/office/drawing/2014/main" id="{95F8395B-A1E1-9865-6CA1-C206AD868E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15987" y="905456"/>
            <a:ext cx="836531" cy="5035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40E954C9-D883-6D42-6CC1-F918435459EA}"/>
              </a:ext>
            </a:extLst>
          </p:cNvPr>
          <p:cNvSpPr txBox="1"/>
          <p:nvPr/>
        </p:nvSpPr>
        <p:spPr>
          <a:xfrm>
            <a:off x="4685604" y="5936419"/>
            <a:ext cx="110155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05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Ангара-А5М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2A7EFD7-DA37-46CD-743C-77308B26FB38}"/>
              </a:ext>
            </a:extLst>
          </p:cNvPr>
          <p:cNvSpPr txBox="1"/>
          <p:nvPr/>
        </p:nvSpPr>
        <p:spPr>
          <a:xfrm>
            <a:off x="5805903" y="5940724"/>
            <a:ext cx="1233061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05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Ангара-А5В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7DAA97E-8E41-04C6-8295-0D088FD1DA98}"/>
              </a:ext>
            </a:extLst>
          </p:cNvPr>
          <p:cNvSpPr txBox="1"/>
          <p:nvPr/>
        </p:nvSpPr>
        <p:spPr>
          <a:xfrm>
            <a:off x="7531163" y="6008590"/>
            <a:ext cx="98160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05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СТК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425976D-6CD8-41E4-F27E-01AD4A98D0A2}"/>
              </a:ext>
            </a:extLst>
          </p:cNvPr>
          <p:cNvSpPr txBox="1"/>
          <p:nvPr/>
        </p:nvSpPr>
        <p:spPr>
          <a:xfrm>
            <a:off x="1073747" y="5956975"/>
            <a:ext cx="98160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05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Иркут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777FADB2-259D-6437-4C3A-85E1FDAC5DD4}"/>
              </a:ext>
            </a:extLst>
          </p:cNvPr>
          <p:cNvSpPr txBox="1"/>
          <p:nvPr/>
        </p:nvSpPr>
        <p:spPr>
          <a:xfrm>
            <a:off x="2462386" y="5956975"/>
            <a:ext cx="98160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05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Амур СПГ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D737A0F9-7131-74DF-C79E-6CE95F4F9C95}"/>
              </a:ext>
            </a:extLst>
          </p:cNvPr>
          <p:cNvSpPr txBox="1"/>
          <p:nvPr/>
        </p:nvSpPr>
        <p:spPr>
          <a:xfrm>
            <a:off x="3457901" y="5905838"/>
            <a:ext cx="98160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05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Союз-5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4D9B1849-C6C2-E869-CA1D-0ADB93DDF0A8}"/>
              </a:ext>
            </a:extLst>
          </p:cNvPr>
          <p:cNvSpPr txBox="1"/>
          <p:nvPr/>
        </p:nvSpPr>
        <p:spPr>
          <a:xfrm>
            <a:off x="685909" y="747606"/>
            <a:ext cx="21220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</a:t>
            </a:r>
            <a:r>
              <a:rPr lang="ru-RU" sz="1200" baseline="-250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пн</a:t>
            </a:r>
            <a:r>
              <a:rPr lang="ru-RU" sz="1200" baseline="-25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до 584 кг на НОО</a:t>
            </a:r>
            <a:endParaRPr lang="ru-RU" sz="1200" baseline="-25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F8E4A8E-1858-503B-BD21-B5E03A897D6C}"/>
              </a:ext>
            </a:extLst>
          </p:cNvPr>
          <p:cNvSpPr txBox="1"/>
          <p:nvPr/>
        </p:nvSpPr>
        <p:spPr>
          <a:xfrm>
            <a:off x="2568074" y="722149"/>
            <a:ext cx="21220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</a:t>
            </a:r>
            <a:r>
              <a:rPr lang="ru-RU" sz="1200" baseline="-250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пн</a:t>
            </a:r>
            <a:r>
              <a:rPr lang="ru-RU" sz="1200" baseline="-25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до 14 т на НОО</a:t>
            </a:r>
            <a:endParaRPr lang="ru-RU" sz="1200" baseline="-25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CA940D6F-469E-6101-2291-796644D93E12}"/>
              </a:ext>
            </a:extLst>
          </p:cNvPr>
          <p:cNvSpPr txBox="1"/>
          <p:nvPr/>
        </p:nvSpPr>
        <p:spPr>
          <a:xfrm>
            <a:off x="4444922" y="719773"/>
            <a:ext cx="26496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</a:t>
            </a:r>
            <a:r>
              <a:rPr lang="ru-RU" sz="1200" baseline="-250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пн</a:t>
            </a:r>
            <a:r>
              <a:rPr lang="ru-RU" sz="1200" baseline="-25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от 27 до 37 т на НОО</a:t>
            </a:r>
            <a:endParaRPr lang="ru-RU" sz="1200" baseline="-25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3FDFFD61-1C0F-023C-B1C1-F0BD265F9160}"/>
              </a:ext>
            </a:extLst>
          </p:cNvPr>
          <p:cNvSpPr txBox="1"/>
          <p:nvPr/>
        </p:nvSpPr>
        <p:spPr>
          <a:xfrm>
            <a:off x="7066302" y="702921"/>
            <a:ext cx="21220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</a:t>
            </a:r>
            <a:r>
              <a:rPr lang="ru-RU" sz="1200" baseline="-250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пн</a:t>
            </a:r>
            <a:r>
              <a:rPr lang="ru-RU" sz="1200" baseline="-25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до 70 т на НОО</a:t>
            </a:r>
            <a:endParaRPr lang="ru-RU" sz="1200" baseline="-25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68" name="Группа 67">
            <a:extLst>
              <a:ext uri="{FF2B5EF4-FFF2-40B4-BE49-F238E27FC236}">
                <a16:creationId xmlns:a16="http://schemas.microsoft.com/office/drawing/2014/main" id="{D7F78A95-2D84-94F1-3D3F-1BFC3F763C6F}"/>
              </a:ext>
            </a:extLst>
          </p:cNvPr>
          <p:cNvGrpSpPr>
            <a:grpSpLocks noChangeAspect="1"/>
          </p:cNvGrpSpPr>
          <p:nvPr/>
        </p:nvGrpSpPr>
        <p:grpSpPr>
          <a:xfrm>
            <a:off x="3670101" y="2899616"/>
            <a:ext cx="569747" cy="2544219"/>
            <a:chOff x="3227044" y="435940"/>
            <a:chExt cx="1122616" cy="5645502"/>
          </a:xfrm>
        </p:grpSpPr>
        <p:pic>
          <p:nvPicPr>
            <p:cNvPr id="69" name="Рисунок 68">
              <a:extLst>
                <a:ext uri="{FF2B5EF4-FFF2-40B4-BE49-F238E27FC236}">
                  <a16:creationId xmlns:a16="http://schemas.microsoft.com/office/drawing/2014/main" id="{E11501DF-80C3-1A36-35C4-8DB77DCE3C6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227044" y="435940"/>
              <a:ext cx="1114900" cy="5194032"/>
            </a:xfrm>
            <a:prstGeom prst="rect">
              <a:avLst/>
            </a:prstGeom>
          </p:spPr>
        </p:pic>
        <p:pic>
          <p:nvPicPr>
            <p:cNvPr id="70" name="Рисунок 69">
              <a:extLst>
                <a:ext uri="{FF2B5EF4-FFF2-40B4-BE49-F238E27FC236}">
                  <a16:creationId xmlns:a16="http://schemas.microsoft.com/office/drawing/2014/main" id="{B1E0DD84-390F-C820-C1CF-F23EFA2CEDB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227044" y="5708862"/>
              <a:ext cx="1122616" cy="37258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149810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Номер слайда 21"/>
          <p:cNvSpPr>
            <a:spLocks noGrp="1"/>
          </p:cNvSpPr>
          <p:nvPr>
            <p:ph type="sldNum" sz="quarter" idx="12"/>
          </p:nvPr>
        </p:nvSpPr>
        <p:spPr>
          <a:xfrm>
            <a:off x="7676170" y="6401767"/>
            <a:ext cx="2133600" cy="365125"/>
          </a:xfrm>
        </p:spPr>
        <p:txBody>
          <a:bodyPr/>
          <a:lstStyle/>
          <a:p>
            <a:pPr defTabSz="914395"/>
            <a:fld id="{2A02602A-FCB0-48E9-8A1E-F26ED9C86F57}" type="slidenum">
              <a:rPr lang="ru-RU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95"/>
              <a:t>4</a:t>
            </a:fld>
            <a:endParaRPr lang="ru-RU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452647" y="6474822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 </a:t>
            </a:r>
            <a:r>
              <a:rPr lang="ru-RU" sz="800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и космических энергоустановок</a:t>
            </a:r>
          </a:p>
          <a:p>
            <a:endParaRPr lang="ru-RU" sz="800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518238" y="6401767"/>
            <a:ext cx="918508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786228" y="148570"/>
            <a:ext cx="28216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 cap="all" dirty="0">
                <a:solidFill>
                  <a:schemeClr val="tx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ТЕНДЕНЦИИ РАЗВИТИЯ </a:t>
            </a:r>
          </a:p>
          <a:p>
            <a:r>
              <a:rPr lang="ru-RU" sz="1600" b="1" cap="all" dirty="0">
                <a:solidFill>
                  <a:schemeClr val="tx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Ракетных Двигателей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1965887" y="320816"/>
            <a:ext cx="2219886" cy="472118"/>
            <a:chOff x="2496956" y="188640"/>
            <a:chExt cx="2219886" cy="472118"/>
          </a:xfrm>
        </p:grpSpPr>
        <p:cxnSp>
          <p:nvCxnSpPr>
            <p:cNvPr id="65" name="Прямая соединительная линия 64"/>
            <p:cNvCxnSpPr/>
            <p:nvPr/>
          </p:nvCxnSpPr>
          <p:spPr>
            <a:xfrm>
              <a:off x="2496956" y="660758"/>
              <a:ext cx="1859846" cy="0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Прямая соединительная линия 66"/>
            <p:cNvCxnSpPr/>
            <p:nvPr/>
          </p:nvCxnSpPr>
          <p:spPr>
            <a:xfrm flipV="1">
              <a:off x="4356802" y="188640"/>
              <a:ext cx="360040" cy="472118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7E774CBF-189F-8D29-600F-B9A0B2CBE2E2}"/>
              </a:ext>
            </a:extLst>
          </p:cNvPr>
          <p:cNvSpPr txBox="1"/>
          <p:nvPr/>
        </p:nvSpPr>
        <p:spPr>
          <a:xfrm>
            <a:off x="1816505" y="4513732"/>
            <a:ext cx="277299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395"/>
            <a:r>
              <a:rPr lang="ru-RU" sz="1000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одноразового использования </a:t>
            </a:r>
            <a:r>
              <a:rPr lang="ru-RU" sz="100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13 т</a:t>
            </a:r>
            <a:r>
              <a:rPr lang="ru-RU" sz="1000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defTabSz="914395"/>
            <a:r>
              <a:rPr lang="ru-RU" sz="1000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низкую опорную орбиту </a:t>
            </a:r>
          </a:p>
          <a:p>
            <a:pPr defTabSz="914395"/>
            <a:r>
              <a:rPr lang="ru-RU" sz="1000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многоразового использования  </a:t>
            </a:r>
            <a:r>
              <a:rPr lang="ru-RU" sz="100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10 т</a:t>
            </a:r>
            <a:r>
              <a:rPr lang="ru-RU" sz="1000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defTabSz="914395"/>
            <a:r>
              <a:rPr lang="ru-RU" sz="1000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низкую опорную орбиту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6154F20-71A8-6DAA-F952-85B0735BB6CD}"/>
              </a:ext>
            </a:extLst>
          </p:cNvPr>
          <p:cNvSpPr txBox="1"/>
          <p:nvPr/>
        </p:nvSpPr>
        <p:spPr>
          <a:xfrm>
            <a:off x="814198" y="860519"/>
            <a:ext cx="367119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Tahoma" panose="020B0604030504040204" pitchFamily="34" charset="0"/>
              <a:buChar char="‣"/>
            </a:pP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Снижение стоимости (себестоимости)</a:t>
            </a:r>
          </a:p>
          <a:p>
            <a:pPr marL="285750" indent="-285750">
              <a:buFont typeface="Tahoma" panose="020B0604030504040204" pitchFamily="34" charset="0"/>
              <a:buChar char="‣"/>
            </a:pP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Новые материалы и технологии</a:t>
            </a:r>
          </a:p>
          <a:p>
            <a:pPr marL="285750" indent="-285750">
              <a:buFont typeface="Tahoma" panose="020B0604030504040204" pitchFamily="34" charset="0"/>
              <a:buChar char="‣"/>
            </a:pP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Новые методы контроля</a:t>
            </a:r>
          </a:p>
          <a:p>
            <a:pPr marL="285750" indent="-285750">
              <a:buFont typeface="Tahoma" panose="020B0604030504040204" pitchFamily="34" charset="0"/>
              <a:buChar char="‣"/>
            </a:pP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Качество и обеспечение надежности</a:t>
            </a:r>
          </a:p>
          <a:p>
            <a:pPr marL="285750" indent="-285750">
              <a:buFont typeface="Tahoma" panose="020B0604030504040204" pitchFamily="34" charset="0"/>
              <a:buChar char="‣"/>
            </a:pP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Развитие многоразовых систем</a:t>
            </a:r>
          </a:p>
          <a:p>
            <a:pPr marL="285750" indent="-285750">
              <a:buFont typeface="Tahoma" panose="020B0604030504040204" pitchFamily="34" charset="0"/>
              <a:buChar char="‣"/>
            </a:pP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Создание СВ легкого и сверхлегкого классов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4FC5A12-3FB8-3565-5BBA-A18B2355139F}"/>
              </a:ext>
            </a:extLst>
          </p:cNvPr>
          <p:cNvSpPr txBox="1"/>
          <p:nvPr/>
        </p:nvSpPr>
        <p:spPr>
          <a:xfrm>
            <a:off x="1816505" y="2181258"/>
            <a:ext cx="2158609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00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Сверхлегкий класс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6200C08-D509-D9C3-A799-07AD89FD858E}"/>
              </a:ext>
            </a:extLst>
          </p:cNvPr>
          <p:cNvSpPr txBox="1"/>
          <p:nvPr/>
        </p:nvSpPr>
        <p:spPr>
          <a:xfrm>
            <a:off x="1816505" y="2665709"/>
            <a:ext cx="263243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395"/>
            <a:r>
              <a:rPr lang="ru-RU" sz="100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50 - 100 </a:t>
            </a:r>
            <a:r>
              <a:rPr lang="ru-RU" sz="1000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кг на низкую опорную орбиту </a:t>
            </a:r>
            <a:br>
              <a:rPr lang="ru-RU" sz="1000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ru-RU" sz="100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250</a:t>
            </a:r>
            <a:r>
              <a:rPr lang="ru-RU" sz="1000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кг на солнечно-синхронную орбиту высотой 500 - 600 км </a:t>
            </a:r>
            <a:br>
              <a:rPr lang="ru-RU" sz="1000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ru-RU" sz="100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1000 - 1500 </a:t>
            </a:r>
            <a:r>
              <a:rPr lang="ru-RU" sz="1000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кг на солнечно-синхронную орбиту высотой 500 - 600 км </a:t>
            </a:r>
            <a:br>
              <a:rPr lang="ru-RU" sz="1000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ru-RU" sz="1000" kern="0" spc="-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4" name="Picture 4">
            <a:extLst>
              <a:ext uri="{FF2B5EF4-FFF2-40B4-BE49-F238E27FC236}">
                <a16:creationId xmlns:a16="http://schemas.microsoft.com/office/drawing/2014/main" id="{0F49B448-0288-AF17-3CE0-AF1D46BF36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32955" y="4184711"/>
            <a:ext cx="213078" cy="2052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B5AE1CD5-87A3-CF7E-A1C1-08E15131787D}"/>
              </a:ext>
            </a:extLst>
          </p:cNvPr>
          <p:cNvSpPr txBox="1"/>
          <p:nvPr/>
        </p:nvSpPr>
        <p:spPr>
          <a:xfrm>
            <a:off x="1816505" y="4094545"/>
            <a:ext cx="346630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000" b="1" spc="-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Многоразовая ракетно-космическая  система</a:t>
            </a:r>
          </a:p>
        </p:txBody>
      </p:sp>
      <p:pic>
        <p:nvPicPr>
          <p:cNvPr id="36" name="Picture 4">
            <a:extLst>
              <a:ext uri="{FF2B5EF4-FFF2-40B4-BE49-F238E27FC236}">
                <a16:creationId xmlns:a16="http://schemas.microsoft.com/office/drawing/2014/main" id="{CB08840D-4BF5-9B85-97E5-C30F0E1E91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lum bright="-10000" contras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9468" y="2133903"/>
            <a:ext cx="972197" cy="1827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5241032" y="148570"/>
            <a:ext cx="31886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Многоразовые </a:t>
            </a:r>
          </a:p>
          <a:p>
            <a:r>
              <a:rPr lang="ru-RU" sz="16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и одноразовые системы</a:t>
            </a:r>
          </a:p>
        </p:txBody>
      </p:sp>
      <p:grpSp>
        <p:nvGrpSpPr>
          <p:cNvPr id="19" name="Группа 18"/>
          <p:cNvGrpSpPr/>
          <p:nvPr/>
        </p:nvGrpSpPr>
        <p:grpSpPr>
          <a:xfrm>
            <a:off x="6630994" y="320815"/>
            <a:ext cx="2219886" cy="472118"/>
            <a:chOff x="2496956" y="188640"/>
            <a:chExt cx="2219886" cy="472118"/>
          </a:xfrm>
        </p:grpSpPr>
        <p:cxnSp>
          <p:nvCxnSpPr>
            <p:cNvPr id="20" name="Прямая соединительная линия 19"/>
            <p:cNvCxnSpPr/>
            <p:nvPr/>
          </p:nvCxnSpPr>
          <p:spPr>
            <a:xfrm>
              <a:off x="2496956" y="660758"/>
              <a:ext cx="1859846" cy="0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Прямая соединительная линия 22"/>
            <p:cNvCxnSpPr/>
            <p:nvPr/>
          </p:nvCxnSpPr>
          <p:spPr>
            <a:xfrm flipV="1">
              <a:off x="4356802" y="188640"/>
              <a:ext cx="360040" cy="472118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26B2F91A-982B-A101-F000-D625EBDA01DF}"/>
              </a:ext>
            </a:extLst>
          </p:cNvPr>
          <p:cNvSpPr txBox="1"/>
          <p:nvPr/>
        </p:nvSpPr>
        <p:spPr>
          <a:xfrm>
            <a:off x="5241032" y="860519"/>
            <a:ext cx="40412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defTabSz="685796">
              <a:buFont typeface="Tahoma" panose="020B0604030504040204" pitchFamily="34" charset="0"/>
              <a:buChar char="‣"/>
            </a:pPr>
            <a:r>
              <a:rPr lang="ru-RU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Средство выведения с первой ступенью многоразового использования </a:t>
            </a:r>
            <a:r>
              <a:rPr lang="ru-RU" sz="1200" dirty="0">
                <a:solidFill>
                  <a:srgbClr val="7030A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</a:t>
            </a:r>
            <a:r>
              <a:rPr lang="ru-RU" sz="1200" b="1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мировой тренд.</a:t>
            </a:r>
          </a:p>
          <a:p>
            <a:pPr marL="285750" indent="-285750" defTabSz="685796">
              <a:buFont typeface="Tahoma" panose="020B0604030504040204" pitchFamily="34" charset="0"/>
              <a:buChar char="‣"/>
            </a:pPr>
            <a:r>
              <a:rPr lang="ru-RU" sz="1200" b="1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Цель</a:t>
            </a:r>
            <a:r>
              <a:rPr lang="ru-RU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- существенное снижение стоимости пусковой услуги.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6F018D1-264C-C5C9-7903-ECFB0E3A6375}"/>
              </a:ext>
            </a:extLst>
          </p:cNvPr>
          <p:cNvSpPr txBox="1"/>
          <p:nvPr/>
        </p:nvSpPr>
        <p:spPr>
          <a:xfrm>
            <a:off x="5271905" y="1852632"/>
            <a:ext cx="3696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796"/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Многодвигательная установка первой ступени – инструмент обеспечения ракетно-динамической посадки с обеспечением «горячего» резервирования при отказе одного (двух) двигателя.</a:t>
            </a:r>
          </a:p>
        </p:txBody>
      </p:sp>
      <p:sp>
        <p:nvSpPr>
          <p:cNvPr id="26" name="Прямоугольник с одним вырезанным углом 25"/>
          <p:cNvSpPr/>
          <p:nvPr/>
        </p:nvSpPr>
        <p:spPr>
          <a:xfrm>
            <a:off x="5313040" y="5363165"/>
            <a:ext cx="3602148" cy="730131"/>
          </a:xfrm>
          <a:prstGeom prst="snip1Rect">
            <a:avLst>
              <a:gd name="adj" fmla="val 19480"/>
            </a:avLst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3767324-C3C2-80FF-99BD-1AE1CE03D24B}"/>
              </a:ext>
            </a:extLst>
          </p:cNvPr>
          <p:cNvSpPr txBox="1"/>
          <p:nvPr/>
        </p:nvSpPr>
        <p:spPr>
          <a:xfrm>
            <a:off x="7321183" y="3306994"/>
            <a:ext cx="2136026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796"/>
            <a:r>
              <a:rPr lang="ru-RU" sz="1050" b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Мировой лидер по востребованности и стоимости пусковой </a:t>
            </a:r>
          </a:p>
          <a:p>
            <a:pPr defTabSz="685796"/>
            <a:r>
              <a:rPr lang="ru-RU" sz="1050" b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услуги среди одноразовых средств выведения – </a:t>
            </a:r>
          </a:p>
          <a:p>
            <a:pPr defTabSz="685796"/>
            <a:r>
              <a:rPr lang="ru-RU" sz="1050" b="1" dirty="0">
                <a:solidFill>
                  <a:schemeClr val="tx2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РН «Союз-2»</a:t>
            </a:r>
          </a:p>
        </p:txBody>
      </p:sp>
      <p:pic>
        <p:nvPicPr>
          <p:cNvPr id="28" name="Рисунок 27">
            <a:extLst>
              <a:ext uri="{FF2B5EF4-FFF2-40B4-BE49-F238E27FC236}">
                <a16:creationId xmlns:a16="http://schemas.microsoft.com/office/drawing/2014/main" id="{6D50F134-4F57-EFD0-F902-FB487E1A5D81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56848" y="3287804"/>
            <a:ext cx="1918152" cy="1985287"/>
          </a:xfrm>
          <a:prstGeom prst="roundRect">
            <a:avLst>
              <a:gd name="adj" fmla="val 3872"/>
            </a:avLst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27D7573E-3545-7FCB-28CA-CB2289CFE68C}"/>
              </a:ext>
            </a:extLst>
          </p:cNvPr>
          <p:cNvSpPr txBox="1"/>
          <p:nvPr/>
        </p:nvSpPr>
        <p:spPr>
          <a:xfrm>
            <a:off x="5435148" y="5441458"/>
            <a:ext cx="3460854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796"/>
            <a:r>
              <a:rPr lang="ru-RU" sz="105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Практический смысл создания многоразового средства выведения только один – </a:t>
            </a:r>
          </a:p>
          <a:p>
            <a:pPr defTabSz="685796"/>
            <a:r>
              <a:rPr lang="ru-RU" sz="105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замена РН «Союз-2»</a:t>
            </a:r>
          </a:p>
        </p:txBody>
      </p:sp>
    </p:spTree>
    <p:extLst>
      <p:ext uri="{BB962C8B-B14F-4D97-AF65-F5344CB8AC3E}">
        <p14:creationId xmlns:p14="http://schemas.microsoft.com/office/powerpoint/2010/main" val="4190907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Выноска: стрелка вправо 80">
            <a:extLst>
              <a:ext uri="{FF2B5EF4-FFF2-40B4-BE49-F238E27FC236}">
                <a16:creationId xmlns:a16="http://schemas.microsoft.com/office/drawing/2014/main" id="{A449CBD1-B1DA-A64E-06A2-706F62FFE7A9}"/>
              </a:ext>
            </a:extLst>
          </p:cNvPr>
          <p:cNvSpPr/>
          <p:nvPr/>
        </p:nvSpPr>
        <p:spPr>
          <a:xfrm>
            <a:off x="4179690" y="924769"/>
            <a:ext cx="3423158" cy="5168527"/>
          </a:xfrm>
          <a:prstGeom prst="homePlate">
            <a:avLst/>
          </a:prstGeom>
          <a:gradFill flip="none" rotWithShape="1">
            <a:gsLst>
              <a:gs pos="0">
                <a:srgbClr val="4F81BD">
                  <a:shade val="51000"/>
                  <a:satMod val="130000"/>
                  <a:alpha val="0"/>
                </a:srgbClr>
              </a:gs>
              <a:gs pos="100000">
                <a:srgbClr val="F79646">
                  <a:lumMod val="40000"/>
                  <a:lumOff val="60000"/>
                </a:srgbClr>
              </a:gs>
            </a:gsLst>
            <a:lin ang="0" scaled="1"/>
            <a:tileRect/>
          </a:gradFill>
          <a:ln w="127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68579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" name="Номер слайда 21"/>
          <p:cNvSpPr>
            <a:spLocks noGrp="1"/>
          </p:cNvSpPr>
          <p:nvPr>
            <p:ph type="sldNum" sz="quarter" idx="12"/>
          </p:nvPr>
        </p:nvSpPr>
        <p:spPr>
          <a:xfrm>
            <a:off x="7676170" y="6448251"/>
            <a:ext cx="2133600" cy="365125"/>
          </a:xfrm>
        </p:spPr>
        <p:txBody>
          <a:bodyPr/>
          <a:lstStyle/>
          <a:p>
            <a:pPr defTabSz="914395"/>
            <a:fld id="{2A02602A-FCB0-48E9-8A1E-F26ED9C86F57}" type="slidenum">
              <a:rPr lang="ru-RU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95"/>
              <a:t>5</a:t>
            </a:fld>
            <a:endParaRPr lang="ru-RU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452647" y="6474822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 </a:t>
            </a:r>
            <a:r>
              <a:rPr lang="ru-RU" sz="800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и космических энергоустановок</a:t>
            </a:r>
          </a:p>
          <a:p>
            <a:endParaRPr lang="ru-RU" sz="800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518238" y="6401767"/>
            <a:ext cx="918508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94945" y="148570"/>
            <a:ext cx="80826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Актуальные направления развития маршевых ЖРД 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6681192" y="154205"/>
            <a:ext cx="2219886" cy="472118"/>
            <a:chOff x="2496956" y="188640"/>
            <a:chExt cx="2219886" cy="472118"/>
          </a:xfrm>
        </p:grpSpPr>
        <p:cxnSp>
          <p:nvCxnSpPr>
            <p:cNvPr id="65" name="Прямая соединительная линия 64"/>
            <p:cNvCxnSpPr/>
            <p:nvPr/>
          </p:nvCxnSpPr>
          <p:spPr>
            <a:xfrm>
              <a:off x="2496956" y="660758"/>
              <a:ext cx="1859846" cy="0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Прямая соединительная линия 66"/>
            <p:cNvCxnSpPr/>
            <p:nvPr/>
          </p:nvCxnSpPr>
          <p:spPr>
            <a:xfrm flipV="1">
              <a:off x="4356802" y="188640"/>
              <a:ext cx="360040" cy="472118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6F9E4AF6-6EDF-6EEE-A8BF-2B171C154CCE}"/>
              </a:ext>
            </a:extLst>
          </p:cNvPr>
          <p:cNvSpPr txBox="1"/>
          <p:nvPr/>
        </p:nvSpPr>
        <p:spPr>
          <a:xfrm>
            <a:off x="641744" y="3538801"/>
            <a:ext cx="1502944" cy="476726"/>
          </a:xfrm>
          <a:prstGeom prst="roundRect">
            <a:avLst/>
          </a:prstGeom>
          <a:gradFill flip="none" rotWithShape="1">
            <a:gsLst>
              <a:gs pos="0">
                <a:srgbClr val="1F497D">
                  <a:lumMod val="60000"/>
                  <a:lumOff val="40000"/>
                  <a:shade val="30000"/>
                  <a:satMod val="115000"/>
                </a:srgbClr>
              </a:gs>
              <a:gs pos="50000">
                <a:srgbClr val="1F497D">
                  <a:lumMod val="60000"/>
                  <a:lumOff val="40000"/>
                  <a:shade val="67500"/>
                  <a:satMod val="115000"/>
                </a:srgbClr>
              </a:gs>
              <a:gs pos="100000">
                <a:srgbClr val="1F497D">
                  <a:lumMod val="60000"/>
                  <a:lumOff val="40000"/>
                  <a:shade val="100000"/>
                  <a:satMod val="115000"/>
                </a:srgbClr>
              </a:gs>
            </a:gsLst>
            <a:lin ang="16200000" scaled="1"/>
            <a:tileRect/>
          </a:gradFill>
          <a:ln w="9525">
            <a:noFill/>
          </a:ln>
        </p:spPr>
        <p:txBody>
          <a:bodyPr wrap="square" rtlCol="0">
            <a:spAutoFit/>
          </a:bodyPr>
          <a:lstStyle/>
          <a:p>
            <a:pPr marL="0" marR="0" lvl="0" indent="0" defTabSz="68579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05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Многоразовое использование</a:t>
            </a:r>
          </a:p>
        </p:txBody>
      </p:sp>
      <p:grpSp>
        <p:nvGrpSpPr>
          <p:cNvPr id="26" name="Группа 25">
            <a:extLst>
              <a:ext uri="{FF2B5EF4-FFF2-40B4-BE49-F238E27FC236}">
                <a16:creationId xmlns:a16="http://schemas.microsoft.com/office/drawing/2014/main" id="{97BB58B3-0301-CB24-3038-F6AD23B9680E}"/>
              </a:ext>
            </a:extLst>
          </p:cNvPr>
          <p:cNvGrpSpPr/>
          <p:nvPr/>
        </p:nvGrpSpPr>
        <p:grpSpPr>
          <a:xfrm>
            <a:off x="2886633" y="2133636"/>
            <a:ext cx="2872902" cy="719300"/>
            <a:chOff x="1968287" y="2316787"/>
            <a:chExt cx="3830536" cy="959068"/>
          </a:xfrm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8AB74BC9-2AE4-01DE-5AD8-24E7F61CB03C}"/>
                </a:ext>
              </a:extLst>
            </p:cNvPr>
            <p:cNvSpPr txBox="1"/>
            <p:nvPr/>
          </p:nvSpPr>
          <p:spPr>
            <a:xfrm>
              <a:off x="1968287" y="2316787"/>
              <a:ext cx="2184787" cy="328295"/>
            </a:xfrm>
            <a:prstGeom prst="rect">
              <a:avLst/>
            </a:prstGeom>
            <a:noFill/>
            <a:ln w="15875">
              <a:noFill/>
            </a:ln>
          </p:spPr>
          <p:txBody>
            <a:bodyPr wrap="none" rtlCol="0">
              <a:spAutoFit/>
            </a:bodyPr>
            <a:lstStyle/>
            <a:p>
              <a:pPr marL="171450" marR="0" lvl="0" indent="-171450" defTabSz="68579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Tahoma" panose="020B0604030504040204" pitchFamily="34" charset="0"/>
                <a:buChar char="‣"/>
                <a:tabLst/>
                <a:defRPr/>
              </a:pPr>
              <a:r>
                <a:rPr kumimoji="0" lang="ru-RU" sz="1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ЖРД по схеме газ-газ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C5657399-CF00-7FDF-8C7F-6A8D79C99A53}"/>
                </a:ext>
              </a:extLst>
            </p:cNvPr>
            <p:cNvSpPr txBox="1"/>
            <p:nvPr/>
          </p:nvSpPr>
          <p:spPr>
            <a:xfrm>
              <a:off x="1968287" y="2640082"/>
              <a:ext cx="2404932" cy="328295"/>
            </a:xfrm>
            <a:prstGeom prst="rect">
              <a:avLst/>
            </a:prstGeom>
            <a:noFill/>
            <a:ln w="15875">
              <a:noFill/>
            </a:ln>
          </p:spPr>
          <p:txBody>
            <a:bodyPr wrap="none" rtlCol="0">
              <a:spAutoFit/>
            </a:bodyPr>
            <a:lstStyle/>
            <a:p>
              <a:pPr marL="171450" marR="0" lvl="0" indent="-171450" defTabSz="68579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Tahoma" panose="020B0604030504040204" pitchFamily="34" charset="0"/>
                <a:buChar char="‣"/>
                <a:tabLst/>
                <a:defRPr/>
              </a:pPr>
              <a:r>
                <a:rPr kumimoji="0" lang="ru-RU" sz="1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Трехкомпонентные ЖРД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D30E0546-C494-295A-071A-B3D0D9EAD65E}"/>
                </a:ext>
              </a:extLst>
            </p:cNvPr>
            <p:cNvSpPr txBox="1"/>
            <p:nvPr/>
          </p:nvSpPr>
          <p:spPr>
            <a:xfrm>
              <a:off x="1968287" y="2947560"/>
              <a:ext cx="3830536" cy="328295"/>
            </a:xfrm>
            <a:prstGeom prst="rect">
              <a:avLst/>
            </a:prstGeom>
            <a:noFill/>
            <a:ln w="15875">
              <a:noFill/>
            </a:ln>
          </p:spPr>
          <p:txBody>
            <a:bodyPr wrap="none" rtlCol="0">
              <a:spAutoFit/>
            </a:bodyPr>
            <a:lstStyle/>
            <a:p>
              <a:pPr marL="171450" marR="0" lvl="0" indent="-171450" defTabSz="68579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Tahoma" panose="020B0604030504040204" pitchFamily="34" charset="0"/>
                <a:buChar char="‣"/>
                <a:tabLst/>
                <a:defRPr/>
              </a:pPr>
              <a:r>
                <a:rPr kumimoji="0" lang="ru-RU" sz="1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ЖРД с соплом внешнего расширения ЖРД</a:t>
              </a:r>
            </a:p>
          </p:txBody>
        </p: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BFBBD0EA-A082-3519-2798-DA75DCAE69A3}"/>
              </a:ext>
            </a:extLst>
          </p:cNvPr>
          <p:cNvSpPr txBox="1"/>
          <p:nvPr/>
        </p:nvSpPr>
        <p:spPr>
          <a:xfrm>
            <a:off x="630200" y="2291030"/>
            <a:ext cx="1514488" cy="459700"/>
          </a:xfrm>
          <a:prstGeom prst="roundRect">
            <a:avLst/>
          </a:prstGeom>
          <a:gradFill flip="none" rotWithShape="1">
            <a:gsLst>
              <a:gs pos="0">
                <a:srgbClr val="1F497D">
                  <a:lumMod val="60000"/>
                  <a:lumOff val="40000"/>
                  <a:shade val="30000"/>
                  <a:satMod val="115000"/>
                </a:srgbClr>
              </a:gs>
              <a:gs pos="50000">
                <a:srgbClr val="1F497D">
                  <a:lumMod val="60000"/>
                  <a:lumOff val="40000"/>
                  <a:shade val="67500"/>
                  <a:satMod val="115000"/>
                </a:srgbClr>
              </a:gs>
              <a:gs pos="100000">
                <a:srgbClr val="1F497D">
                  <a:lumMod val="60000"/>
                  <a:lumOff val="40000"/>
                  <a:shade val="100000"/>
                  <a:satMod val="115000"/>
                </a:srgbClr>
              </a:gs>
            </a:gsLst>
            <a:lin ang="16200000" scaled="1"/>
            <a:tileRect/>
          </a:gradFill>
          <a:ln w="9525">
            <a:noFill/>
          </a:ln>
        </p:spPr>
        <p:txBody>
          <a:bodyPr wrap="square" rtlCol="0">
            <a:spAutoFit/>
          </a:bodyPr>
          <a:lstStyle/>
          <a:p>
            <a:pPr marL="0" marR="0" lvl="0" indent="0" defTabSz="68579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05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Новые типы ЖРД для вариантов РН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00E4E94-11F7-F1BC-C8E2-38089020B7DC}"/>
              </a:ext>
            </a:extLst>
          </p:cNvPr>
          <p:cNvSpPr txBox="1"/>
          <p:nvPr/>
        </p:nvSpPr>
        <p:spPr>
          <a:xfrm>
            <a:off x="641744" y="1173158"/>
            <a:ext cx="1502944" cy="459700"/>
          </a:xfrm>
          <a:prstGeom prst="roundRect">
            <a:avLst/>
          </a:prstGeom>
          <a:gradFill flip="none" rotWithShape="1">
            <a:gsLst>
              <a:gs pos="0">
                <a:srgbClr val="1F497D">
                  <a:lumMod val="60000"/>
                  <a:lumOff val="40000"/>
                  <a:shade val="30000"/>
                  <a:satMod val="115000"/>
                </a:srgbClr>
              </a:gs>
              <a:gs pos="50000">
                <a:srgbClr val="1F497D">
                  <a:lumMod val="60000"/>
                  <a:lumOff val="40000"/>
                  <a:shade val="67500"/>
                  <a:satMod val="115000"/>
                </a:srgbClr>
              </a:gs>
              <a:gs pos="100000">
                <a:srgbClr val="1F497D">
                  <a:lumMod val="60000"/>
                  <a:lumOff val="40000"/>
                  <a:shade val="100000"/>
                  <a:satMod val="115000"/>
                </a:srgbClr>
              </a:gs>
            </a:gsLst>
            <a:lin ang="16200000" scaled="1"/>
            <a:tileRect/>
          </a:gradFill>
          <a:ln w="9525">
            <a:noFill/>
          </a:ln>
        </p:spPr>
        <p:txBody>
          <a:bodyPr wrap="square" rtlCol="0" anchor="ctr" anchorCtr="0">
            <a:spAutoFit/>
          </a:bodyPr>
          <a:lstStyle/>
          <a:p>
            <a:pPr marL="0" marR="0" lvl="0" indent="0" defTabSz="68579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05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Новые технологии создания ЖРД</a:t>
            </a:r>
          </a:p>
        </p:txBody>
      </p:sp>
      <p:grpSp>
        <p:nvGrpSpPr>
          <p:cNvPr id="32" name="Группа 31">
            <a:extLst>
              <a:ext uri="{FF2B5EF4-FFF2-40B4-BE49-F238E27FC236}">
                <a16:creationId xmlns:a16="http://schemas.microsoft.com/office/drawing/2014/main" id="{B01B1245-0B3D-C0EA-4CD9-2B91C2613D0F}"/>
              </a:ext>
            </a:extLst>
          </p:cNvPr>
          <p:cNvGrpSpPr/>
          <p:nvPr/>
        </p:nvGrpSpPr>
        <p:grpSpPr>
          <a:xfrm>
            <a:off x="2881585" y="3284984"/>
            <a:ext cx="2956872" cy="1110705"/>
            <a:chOff x="1951328" y="3433608"/>
            <a:chExt cx="3942495" cy="1480939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D0549275-E297-0857-339D-2CC7A6D7D581}"/>
                </a:ext>
              </a:extLst>
            </p:cNvPr>
            <p:cNvSpPr txBox="1"/>
            <p:nvPr/>
          </p:nvSpPr>
          <p:spPr>
            <a:xfrm>
              <a:off x="1953675" y="4278299"/>
              <a:ext cx="3240631" cy="328294"/>
            </a:xfrm>
            <a:prstGeom prst="rect">
              <a:avLst/>
            </a:prstGeom>
            <a:noFill/>
            <a:ln w="15875">
              <a:noFill/>
            </a:ln>
          </p:spPr>
          <p:txBody>
            <a:bodyPr wrap="none" rtlCol="0">
              <a:spAutoFit/>
            </a:bodyPr>
            <a:lstStyle/>
            <a:p>
              <a:pPr marL="171450" marR="0" lvl="0" indent="-171450" defTabSz="68579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Tahoma" panose="020B0604030504040204" pitchFamily="34" charset="0"/>
                <a:buChar char="‣"/>
                <a:tabLst/>
                <a:defRPr/>
              </a:pPr>
              <a:r>
                <a:rPr kumimoji="0" lang="ru-RU" sz="1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Многократное включение в полете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63DAE9A4-BFDD-9294-1941-7AB106ED2228}"/>
                </a:ext>
              </a:extLst>
            </p:cNvPr>
            <p:cNvSpPr txBox="1"/>
            <p:nvPr/>
          </p:nvSpPr>
          <p:spPr>
            <a:xfrm>
              <a:off x="1953675" y="4586253"/>
              <a:ext cx="3146587" cy="328294"/>
            </a:xfrm>
            <a:prstGeom prst="rect">
              <a:avLst/>
            </a:prstGeom>
            <a:noFill/>
            <a:ln w="15875">
              <a:noFill/>
            </a:ln>
          </p:spPr>
          <p:txBody>
            <a:bodyPr wrap="none" rtlCol="0">
              <a:spAutoFit/>
            </a:bodyPr>
            <a:lstStyle/>
            <a:p>
              <a:pPr marL="171450" marR="0" lvl="0" indent="-171450" defTabSz="68579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Tahoma" panose="020B0604030504040204" pitchFamily="34" charset="0"/>
                <a:buChar char="‣"/>
                <a:tabLst/>
                <a:defRPr/>
              </a:pPr>
              <a:r>
                <a:rPr kumimoji="0" lang="ru-RU" sz="1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Увеличенный ресурс работы ЖРД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BA73BB3C-4906-2FA5-1E7C-65E6C3E2774D}"/>
                </a:ext>
              </a:extLst>
            </p:cNvPr>
            <p:cNvSpPr txBox="1"/>
            <p:nvPr/>
          </p:nvSpPr>
          <p:spPr>
            <a:xfrm>
              <a:off x="1951328" y="3949557"/>
              <a:ext cx="3935955" cy="328294"/>
            </a:xfrm>
            <a:prstGeom prst="rect">
              <a:avLst/>
            </a:prstGeom>
            <a:noFill/>
            <a:ln w="15875">
              <a:noFill/>
            </a:ln>
          </p:spPr>
          <p:txBody>
            <a:bodyPr wrap="square" rtlCol="0">
              <a:spAutoFit/>
            </a:bodyPr>
            <a:lstStyle/>
            <a:p>
              <a:pPr marL="171450" marR="0" lvl="0" indent="-171450" defTabSz="68579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Tahoma" panose="020B0604030504040204" pitchFamily="34" charset="0"/>
                <a:buChar char="‣"/>
                <a:tabLst/>
                <a:defRPr/>
              </a:pPr>
              <a:r>
                <a:rPr kumimoji="0" lang="ru-RU" sz="1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Эффективное </a:t>
              </a:r>
              <a:r>
                <a:rPr kumimoji="0" lang="ru-RU" sz="1000" b="0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межполетное</a:t>
              </a:r>
              <a:r>
                <a:rPr kumimoji="0" lang="ru-RU" sz="1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 обслуживание</a:t>
              </a: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723E8702-4476-B458-035D-F013979EB268}"/>
                </a:ext>
              </a:extLst>
            </p:cNvPr>
            <p:cNvSpPr txBox="1"/>
            <p:nvPr/>
          </p:nvSpPr>
          <p:spPr>
            <a:xfrm>
              <a:off x="1957868" y="3433608"/>
              <a:ext cx="3935955" cy="533480"/>
            </a:xfrm>
            <a:prstGeom prst="rect">
              <a:avLst/>
            </a:prstGeom>
            <a:noFill/>
            <a:ln w="15875">
              <a:noFill/>
            </a:ln>
          </p:spPr>
          <p:txBody>
            <a:bodyPr wrap="square" rtlCol="0">
              <a:spAutoFit/>
            </a:bodyPr>
            <a:lstStyle/>
            <a:p>
              <a:pPr marL="171450" marR="0" lvl="0" indent="-171450" defTabSz="68579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Tahoma" panose="020B0604030504040204" pitchFamily="34" charset="0"/>
                <a:buChar char="‣"/>
                <a:tabLst/>
                <a:defRPr/>
              </a:pPr>
              <a:r>
                <a:rPr kumimoji="0" lang="ru-RU" sz="1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Расширение диапазонов регулирования (посадки + горячее резервирование)</a:t>
              </a:r>
            </a:p>
          </p:txBody>
        </p:sp>
      </p:grpSp>
      <p:grpSp>
        <p:nvGrpSpPr>
          <p:cNvPr id="39" name="Группа 38">
            <a:extLst>
              <a:ext uri="{FF2B5EF4-FFF2-40B4-BE49-F238E27FC236}">
                <a16:creationId xmlns:a16="http://schemas.microsoft.com/office/drawing/2014/main" id="{4C5389A9-EC38-DEE8-39DA-A264E8017994}"/>
              </a:ext>
            </a:extLst>
          </p:cNvPr>
          <p:cNvGrpSpPr/>
          <p:nvPr/>
        </p:nvGrpSpPr>
        <p:grpSpPr>
          <a:xfrm>
            <a:off x="2881585" y="996234"/>
            <a:ext cx="2905375" cy="851393"/>
            <a:chOff x="1975164" y="706331"/>
            <a:chExt cx="3873833" cy="1135191"/>
          </a:xfrm>
        </p:grpSpPr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77FAC650-B17E-E22C-D542-2FFCC04176EA}"/>
                </a:ext>
              </a:extLst>
            </p:cNvPr>
            <p:cNvSpPr txBox="1"/>
            <p:nvPr/>
          </p:nvSpPr>
          <p:spPr>
            <a:xfrm>
              <a:off x="1976363" y="1018178"/>
              <a:ext cx="3774965" cy="328295"/>
            </a:xfrm>
            <a:prstGeom prst="rect">
              <a:avLst/>
            </a:prstGeom>
            <a:noFill/>
            <a:ln w="15875">
              <a:noFill/>
            </a:ln>
          </p:spPr>
          <p:txBody>
            <a:bodyPr wrap="none" rtlCol="0">
              <a:spAutoFit/>
            </a:bodyPr>
            <a:lstStyle/>
            <a:p>
              <a:pPr marL="171450" marR="0" lvl="0" indent="-171450" defTabSz="68579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Tahoma" panose="020B0604030504040204" pitchFamily="34" charset="0"/>
                <a:buChar char="‣"/>
                <a:tabLst/>
                <a:defRPr/>
              </a:pPr>
              <a:r>
                <a:rPr kumimoji="0" lang="ru-RU" sz="1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Проектирование под заданную стоимость</a:t>
              </a: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2E38FB27-1DB1-BB40-40A3-34F92679389F}"/>
                </a:ext>
              </a:extLst>
            </p:cNvPr>
            <p:cNvSpPr txBox="1"/>
            <p:nvPr/>
          </p:nvSpPr>
          <p:spPr>
            <a:xfrm>
              <a:off x="1975164" y="706331"/>
              <a:ext cx="2612254" cy="328295"/>
            </a:xfrm>
            <a:prstGeom prst="rect">
              <a:avLst/>
            </a:prstGeom>
            <a:noFill/>
            <a:ln w="15875">
              <a:noFill/>
            </a:ln>
          </p:spPr>
          <p:txBody>
            <a:bodyPr wrap="none" rtlCol="0">
              <a:spAutoFit/>
            </a:bodyPr>
            <a:lstStyle/>
            <a:p>
              <a:pPr marL="171450" marR="0" lvl="0" indent="-171450" defTabSz="68579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Tahoma" panose="020B0604030504040204" pitchFamily="34" charset="0"/>
                <a:buChar char="‣"/>
                <a:tabLst/>
                <a:defRPr/>
              </a:pPr>
              <a:r>
                <a:rPr kumimoji="0" lang="ru-RU" sz="1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Цифровое проектирование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DD86F0D4-8D29-9BCD-FB61-33E4F342D7C0}"/>
                </a:ext>
              </a:extLst>
            </p:cNvPr>
            <p:cNvSpPr txBox="1"/>
            <p:nvPr/>
          </p:nvSpPr>
          <p:spPr>
            <a:xfrm>
              <a:off x="1976363" y="1308042"/>
              <a:ext cx="3872634" cy="533480"/>
            </a:xfrm>
            <a:prstGeom prst="rect">
              <a:avLst/>
            </a:prstGeom>
            <a:noFill/>
            <a:ln w="15875">
              <a:noFill/>
            </a:ln>
          </p:spPr>
          <p:txBody>
            <a:bodyPr wrap="square" rtlCol="0">
              <a:spAutoFit/>
            </a:bodyPr>
            <a:lstStyle/>
            <a:p>
              <a:pPr marL="171450" marR="0" lvl="0" indent="-171450" defTabSz="68579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Tahoma" panose="020B0604030504040204" pitchFamily="34" charset="0"/>
                <a:buChar char="‣"/>
                <a:tabLst/>
                <a:defRPr/>
              </a:pPr>
              <a:r>
                <a:rPr kumimoji="0" lang="ru-RU" sz="1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Проектирование с минимизацией габаритно-массовых характеристик</a:t>
              </a:r>
            </a:p>
          </p:txBody>
        </p:sp>
      </p:grpSp>
      <p:grpSp>
        <p:nvGrpSpPr>
          <p:cNvPr id="44" name="Группа 43">
            <a:extLst>
              <a:ext uri="{FF2B5EF4-FFF2-40B4-BE49-F238E27FC236}">
                <a16:creationId xmlns:a16="http://schemas.microsoft.com/office/drawing/2014/main" id="{C2DA4D59-212C-6051-BF6D-369199421DF9}"/>
              </a:ext>
            </a:extLst>
          </p:cNvPr>
          <p:cNvGrpSpPr/>
          <p:nvPr/>
        </p:nvGrpSpPr>
        <p:grpSpPr>
          <a:xfrm>
            <a:off x="2881585" y="4825523"/>
            <a:ext cx="2958549" cy="745100"/>
            <a:chOff x="1980773" y="5090254"/>
            <a:chExt cx="3944733" cy="993466"/>
          </a:xfrm>
        </p:grpSpPr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D5D0693A-C1C6-6DDB-7CF1-AA82EF820FCB}"/>
                </a:ext>
              </a:extLst>
            </p:cNvPr>
            <p:cNvSpPr txBox="1"/>
            <p:nvPr/>
          </p:nvSpPr>
          <p:spPr>
            <a:xfrm>
              <a:off x="1988101" y="5090254"/>
              <a:ext cx="3937405" cy="328294"/>
            </a:xfrm>
            <a:prstGeom prst="rect">
              <a:avLst/>
            </a:prstGeom>
            <a:noFill/>
            <a:ln w="15875">
              <a:noFill/>
            </a:ln>
          </p:spPr>
          <p:txBody>
            <a:bodyPr wrap="none" rtlCol="0">
              <a:spAutoFit/>
            </a:bodyPr>
            <a:lstStyle/>
            <a:p>
              <a:pPr marL="171450" marR="0" lvl="0" indent="-171450" defTabSz="68579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Tahoma" panose="020B0604030504040204" pitchFamily="34" charset="0"/>
                <a:buChar char="‣"/>
                <a:tabLst/>
                <a:defRPr/>
              </a:pPr>
              <a:r>
                <a:rPr kumimoji="0" lang="ru-RU" sz="1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Аддитивные технологии, новые материалы </a:t>
              </a:r>
            </a:p>
          </p:txBody>
        </p: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7FCF96F2-36FF-B22D-CE5B-E139DF92740F}"/>
                </a:ext>
              </a:extLst>
            </p:cNvPr>
            <p:cNvSpPr txBox="1"/>
            <p:nvPr/>
          </p:nvSpPr>
          <p:spPr>
            <a:xfrm>
              <a:off x="1980773" y="5418996"/>
              <a:ext cx="3146589" cy="328294"/>
            </a:xfrm>
            <a:prstGeom prst="rect">
              <a:avLst/>
            </a:prstGeom>
            <a:noFill/>
            <a:ln w="15875">
              <a:noFill/>
            </a:ln>
          </p:spPr>
          <p:txBody>
            <a:bodyPr wrap="none" rtlCol="0">
              <a:spAutoFit/>
            </a:bodyPr>
            <a:lstStyle/>
            <a:p>
              <a:pPr marL="171450" marR="0" lvl="0" indent="-171450" defTabSz="68579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Tahoma" panose="020B0604030504040204" pitchFamily="34" charset="0"/>
                <a:buChar char="‣"/>
                <a:tabLst/>
                <a:defRPr/>
              </a:pPr>
              <a:r>
                <a:rPr kumimoji="0" lang="ru-RU" sz="1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Минимизация использования ТЗП</a:t>
              </a:r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7F3ADCAE-B7E3-D507-6576-F11115AA3D34}"/>
                </a:ext>
              </a:extLst>
            </p:cNvPr>
            <p:cNvSpPr txBox="1"/>
            <p:nvPr/>
          </p:nvSpPr>
          <p:spPr>
            <a:xfrm>
              <a:off x="1988101" y="5755426"/>
              <a:ext cx="2687061" cy="328294"/>
            </a:xfrm>
            <a:prstGeom prst="rect">
              <a:avLst/>
            </a:prstGeom>
            <a:noFill/>
            <a:ln w="15875">
              <a:noFill/>
            </a:ln>
          </p:spPr>
          <p:txBody>
            <a:bodyPr wrap="none" rtlCol="0">
              <a:spAutoFit/>
            </a:bodyPr>
            <a:lstStyle/>
            <a:p>
              <a:pPr marL="171450" marR="0" lvl="0" indent="-171450" defTabSz="685796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Tahoma" panose="020B0604030504040204" pitchFamily="34" charset="0"/>
                <a:buChar char="‣"/>
                <a:tabLst/>
                <a:defRPr/>
              </a:pPr>
              <a:r>
                <a:rPr kumimoji="0" lang="ru-RU" sz="1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Минимизация трущихся пар</a:t>
              </a:r>
            </a:p>
          </p:txBody>
        </p:sp>
      </p:grpSp>
      <p:sp>
        <p:nvSpPr>
          <p:cNvPr id="56" name="TextBox 55">
            <a:extLst>
              <a:ext uri="{FF2B5EF4-FFF2-40B4-BE49-F238E27FC236}">
                <a16:creationId xmlns:a16="http://schemas.microsoft.com/office/drawing/2014/main" id="{083F2885-0368-5412-46DF-C0B15D969EAE}"/>
              </a:ext>
            </a:extLst>
          </p:cNvPr>
          <p:cNvSpPr txBox="1"/>
          <p:nvPr/>
        </p:nvSpPr>
        <p:spPr>
          <a:xfrm>
            <a:off x="7695052" y="2466873"/>
            <a:ext cx="1839273" cy="289441"/>
          </a:xfrm>
          <a:prstGeom prst="roundRect">
            <a:avLst/>
          </a:prstGeom>
          <a:gradFill flip="none" rotWithShape="1">
            <a:gsLst>
              <a:gs pos="0">
                <a:srgbClr val="F79646">
                  <a:lumMod val="20000"/>
                  <a:lumOff val="80000"/>
                  <a:shade val="30000"/>
                  <a:satMod val="115000"/>
                </a:srgbClr>
              </a:gs>
              <a:gs pos="100000">
                <a:srgbClr val="F79646">
                  <a:lumMod val="20000"/>
                  <a:lumOff val="80000"/>
                  <a:shade val="100000"/>
                  <a:satMod val="115000"/>
                </a:srgbClr>
              </a:gs>
            </a:gsLst>
            <a:lin ang="16200000" scaled="1"/>
            <a:tileRect/>
          </a:gradFill>
          <a:ln w="15875">
            <a:noFill/>
          </a:ln>
        </p:spPr>
        <p:txBody>
          <a:bodyPr wrap="square" rtlCol="0">
            <a:spAutoFit/>
          </a:bodyPr>
          <a:lstStyle/>
          <a:p>
            <a:pPr marL="0" marR="0" lvl="0" indent="0" defTabSz="68579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1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Повышение качества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123927FF-3647-AF4E-768D-C3E77B3F9B5A}"/>
              </a:ext>
            </a:extLst>
          </p:cNvPr>
          <p:cNvSpPr txBox="1"/>
          <p:nvPr/>
        </p:nvSpPr>
        <p:spPr>
          <a:xfrm>
            <a:off x="7704462" y="3265353"/>
            <a:ext cx="1829865" cy="476726"/>
          </a:xfrm>
          <a:prstGeom prst="roundRect">
            <a:avLst/>
          </a:prstGeom>
          <a:gradFill flip="none" rotWithShape="1">
            <a:gsLst>
              <a:gs pos="0">
                <a:srgbClr val="F79646">
                  <a:lumMod val="20000"/>
                  <a:lumOff val="80000"/>
                  <a:shade val="30000"/>
                  <a:satMod val="115000"/>
                </a:srgbClr>
              </a:gs>
              <a:gs pos="100000">
                <a:srgbClr val="F79646">
                  <a:lumMod val="20000"/>
                  <a:lumOff val="80000"/>
                  <a:shade val="100000"/>
                  <a:satMod val="115000"/>
                </a:srgbClr>
              </a:gs>
            </a:gsLst>
            <a:lin ang="16200000" scaled="1"/>
            <a:tileRect/>
          </a:gradFill>
          <a:ln w="15875">
            <a:noFill/>
          </a:ln>
        </p:spPr>
        <p:txBody>
          <a:bodyPr wrap="square" rtlCol="0">
            <a:spAutoFit/>
          </a:bodyPr>
          <a:lstStyle/>
          <a:p>
            <a:pPr marL="0" marR="0" lvl="0" indent="0" defTabSz="68579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1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Снижение себестоимости изделия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C7987F48-B28B-DC78-1E4A-6C1C6F5B24D7}"/>
              </a:ext>
            </a:extLst>
          </p:cNvPr>
          <p:cNvSpPr txBox="1"/>
          <p:nvPr/>
        </p:nvSpPr>
        <p:spPr>
          <a:xfrm>
            <a:off x="7713871" y="3861048"/>
            <a:ext cx="1820453" cy="476726"/>
          </a:xfrm>
          <a:prstGeom prst="roundRect">
            <a:avLst/>
          </a:prstGeom>
          <a:gradFill flip="none" rotWithShape="1">
            <a:gsLst>
              <a:gs pos="0">
                <a:srgbClr val="F79646">
                  <a:lumMod val="20000"/>
                  <a:lumOff val="80000"/>
                  <a:shade val="30000"/>
                  <a:satMod val="115000"/>
                </a:srgbClr>
              </a:gs>
              <a:gs pos="100000">
                <a:srgbClr val="F79646">
                  <a:lumMod val="20000"/>
                  <a:lumOff val="80000"/>
                  <a:shade val="100000"/>
                  <a:satMod val="115000"/>
                </a:srgbClr>
              </a:gs>
            </a:gsLst>
            <a:lin ang="16200000" scaled="1"/>
            <a:tileRect/>
          </a:gradFill>
          <a:ln w="15875">
            <a:noFill/>
          </a:ln>
        </p:spPr>
        <p:txBody>
          <a:bodyPr wrap="square" rtlCol="0">
            <a:spAutoFit/>
          </a:bodyPr>
          <a:lstStyle/>
          <a:p>
            <a:pPr marL="0" marR="0" lvl="0" indent="0" defTabSz="68579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1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Рост массы полезного груза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F4FAD0C2-CAFB-DADC-F3AD-091FB371E103}"/>
              </a:ext>
            </a:extLst>
          </p:cNvPr>
          <p:cNvSpPr txBox="1"/>
          <p:nvPr/>
        </p:nvSpPr>
        <p:spPr>
          <a:xfrm>
            <a:off x="7723206" y="4437112"/>
            <a:ext cx="1811118" cy="476726"/>
          </a:xfrm>
          <a:prstGeom prst="roundRect">
            <a:avLst/>
          </a:prstGeom>
          <a:gradFill flip="none" rotWithShape="1">
            <a:gsLst>
              <a:gs pos="0">
                <a:srgbClr val="F79646">
                  <a:lumMod val="20000"/>
                  <a:lumOff val="80000"/>
                  <a:shade val="30000"/>
                  <a:satMod val="115000"/>
                </a:srgbClr>
              </a:gs>
              <a:gs pos="100000">
                <a:srgbClr val="F79646">
                  <a:lumMod val="20000"/>
                  <a:lumOff val="80000"/>
                  <a:shade val="100000"/>
                  <a:satMod val="115000"/>
                </a:srgbClr>
              </a:gs>
            </a:gsLst>
            <a:lin ang="16200000" scaled="1"/>
            <a:tileRect/>
          </a:gradFill>
          <a:ln w="15875">
            <a:noFill/>
          </a:ln>
        </p:spPr>
        <p:txBody>
          <a:bodyPr wrap="square" rtlCol="0">
            <a:spAutoFit/>
          </a:bodyPr>
          <a:lstStyle/>
          <a:p>
            <a:pPr marL="0" marR="0" lvl="0" indent="0" defTabSz="68579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1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Снижение себестоимости пуска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32A5D259-B49B-0F9F-9735-A97DCF027816}"/>
              </a:ext>
            </a:extLst>
          </p:cNvPr>
          <p:cNvSpPr txBox="1"/>
          <p:nvPr/>
        </p:nvSpPr>
        <p:spPr>
          <a:xfrm>
            <a:off x="7713871" y="2852936"/>
            <a:ext cx="1820455" cy="289441"/>
          </a:xfrm>
          <a:prstGeom prst="roundRect">
            <a:avLst/>
          </a:prstGeom>
          <a:gradFill flip="none" rotWithShape="1">
            <a:gsLst>
              <a:gs pos="0">
                <a:srgbClr val="F79646">
                  <a:lumMod val="20000"/>
                  <a:lumOff val="80000"/>
                  <a:shade val="30000"/>
                  <a:satMod val="115000"/>
                </a:srgbClr>
              </a:gs>
              <a:gs pos="100000">
                <a:srgbClr val="F79646">
                  <a:lumMod val="20000"/>
                  <a:lumOff val="80000"/>
                  <a:shade val="100000"/>
                  <a:satMod val="115000"/>
                </a:srgbClr>
              </a:gs>
            </a:gsLst>
            <a:lin ang="16200000" scaled="1"/>
            <a:tileRect/>
          </a:gradFill>
          <a:ln w="15875">
            <a:noFill/>
          </a:ln>
        </p:spPr>
        <p:txBody>
          <a:bodyPr wrap="square" rtlCol="0">
            <a:spAutoFit/>
          </a:bodyPr>
          <a:lstStyle/>
          <a:p>
            <a:pPr marL="0" marR="0" lvl="0" indent="0" defTabSz="68579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1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Повышение надежности</a:t>
            </a:r>
          </a:p>
        </p:txBody>
      </p:sp>
      <p:sp>
        <p:nvSpPr>
          <p:cNvPr id="66" name="Стрелка: вправо 76">
            <a:extLst>
              <a:ext uri="{FF2B5EF4-FFF2-40B4-BE49-F238E27FC236}">
                <a16:creationId xmlns:a16="http://schemas.microsoft.com/office/drawing/2014/main" id="{4AA73834-925B-7132-A93C-DBF7ECF3F56E}"/>
              </a:ext>
            </a:extLst>
          </p:cNvPr>
          <p:cNvSpPr/>
          <p:nvPr/>
        </p:nvSpPr>
        <p:spPr>
          <a:xfrm>
            <a:off x="2511230" y="1222143"/>
            <a:ext cx="342401" cy="343056"/>
          </a:xfrm>
          <a:prstGeom prst="chevron">
            <a:avLst/>
          </a:prstGeom>
          <a:noFill/>
          <a:ln w="19050" cap="flat" cmpd="sng" algn="ctr">
            <a:solidFill>
              <a:srgbClr val="00B0F0"/>
            </a:solidFill>
            <a:prstDash val="dash"/>
          </a:ln>
          <a:effectLst/>
        </p:spPr>
        <p:txBody>
          <a:bodyPr rtlCol="0" anchor="ctr"/>
          <a:lstStyle/>
          <a:p>
            <a:pPr marL="0" marR="0" lvl="0" indent="0" algn="ctr" defTabSz="68579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8" name="Стрелка: вправо 77">
            <a:extLst>
              <a:ext uri="{FF2B5EF4-FFF2-40B4-BE49-F238E27FC236}">
                <a16:creationId xmlns:a16="http://schemas.microsoft.com/office/drawing/2014/main" id="{45B9BB60-A8AB-BF0C-0229-2995772BA074}"/>
              </a:ext>
            </a:extLst>
          </p:cNvPr>
          <p:cNvSpPr/>
          <p:nvPr/>
        </p:nvSpPr>
        <p:spPr>
          <a:xfrm>
            <a:off x="2520905" y="2350855"/>
            <a:ext cx="342401" cy="343056"/>
          </a:xfrm>
          <a:prstGeom prst="chevron">
            <a:avLst/>
          </a:prstGeom>
          <a:noFill/>
          <a:ln w="19050" cap="flat" cmpd="sng" algn="ctr">
            <a:solidFill>
              <a:srgbClr val="00B0F0"/>
            </a:solidFill>
            <a:prstDash val="dash"/>
          </a:ln>
          <a:effectLst/>
        </p:spPr>
        <p:txBody>
          <a:bodyPr rtlCol="0" anchor="ctr"/>
          <a:lstStyle/>
          <a:p>
            <a:pPr marL="0" marR="0" lvl="0" indent="0" algn="ctr" defTabSz="68579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0" name="Стрелка: вправо 78">
            <a:extLst>
              <a:ext uri="{FF2B5EF4-FFF2-40B4-BE49-F238E27FC236}">
                <a16:creationId xmlns:a16="http://schemas.microsoft.com/office/drawing/2014/main" id="{2DA2700D-6F38-9AC3-7B79-1F413E048401}"/>
              </a:ext>
            </a:extLst>
          </p:cNvPr>
          <p:cNvSpPr/>
          <p:nvPr/>
        </p:nvSpPr>
        <p:spPr>
          <a:xfrm>
            <a:off x="2517513" y="3622200"/>
            <a:ext cx="342401" cy="343056"/>
          </a:xfrm>
          <a:prstGeom prst="chevron">
            <a:avLst/>
          </a:prstGeom>
          <a:noFill/>
          <a:ln w="19050" cap="flat" cmpd="sng" algn="ctr">
            <a:solidFill>
              <a:srgbClr val="00B0F0"/>
            </a:solidFill>
            <a:prstDash val="dash"/>
          </a:ln>
          <a:effectLst/>
        </p:spPr>
        <p:txBody>
          <a:bodyPr rtlCol="0" anchor="ctr"/>
          <a:lstStyle/>
          <a:p>
            <a:pPr marL="0" marR="0" lvl="0" indent="0" algn="ctr" defTabSz="68579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1" name="Стрелка: вправо 79">
            <a:extLst>
              <a:ext uri="{FF2B5EF4-FFF2-40B4-BE49-F238E27FC236}">
                <a16:creationId xmlns:a16="http://schemas.microsoft.com/office/drawing/2014/main" id="{60DC9119-0E17-3C8F-AFC6-2B86D6FB84E5}"/>
              </a:ext>
            </a:extLst>
          </p:cNvPr>
          <p:cNvSpPr/>
          <p:nvPr/>
        </p:nvSpPr>
        <p:spPr>
          <a:xfrm>
            <a:off x="2522367" y="5018972"/>
            <a:ext cx="342401" cy="343056"/>
          </a:xfrm>
          <a:prstGeom prst="chevron">
            <a:avLst/>
          </a:prstGeom>
          <a:noFill/>
          <a:ln w="19050" cap="flat" cmpd="sng" algn="ctr">
            <a:solidFill>
              <a:srgbClr val="00B0F0"/>
            </a:solidFill>
            <a:prstDash val="dash"/>
          </a:ln>
          <a:effectLst/>
        </p:spPr>
        <p:txBody>
          <a:bodyPr rtlCol="0" anchor="ctr"/>
          <a:lstStyle/>
          <a:p>
            <a:pPr marL="0" marR="0" lvl="0" indent="0" algn="ctr" defTabSz="685796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u-RU" sz="1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6F9E4AF6-6EDF-6EEE-A8BF-2B171C154CCE}"/>
              </a:ext>
            </a:extLst>
          </p:cNvPr>
          <p:cNvSpPr txBox="1"/>
          <p:nvPr/>
        </p:nvSpPr>
        <p:spPr>
          <a:xfrm>
            <a:off x="641744" y="4956634"/>
            <a:ext cx="1502944" cy="459700"/>
          </a:xfrm>
          <a:prstGeom prst="roundRect">
            <a:avLst/>
          </a:prstGeom>
          <a:gradFill flip="none" rotWithShape="1">
            <a:gsLst>
              <a:gs pos="0">
                <a:srgbClr val="1F497D">
                  <a:lumMod val="60000"/>
                  <a:lumOff val="40000"/>
                  <a:shade val="30000"/>
                  <a:satMod val="115000"/>
                </a:srgbClr>
              </a:gs>
              <a:gs pos="50000">
                <a:srgbClr val="1F497D">
                  <a:lumMod val="60000"/>
                  <a:lumOff val="40000"/>
                  <a:shade val="67500"/>
                  <a:satMod val="115000"/>
                </a:srgbClr>
              </a:gs>
              <a:gs pos="100000">
                <a:srgbClr val="1F497D">
                  <a:lumMod val="60000"/>
                  <a:lumOff val="40000"/>
                  <a:shade val="100000"/>
                  <a:satMod val="115000"/>
                </a:srgbClr>
              </a:gs>
            </a:gsLst>
            <a:lin ang="16200000" scaled="1"/>
            <a:tileRect/>
          </a:gradFill>
          <a:ln w="9525">
            <a:noFill/>
          </a:ln>
        </p:spPr>
        <p:txBody>
          <a:bodyPr wrap="square" rtlCol="0">
            <a:spAutoFit/>
          </a:bodyPr>
          <a:lstStyle/>
          <a:p>
            <a:pPr lvl="0" defTabSz="685796">
              <a:defRPr/>
            </a:pPr>
            <a:r>
              <a:rPr lang="ru-RU" sz="1050" kern="0" dirty="0">
                <a:solidFill>
                  <a:prstClr val="whit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Новые технологии производства</a:t>
            </a:r>
          </a:p>
        </p:txBody>
      </p:sp>
    </p:spTree>
    <p:extLst>
      <p:ext uri="{BB962C8B-B14F-4D97-AF65-F5344CB8AC3E}">
        <p14:creationId xmlns:p14="http://schemas.microsoft.com/office/powerpoint/2010/main" val="35579491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Рисунок 33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34398" y="3140968"/>
            <a:ext cx="2576847" cy="1843685"/>
          </a:xfrm>
          <a:prstGeom prst="rect">
            <a:avLst/>
          </a:prstGeom>
        </p:spPr>
      </p:pic>
      <p:sp>
        <p:nvSpPr>
          <p:cNvPr id="22" name="Номер слайда 21"/>
          <p:cNvSpPr>
            <a:spLocks noGrp="1"/>
          </p:cNvSpPr>
          <p:nvPr>
            <p:ph type="sldNum" sz="quarter" idx="12"/>
          </p:nvPr>
        </p:nvSpPr>
        <p:spPr>
          <a:xfrm>
            <a:off x="7676170" y="6401767"/>
            <a:ext cx="2133600" cy="365125"/>
          </a:xfrm>
        </p:spPr>
        <p:txBody>
          <a:bodyPr/>
          <a:lstStyle/>
          <a:p>
            <a:pPr defTabSz="914395"/>
            <a:fld id="{2A02602A-FCB0-48E9-8A1E-F26ED9C86F57}" type="slidenum">
              <a:rPr lang="ru-RU">
                <a:solidFill>
                  <a:prstClr val="black">
                    <a:tint val="75000"/>
                  </a:prstClr>
                </a:solidFill>
              </a:rPr>
              <a:pPr defTabSz="914395"/>
              <a:t>6</a:t>
            </a:fld>
            <a:endParaRPr lang="ru-RU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452647" y="6474822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b="1" dirty="0">
                <a:solidFill>
                  <a:prstClr val="white">
                    <a:lumMod val="50000"/>
                  </a:prst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 </a:t>
            </a:r>
            <a:r>
              <a:rPr lang="ru-RU" sz="800" dirty="0">
                <a:solidFill>
                  <a:prstClr val="white">
                    <a:lumMod val="50000"/>
                  </a:prst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и космических энергоустановок</a:t>
            </a:r>
          </a:p>
          <a:p>
            <a:endParaRPr lang="ru-RU" sz="800" dirty="0">
              <a:solidFill>
                <a:prstClr val="white">
                  <a:lumMod val="50000"/>
                </a:prst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518238" y="6401767"/>
            <a:ext cx="918508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94945" y="148570"/>
            <a:ext cx="73805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cap="all" dirty="0">
                <a:solidFill>
                  <a:srgbClr val="1F497D">
                    <a:lumMod val="75000"/>
                  </a:srgb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СТРАТЕГИЯ развития ОРБИТАЛЬНОЙ ГРУППИРОВКИ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5889104" y="188640"/>
            <a:ext cx="2219886" cy="472118"/>
            <a:chOff x="2496956" y="188640"/>
            <a:chExt cx="2219886" cy="472118"/>
          </a:xfrm>
        </p:grpSpPr>
        <p:cxnSp>
          <p:nvCxnSpPr>
            <p:cNvPr id="65" name="Прямая соединительная линия 64"/>
            <p:cNvCxnSpPr/>
            <p:nvPr/>
          </p:nvCxnSpPr>
          <p:spPr>
            <a:xfrm>
              <a:off x="2496956" y="660758"/>
              <a:ext cx="1859846" cy="0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Прямая соединительная линия 66"/>
            <p:cNvCxnSpPr/>
            <p:nvPr/>
          </p:nvCxnSpPr>
          <p:spPr>
            <a:xfrm flipV="1">
              <a:off x="4356802" y="188640"/>
              <a:ext cx="360040" cy="472118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8926B307-BD2F-66D0-9622-FCCE942B0DE7}"/>
              </a:ext>
            </a:extLst>
          </p:cNvPr>
          <p:cNvSpPr txBox="1"/>
          <p:nvPr/>
        </p:nvSpPr>
        <p:spPr>
          <a:xfrm>
            <a:off x="7499285" y="4745845"/>
            <a:ext cx="2245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ru-RU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ЭРДУ на базе ионного двигателя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FD71214-4B8B-29B1-FA4E-C14C492C8CDB}"/>
              </a:ext>
            </a:extLst>
          </p:cNvPr>
          <p:cNvSpPr txBox="1"/>
          <p:nvPr/>
        </p:nvSpPr>
        <p:spPr>
          <a:xfrm>
            <a:off x="7370232" y="2607295"/>
            <a:ext cx="24957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ru-RU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ЭРДУ на базе плазменных двигателей</a:t>
            </a:r>
          </a:p>
        </p:txBody>
      </p:sp>
      <p:pic>
        <p:nvPicPr>
          <p:cNvPr id="32" name="Рисунок 3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2661" y="1051655"/>
            <a:ext cx="6729427" cy="4486285"/>
          </a:xfrm>
          <a:prstGeom prst="rect">
            <a:avLst/>
          </a:prstGeom>
        </p:spPr>
      </p:pic>
      <p:pic>
        <p:nvPicPr>
          <p:cNvPr id="33" name="Рисунок 32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70232" y="1336103"/>
            <a:ext cx="2239906" cy="1288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161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Номер слайда 21"/>
          <p:cNvSpPr>
            <a:spLocks noGrp="1"/>
          </p:cNvSpPr>
          <p:nvPr>
            <p:ph type="sldNum" sz="quarter" idx="12"/>
          </p:nvPr>
        </p:nvSpPr>
        <p:spPr>
          <a:xfrm>
            <a:off x="7676170" y="6448251"/>
            <a:ext cx="2133600" cy="365125"/>
          </a:xfrm>
        </p:spPr>
        <p:txBody>
          <a:bodyPr/>
          <a:lstStyle/>
          <a:p>
            <a:pPr defTabSz="914395"/>
            <a:fld id="{2A02602A-FCB0-48E9-8A1E-F26ED9C86F57}" type="slidenum">
              <a:rPr lang="ru-RU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95"/>
              <a:t>7</a:t>
            </a:fld>
            <a:endParaRPr lang="ru-RU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452647" y="6474822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 </a:t>
            </a:r>
            <a:r>
              <a:rPr lang="ru-RU" sz="800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и космических энергоустановок</a:t>
            </a:r>
          </a:p>
          <a:p>
            <a:endParaRPr lang="ru-RU" sz="800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518238" y="6401767"/>
            <a:ext cx="918508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94945" y="148570"/>
            <a:ext cx="78758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Двигательные установки космических аппаратов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6405522" y="154205"/>
            <a:ext cx="2219886" cy="472118"/>
            <a:chOff x="2496956" y="188640"/>
            <a:chExt cx="2219886" cy="472118"/>
          </a:xfrm>
        </p:grpSpPr>
        <p:cxnSp>
          <p:nvCxnSpPr>
            <p:cNvPr id="65" name="Прямая соединительная линия 64"/>
            <p:cNvCxnSpPr/>
            <p:nvPr/>
          </p:nvCxnSpPr>
          <p:spPr>
            <a:xfrm>
              <a:off x="2496956" y="660758"/>
              <a:ext cx="1859846" cy="0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Прямая соединительная линия 66"/>
            <p:cNvCxnSpPr/>
            <p:nvPr/>
          </p:nvCxnSpPr>
          <p:spPr>
            <a:xfrm flipV="1">
              <a:off x="4356802" y="188640"/>
              <a:ext cx="360040" cy="472118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Заголовок 1">
            <a:extLst>
              <a:ext uri="{FF2B5EF4-FFF2-40B4-BE49-F238E27FC236}">
                <a16:creationId xmlns:a16="http://schemas.microsoft.com/office/drawing/2014/main" id="{7A3C6866-8A4D-88A2-B020-27D871C189DE}"/>
              </a:ext>
            </a:extLst>
          </p:cNvPr>
          <p:cNvSpPr txBox="1">
            <a:spLocks/>
          </p:cNvSpPr>
          <p:nvPr/>
        </p:nvSpPr>
        <p:spPr>
          <a:xfrm>
            <a:off x="1009650" y="699377"/>
            <a:ext cx="7886700" cy="256605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395"/>
            <a:endParaRPr lang="ru-RU" sz="32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73" name="Объект 2">
            <a:extLst>
              <a:ext uri="{FF2B5EF4-FFF2-40B4-BE49-F238E27FC236}">
                <a16:creationId xmlns:a16="http://schemas.microsoft.com/office/drawing/2014/main" id="{F5C4F142-6CF0-E706-6941-71F5EEC34E2F}"/>
              </a:ext>
            </a:extLst>
          </p:cNvPr>
          <p:cNvSpPr txBox="1">
            <a:spLocks/>
          </p:cNvSpPr>
          <p:nvPr/>
        </p:nvSpPr>
        <p:spPr>
          <a:xfrm>
            <a:off x="4359844" y="2171688"/>
            <a:ext cx="5112568" cy="25340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 defTabSz="914395">
              <a:lnSpc>
                <a:spcPct val="110000"/>
              </a:lnSpc>
              <a:buFont typeface="Tahoma" panose="020B0604030504040204" pitchFamily="34" charset="0"/>
              <a:buChar char="‣"/>
            </a:pPr>
            <a:r>
              <a:rPr lang="ru-RU" sz="14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Геостационарные аппараты</a:t>
            </a:r>
          </a:p>
          <a:p>
            <a:pPr marL="342900" indent="-342900" algn="l" defTabSz="914395">
              <a:lnSpc>
                <a:spcPct val="110000"/>
              </a:lnSpc>
              <a:buFont typeface="Tahoma" panose="020B0604030504040204" pitchFamily="34" charset="0"/>
              <a:buChar char="‣"/>
            </a:pPr>
            <a:r>
              <a:rPr lang="ru-RU" sz="14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Низкоорбитальные аппараты (в том числе МКА)</a:t>
            </a:r>
          </a:p>
          <a:p>
            <a:pPr marL="342900" indent="-342900" algn="l" defTabSz="914395">
              <a:lnSpc>
                <a:spcPct val="110000"/>
              </a:lnSpc>
              <a:buFont typeface="Tahoma" panose="020B0604030504040204" pitchFamily="34" charset="0"/>
              <a:buChar char="‣"/>
            </a:pPr>
            <a:r>
              <a:rPr lang="ru-RU" sz="14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Аппараты исследования дальнего космоса</a:t>
            </a:r>
          </a:p>
          <a:p>
            <a:pPr marL="342900" indent="-342900" algn="l" defTabSz="914395">
              <a:lnSpc>
                <a:spcPct val="110000"/>
              </a:lnSpc>
              <a:buFont typeface="Tahoma" panose="020B0604030504040204" pitchFamily="34" charset="0"/>
              <a:buChar char="‣"/>
            </a:pPr>
            <a:r>
              <a:rPr lang="ru-RU" sz="1400" dirty="0" err="1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Микроспутники</a:t>
            </a:r>
            <a:r>
              <a:rPr lang="ru-RU" sz="14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(в том числе </a:t>
            </a:r>
            <a:r>
              <a:rPr lang="en-US" sz="1400" dirty="0" err="1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CubeSats</a:t>
            </a:r>
            <a:r>
              <a:rPr lang="en-US" sz="14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</a:t>
            </a:r>
            <a:endParaRPr lang="ru-RU" sz="1400" dirty="0">
              <a:solidFill>
                <a:prstClr val="black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 algn="l" defTabSz="914395">
              <a:lnSpc>
                <a:spcPct val="110000"/>
              </a:lnSpc>
              <a:buFont typeface="Tahoma" panose="020B0604030504040204" pitchFamily="34" charset="0"/>
              <a:buChar char="‣"/>
            </a:pPr>
            <a:r>
              <a:rPr lang="ru-RU" sz="14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Маршевые ДУ тяжелых транспортных систем</a:t>
            </a:r>
          </a:p>
          <a:p>
            <a:pPr marL="342900" indent="-342900" defTabSz="914395">
              <a:lnSpc>
                <a:spcPct val="110000"/>
              </a:lnSpc>
              <a:buFont typeface="Tahoma" panose="020B0604030504040204" pitchFamily="34" charset="0"/>
              <a:buChar char="‣"/>
            </a:pPr>
            <a:endParaRPr lang="ru-RU" sz="1600" dirty="0">
              <a:solidFill>
                <a:prstClr val="black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856856" y="1098962"/>
            <a:ext cx="89945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14395"/>
            <a:r>
              <a:rPr lang="ru-RU" b="1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Основные сегменты рынка электроракетных двигательных установок</a:t>
            </a:r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44498" y="2642041"/>
            <a:ext cx="4480498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175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Номер слайда 21"/>
          <p:cNvSpPr>
            <a:spLocks noGrp="1"/>
          </p:cNvSpPr>
          <p:nvPr>
            <p:ph type="sldNum" sz="quarter" idx="12"/>
          </p:nvPr>
        </p:nvSpPr>
        <p:spPr>
          <a:xfrm>
            <a:off x="7676170" y="6448251"/>
            <a:ext cx="2133600" cy="365125"/>
          </a:xfrm>
        </p:spPr>
        <p:txBody>
          <a:bodyPr/>
          <a:lstStyle/>
          <a:p>
            <a:pPr defTabSz="914395"/>
            <a:fld id="{2A02602A-FCB0-48E9-8A1E-F26ED9C86F57}" type="slidenum">
              <a:rPr lang="ru-RU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95"/>
              <a:t>8</a:t>
            </a:fld>
            <a:endParaRPr lang="ru-RU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452647" y="6474822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 </a:t>
            </a:r>
            <a:r>
              <a:rPr lang="ru-RU" sz="800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и космических энергоустановок</a:t>
            </a:r>
          </a:p>
          <a:p>
            <a:endParaRPr lang="ru-RU" sz="800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518238" y="6401767"/>
            <a:ext cx="918508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94945" y="148570"/>
            <a:ext cx="78758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Двигательные установки космических аппаратов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6405522" y="154205"/>
            <a:ext cx="2219886" cy="472118"/>
            <a:chOff x="2496956" y="188640"/>
            <a:chExt cx="2219886" cy="472118"/>
          </a:xfrm>
        </p:grpSpPr>
        <p:cxnSp>
          <p:nvCxnSpPr>
            <p:cNvPr id="65" name="Прямая соединительная линия 64"/>
            <p:cNvCxnSpPr/>
            <p:nvPr/>
          </p:nvCxnSpPr>
          <p:spPr>
            <a:xfrm>
              <a:off x="2496956" y="660758"/>
              <a:ext cx="1859846" cy="0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Прямая соединительная линия 66"/>
            <p:cNvCxnSpPr/>
            <p:nvPr/>
          </p:nvCxnSpPr>
          <p:spPr>
            <a:xfrm flipV="1">
              <a:off x="4356802" y="188640"/>
              <a:ext cx="360040" cy="472118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Заголовок 1">
            <a:extLst>
              <a:ext uri="{FF2B5EF4-FFF2-40B4-BE49-F238E27FC236}">
                <a16:creationId xmlns:a16="http://schemas.microsoft.com/office/drawing/2014/main" id="{7A3C6866-8A4D-88A2-B020-27D871C189DE}"/>
              </a:ext>
            </a:extLst>
          </p:cNvPr>
          <p:cNvSpPr txBox="1">
            <a:spLocks/>
          </p:cNvSpPr>
          <p:nvPr/>
        </p:nvSpPr>
        <p:spPr>
          <a:xfrm>
            <a:off x="1009650" y="699377"/>
            <a:ext cx="7886700" cy="256605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395"/>
            <a:endParaRPr lang="ru-RU" sz="3200" b="1" dirty="0">
              <a:solidFill>
                <a:srgbClr val="002060"/>
              </a:solidFill>
              <a:latin typeface="+mn-lt"/>
            </a:endParaRPr>
          </a:p>
        </p:txBody>
      </p:sp>
      <p:graphicFrame>
        <p:nvGraphicFramePr>
          <p:cNvPr id="15" name="Схема 14"/>
          <p:cNvGraphicFramePr/>
          <p:nvPr>
            <p:extLst>
              <p:ext uri="{D42A27DB-BD31-4B8C-83A1-F6EECF244321}">
                <p14:modId xmlns:p14="http://schemas.microsoft.com/office/powerpoint/2010/main" val="514080794"/>
              </p:ext>
            </p:extLst>
          </p:nvPr>
        </p:nvGraphicFramePr>
        <p:xfrm>
          <a:off x="1009650" y="1481957"/>
          <a:ext cx="8136043" cy="3932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6" name="Прямоугольник 15"/>
          <p:cNvSpPr/>
          <p:nvPr/>
        </p:nvSpPr>
        <p:spPr>
          <a:xfrm>
            <a:off x="2014437" y="1073568"/>
            <a:ext cx="619268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1400" b="1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ТЕНДЕНЦИИ РАЗВИТИЯ ЭЛЕКТРОРАКЕТНЫХ ДВИГАТЕЛЕЙ</a:t>
            </a:r>
          </a:p>
        </p:txBody>
      </p:sp>
    </p:spTree>
    <p:extLst>
      <p:ext uri="{BB962C8B-B14F-4D97-AF65-F5344CB8AC3E}">
        <p14:creationId xmlns:p14="http://schemas.microsoft.com/office/powerpoint/2010/main" val="35692040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Номер слайда 21"/>
          <p:cNvSpPr>
            <a:spLocks noGrp="1"/>
          </p:cNvSpPr>
          <p:nvPr>
            <p:ph type="sldNum" sz="quarter" idx="12"/>
          </p:nvPr>
        </p:nvSpPr>
        <p:spPr>
          <a:xfrm>
            <a:off x="7676170" y="6448251"/>
            <a:ext cx="2133600" cy="365125"/>
          </a:xfrm>
        </p:spPr>
        <p:txBody>
          <a:bodyPr/>
          <a:lstStyle/>
          <a:p>
            <a:pPr defTabSz="914395"/>
            <a:fld id="{2A02602A-FCB0-48E9-8A1E-F26ED9C86F57}" type="slidenum">
              <a:rPr lang="ru-RU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95"/>
              <a:t>9</a:t>
            </a:fld>
            <a:endParaRPr lang="ru-RU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452647" y="6474822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 </a:t>
            </a:r>
            <a:r>
              <a:rPr lang="ru-RU" sz="800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и космических энергоустановок</a:t>
            </a:r>
          </a:p>
          <a:p>
            <a:endParaRPr lang="ru-RU" sz="800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518238" y="6401767"/>
            <a:ext cx="918508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94945" y="148570"/>
            <a:ext cx="75697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Электроракетные двигатели нового поколения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6405522" y="154205"/>
            <a:ext cx="2219886" cy="472118"/>
            <a:chOff x="2496956" y="188640"/>
            <a:chExt cx="2219886" cy="472118"/>
          </a:xfrm>
        </p:grpSpPr>
        <p:cxnSp>
          <p:nvCxnSpPr>
            <p:cNvPr id="65" name="Прямая соединительная линия 64"/>
            <p:cNvCxnSpPr/>
            <p:nvPr/>
          </p:nvCxnSpPr>
          <p:spPr>
            <a:xfrm>
              <a:off x="2496956" y="660758"/>
              <a:ext cx="1859846" cy="0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Прямая соединительная линия 66"/>
            <p:cNvCxnSpPr/>
            <p:nvPr/>
          </p:nvCxnSpPr>
          <p:spPr>
            <a:xfrm flipV="1">
              <a:off x="4356802" y="188640"/>
              <a:ext cx="360040" cy="472118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Заголовок 1">
            <a:extLst>
              <a:ext uri="{FF2B5EF4-FFF2-40B4-BE49-F238E27FC236}">
                <a16:creationId xmlns:a16="http://schemas.microsoft.com/office/drawing/2014/main" id="{7A3C6866-8A4D-88A2-B020-27D871C189DE}"/>
              </a:ext>
            </a:extLst>
          </p:cNvPr>
          <p:cNvSpPr txBox="1">
            <a:spLocks/>
          </p:cNvSpPr>
          <p:nvPr/>
        </p:nvSpPr>
        <p:spPr>
          <a:xfrm>
            <a:off x="1009650" y="699377"/>
            <a:ext cx="7886700" cy="256605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395"/>
            <a:endParaRPr lang="ru-RU" sz="32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4" name="Прямоугольник 13">
            <a:extLst>
              <a:ext uri="{FF2B5EF4-FFF2-40B4-BE49-F238E27FC236}">
                <a16:creationId xmlns:a16="http://schemas.microsoft.com/office/drawing/2014/main" id="{F9E567F4-750D-32D0-8AA7-3879D11CE6B4}"/>
              </a:ext>
            </a:extLst>
          </p:cNvPr>
          <p:cNvSpPr/>
          <p:nvPr/>
        </p:nvSpPr>
        <p:spPr>
          <a:xfrm>
            <a:off x="263815" y="849591"/>
            <a:ext cx="314719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ru-RU" sz="12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Технологии создания холловских двигателей с вынесенным слоем</a:t>
            </a:r>
          </a:p>
        </p:txBody>
      </p:sp>
      <p:pic>
        <p:nvPicPr>
          <p:cNvPr id="17" name="Рисунок 1" descr="1.JPG">
            <a:extLst>
              <a:ext uri="{FF2B5EF4-FFF2-40B4-BE49-F238E27FC236}">
                <a16:creationId xmlns:a16="http://schemas.microsoft.com/office/drawing/2014/main" id="{3985CB94-2B6E-7904-D4E6-34F2BE9173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6870" y="1709934"/>
            <a:ext cx="1611559" cy="1022997"/>
          </a:xfrm>
          <a:prstGeom prst="roundRect">
            <a:avLst/>
          </a:prstGeom>
          <a:solidFill>
            <a:srgbClr val="FFFFFF">
              <a:shade val="85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Рисунок 17">
            <a:extLst>
              <a:ext uri="{FF2B5EF4-FFF2-40B4-BE49-F238E27FC236}">
                <a16:creationId xmlns:a16="http://schemas.microsoft.com/office/drawing/2014/main" id="{347FE791-875E-35A1-9996-1992536356E2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0272" y="2787858"/>
            <a:ext cx="1889498" cy="181019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5ADE3EA-D004-B391-5483-BB7EAAC8D0DF}"/>
              </a:ext>
            </a:extLst>
          </p:cNvPr>
          <p:cNvSpPr txBox="1"/>
          <p:nvPr/>
        </p:nvSpPr>
        <p:spPr>
          <a:xfrm>
            <a:off x="2242861" y="3386290"/>
            <a:ext cx="6896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KM-</a:t>
            </a:r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55</a:t>
            </a:r>
            <a:endParaRPr lang="en-US" sz="1400" dirty="0">
              <a:solidFill>
                <a:schemeClr val="tx1">
                  <a:lumMod val="95000"/>
                  <a:lumOff val="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88505747-2EEF-92E3-3721-79577BA110A8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1192" y="4485896"/>
            <a:ext cx="2022448" cy="1670121"/>
          </a:xfrm>
          <a:prstGeom prst="round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FA9ACA7-1134-134C-5F12-B387886C28A2}"/>
              </a:ext>
            </a:extLst>
          </p:cNvPr>
          <p:cNvSpPr txBox="1"/>
          <p:nvPr/>
        </p:nvSpPr>
        <p:spPr>
          <a:xfrm>
            <a:off x="1113304" y="5170772"/>
            <a:ext cx="6896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KM-</a:t>
            </a:r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35</a:t>
            </a:r>
            <a:endParaRPr lang="en-US" sz="1400" dirty="0">
              <a:solidFill>
                <a:schemeClr val="tx1">
                  <a:lumMod val="95000"/>
                  <a:lumOff val="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3E5DA60-87AD-1CEB-9878-FC62D3230A92}"/>
              </a:ext>
            </a:extLst>
          </p:cNvPr>
          <p:cNvSpPr txBox="1"/>
          <p:nvPr/>
        </p:nvSpPr>
        <p:spPr>
          <a:xfrm>
            <a:off x="2228010" y="2489156"/>
            <a:ext cx="6896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KM-</a:t>
            </a:r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75</a:t>
            </a:r>
            <a:endParaRPr lang="en-US" sz="1400" dirty="0">
              <a:solidFill>
                <a:schemeClr val="tx1">
                  <a:lumMod val="95000"/>
                  <a:lumOff val="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5" name="Прямоугольник 24">
            <a:extLst>
              <a:ext uri="{FF2B5EF4-FFF2-40B4-BE49-F238E27FC236}">
                <a16:creationId xmlns:a16="http://schemas.microsoft.com/office/drawing/2014/main" id="{AE06D283-E4A3-9796-528A-A73BE3BF3F06}"/>
              </a:ext>
            </a:extLst>
          </p:cNvPr>
          <p:cNvSpPr/>
          <p:nvPr/>
        </p:nvSpPr>
        <p:spPr>
          <a:xfrm>
            <a:off x="3420286" y="913215"/>
            <a:ext cx="324749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ru-RU" sz="12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Технологии создания ионных двигателей</a:t>
            </a:r>
          </a:p>
        </p:txBody>
      </p:sp>
      <p:pic>
        <p:nvPicPr>
          <p:cNvPr id="27" name="Рисунок 26">
            <a:extLst>
              <a:ext uri="{FF2B5EF4-FFF2-40B4-BE49-F238E27FC236}">
                <a16:creationId xmlns:a16="http://schemas.microsoft.com/office/drawing/2014/main" id="{12094E5F-271A-B110-4846-9D29E4E48542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47083" y="1436325"/>
            <a:ext cx="1611763" cy="1714922"/>
          </a:xfrm>
          <a:prstGeom prst="roundRect">
            <a:avLst/>
          </a:prstGeom>
          <a:noFill/>
          <a:ln>
            <a:noFill/>
          </a:ln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68F26D0B-4025-CD90-0096-9FB1CFC46ED6}"/>
              </a:ext>
            </a:extLst>
          </p:cNvPr>
          <p:cNvSpPr txBox="1"/>
          <p:nvPr/>
        </p:nvSpPr>
        <p:spPr>
          <a:xfrm>
            <a:off x="5310102" y="2126746"/>
            <a:ext cx="7873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ИД-100</a:t>
            </a:r>
            <a:endParaRPr lang="en-US" sz="1400" dirty="0">
              <a:solidFill>
                <a:schemeClr val="tx1">
                  <a:lumMod val="95000"/>
                  <a:lumOff val="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7" name="Прямоугольник 36">
            <a:extLst>
              <a:ext uri="{FF2B5EF4-FFF2-40B4-BE49-F238E27FC236}">
                <a16:creationId xmlns:a16="http://schemas.microsoft.com/office/drawing/2014/main" id="{A83813C2-2DB2-468D-86FB-C0D986733AD5}"/>
              </a:ext>
            </a:extLst>
          </p:cNvPr>
          <p:cNvSpPr/>
          <p:nvPr/>
        </p:nvSpPr>
        <p:spPr>
          <a:xfrm>
            <a:off x="6625730" y="877686"/>
            <a:ext cx="324749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ru-RU" sz="12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Технологии создания ТКД </a:t>
            </a:r>
          </a:p>
          <a:p>
            <a:pPr algn="ctr"/>
            <a:r>
              <a:rPr lang="ru-RU" sz="12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зеленом топливе</a:t>
            </a:r>
          </a:p>
        </p:txBody>
      </p:sp>
      <p:pic>
        <p:nvPicPr>
          <p:cNvPr id="39" name="Рисунок 38">
            <a:extLst>
              <a:ext uri="{FF2B5EF4-FFF2-40B4-BE49-F238E27FC236}">
                <a16:creationId xmlns:a16="http://schemas.microsoft.com/office/drawing/2014/main" id="{366E7CFA-0BC7-A71E-8305-5F139B65F25A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screen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12733" y="1362738"/>
            <a:ext cx="2360204" cy="1483889"/>
          </a:xfrm>
          <a:prstGeom prst="rect">
            <a:avLst/>
          </a:prstGeom>
        </p:spPr>
      </p:pic>
      <p:pic>
        <p:nvPicPr>
          <p:cNvPr id="42" name="Рисунок 41">
            <a:extLst>
              <a:ext uri="{FF2B5EF4-FFF2-40B4-BE49-F238E27FC236}">
                <a16:creationId xmlns:a16="http://schemas.microsoft.com/office/drawing/2014/main" id="{0A75CAEA-7DCA-F4D9-7241-B9A8DD35DB7F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30484" y="2913808"/>
            <a:ext cx="1585237" cy="1082507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03AE6BBF-0F15-FF1F-06C4-5E2EAA6350FE}"/>
              </a:ext>
            </a:extLst>
          </p:cNvPr>
          <p:cNvSpPr txBox="1"/>
          <p:nvPr/>
        </p:nvSpPr>
        <p:spPr>
          <a:xfrm>
            <a:off x="8686302" y="3662208"/>
            <a:ext cx="99418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algn="ctr">
              <a:defRPr sz="140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defRPr>
            </a:lvl1pPr>
          </a:lstStyle>
          <a:p>
            <a:r>
              <a:rPr lang="ru-RU" sz="1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Микро-ДУ</a:t>
            </a:r>
          </a:p>
        </p:txBody>
      </p:sp>
      <p:pic>
        <p:nvPicPr>
          <p:cNvPr id="44" name="Рисунок 129" descr="ПЭВРД с сотами бф.jpg">
            <a:extLst>
              <a:ext uri="{FF2B5EF4-FFF2-40B4-BE49-F238E27FC236}">
                <a16:creationId xmlns:a16="http://schemas.microsoft.com/office/drawing/2014/main" id="{298021AE-236A-5482-24A5-8D098788A2D1}"/>
              </a:ext>
            </a:extLst>
          </p:cNvPr>
          <p:cNvPicPr>
            <a:picLocks noChangeAspect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25730" y="4651159"/>
            <a:ext cx="1610590" cy="1014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" name="Picture 2" descr="D:\Документы\Новые проекты_КА с ВЭРД\ФПИ\Кашинин двигатель с ВЗБ\двигатель с ВЗБ\3.png">
            <a:extLst>
              <a:ext uri="{FF2B5EF4-FFF2-40B4-BE49-F238E27FC236}">
                <a16:creationId xmlns:a16="http://schemas.microsoft.com/office/drawing/2014/main" id="{4470B108-12EF-8623-451E-EFBA7E20E9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36320" y="4650340"/>
            <a:ext cx="1518232" cy="1151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Прямоугольник 46">
            <a:extLst>
              <a:ext uri="{FF2B5EF4-FFF2-40B4-BE49-F238E27FC236}">
                <a16:creationId xmlns:a16="http://schemas.microsoft.com/office/drawing/2014/main" id="{359ED225-DB11-2AAC-D0D9-E805387ABC41}"/>
              </a:ext>
            </a:extLst>
          </p:cNvPr>
          <p:cNvSpPr/>
          <p:nvPr/>
        </p:nvSpPr>
        <p:spPr>
          <a:xfrm>
            <a:off x="6987945" y="4258311"/>
            <a:ext cx="2870314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ru-RU" sz="1200" b="1" cap="all" dirty="0">
                <a:solidFill>
                  <a:srgbClr val="233C5A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Технологии создания ВЭРД </a:t>
            </a:r>
          </a:p>
          <a:p>
            <a:pPr algn="ctr"/>
            <a:r>
              <a:rPr lang="ru-RU" sz="1000" cap="all" dirty="0">
                <a:solidFill>
                  <a:srgbClr val="233C5A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Для низкоорбитальных КА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D35C97CE-CE96-8DF9-3503-364B25512E88}"/>
              </a:ext>
            </a:extLst>
          </p:cNvPr>
          <p:cNvSpPr txBox="1"/>
          <p:nvPr/>
        </p:nvSpPr>
        <p:spPr>
          <a:xfrm>
            <a:off x="8178673" y="5694973"/>
            <a:ext cx="160492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algn="ctr">
              <a:defRPr sz="140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defRPr>
            </a:lvl1pPr>
          </a:lstStyle>
          <a:p>
            <a:r>
              <a:rPr lang="ru-RU" sz="9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облик МГУ им Ломоносова</a:t>
            </a:r>
          </a:p>
        </p:txBody>
      </p:sp>
      <p:pic>
        <p:nvPicPr>
          <p:cNvPr id="5122" name="Picture 2" descr="id500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6255" y="3186389"/>
            <a:ext cx="2550651" cy="1972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09804" y="5184359"/>
            <a:ext cx="7938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/>
              <a:t>ИД-500</a:t>
            </a:r>
          </a:p>
        </p:txBody>
      </p:sp>
    </p:spTree>
    <p:extLst>
      <p:ext uri="{BB962C8B-B14F-4D97-AF65-F5344CB8AC3E}">
        <p14:creationId xmlns:p14="http://schemas.microsoft.com/office/powerpoint/2010/main" val="1470291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Прямоугольник с одним вырезанным углом 63"/>
          <p:cNvSpPr/>
          <p:nvPr/>
        </p:nvSpPr>
        <p:spPr>
          <a:xfrm>
            <a:off x="591617" y="3013768"/>
            <a:ext cx="4361383" cy="3067105"/>
          </a:xfrm>
          <a:prstGeom prst="snip1Rect">
            <a:avLst>
              <a:gd name="adj" fmla="val 10234"/>
            </a:avLst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2" name="Номер слайда 21"/>
          <p:cNvSpPr>
            <a:spLocks noGrp="1"/>
          </p:cNvSpPr>
          <p:nvPr>
            <p:ph type="sldNum" sz="quarter" idx="12"/>
          </p:nvPr>
        </p:nvSpPr>
        <p:spPr>
          <a:xfrm>
            <a:off x="7676170" y="6448251"/>
            <a:ext cx="2133600" cy="365125"/>
          </a:xfrm>
        </p:spPr>
        <p:txBody>
          <a:bodyPr/>
          <a:lstStyle/>
          <a:p>
            <a:pPr defTabSz="914395"/>
            <a:fld id="{2A02602A-FCB0-48E9-8A1E-F26ED9C86F57}" type="slidenum">
              <a:rPr lang="ru-RU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95"/>
              <a:t>10</a:t>
            </a:fld>
            <a:endParaRPr lang="ru-RU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452647" y="6474822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 </a:t>
            </a:r>
            <a:r>
              <a:rPr lang="ru-RU" sz="800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и космических энергоустановок</a:t>
            </a:r>
          </a:p>
          <a:p>
            <a:endParaRPr lang="ru-RU" sz="800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518238" y="6401767"/>
            <a:ext cx="918508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94945" y="148570"/>
            <a:ext cx="58031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Маршевые Двигательные установки </a:t>
            </a:r>
          </a:p>
          <a:p>
            <a:r>
              <a:rPr lang="ru-RU" sz="20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тяжелых транспортных систем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4448944" y="457392"/>
            <a:ext cx="2219886" cy="472118"/>
            <a:chOff x="2496956" y="188640"/>
            <a:chExt cx="2219886" cy="472118"/>
          </a:xfrm>
        </p:grpSpPr>
        <p:cxnSp>
          <p:nvCxnSpPr>
            <p:cNvPr id="65" name="Прямая соединительная линия 64"/>
            <p:cNvCxnSpPr/>
            <p:nvPr/>
          </p:nvCxnSpPr>
          <p:spPr>
            <a:xfrm>
              <a:off x="2496956" y="660758"/>
              <a:ext cx="1859846" cy="0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Прямая соединительная линия 66"/>
            <p:cNvCxnSpPr/>
            <p:nvPr/>
          </p:nvCxnSpPr>
          <p:spPr>
            <a:xfrm flipV="1">
              <a:off x="4356802" y="188640"/>
              <a:ext cx="360040" cy="472118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Заголовок 1">
            <a:extLst>
              <a:ext uri="{FF2B5EF4-FFF2-40B4-BE49-F238E27FC236}">
                <a16:creationId xmlns:a16="http://schemas.microsoft.com/office/drawing/2014/main" id="{7A3C6866-8A4D-88A2-B020-27D871C189DE}"/>
              </a:ext>
            </a:extLst>
          </p:cNvPr>
          <p:cNvSpPr txBox="1">
            <a:spLocks/>
          </p:cNvSpPr>
          <p:nvPr/>
        </p:nvSpPr>
        <p:spPr>
          <a:xfrm>
            <a:off x="1009650" y="699377"/>
            <a:ext cx="7886700" cy="256605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395"/>
            <a:endParaRPr lang="ru-RU" sz="32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50" name="TextBox 12">
            <a:extLst>
              <a:ext uri="{FF2B5EF4-FFF2-40B4-BE49-F238E27FC236}">
                <a16:creationId xmlns:a16="http://schemas.microsoft.com/office/drawing/2014/main" id="{F9D65F75-C92C-AF4F-E01E-C02F208DF5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4976" y="1124744"/>
            <a:ext cx="3987076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914395" eaLnBrk="1" hangingPunct="1">
              <a:tabLst>
                <a:tab pos="7800930" algn="r"/>
              </a:tabLst>
            </a:pPr>
            <a:r>
              <a:rPr lang="ru-RU" sz="1400" b="1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Маршевая ДУ для межпланетных космических аппаратов нового поколения</a:t>
            </a:r>
          </a:p>
        </p:txBody>
      </p:sp>
      <p:sp>
        <p:nvSpPr>
          <p:cNvPr id="54" name="Заголовок 1">
            <a:extLst>
              <a:ext uri="{FF2B5EF4-FFF2-40B4-BE49-F238E27FC236}">
                <a16:creationId xmlns:a16="http://schemas.microsoft.com/office/drawing/2014/main" id="{9744FA2C-C6A1-33C0-8001-CD3EF9C54137}"/>
              </a:ext>
            </a:extLst>
          </p:cNvPr>
          <p:cNvSpPr txBox="1">
            <a:spLocks/>
          </p:cNvSpPr>
          <p:nvPr/>
        </p:nvSpPr>
        <p:spPr bwMode="auto">
          <a:xfrm>
            <a:off x="787151" y="3318293"/>
            <a:ext cx="1524390" cy="6089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062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062">
                <a:solidFill>
                  <a:schemeClr val="tx2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062">
                <a:solidFill>
                  <a:schemeClr val="tx2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062">
                <a:solidFill>
                  <a:schemeClr val="tx2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062">
                <a:solidFill>
                  <a:schemeClr val="tx2"/>
                </a:solidFill>
                <a:latin typeface="Arial" pitchFamily="34" charset="0"/>
              </a:defRPr>
            </a:lvl5pPr>
            <a:lvl6pPr marL="422039" algn="ctr" rtl="0" fontAlgn="base">
              <a:spcBef>
                <a:spcPct val="0"/>
              </a:spcBef>
              <a:spcAft>
                <a:spcPct val="0"/>
              </a:spcAft>
              <a:defRPr sz="4062">
                <a:solidFill>
                  <a:schemeClr val="tx2"/>
                </a:solidFill>
                <a:latin typeface="Arial" pitchFamily="34" charset="0"/>
              </a:defRPr>
            </a:lvl6pPr>
            <a:lvl7pPr marL="844078" algn="ctr" rtl="0" fontAlgn="base">
              <a:spcBef>
                <a:spcPct val="0"/>
              </a:spcBef>
              <a:spcAft>
                <a:spcPct val="0"/>
              </a:spcAft>
              <a:defRPr sz="4062">
                <a:solidFill>
                  <a:schemeClr val="tx2"/>
                </a:solidFill>
                <a:latin typeface="Arial" pitchFamily="34" charset="0"/>
              </a:defRPr>
            </a:lvl7pPr>
            <a:lvl8pPr marL="1266117" algn="ctr" rtl="0" fontAlgn="base">
              <a:spcBef>
                <a:spcPct val="0"/>
              </a:spcBef>
              <a:spcAft>
                <a:spcPct val="0"/>
              </a:spcAft>
              <a:defRPr sz="4062">
                <a:solidFill>
                  <a:schemeClr val="tx2"/>
                </a:solidFill>
                <a:latin typeface="Arial" pitchFamily="34" charset="0"/>
              </a:defRPr>
            </a:lvl8pPr>
            <a:lvl9pPr marL="1688155" algn="ctr" rtl="0" fontAlgn="base">
              <a:spcBef>
                <a:spcPct val="0"/>
              </a:spcBef>
              <a:spcAft>
                <a:spcPct val="0"/>
              </a:spcAft>
              <a:defRPr sz="4062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algn="l"/>
            <a:r>
              <a:rPr lang="ru-RU" sz="1600" b="1" kern="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ТЕНДЕНЦИИ</a:t>
            </a:r>
          </a:p>
          <a:p>
            <a:pPr algn="l"/>
            <a:r>
              <a:rPr lang="ru-RU" sz="1600" b="1" kern="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РАЗВИТИЯ</a:t>
            </a:r>
          </a:p>
        </p:txBody>
      </p:sp>
      <p:pic>
        <p:nvPicPr>
          <p:cNvPr id="58" name="video5237726606180504418">
            <a:hlinkClick r:id="" action="ppaction://media"/>
            <a:extLst>
              <a:ext uri="{FF2B5EF4-FFF2-40B4-BE49-F238E27FC236}">
                <a16:creationId xmlns:a16="http://schemas.microsoft.com/office/drawing/2014/main" id="{F262A385-07B8-2876-C7EB-C4167CCCF2B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4086.6666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432098" y="1096095"/>
            <a:ext cx="4223999" cy="2376000"/>
          </a:xfrm>
          <a:prstGeom prst="rect">
            <a:avLst/>
          </a:prstGeom>
        </p:spPr>
      </p:pic>
      <p:pic>
        <p:nvPicPr>
          <p:cNvPr id="61" name="video5442855652986740006">
            <a:hlinkClick r:id="" action="ppaction://media"/>
            <a:extLst>
              <a:ext uri="{FF2B5EF4-FFF2-40B4-BE49-F238E27FC236}">
                <a16:creationId xmlns:a16="http://schemas.microsoft.com/office/drawing/2014/main" id="{35D6AE66-5AD7-D9B6-4A8E-A5D2EFE9C3F3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1760" end="3520.5555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432098" y="3704874"/>
            <a:ext cx="4224000" cy="2376000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824976" y="1982406"/>
            <a:ext cx="4024714" cy="6740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ru-RU" altLang="ru-RU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Изготовление и испытания модулей ЭРД на базе </a:t>
            </a:r>
            <a:r>
              <a:rPr lang="ru-RU" altLang="ru-RU" sz="14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холловского</a:t>
            </a:r>
            <a:r>
              <a:rPr lang="ru-RU" altLang="ru-RU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и ионного двигателей мощностью не менее 250 кВт</a:t>
            </a:r>
          </a:p>
        </p:txBody>
      </p:sp>
      <p:sp>
        <p:nvSpPr>
          <p:cNvPr id="4" name="Прямоугольник 3"/>
          <p:cNvSpPr/>
          <p:nvPr/>
        </p:nvSpPr>
        <p:spPr>
          <a:xfrm>
            <a:off x="776536" y="4165572"/>
            <a:ext cx="3672408" cy="16435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ru-RU" altLang="ru-RU" sz="1400" dirty="0">
                <a:solidFill>
                  <a:sysClr val="window" lastClr="FFFF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Разработка систем преобразования и управления, систем хранения и подачи, блоков управления расходом рабочего тела, экспериментальная отработка совместного функционирования составных частей ЭРДУ, в том числе в части подтверждения ресурсных характеристик.</a:t>
            </a:r>
          </a:p>
        </p:txBody>
      </p:sp>
    </p:spTree>
    <p:extLst>
      <p:ext uri="{BB962C8B-B14F-4D97-AF65-F5344CB8AC3E}">
        <p14:creationId xmlns:p14="http://schemas.microsoft.com/office/powerpoint/2010/main" val="364213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700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87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6785" fill="hold"/>
                                        <p:tgtEl>
                                          <p:spTgt spid="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video>
              <p:cMediaNode>
                <p:cTn id="20" repeatCount="indefinite" fill="hold" display="0">
                  <p:stCondLst>
                    <p:cond delay="indefinite"/>
                  </p:stCondLst>
                </p:cTn>
                <p:tgtEl>
                  <p:spTgt spid="58"/>
                </p:tgtEl>
              </p:cMediaNode>
            </p:video>
            <p:video>
              <p:cMediaNode vol="0" mute="1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61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Прямоугольник с одним вырезанным углом 84"/>
          <p:cNvSpPr/>
          <p:nvPr/>
        </p:nvSpPr>
        <p:spPr>
          <a:xfrm>
            <a:off x="493606" y="5157192"/>
            <a:ext cx="6691642" cy="1144399"/>
          </a:xfrm>
          <a:prstGeom prst="snip1Rect">
            <a:avLst>
              <a:gd name="adj" fmla="val 37092"/>
            </a:avLst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cxnSp>
        <p:nvCxnSpPr>
          <p:cNvPr id="5" name="Прямая соединительная линия 4"/>
          <p:cNvCxnSpPr/>
          <p:nvPr/>
        </p:nvCxnSpPr>
        <p:spPr>
          <a:xfrm flipV="1">
            <a:off x="992560" y="2676242"/>
            <a:ext cx="1829069" cy="1481338"/>
          </a:xfrm>
          <a:prstGeom prst="line">
            <a:avLst/>
          </a:prstGeom>
          <a:ln w="762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Прямая соединительная линия 80"/>
          <p:cNvCxnSpPr/>
          <p:nvPr/>
        </p:nvCxnSpPr>
        <p:spPr>
          <a:xfrm flipH="1" flipV="1">
            <a:off x="2821629" y="2687828"/>
            <a:ext cx="1627315" cy="755429"/>
          </a:xfrm>
          <a:prstGeom prst="line">
            <a:avLst/>
          </a:prstGeom>
          <a:ln w="762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Прямая соединительная линия 81"/>
          <p:cNvCxnSpPr/>
          <p:nvPr/>
        </p:nvCxnSpPr>
        <p:spPr>
          <a:xfrm flipV="1">
            <a:off x="4448944" y="2817925"/>
            <a:ext cx="1231558" cy="636918"/>
          </a:xfrm>
          <a:prstGeom prst="line">
            <a:avLst/>
          </a:prstGeom>
          <a:ln w="762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Прямая соединительная линия 82"/>
          <p:cNvCxnSpPr/>
          <p:nvPr/>
        </p:nvCxnSpPr>
        <p:spPr>
          <a:xfrm flipH="1" flipV="1">
            <a:off x="5680502" y="2817925"/>
            <a:ext cx="1627315" cy="773156"/>
          </a:xfrm>
          <a:prstGeom prst="line">
            <a:avLst/>
          </a:prstGeom>
          <a:ln w="762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Прямая соединительная линия 83"/>
          <p:cNvCxnSpPr/>
          <p:nvPr/>
        </p:nvCxnSpPr>
        <p:spPr>
          <a:xfrm flipV="1">
            <a:off x="7307817" y="2423763"/>
            <a:ext cx="1803449" cy="1152190"/>
          </a:xfrm>
          <a:prstGeom prst="line">
            <a:avLst/>
          </a:prstGeom>
          <a:ln w="762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Скругленный прямоугольник 2"/>
          <p:cNvSpPr/>
          <p:nvPr/>
        </p:nvSpPr>
        <p:spPr>
          <a:xfrm>
            <a:off x="1165445" y="1628800"/>
            <a:ext cx="2685988" cy="1568440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7" name="Скругленный прямоугольник 76"/>
          <p:cNvSpPr/>
          <p:nvPr/>
        </p:nvSpPr>
        <p:spPr>
          <a:xfrm>
            <a:off x="2821629" y="3265910"/>
            <a:ext cx="2685988" cy="1568440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9" name="Скругленный прямоугольник 78"/>
          <p:cNvSpPr/>
          <p:nvPr/>
        </p:nvSpPr>
        <p:spPr>
          <a:xfrm>
            <a:off x="4702596" y="1639543"/>
            <a:ext cx="2685988" cy="1568440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0" name="Скругленный прямоугольник 79"/>
          <p:cNvSpPr/>
          <p:nvPr/>
        </p:nvSpPr>
        <p:spPr>
          <a:xfrm>
            <a:off x="6425278" y="3265910"/>
            <a:ext cx="2685988" cy="1568440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2" name="Номер слайда 21"/>
          <p:cNvSpPr>
            <a:spLocks noGrp="1"/>
          </p:cNvSpPr>
          <p:nvPr>
            <p:ph type="sldNum" sz="quarter" idx="12"/>
          </p:nvPr>
        </p:nvSpPr>
        <p:spPr>
          <a:xfrm>
            <a:off x="7676170" y="6448251"/>
            <a:ext cx="2133600" cy="365125"/>
          </a:xfrm>
        </p:spPr>
        <p:txBody>
          <a:bodyPr/>
          <a:lstStyle/>
          <a:p>
            <a:pPr defTabSz="914395"/>
            <a:fld id="{2A02602A-FCB0-48E9-8A1E-F26ED9C86F57}" type="slidenum">
              <a:rPr lang="ru-RU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95"/>
              <a:t>11</a:t>
            </a:fld>
            <a:endParaRPr lang="ru-RU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452647" y="6474822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 </a:t>
            </a:r>
            <a:r>
              <a:rPr lang="ru-RU" sz="800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и космических энергоустановок</a:t>
            </a:r>
          </a:p>
          <a:p>
            <a:endParaRPr lang="ru-RU" sz="800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518238" y="6401767"/>
            <a:ext cx="918508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94945" y="148570"/>
            <a:ext cx="50177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ЯДЕРНЫЕ ТЕХНОЛОГИИ В КОСМОСЕ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3877714" y="188640"/>
            <a:ext cx="2219886" cy="472118"/>
            <a:chOff x="2496956" y="188640"/>
            <a:chExt cx="2219886" cy="472118"/>
          </a:xfrm>
        </p:grpSpPr>
        <p:cxnSp>
          <p:nvCxnSpPr>
            <p:cNvPr id="65" name="Прямая соединительная линия 64"/>
            <p:cNvCxnSpPr/>
            <p:nvPr/>
          </p:nvCxnSpPr>
          <p:spPr>
            <a:xfrm>
              <a:off x="2496956" y="660758"/>
              <a:ext cx="1859846" cy="0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Прямая соединительная линия 66"/>
            <p:cNvCxnSpPr/>
            <p:nvPr/>
          </p:nvCxnSpPr>
          <p:spPr>
            <a:xfrm flipV="1">
              <a:off x="4356802" y="188640"/>
              <a:ext cx="360040" cy="472118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6" name="Rectangle 107"/>
          <p:cNvSpPr>
            <a:spLocks noChangeArrowheads="1"/>
          </p:cNvSpPr>
          <p:nvPr/>
        </p:nvSpPr>
        <p:spPr bwMode="auto">
          <a:xfrm>
            <a:off x="494944" y="956082"/>
            <a:ext cx="8562511" cy="456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ru-RU" altLang="en-US" sz="1400" b="1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ОСНОВНЫЕ ПРЕИМУЩЕСТВА КОСМИЧЕСКОЙ РЕАКТОРНОЙ ЯДЕРНОЙ ЭНЕРГЕТИКИ</a:t>
            </a:r>
            <a:endParaRPr lang="ru-RU" altLang="en-US" sz="14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90FC5E73-FF53-334B-9293-D753528C704E}"/>
              </a:ext>
            </a:extLst>
          </p:cNvPr>
          <p:cNvSpPr txBox="1"/>
          <p:nvPr/>
        </p:nvSpPr>
        <p:spPr>
          <a:xfrm>
            <a:off x="1165445" y="2156765"/>
            <a:ext cx="277559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Возможность реализации экспедиций </a:t>
            </a:r>
            <a:br>
              <a:rPr lang="ru-RU" sz="1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ru-RU" sz="1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в дальний космос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E177B2A9-3A06-F34B-A625-610B3ACB5752}"/>
              </a:ext>
            </a:extLst>
          </p:cNvPr>
          <p:cNvSpPr txBox="1"/>
          <p:nvPr/>
        </p:nvSpPr>
        <p:spPr>
          <a:xfrm>
            <a:off x="4654942" y="2125785"/>
            <a:ext cx="2781296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Возможность реализации ядерных энергетических установок высокой мощности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7A6B3C2D-4603-2549-8757-3CBDCFBE3CFA}"/>
              </a:ext>
            </a:extLst>
          </p:cNvPr>
          <p:cNvSpPr txBox="1"/>
          <p:nvPr/>
        </p:nvSpPr>
        <p:spPr>
          <a:xfrm>
            <a:off x="2773975" y="3649008"/>
            <a:ext cx="278129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ru-RU" sz="11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/>
            <a:r>
              <a:rPr lang="ru-RU" sz="1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Возможность применения высокоэффективных плазменных двигателей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19AD09A2-E688-D84C-88C8-FCAD1A0EA740}"/>
              </a:ext>
            </a:extLst>
          </p:cNvPr>
          <p:cNvSpPr txBox="1"/>
          <p:nvPr/>
        </p:nvSpPr>
        <p:spPr>
          <a:xfrm>
            <a:off x="6348168" y="3649007"/>
            <a:ext cx="278129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Переход к качественно новым транспортным системам в космосе </a:t>
            </a:r>
            <a:br>
              <a:rPr lang="ru-RU" sz="1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ru-RU" sz="1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 высокой энергетической </a:t>
            </a:r>
            <a:br>
              <a:rPr lang="ru-RU" sz="1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ru-RU" sz="1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и экономической эффективностью</a:t>
            </a:r>
          </a:p>
        </p:txBody>
      </p:sp>
      <p:sp>
        <p:nvSpPr>
          <p:cNvPr id="76" name="Прямоугольник 75"/>
          <p:cNvSpPr/>
          <p:nvPr/>
        </p:nvSpPr>
        <p:spPr>
          <a:xfrm>
            <a:off x="560512" y="5257746"/>
            <a:ext cx="601756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ru-RU" altLang="en-US" b="1" dirty="0">
                <a:solidFill>
                  <a:srgbClr val="00B0F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РАЗВИТИЕ ЭНЕРГЕТИКИ В КОСМОСЕ </a:t>
            </a:r>
          </a:p>
          <a:p>
            <a:pPr>
              <a:spcBef>
                <a:spcPct val="0"/>
              </a:spcBef>
            </a:pPr>
            <a:r>
              <a:rPr lang="ru-RU" altLang="en-US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ЯВЛЯЕТСЯ НЕОТЪЕМЛЕМОЙ ЧАСТЬЮ ИССЛЕДОВАНИЯ И ОСВОЕНИЯ КОСМИЧЕСКОГО ПРОСТРАНСТВА </a:t>
            </a:r>
            <a:endParaRPr lang="ru-RU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40527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Номер слайда 21"/>
          <p:cNvSpPr>
            <a:spLocks noGrp="1"/>
          </p:cNvSpPr>
          <p:nvPr>
            <p:ph type="sldNum" sz="quarter" idx="12"/>
          </p:nvPr>
        </p:nvSpPr>
        <p:spPr>
          <a:xfrm>
            <a:off x="7676170" y="6448251"/>
            <a:ext cx="2133600" cy="365125"/>
          </a:xfrm>
        </p:spPr>
        <p:txBody>
          <a:bodyPr/>
          <a:lstStyle/>
          <a:p>
            <a:pPr defTabSz="914395"/>
            <a:fld id="{2A02602A-FCB0-48E9-8A1E-F26ED9C86F57}" type="slidenum">
              <a:rPr lang="ru-RU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95"/>
              <a:t>12</a:t>
            </a:fld>
            <a:endParaRPr lang="ru-RU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452647" y="6474822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 </a:t>
            </a:r>
            <a:r>
              <a:rPr lang="ru-RU" sz="800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и космических энергоустановок</a:t>
            </a:r>
          </a:p>
          <a:p>
            <a:endParaRPr lang="ru-RU" sz="800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518238" y="6401767"/>
            <a:ext cx="918508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94945" y="148570"/>
            <a:ext cx="50177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ЯДЕРНЫЕ ТЕХНОЛОГИИ В КОСМОСЕ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3877714" y="188640"/>
            <a:ext cx="2219886" cy="472118"/>
            <a:chOff x="2496956" y="188640"/>
            <a:chExt cx="2219886" cy="472118"/>
          </a:xfrm>
        </p:grpSpPr>
        <p:cxnSp>
          <p:nvCxnSpPr>
            <p:cNvPr id="65" name="Прямая соединительная линия 64"/>
            <p:cNvCxnSpPr/>
            <p:nvPr/>
          </p:nvCxnSpPr>
          <p:spPr>
            <a:xfrm>
              <a:off x="2496956" y="660758"/>
              <a:ext cx="1859846" cy="0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Прямая соединительная линия 66"/>
            <p:cNvCxnSpPr/>
            <p:nvPr/>
          </p:nvCxnSpPr>
          <p:spPr>
            <a:xfrm flipV="1">
              <a:off x="4356802" y="188640"/>
              <a:ext cx="360040" cy="472118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Rectangle 107"/>
          <p:cNvSpPr>
            <a:spLocks noChangeArrowheads="1"/>
          </p:cNvSpPr>
          <p:nvPr/>
        </p:nvSpPr>
        <p:spPr bwMode="auto">
          <a:xfrm>
            <a:off x="684879" y="1015581"/>
            <a:ext cx="7796513" cy="9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ru-RU" altLang="en-US" sz="1625" b="1" dirty="0">
              <a:latin typeface="Elektra Light Pro" panose="02000503030000020004" pitchFamily="2" charset="0"/>
              <a:cs typeface="Arial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97A3C97-999F-F643-BFFE-136AB43948C9}"/>
              </a:ext>
            </a:extLst>
          </p:cNvPr>
          <p:cNvSpPr txBox="1"/>
          <p:nvPr/>
        </p:nvSpPr>
        <p:spPr>
          <a:xfrm>
            <a:off x="684879" y="2607922"/>
            <a:ext cx="25742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alt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Глобальная космическая </a:t>
            </a:r>
            <a:endParaRPr lang="en-US" altLang="en-US" sz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ru-RU" alt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связь и телекоммуникации</a:t>
            </a:r>
            <a:endParaRPr lang="ru-RU" sz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623D084-FE43-FC46-AAAB-583C8CCD6036}"/>
              </a:ext>
            </a:extLst>
          </p:cNvPr>
          <p:cNvSpPr txBox="1"/>
          <p:nvPr/>
        </p:nvSpPr>
        <p:spPr>
          <a:xfrm>
            <a:off x="3080792" y="2606521"/>
            <a:ext cx="257760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400">
                <a:solidFill>
                  <a:schemeClr val="bg1"/>
                </a:solidFill>
                <a:latin typeface="Elektra Light Pro" panose="02000503030000020004" pitchFamily="2" charset="0"/>
                <a:cs typeface="Calibri Light" panose="020F0302020204030204" pitchFamily="34" charset="0"/>
              </a:defRPr>
            </a:lvl1pPr>
          </a:lstStyle>
          <a:p>
            <a:r>
              <a:rPr lang="ru-RU" altLang="en-US" sz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Радиолокационное </a:t>
            </a:r>
            <a:endParaRPr lang="en-US" altLang="en-US" sz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ru-RU" altLang="en-US" sz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зондирование поверхности земли</a:t>
            </a:r>
            <a:endParaRPr lang="ru-RU" sz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1D391D5-CEBD-DF48-BE72-638E0A841D86}"/>
              </a:ext>
            </a:extLst>
          </p:cNvPr>
          <p:cNvSpPr txBox="1"/>
          <p:nvPr/>
        </p:nvSpPr>
        <p:spPr>
          <a:xfrm>
            <a:off x="5957268" y="2594196"/>
            <a:ext cx="34602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400">
                <a:solidFill>
                  <a:schemeClr val="bg1"/>
                </a:solidFill>
                <a:latin typeface="Elektra Light Pro" panose="02000503030000020004" pitchFamily="2" charset="0"/>
                <a:cs typeface="Calibri Light" panose="020F0302020204030204" pitchFamily="34" charset="0"/>
              </a:defRPr>
            </a:lvl1pPr>
          </a:lstStyle>
          <a:p>
            <a:r>
              <a:rPr lang="ru-RU" altLang="en-US" sz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Информационное обеспечение системы организации воздушного движения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F1E28B8-01FB-034A-8A88-594A2461DB11}"/>
              </a:ext>
            </a:extLst>
          </p:cNvPr>
          <p:cNvSpPr txBox="1"/>
          <p:nvPr/>
        </p:nvSpPr>
        <p:spPr>
          <a:xfrm>
            <a:off x="678837" y="4141529"/>
            <a:ext cx="229320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400">
                <a:solidFill>
                  <a:schemeClr val="bg1"/>
                </a:solidFill>
                <a:latin typeface="Elektra Light Pro" panose="02000503030000020004" pitchFamily="2" charset="0"/>
                <a:cs typeface="Calibri Light" panose="020F0302020204030204" pitchFamily="34" charset="0"/>
              </a:defRPr>
            </a:lvl1pPr>
          </a:lstStyle>
          <a:p>
            <a:r>
              <a:rPr lang="ru-RU" altLang="en-US" sz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Транспортно-техническое </a:t>
            </a:r>
            <a:br>
              <a:rPr lang="en-US" altLang="en-US" sz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ru-RU" altLang="en-US" sz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и энергетическое обеспечение развертывания долговременных лунных и других </a:t>
            </a:r>
            <a:r>
              <a:rPr lang="ru-RU" altLang="en-US" sz="1200" dirty="0" err="1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напланетных</a:t>
            </a:r>
            <a:r>
              <a:rPr lang="ru-RU" altLang="en-US" sz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баз</a:t>
            </a:r>
            <a:endParaRPr lang="ru-RU" sz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9D2AB39-B064-5F4F-9AA6-09941F20FDE0}"/>
              </a:ext>
            </a:extLst>
          </p:cNvPr>
          <p:cNvSpPr txBox="1"/>
          <p:nvPr/>
        </p:nvSpPr>
        <p:spPr>
          <a:xfrm>
            <a:off x="3080792" y="4146456"/>
            <a:ext cx="30422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400">
                <a:solidFill>
                  <a:schemeClr val="bg1"/>
                </a:solidFill>
                <a:latin typeface="Elektra Light Pro" panose="02000503030000020004" pitchFamily="2" charset="0"/>
                <a:cs typeface="Calibri Light" panose="020F0302020204030204" pitchFamily="34" charset="0"/>
              </a:defRPr>
            </a:lvl1pPr>
          </a:lstStyle>
          <a:p>
            <a:r>
              <a:rPr lang="ru-RU" altLang="en-US" sz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Обеспечение полетов КА для исследования планет, их спутников </a:t>
            </a:r>
          </a:p>
          <a:p>
            <a:r>
              <a:rPr lang="ru-RU" altLang="en-US" sz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и других небесных тел</a:t>
            </a:r>
            <a:endParaRPr lang="ru-RU" sz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4B78030-0EAD-5E47-BF1F-679A7F8ECB5A}"/>
              </a:ext>
            </a:extLst>
          </p:cNvPr>
          <p:cNvSpPr txBox="1"/>
          <p:nvPr/>
        </p:nvSpPr>
        <p:spPr>
          <a:xfrm>
            <a:off x="5961200" y="4147857"/>
            <a:ext cx="26830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400">
                <a:solidFill>
                  <a:schemeClr val="bg1"/>
                </a:solidFill>
                <a:latin typeface="Elektra Light Pro" panose="02000503030000020004" pitchFamily="2" charset="0"/>
                <a:cs typeface="Calibri Light" panose="020F0302020204030204" pitchFamily="34" charset="0"/>
              </a:defRPr>
            </a:lvl1pPr>
          </a:lstStyle>
          <a:p>
            <a:r>
              <a:rPr lang="ru-RU" altLang="en-US" sz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Отработка технологий </a:t>
            </a:r>
            <a:br>
              <a:rPr lang="ru-RU" altLang="en-US" sz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ru-RU" altLang="en-US" sz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и осуществление в перспективе пилотируемых экспедиций на марс</a:t>
            </a:r>
            <a:endParaRPr lang="ru-RU" sz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6" name="Rectangle 107"/>
          <p:cNvSpPr>
            <a:spLocks noChangeArrowheads="1"/>
          </p:cNvSpPr>
          <p:nvPr/>
        </p:nvSpPr>
        <p:spPr bwMode="auto">
          <a:xfrm>
            <a:off x="494944" y="956082"/>
            <a:ext cx="8562511" cy="456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ru-RU" altLang="en-US" sz="1400" b="1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ПЕРСПЕКТИВНЫЕ ЗАДАЧИ, РЕШАЕМЫЕ С ПОМОЩЬЮ МОЩНОЙ ЭНЕРГЕТИКИ В КОСМОСЕ</a:t>
            </a:r>
          </a:p>
        </p:txBody>
      </p:sp>
      <p:sp>
        <p:nvSpPr>
          <p:cNvPr id="37" name="Прямоугольник с одним вырезанным углом 36"/>
          <p:cNvSpPr/>
          <p:nvPr/>
        </p:nvSpPr>
        <p:spPr>
          <a:xfrm>
            <a:off x="598311" y="1818814"/>
            <a:ext cx="6691642" cy="532564"/>
          </a:xfrm>
          <a:prstGeom prst="snip1Rect">
            <a:avLst>
              <a:gd name="adj" fmla="val 37092"/>
            </a:avLst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8" name="Rectangle 107">
            <a:extLst>
              <a:ext uri="{FF2B5EF4-FFF2-40B4-BE49-F238E27FC236}">
                <a16:creationId xmlns:a16="http://schemas.microsoft.com/office/drawing/2014/main" id="{22E3CFBD-6D17-984E-949B-2B9294C52F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6750" y="1600674"/>
            <a:ext cx="6849529" cy="9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ru-RU" altLang="en-US" sz="14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СОЦИАЛЬНО-ЭКОНОМИЧЕСКАЯ СФЕРА</a:t>
            </a:r>
          </a:p>
        </p:txBody>
      </p:sp>
      <p:sp>
        <p:nvSpPr>
          <p:cNvPr id="38" name="Прямоугольник с одним вырезанным углом 37"/>
          <p:cNvSpPr/>
          <p:nvPr/>
        </p:nvSpPr>
        <p:spPr>
          <a:xfrm>
            <a:off x="598311" y="3326823"/>
            <a:ext cx="6691642" cy="532564"/>
          </a:xfrm>
          <a:prstGeom prst="snip1Rect">
            <a:avLst>
              <a:gd name="adj" fmla="val 37092"/>
            </a:avLst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9" name="Rectangle 107">
            <a:extLst>
              <a:ext uri="{FF2B5EF4-FFF2-40B4-BE49-F238E27FC236}">
                <a16:creationId xmlns:a16="http://schemas.microsoft.com/office/drawing/2014/main" id="{E2DB06E4-2906-BE45-B99E-FBD288F9B7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6638" y="3135068"/>
            <a:ext cx="6849529" cy="9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ru-RU" altLang="en-US" sz="14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НАУЧНАЯ СФЕРА</a:t>
            </a:r>
          </a:p>
        </p:txBody>
      </p:sp>
    </p:spTree>
    <p:extLst>
      <p:ext uri="{BB962C8B-B14F-4D97-AF65-F5344CB8AC3E}">
        <p14:creationId xmlns:p14="http://schemas.microsoft.com/office/powerpoint/2010/main" val="8311391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Овал 80">
            <a:extLst>
              <a:ext uri="{FF2B5EF4-FFF2-40B4-BE49-F238E27FC236}">
                <a16:creationId xmlns:a16="http://schemas.microsoft.com/office/drawing/2014/main" id="{C5ADDA60-5502-4A4C-B9EA-21A7B9337D5F}"/>
              </a:ext>
            </a:extLst>
          </p:cNvPr>
          <p:cNvSpPr/>
          <p:nvPr/>
        </p:nvSpPr>
        <p:spPr>
          <a:xfrm>
            <a:off x="1776574" y="3573016"/>
            <a:ext cx="1631066" cy="1568430"/>
          </a:xfrm>
          <a:prstGeom prst="ellipse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14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  <a:alpha val="44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63">
              <a:solidFill>
                <a:prstClr val="white"/>
              </a:solidFill>
            </a:endParaRPr>
          </a:p>
        </p:txBody>
      </p:sp>
      <p:sp>
        <p:nvSpPr>
          <p:cNvPr id="22" name="Номер слайда 21"/>
          <p:cNvSpPr>
            <a:spLocks noGrp="1"/>
          </p:cNvSpPr>
          <p:nvPr>
            <p:ph type="sldNum" sz="quarter" idx="12"/>
          </p:nvPr>
        </p:nvSpPr>
        <p:spPr>
          <a:xfrm>
            <a:off x="7676170" y="6448251"/>
            <a:ext cx="2133600" cy="365125"/>
          </a:xfrm>
        </p:spPr>
        <p:txBody>
          <a:bodyPr/>
          <a:lstStyle/>
          <a:p>
            <a:pPr defTabSz="914395"/>
            <a:fld id="{2A02602A-FCB0-48E9-8A1E-F26ED9C86F57}" type="slidenum">
              <a:rPr lang="ru-RU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95"/>
              <a:t>13</a:t>
            </a:fld>
            <a:endParaRPr lang="ru-RU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452647" y="6474822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 </a:t>
            </a:r>
            <a:r>
              <a:rPr lang="ru-RU" sz="800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и космических энергоустановок</a:t>
            </a:r>
          </a:p>
          <a:p>
            <a:endParaRPr lang="ru-RU" sz="800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518238" y="6401767"/>
            <a:ext cx="918508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94945" y="148570"/>
            <a:ext cx="50177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ЯДЕРНЫЕ ТЕХНОЛОГИИ В КОСМОСЕ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3877714" y="188640"/>
            <a:ext cx="2219886" cy="472118"/>
            <a:chOff x="2496956" y="188640"/>
            <a:chExt cx="2219886" cy="472118"/>
          </a:xfrm>
        </p:grpSpPr>
        <p:cxnSp>
          <p:nvCxnSpPr>
            <p:cNvPr id="65" name="Прямая соединительная линия 64"/>
            <p:cNvCxnSpPr/>
            <p:nvPr/>
          </p:nvCxnSpPr>
          <p:spPr>
            <a:xfrm>
              <a:off x="2496956" y="660758"/>
              <a:ext cx="1859846" cy="0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Прямая соединительная линия 66"/>
            <p:cNvCxnSpPr/>
            <p:nvPr/>
          </p:nvCxnSpPr>
          <p:spPr>
            <a:xfrm flipV="1">
              <a:off x="4356802" y="188640"/>
              <a:ext cx="360040" cy="472118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Rectangle 107"/>
          <p:cNvSpPr>
            <a:spLocks noChangeArrowheads="1"/>
          </p:cNvSpPr>
          <p:nvPr/>
        </p:nvSpPr>
        <p:spPr bwMode="auto">
          <a:xfrm>
            <a:off x="659627" y="836712"/>
            <a:ext cx="6849529" cy="9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ru-RU" altLang="en-US" sz="1625" b="1" dirty="0">
              <a:solidFill>
                <a:prstClr val="white"/>
              </a:solidFill>
              <a:latin typeface="Elektra Light Pro" panose="02000503030000020004" pitchFamily="2" charset="0"/>
              <a:cs typeface="Arial" charset="0"/>
            </a:endParaRPr>
          </a:p>
        </p:txBody>
      </p:sp>
      <p:sp>
        <p:nvSpPr>
          <p:cNvPr id="26" name="Овал 25">
            <a:extLst>
              <a:ext uri="{FF2B5EF4-FFF2-40B4-BE49-F238E27FC236}">
                <a16:creationId xmlns:a16="http://schemas.microsoft.com/office/drawing/2014/main" id="{C5ADDA60-5502-4A4C-B9EA-21A7B9337D5F}"/>
              </a:ext>
            </a:extLst>
          </p:cNvPr>
          <p:cNvSpPr/>
          <p:nvPr/>
        </p:nvSpPr>
        <p:spPr>
          <a:xfrm>
            <a:off x="1071529" y="1448639"/>
            <a:ext cx="1617545" cy="1534472"/>
          </a:xfrm>
          <a:prstGeom prst="ellipse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14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  <a:alpha val="44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63">
              <a:solidFill>
                <a:prstClr val="white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7750346-F36A-C441-A6E6-496395AA0544}"/>
              </a:ext>
            </a:extLst>
          </p:cNvPr>
          <p:cNvSpPr txBox="1"/>
          <p:nvPr/>
        </p:nvSpPr>
        <p:spPr>
          <a:xfrm>
            <a:off x="632520" y="2947384"/>
            <a:ext cx="242552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Выведение тяжелых КА </a:t>
            </a:r>
            <a:br>
              <a:rPr lang="ru-RU" sz="12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ru-RU" sz="12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геостационарную орбиту</a:t>
            </a:r>
          </a:p>
        </p:txBody>
      </p:sp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3767FC1D-3C39-1643-A0FA-0A70755FE28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19805" y="1838788"/>
            <a:ext cx="1563037" cy="826467"/>
          </a:xfrm>
          <a:prstGeom prst="rect">
            <a:avLst/>
          </a:prstGeom>
        </p:spPr>
      </p:pic>
      <p:pic>
        <p:nvPicPr>
          <p:cNvPr id="41" name="Рисунок 40">
            <a:extLst>
              <a:ext uri="{FF2B5EF4-FFF2-40B4-BE49-F238E27FC236}">
                <a16:creationId xmlns:a16="http://schemas.microsoft.com/office/drawing/2014/main" id="{1EBB5958-8AFE-7B40-95BE-4BEDF5828B8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6496" y="1549378"/>
            <a:ext cx="1365261" cy="1140584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C450F916-D203-E542-9551-94FD915593A0}"/>
              </a:ext>
            </a:extLst>
          </p:cNvPr>
          <p:cNvSpPr txBox="1"/>
          <p:nvPr/>
        </p:nvSpPr>
        <p:spPr>
          <a:xfrm>
            <a:off x="1267882" y="5356247"/>
            <a:ext cx="26467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Транспортировка </a:t>
            </a:r>
          </a:p>
          <a:p>
            <a:pPr algn="ctr"/>
            <a:r>
              <a:rPr lang="ru-RU" sz="12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полезных грузов к Луне</a:t>
            </a:r>
          </a:p>
        </p:txBody>
      </p:sp>
      <p:pic>
        <p:nvPicPr>
          <p:cNvPr id="44" name="Picture 104" descr="C:\Users\AGRT\Desktop\Рисунок1.png">
            <a:extLst>
              <a:ext uri="{FF2B5EF4-FFF2-40B4-BE49-F238E27FC236}">
                <a16:creationId xmlns:a16="http://schemas.microsoft.com/office/drawing/2014/main" id="{B8B99CA1-7C14-894E-A460-1625433156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2411" r="46262"/>
          <a:stretch/>
        </p:blipFill>
        <p:spPr bwMode="auto">
          <a:xfrm>
            <a:off x="1424490" y="4186228"/>
            <a:ext cx="1433879" cy="677655"/>
          </a:xfrm>
          <a:prstGeom prst="snipRoundRect">
            <a:avLst>
              <a:gd name="adj1" fmla="val 16667"/>
              <a:gd name="adj2" fmla="val 34891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Овал 44">
            <a:extLst>
              <a:ext uri="{FF2B5EF4-FFF2-40B4-BE49-F238E27FC236}">
                <a16:creationId xmlns:a16="http://schemas.microsoft.com/office/drawing/2014/main" id="{EC6FE258-8A06-E041-8C14-44F3F385F469}"/>
              </a:ext>
            </a:extLst>
          </p:cNvPr>
          <p:cNvSpPr/>
          <p:nvPr/>
        </p:nvSpPr>
        <p:spPr>
          <a:xfrm>
            <a:off x="4403618" y="3580584"/>
            <a:ext cx="1617545" cy="1534472"/>
          </a:xfrm>
          <a:prstGeom prst="ellipse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14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  <a:alpha val="44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63">
              <a:solidFill>
                <a:prstClr val="white"/>
              </a:solidFill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5F5AC1C-4E0D-944A-941A-3C1B306717EE}"/>
              </a:ext>
            </a:extLst>
          </p:cNvPr>
          <p:cNvSpPr txBox="1"/>
          <p:nvPr/>
        </p:nvSpPr>
        <p:spPr>
          <a:xfrm>
            <a:off x="4116812" y="5356247"/>
            <a:ext cx="222677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Очистка геостационарной </a:t>
            </a:r>
          </a:p>
          <a:p>
            <a:pPr algn="ctr"/>
            <a:r>
              <a:rPr lang="ru-RU" sz="12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орбиты</a:t>
            </a:r>
          </a:p>
        </p:txBody>
      </p:sp>
      <p:pic>
        <p:nvPicPr>
          <p:cNvPr id="48" name="Рисунок 47">
            <a:extLst>
              <a:ext uri="{FF2B5EF4-FFF2-40B4-BE49-F238E27FC236}">
                <a16:creationId xmlns:a16="http://schemas.microsoft.com/office/drawing/2014/main" id="{B12DB8DC-FED8-6D4F-89C0-8696E7B41630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04928" y="3805163"/>
            <a:ext cx="1881288" cy="1086378"/>
          </a:xfrm>
          <a:prstGeom prst="rect">
            <a:avLst/>
          </a:prstGeom>
        </p:spPr>
      </p:pic>
      <p:sp>
        <p:nvSpPr>
          <p:cNvPr id="49" name="Овал 48">
            <a:extLst>
              <a:ext uri="{FF2B5EF4-FFF2-40B4-BE49-F238E27FC236}">
                <a16:creationId xmlns:a16="http://schemas.microsoft.com/office/drawing/2014/main" id="{42EB12E1-EA02-FF47-BB15-27F4C2A6F9C7}"/>
              </a:ext>
            </a:extLst>
          </p:cNvPr>
          <p:cNvSpPr/>
          <p:nvPr/>
        </p:nvSpPr>
        <p:spPr>
          <a:xfrm>
            <a:off x="3263447" y="1441071"/>
            <a:ext cx="1617545" cy="1534472"/>
          </a:xfrm>
          <a:prstGeom prst="ellipse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14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  <a:alpha val="44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63">
              <a:solidFill>
                <a:prstClr val="white"/>
              </a:solidFill>
            </a:endParaRPr>
          </a:p>
        </p:txBody>
      </p:sp>
      <p:pic>
        <p:nvPicPr>
          <p:cNvPr id="50" name="Рисунок 49">
            <a:extLst>
              <a:ext uri="{FF2B5EF4-FFF2-40B4-BE49-F238E27FC236}">
                <a16:creationId xmlns:a16="http://schemas.microsoft.com/office/drawing/2014/main" id="{32F3DC70-DDA2-3544-A186-56C75BBC30B1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84123" y="1412776"/>
            <a:ext cx="1576191" cy="1576191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211B6E45-C23D-F848-A4E9-8E7B34386A3B}"/>
              </a:ext>
            </a:extLst>
          </p:cNvPr>
          <p:cNvSpPr txBox="1"/>
          <p:nvPr/>
        </p:nvSpPr>
        <p:spPr>
          <a:xfrm>
            <a:off x="3465495" y="2959043"/>
            <a:ext cx="12132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Марсианские </a:t>
            </a:r>
          </a:p>
          <a:p>
            <a:pPr algn="ctr"/>
            <a:r>
              <a:rPr lang="ru-RU" sz="12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экспедиции</a:t>
            </a:r>
          </a:p>
        </p:txBody>
      </p:sp>
      <p:sp>
        <p:nvSpPr>
          <p:cNvPr id="52" name="Овал 51">
            <a:extLst>
              <a:ext uri="{FF2B5EF4-FFF2-40B4-BE49-F238E27FC236}">
                <a16:creationId xmlns:a16="http://schemas.microsoft.com/office/drawing/2014/main" id="{CE373215-ACD7-0345-ADBC-D6EBFAF8EF70}"/>
              </a:ext>
            </a:extLst>
          </p:cNvPr>
          <p:cNvSpPr/>
          <p:nvPr/>
        </p:nvSpPr>
        <p:spPr>
          <a:xfrm>
            <a:off x="5585427" y="1427647"/>
            <a:ext cx="1617545" cy="1534472"/>
          </a:xfrm>
          <a:prstGeom prst="ellipse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14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  <a:alpha val="44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63">
              <a:solidFill>
                <a:prstClr val="white"/>
              </a:solidFill>
            </a:endParaRPr>
          </a:p>
        </p:txBody>
      </p:sp>
      <p:sp>
        <p:nvSpPr>
          <p:cNvPr id="53" name="Овал 52">
            <a:extLst>
              <a:ext uri="{FF2B5EF4-FFF2-40B4-BE49-F238E27FC236}">
                <a16:creationId xmlns:a16="http://schemas.microsoft.com/office/drawing/2014/main" id="{40162329-1DB5-7542-8D35-F85F64BD1D5E}"/>
              </a:ext>
            </a:extLst>
          </p:cNvPr>
          <p:cNvSpPr/>
          <p:nvPr/>
        </p:nvSpPr>
        <p:spPr>
          <a:xfrm>
            <a:off x="7905328" y="1439739"/>
            <a:ext cx="1617545" cy="1534472"/>
          </a:xfrm>
          <a:prstGeom prst="ellipse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14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  <a:alpha val="44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1463" dirty="0">
                <a:solidFill>
                  <a:prstClr val="white"/>
                </a:solidFill>
              </a:rPr>
              <a:t>         </a:t>
            </a:r>
          </a:p>
        </p:txBody>
      </p:sp>
      <p:sp>
        <p:nvSpPr>
          <p:cNvPr id="54" name="Овал 53">
            <a:extLst>
              <a:ext uri="{FF2B5EF4-FFF2-40B4-BE49-F238E27FC236}">
                <a16:creationId xmlns:a16="http://schemas.microsoft.com/office/drawing/2014/main" id="{5AD47C40-361C-CF42-B9B5-E1F396D2C464}"/>
              </a:ext>
            </a:extLst>
          </p:cNvPr>
          <p:cNvSpPr/>
          <p:nvPr/>
        </p:nvSpPr>
        <p:spPr>
          <a:xfrm>
            <a:off x="6914930" y="3573017"/>
            <a:ext cx="1638470" cy="1554322"/>
          </a:xfrm>
          <a:prstGeom prst="ellipse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14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  <a:alpha val="44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63">
              <a:solidFill>
                <a:prstClr val="white"/>
              </a:solidFill>
            </a:endParaRPr>
          </a:p>
        </p:txBody>
      </p:sp>
      <p:grpSp>
        <p:nvGrpSpPr>
          <p:cNvPr id="55" name="Group 18">
            <a:extLst>
              <a:ext uri="{FF2B5EF4-FFF2-40B4-BE49-F238E27FC236}">
                <a16:creationId xmlns:a16="http://schemas.microsoft.com/office/drawing/2014/main" id="{D3CD7257-4920-1F40-9194-060A401C5148}"/>
              </a:ext>
            </a:extLst>
          </p:cNvPr>
          <p:cNvGrpSpPr>
            <a:grpSpLocks/>
          </p:cNvGrpSpPr>
          <p:nvPr/>
        </p:nvGrpSpPr>
        <p:grpSpPr bwMode="auto">
          <a:xfrm>
            <a:off x="5296003" y="1651615"/>
            <a:ext cx="2196280" cy="2727995"/>
            <a:chOff x="3208" y="1843"/>
            <a:chExt cx="1387" cy="1633"/>
          </a:xfrm>
        </p:grpSpPr>
        <p:graphicFrame>
          <p:nvGraphicFramePr>
            <p:cNvPr id="56" name="Object 19">
              <a:extLst>
                <a:ext uri="{FF2B5EF4-FFF2-40B4-BE49-F238E27FC236}">
                  <a16:creationId xmlns:a16="http://schemas.microsoft.com/office/drawing/2014/main" id="{001BC3A0-9F67-6245-9B52-7171AA4A60E5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3432" y="2284"/>
            <a:ext cx="351" cy="31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26" name="CorelDRAW CMX" r:id="rId11" imgW="3008160" imgH="3007440" progId="">
                    <p:embed/>
                  </p:oleObj>
                </mc:Choice>
                <mc:Fallback>
                  <p:oleObj name="CorelDRAW CMX" r:id="rId11" imgW="3008160" imgH="3007440" progId="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432" y="2284"/>
                          <a:ext cx="351" cy="31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57" name="Text Box 20">
              <a:extLst>
                <a:ext uri="{FF2B5EF4-FFF2-40B4-BE49-F238E27FC236}">
                  <a16:creationId xmlns:a16="http://schemas.microsoft.com/office/drawing/2014/main" id="{746C3A73-2470-D346-8A96-3E470908D28D}"/>
                </a:ext>
              </a:extLst>
            </p:cNvPr>
            <p:cNvSpPr txBox="1">
              <a:spLocks noChangeAspect="1" noChangeArrowheads="1"/>
            </p:cNvSpPr>
            <p:nvPr/>
          </p:nvSpPr>
          <p:spPr bwMode="auto">
            <a:xfrm>
              <a:off x="3208" y="2683"/>
              <a:ext cx="1387" cy="1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ru-RU" sz="1200" dirty="0">
                  <a:solidFill>
                    <a:srgbClr val="002060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Полеты к астероидам</a:t>
              </a:r>
            </a:p>
          </p:txBody>
        </p:sp>
        <p:sp>
          <p:nvSpPr>
            <p:cNvPr id="61" name="Freeform 22">
              <a:extLst>
                <a:ext uri="{FF2B5EF4-FFF2-40B4-BE49-F238E27FC236}">
                  <a16:creationId xmlns:a16="http://schemas.microsoft.com/office/drawing/2014/main" id="{A9FDC406-756C-F742-8A92-1A78E70A833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715" y="2123"/>
              <a:ext cx="778" cy="188"/>
            </a:xfrm>
            <a:custGeom>
              <a:avLst/>
              <a:gdLst>
                <a:gd name="T0" fmla="*/ 1 w 2179"/>
                <a:gd name="T1" fmla="*/ 0 h 527"/>
                <a:gd name="T2" fmla="*/ 1 w 2179"/>
                <a:gd name="T3" fmla="*/ 0 h 527"/>
                <a:gd name="T4" fmla="*/ 1 w 2179"/>
                <a:gd name="T5" fmla="*/ 0 h 527"/>
                <a:gd name="T6" fmla="*/ 0 w 2179"/>
                <a:gd name="T7" fmla="*/ 0 h 527"/>
                <a:gd name="T8" fmla="*/ 0 w 2179"/>
                <a:gd name="T9" fmla="*/ 0 h 52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79"/>
                <a:gd name="T16" fmla="*/ 0 h 527"/>
                <a:gd name="T17" fmla="*/ 2179 w 2179"/>
                <a:gd name="T18" fmla="*/ 527 h 52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79" h="527">
                  <a:moveTo>
                    <a:pt x="2179" y="37"/>
                  </a:moveTo>
                  <a:cubicBezTo>
                    <a:pt x="2077" y="31"/>
                    <a:pt x="1752" y="0"/>
                    <a:pt x="1564" y="1"/>
                  </a:cubicBezTo>
                  <a:cubicBezTo>
                    <a:pt x="1376" y="2"/>
                    <a:pt x="1236" y="4"/>
                    <a:pt x="1050" y="44"/>
                  </a:cubicBezTo>
                  <a:cubicBezTo>
                    <a:pt x="864" y="84"/>
                    <a:pt x="624" y="159"/>
                    <a:pt x="449" y="239"/>
                  </a:cubicBezTo>
                  <a:cubicBezTo>
                    <a:pt x="274" y="319"/>
                    <a:pt x="94" y="467"/>
                    <a:pt x="0" y="527"/>
                  </a:cubicBezTo>
                </a:path>
              </a:pathLst>
            </a:custGeom>
            <a:no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/>
            <a:lstStyle/>
            <a:p>
              <a:endParaRPr lang="ru-RU" sz="1463">
                <a:solidFill>
                  <a:prstClr val="white"/>
                </a:solidFill>
              </a:endParaRPr>
            </a:p>
          </p:txBody>
        </p:sp>
        <p:sp>
          <p:nvSpPr>
            <p:cNvPr id="74" name="Line 26">
              <a:extLst>
                <a:ext uri="{FF2B5EF4-FFF2-40B4-BE49-F238E27FC236}">
                  <a16:creationId xmlns:a16="http://schemas.microsoft.com/office/drawing/2014/main" id="{A8916DA9-B752-4B4F-B13D-38441B23819A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4366" y="3476"/>
              <a:ext cx="32" cy="0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/>
            </a:ln>
          </p:spPr>
          <p:txBody>
            <a:bodyPr/>
            <a:lstStyle/>
            <a:p>
              <a:endParaRPr lang="ru-RU" sz="1463">
                <a:solidFill>
                  <a:prstClr val="white"/>
                </a:solidFill>
              </a:endParaRPr>
            </a:p>
          </p:txBody>
        </p:sp>
        <p:sp>
          <p:nvSpPr>
            <p:cNvPr id="68" name="Text Box 27">
              <a:extLst>
                <a:ext uri="{FF2B5EF4-FFF2-40B4-BE49-F238E27FC236}">
                  <a16:creationId xmlns:a16="http://schemas.microsoft.com/office/drawing/2014/main" id="{A7543203-9102-6649-9E61-956ECB0A3428}"/>
                </a:ext>
              </a:extLst>
            </p:cNvPr>
            <p:cNvSpPr txBox="1">
              <a:spLocks noChangeAspect="1" noChangeArrowheads="1"/>
            </p:cNvSpPr>
            <p:nvPr/>
          </p:nvSpPr>
          <p:spPr bwMode="auto">
            <a:xfrm>
              <a:off x="3838" y="2230"/>
              <a:ext cx="660" cy="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ru-RU" sz="1000" dirty="0">
                  <a:solidFill>
                    <a:srgbClr val="002060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Траектория столкновения с Землей</a:t>
              </a:r>
            </a:p>
          </p:txBody>
        </p:sp>
        <p:sp>
          <p:nvSpPr>
            <p:cNvPr id="69" name="Freeform 28">
              <a:extLst>
                <a:ext uri="{FF2B5EF4-FFF2-40B4-BE49-F238E27FC236}">
                  <a16:creationId xmlns:a16="http://schemas.microsoft.com/office/drawing/2014/main" id="{DC08FE28-24FB-CE4A-A8B3-1DEE058EBB2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872" y="2209"/>
              <a:ext cx="42" cy="76"/>
            </a:xfrm>
            <a:custGeom>
              <a:avLst/>
              <a:gdLst>
                <a:gd name="T0" fmla="*/ 0 w 118"/>
                <a:gd name="T1" fmla="*/ 0 h 214"/>
                <a:gd name="T2" fmla="*/ 0 w 118"/>
                <a:gd name="T3" fmla="*/ 0 h 214"/>
                <a:gd name="T4" fmla="*/ 0 60000 65536"/>
                <a:gd name="T5" fmla="*/ 0 60000 65536"/>
                <a:gd name="T6" fmla="*/ 0 w 118"/>
                <a:gd name="T7" fmla="*/ 0 h 214"/>
                <a:gd name="T8" fmla="*/ 118 w 118"/>
                <a:gd name="T9" fmla="*/ 214 h 214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18" h="214">
                  <a:moveTo>
                    <a:pt x="0" y="0"/>
                  </a:moveTo>
                  <a:lnTo>
                    <a:pt x="118" y="214"/>
                  </a:lnTo>
                </a:path>
              </a:pathLst>
            </a:custGeom>
            <a:no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/>
            <a:lstStyle/>
            <a:p>
              <a:endParaRPr lang="ru-RU" sz="1463">
                <a:solidFill>
                  <a:prstClr val="black"/>
                </a:solidFill>
              </a:endParaRPr>
            </a:p>
          </p:txBody>
        </p:sp>
        <p:sp>
          <p:nvSpPr>
            <p:cNvPr id="70" name="Text Box 29">
              <a:extLst>
                <a:ext uri="{FF2B5EF4-FFF2-40B4-BE49-F238E27FC236}">
                  <a16:creationId xmlns:a16="http://schemas.microsoft.com/office/drawing/2014/main" id="{5A405ACA-42FD-554F-A198-7CCE2104356B}"/>
                </a:ext>
              </a:extLst>
            </p:cNvPr>
            <p:cNvSpPr txBox="1">
              <a:spLocks noChangeAspect="1" noChangeArrowheads="1"/>
            </p:cNvSpPr>
            <p:nvPr/>
          </p:nvSpPr>
          <p:spPr bwMode="auto">
            <a:xfrm>
              <a:off x="3472" y="1843"/>
              <a:ext cx="692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ru-RU" sz="1000" dirty="0">
                  <a:solidFill>
                    <a:srgbClr val="002060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Траектория увода</a:t>
              </a:r>
            </a:p>
          </p:txBody>
        </p:sp>
        <p:sp>
          <p:nvSpPr>
            <p:cNvPr id="71" name="Freeform 30">
              <a:extLst>
                <a:ext uri="{FF2B5EF4-FFF2-40B4-BE49-F238E27FC236}">
                  <a16:creationId xmlns:a16="http://schemas.microsoft.com/office/drawing/2014/main" id="{83EA29DA-6FB3-554C-B2DE-D3FA9803A968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627" y="2098"/>
              <a:ext cx="871" cy="40"/>
            </a:xfrm>
            <a:custGeom>
              <a:avLst/>
              <a:gdLst>
                <a:gd name="T0" fmla="*/ 2 w 2437"/>
                <a:gd name="T1" fmla="*/ 0 h 111"/>
                <a:gd name="T2" fmla="*/ 1 w 2437"/>
                <a:gd name="T3" fmla="*/ 0 h 111"/>
                <a:gd name="T4" fmla="*/ 1 w 2437"/>
                <a:gd name="T5" fmla="*/ 0 h 111"/>
                <a:gd name="T6" fmla="*/ 0 w 2437"/>
                <a:gd name="T7" fmla="*/ 0 h 111"/>
                <a:gd name="T8" fmla="*/ 0 w 2437"/>
                <a:gd name="T9" fmla="*/ 0 h 11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37"/>
                <a:gd name="T16" fmla="*/ 0 h 111"/>
                <a:gd name="T17" fmla="*/ 2437 w 2437"/>
                <a:gd name="T18" fmla="*/ 111 h 11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37" h="111">
                  <a:moveTo>
                    <a:pt x="2437" y="111"/>
                  </a:moveTo>
                  <a:cubicBezTo>
                    <a:pt x="2331" y="104"/>
                    <a:pt x="2042" y="86"/>
                    <a:pt x="1802" y="69"/>
                  </a:cubicBezTo>
                  <a:cubicBezTo>
                    <a:pt x="1562" y="52"/>
                    <a:pt x="1224" y="20"/>
                    <a:pt x="999" y="10"/>
                  </a:cubicBezTo>
                  <a:cubicBezTo>
                    <a:pt x="774" y="0"/>
                    <a:pt x="615" y="7"/>
                    <a:pt x="449" y="10"/>
                  </a:cubicBezTo>
                  <a:cubicBezTo>
                    <a:pt x="283" y="13"/>
                    <a:pt x="94" y="23"/>
                    <a:pt x="0" y="27"/>
                  </a:cubicBezTo>
                </a:path>
              </a:pathLst>
            </a:custGeom>
            <a:no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/>
            <a:lstStyle/>
            <a:p>
              <a:endParaRPr lang="ru-RU" sz="1463">
                <a:solidFill>
                  <a:prstClr val="black"/>
                </a:solidFill>
              </a:endParaRPr>
            </a:p>
          </p:txBody>
        </p:sp>
        <p:sp>
          <p:nvSpPr>
            <p:cNvPr id="72" name="Freeform 31">
              <a:extLst>
                <a:ext uri="{FF2B5EF4-FFF2-40B4-BE49-F238E27FC236}">
                  <a16:creationId xmlns:a16="http://schemas.microsoft.com/office/drawing/2014/main" id="{64918A2C-838A-2546-A84C-415F8233A1B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820" y="2076"/>
              <a:ext cx="25" cy="26"/>
            </a:xfrm>
            <a:custGeom>
              <a:avLst/>
              <a:gdLst>
                <a:gd name="T0" fmla="*/ 0 w 70"/>
                <a:gd name="T1" fmla="*/ 0 h 71"/>
                <a:gd name="T2" fmla="*/ 0 w 70"/>
                <a:gd name="T3" fmla="*/ 0 h 71"/>
                <a:gd name="T4" fmla="*/ 0 60000 65536"/>
                <a:gd name="T5" fmla="*/ 0 60000 65536"/>
                <a:gd name="T6" fmla="*/ 0 w 70"/>
                <a:gd name="T7" fmla="*/ 0 h 71"/>
                <a:gd name="T8" fmla="*/ 70 w 70"/>
                <a:gd name="T9" fmla="*/ 71 h 71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0" h="71">
                  <a:moveTo>
                    <a:pt x="0" y="0"/>
                  </a:moveTo>
                  <a:lnTo>
                    <a:pt x="70" y="71"/>
                  </a:lnTo>
                </a:path>
              </a:pathLst>
            </a:custGeom>
            <a:no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/>
            <a:lstStyle/>
            <a:p>
              <a:endParaRPr lang="ru-RU" sz="1463">
                <a:solidFill>
                  <a:prstClr val="black"/>
                </a:solidFill>
              </a:endParaRPr>
            </a:p>
          </p:txBody>
        </p:sp>
        <p:pic>
          <p:nvPicPr>
            <p:cNvPr id="58" name="Picture 21" descr="Untitled-1 copy">
              <a:extLst>
                <a:ext uri="{FF2B5EF4-FFF2-40B4-BE49-F238E27FC236}">
                  <a16:creationId xmlns:a16="http://schemas.microsoft.com/office/drawing/2014/main" id="{9E01D029-76F7-CF4D-B482-C7D118E6609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r="23622"/>
            <a:stretch>
              <a:fillRect/>
            </a:stretch>
          </p:blipFill>
          <p:spPr bwMode="auto">
            <a:xfrm>
              <a:off x="4137" y="1895"/>
              <a:ext cx="446" cy="4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75" name="Рисунок 74">
            <a:extLst>
              <a:ext uri="{FF2B5EF4-FFF2-40B4-BE49-F238E27FC236}">
                <a16:creationId xmlns:a16="http://schemas.microsoft.com/office/drawing/2014/main" id="{4A6CD983-0807-DD4F-B343-A0E1ACCEDA5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17004" y="1613528"/>
            <a:ext cx="1205341" cy="1205341"/>
          </a:xfrm>
          <a:prstGeom prst="rect">
            <a:avLst/>
          </a:prstGeom>
        </p:spPr>
      </p:pic>
      <p:pic>
        <p:nvPicPr>
          <p:cNvPr id="76" name="Рисунок 75">
            <a:extLst>
              <a:ext uri="{FF2B5EF4-FFF2-40B4-BE49-F238E27FC236}">
                <a16:creationId xmlns:a16="http://schemas.microsoft.com/office/drawing/2014/main" id="{C9DFDD18-186C-0E4D-A42B-825CC02616AC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619"/>
          <a:stretch/>
        </p:blipFill>
        <p:spPr>
          <a:xfrm>
            <a:off x="7047872" y="3674679"/>
            <a:ext cx="1379024" cy="1359912"/>
          </a:xfrm>
          <a:prstGeom prst="ellipse">
            <a:avLst/>
          </a:prstGeom>
        </p:spPr>
      </p:pic>
      <p:sp>
        <p:nvSpPr>
          <p:cNvPr id="77" name="Rectangle 107"/>
          <p:cNvSpPr>
            <a:spLocks noChangeArrowheads="1"/>
          </p:cNvSpPr>
          <p:nvPr/>
        </p:nvSpPr>
        <p:spPr bwMode="auto">
          <a:xfrm>
            <a:off x="494944" y="708676"/>
            <a:ext cx="8562511" cy="456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ru-RU" altLang="en-US" sz="1400" b="1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РАССМАТРИВАЕМЫЕ ЗАДАЧИ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211B6E45-C23D-F848-A4E9-8E7B34386A3B}"/>
              </a:ext>
            </a:extLst>
          </p:cNvPr>
          <p:cNvSpPr txBox="1"/>
          <p:nvPr/>
        </p:nvSpPr>
        <p:spPr>
          <a:xfrm>
            <a:off x="5166170" y="4162546"/>
            <a:ext cx="12132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ГСО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929285" y="2959043"/>
            <a:ext cx="16273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ru-RU" sz="12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Полеты </a:t>
            </a:r>
          </a:p>
          <a:p>
            <a:pPr algn="ctr"/>
            <a:r>
              <a:rPr lang="ru-RU" sz="12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к дальним планетам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F5F5AC1C-4E0D-944A-941A-3C1B306717EE}"/>
              </a:ext>
            </a:extLst>
          </p:cNvPr>
          <p:cNvSpPr txBox="1"/>
          <p:nvPr/>
        </p:nvSpPr>
        <p:spPr>
          <a:xfrm>
            <a:off x="6623211" y="5356247"/>
            <a:ext cx="222801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RU" sz="12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Энергетические станции для </a:t>
            </a:r>
            <a:r>
              <a:rPr lang="ru-RU" sz="1200" dirty="0" err="1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напланетных</a:t>
            </a:r>
            <a:r>
              <a:rPr lang="ru-RU" sz="12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исследований и обитаемых баз</a:t>
            </a:r>
          </a:p>
        </p:txBody>
      </p:sp>
      <p:sp>
        <p:nvSpPr>
          <p:cNvPr id="78" name="Text Box 27">
            <a:extLst>
              <a:ext uri="{FF2B5EF4-FFF2-40B4-BE49-F238E27FC236}">
                <a16:creationId xmlns:a16="http://schemas.microsoft.com/office/drawing/2014/main" id="{A7543203-9102-6649-9E61-956ECB0A3428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2623567" y="4260162"/>
            <a:ext cx="166312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ru-RU" sz="1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Низкая окололунная орбита высотой 100 км</a:t>
            </a:r>
          </a:p>
        </p:txBody>
      </p:sp>
      <p:sp>
        <p:nvSpPr>
          <p:cNvPr id="82" name="Text Box 27">
            <a:extLst>
              <a:ext uri="{FF2B5EF4-FFF2-40B4-BE49-F238E27FC236}">
                <a16:creationId xmlns:a16="http://schemas.microsoft.com/office/drawing/2014/main" id="{A7543203-9102-6649-9E61-956ECB0A3428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1064568" y="3837869"/>
            <a:ext cx="16922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ru-RU" sz="1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Низкая околоземная орбита высотой 800 км</a:t>
            </a:r>
          </a:p>
        </p:txBody>
      </p:sp>
      <p:pic>
        <p:nvPicPr>
          <p:cNvPr id="83" name="Picture 104" descr="C:\Users\AGRT\Desktop\Рисунок1.png">
            <a:extLst>
              <a:ext uri="{FF2B5EF4-FFF2-40B4-BE49-F238E27FC236}">
                <a16:creationId xmlns:a16="http://schemas.microsoft.com/office/drawing/2014/main" id="{B8B99CA1-7C14-894E-A460-1625433156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3923" r="29506" b="54610"/>
          <a:stretch/>
        </p:blipFill>
        <p:spPr bwMode="auto">
          <a:xfrm>
            <a:off x="2552486" y="3776975"/>
            <a:ext cx="861907" cy="553269"/>
          </a:xfrm>
          <a:prstGeom prst="snip2DiagRect">
            <a:avLst>
              <a:gd name="adj1" fmla="val 0"/>
              <a:gd name="adj2" fmla="val 50000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00551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Прямоугольник 33"/>
          <p:cNvSpPr/>
          <p:nvPr/>
        </p:nvSpPr>
        <p:spPr>
          <a:xfrm>
            <a:off x="416496" y="764704"/>
            <a:ext cx="9489504" cy="1796510"/>
          </a:xfrm>
          <a:prstGeom prst="rect">
            <a:avLst/>
          </a:prstGeom>
          <a:solidFill>
            <a:srgbClr val="07266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2" name="Номер слайда 21"/>
          <p:cNvSpPr>
            <a:spLocks noGrp="1"/>
          </p:cNvSpPr>
          <p:nvPr>
            <p:ph type="sldNum" sz="quarter" idx="12"/>
          </p:nvPr>
        </p:nvSpPr>
        <p:spPr>
          <a:xfrm>
            <a:off x="7676170" y="6448251"/>
            <a:ext cx="2133600" cy="365125"/>
          </a:xfrm>
        </p:spPr>
        <p:txBody>
          <a:bodyPr/>
          <a:lstStyle/>
          <a:p>
            <a:pPr defTabSz="914395"/>
            <a:fld id="{2A02602A-FCB0-48E9-8A1E-F26ED9C86F57}" type="slidenum">
              <a:rPr lang="ru-RU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95"/>
              <a:t>14</a:t>
            </a:fld>
            <a:endParaRPr lang="ru-RU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452647" y="6474822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 </a:t>
            </a:r>
            <a:r>
              <a:rPr lang="ru-RU" sz="800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и космических энергоустановок</a:t>
            </a:r>
          </a:p>
          <a:p>
            <a:endParaRPr lang="ru-RU" sz="800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518238" y="6401767"/>
            <a:ext cx="918508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94945" y="148570"/>
            <a:ext cx="50177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ЯДЕРНЫЕ ТЕХНОЛОГИИ В КОСМОСЕ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3877714" y="188640"/>
            <a:ext cx="2219886" cy="472118"/>
            <a:chOff x="2496956" y="188640"/>
            <a:chExt cx="2219886" cy="472118"/>
          </a:xfrm>
        </p:grpSpPr>
        <p:cxnSp>
          <p:nvCxnSpPr>
            <p:cNvPr id="65" name="Прямая соединительная линия 64"/>
            <p:cNvCxnSpPr/>
            <p:nvPr/>
          </p:nvCxnSpPr>
          <p:spPr>
            <a:xfrm>
              <a:off x="2496956" y="660758"/>
              <a:ext cx="1859846" cy="0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Прямая соединительная линия 66"/>
            <p:cNvCxnSpPr/>
            <p:nvPr/>
          </p:nvCxnSpPr>
          <p:spPr>
            <a:xfrm flipV="1">
              <a:off x="4356802" y="188640"/>
              <a:ext cx="360040" cy="472118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Rectangle 107"/>
          <p:cNvSpPr>
            <a:spLocks noChangeArrowheads="1"/>
          </p:cNvSpPr>
          <p:nvPr/>
        </p:nvSpPr>
        <p:spPr bwMode="auto">
          <a:xfrm>
            <a:off x="659627" y="836712"/>
            <a:ext cx="6849529" cy="9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ru-RU" altLang="en-US" sz="1625" b="1" dirty="0">
              <a:solidFill>
                <a:prstClr val="white"/>
              </a:solidFill>
              <a:latin typeface="Elektra Light Pro" panose="02000503030000020004" pitchFamily="2" charset="0"/>
              <a:cs typeface="Arial" charset="0"/>
            </a:endParaRPr>
          </a:p>
        </p:txBody>
      </p:sp>
      <p:sp>
        <p:nvSpPr>
          <p:cNvPr id="23" name="Прямоугольник 22"/>
          <p:cNvSpPr/>
          <p:nvPr/>
        </p:nvSpPr>
        <p:spPr>
          <a:xfrm>
            <a:off x="518238" y="1096012"/>
            <a:ext cx="371468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2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Начиная с 1960-х годов в России накоплен значительный опыт  разработки и эксплуатации ядерных энергетических </a:t>
            </a:r>
          </a:p>
          <a:p>
            <a:r>
              <a:rPr lang="ru-RU" sz="12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установок в составе целевых космических комплексов</a:t>
            </a:r>
          </a:p>
        </p:txBody>
      </p:sp>
      <p:sp>
        <p:nvSpPr>
          <p:cNvPr id="24" name="Прямоугольник 23"/>
          <p:cNvSpPr/>
          <p:nvPr/>
        </p:nvSpPr>
        <p:spPr>
          <a:xfrm>
            <a:off x="494945" y="3318083"/>
            <a:ext cx="453006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Tahoma" panose="020B0604030504040204" pitchFamily="34" charset="0"/>
              <a:buChar char="‣"/>
            </a:pP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околоземную орбиту выведен 31 космический  аппарат серии «УС» с ядерной энергетической установкой «БУК» с NЭЛ = 3 КВт</a:t>
            </a:r>
          </a:p>
        </p:txBody>
      </p:sp>
      <p:sp>
        <p:nvSpPr>
          <p:cNvPr id="26" name="Прямоугольник 25"/>
          <p:cNvSpPr/>
          <p:nvPr/>
        </p:nvSpPr>
        <p:spPr>
          <a:xfrm>
            <a:off x="518238" y="4802654"/>
            <a:ext cx="450677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Tahoma" panose="020B0604030504040204" pitchFamily="34" charset="0"/>
              <a:buChar char="‣"/>
            </a:pP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околоземную орбиту выведены 2 экспериментальных космических аппарата «Плазма-А» (Космос-1818, Космос-1976) с ядерной энергетической установкой «Топаз-1» с NЭЛ = 5 КВт.</a:t>
            </a:r>
          </a:p>
        </p:txBody>
      </p:sp>
      <p:sp>
        <p:nvSpPr>
          <p:cNvPr id="27" name="Прямоугольник 26"/>
          <p:cNvSpPr/>
          <p:nvPr/>
        </p:nvSpPr>
        <p:spPr>
          <a:xfrm>
            <a:off x="5097016" y="3310371"/>
            <a:ext cx="44644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Tahoma" panose="020B0604030504040204" pitchFamily="34" charset="0"/>
              <a:buChar char="‣"/>
            </a:pP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Завершен цикл наземной отработки ядерной энергетической установки «Енисей» (Топаз-2) с </a:t>
            </a:r>
            <a:r>
              <a:rPr 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</a:t>
            </a: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ЭЛ = 5 КВт</a:t>
            </a:r>
          </a:p>
        </p:txBody>
      </p:sp>
      <p:sp>
        <p:nvSpPr>
          <p:cNvPr id="28" name="Прямоугольник 27"/>
          <p:cNvSpPr/>
          <p:nvPr/>
        </p:nvSpPr>
        <p:spPr>
          <a:xfrm>
            <a:off x="5097016" y="4797152"/>
            <a:ext cx="459696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Tahoma" panose="020B0604030504040204" pitchFamily="34" charset="0"/>
              <a:buChar char="‣"/>
            </a:pPr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Подтверждена эффективность системы обеспечения радиационной безопасности</a:t>
            </a:r>
          </a:p>
        </p:txBody>
      </p:sp>
      <p:sp>
        <p:nvSpPr>
          <p:cNvPr id="29" name="Прямоугольник 28"/>
          <p:cNvSpPr/>
          <p:nvPr/>
        </p:nvSpPr>
        <p:spPr>
          <a:xfrm>
            <a:off x="560512" y="5805264"/>
            <a:ext cx="8784976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1400" b="1" dirty="0">
                <a:solidFill>
                  <a:srgbClr val="00B0F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В НАСТОЯЩЕЕ ВРЕМЯ РОССИЯ ЯВЛЯЕТСЯ ЕДИНСТВЕННОЙ СТРАНОЙ В МИРЕ, </a:t>
            </a:r>
          </a:p>
          <a:p>
            <a:r>
              <a:rPr lang="ru-RU" sz="1100" dirty="0">
                <a:solidFill>
                  <a:srgbClr val="00B0F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имеющей опыт создания и успешной эксплуатации ядерных реакторных энергетических  установок в космическом пространстве</a:t>
            </a:r>
          </a:p>
        </p:txBody>
      </p:sp>
      <p:pic>
        <p:nvPicPr>
          <p:cNvPr id="30" name="Рисунок 29">
            <a:extLst>
              <a:ext uri="{FF2B5EF4-FFF2-40B4-BE49-F238E27FC236}">
                <a16:creationId xmlns:a16="http://schemas.microsoft.com/office/drawing/2014/main" id="{00515D91-A45A-AC42-86F7-F91228DE758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220" t="6502"/>
          <a:stretch/>
        </p:blipFill>
        <p:spPr>
          <a:xfrm>
            <a:off x="4880992" y="891861"/>
            <a:ext cx="2144804" cy="1618495"/>
          </a:xfrm>
          <a:prstGeom prst="roundRect">
            <a:avLst/>
          </a:prstGeom>
        </p:spPr>
      </p:pic>
      <p:pic>
        <p:nvPicPr>
          <p:cNvPr id="31" name="Рисунок 30">
            <a:extLst>
              <a:ext uri="{FF2B5EF4-FFF2-40B4-BE49-F238E27FC236}">
                <a16:creationId xmlns:a16="http://schemas.microsoft.com/office/drawing/2014/main" id="{C07BC5A4-60AF-444F-A371-04341131DD03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294"/>
          <a:stretch/>
        </p:blipFill>
        <p:spPr>
          <a:xfrm>
            <a:off x="7210732" y="897564"/>
            <a:ext cx="2172110" cy="1612792"/>
          </a:xfrm>
          <a:prstGeom prst="roundRect">
            <a:avLst/>
          </a:prstGeom>
        </p:spPr>
      </p:pic>
      <p:pic>
        <p:nvPicPr>
          <p:cNvPr id="32" name="Picture 5">
            <a:extLst>
              <a:ext uri="{FF2B5EF4-FFF2-40B4-BE49-F238E27FC236}">
                <a16:creationId xmlns:a16="http://schemas.microsoft.com/office/drawing/2014/main" id="{D660A322-E020-A44C-AE8D-FD6DDC6F20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61153" y="4149080"/>
            <a:ext cx="1879935" cy="7003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33" name="Picture 7">
            <a:extLst>
              <a:ext uri="{FF2B5EF4-FFF2-40B4-BE49-F238E27FC236}">
                <a16:creationId xmlns:a16="http://schemas.microsoft.com/office/drawing/2014/main" id="{40BF0B2A-1399-A340-B9C1-F51A5B82F3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48300" y="2636912"/>
            <a:ext cx="1846376" cy="68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30872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Номер слайда 21"/>
          <p:cNvSpPr>
            <a:spLocks noGrp="1"/>
          </p:cNvSpPr>
          <p:nvPr>
            <p:ph type="sldNum" sz="quarter" idx="12"/>
          </p:nvPr>
        </p:nvSpPr>
        <p:spPr>
          <a:xfrm>
            <a:off x="7676170" y="6448251"/>
            <a:ext cx="2133600" cy="365125"/>
          </a:xfrm>
        </p:spPr>
        <p:txBody>
          <a:bodyPr/>
          <a:lstStyle/>
          <a:p>
            <a:pPr defTabSz="914395"/>
            <a:fld id="{2A02602A-FCB0-48E9-8A1E-F26ED9C86F57}" type="slidenum">
              <a:rPr lang="ru-RU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95"/>
              <a:t>15</a:t>
            </a:fld>
            <a:endParaRPr lang="ru-RU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452647" y="6474822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 </a:t>
            </a:r>
            <a:r>
              <a:rPr lang="ru-RU" sz="800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и космических энергоустановок</a:t>
            </a:r>
          </a:p>
          <a:p>
            <a:endParaRPr lang="ru-RU" sz="800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518238" y="6401767"/>
            <a:ext cx="918508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94945" y="148570"/>
            <a:ext cx="80946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ТРАНСПОРТНО-ЭНЕРГЕТИЧЕСКИЙ МОДУЛЬ МЕГАВАТТНОГО </a:t>
            </a:r>
          </a:p>
          <a:p>
            <a:r>
              <a:rPr lang="ru-RU" sz="20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УРОВНЯ МОЩНОСТИ 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6825208" y="301900"/>
            <a:ext cx="2219886" cy="472118"/>
            <a:chOff x="2496956" y="188640"/>
            <a:chExt cx="2219886" cy="472118"/>
          </a:xfrm>
        </p:grpSpPr>
        <p:cxnSp>
          <p:nvCxnSpPr>
            <p:cNvPr id="65" name="Прямая соединительная линия 64"/>
            <p:cNvCxnSpPr/>
            <p:nvPr/>
          </p:nvCxnSpPr>
          <p:spPr>
            <a:xfrm>
              <a:off x="2496956" y="660758"/>
              <a:ext cx="1859846" cy="0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Прямая соединительная линия 66"/>
            <p:cNvCxnSpPr/>
            <p:nvPr/>
          </p:nvCxnSpPr>
          <p:spPr>
            <a:xfrm flipV="1">
              <a:off x="4356802" y="188640"/>
              <a:ext cx="360040" cy="472118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Box 2"/>
          <p:cNvSpPr txBox="1"/>
          <p:nvPr/>
        </p:nvSpPr>
        <p:spPr>
          <a:xfrm>
            <a:off x="523596" y="1333163"/>
            <a:ext cx="74537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b="1" dirty="0">
                <a:solidFill>
                  <a:schemeClr val="accent4">
                    <a:lumMod val="95000"/>
                    <a:lumOff val="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В России создается уникальное  ТРАНСПОРТНО-ЭНЕРГЕТИЧЕСКОЕ СРЕДСТВО </a:t>
            </a:r>
            <a:r>
              <a:rPr lang="ru-RU" sz="1400" dirty="0">
                <a:solidFill>
                  <a:schemeClr val="accent4">
                    <a:lumMod val="95000"/>
                    <a:lumOff val="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для осуществления прорывных проектов по исследованию и освоению космического пространства</a:t>
            </a:r>
          </a:p>
          <a:p>
            <a:endParaRPr lang="ru-RU" sz="1400" dirty="0">
              <a:solidFill>
                <a:schemeClr val="accent4">
                  <a:lumMod val="95000"/>
                  <a:lumOff val="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5" name="Рисунок 34">
            <a:extLst>
              <a:ext uri="{FF2B5EF4-FFF2-40B4-BE49-F238E27FC236}">
                <a16:creationId xmlns:a16="http://schemas.microsoft.com/office/drawing/2014/main" id="{CE866738-A312-5342-B3A4-D8B14BE463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803" y="2132856"/>
            <a:ext cx="8999709" cy="3932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1163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Номер слайда 21"/>
          <p:cNvSpPr>
            <a:spLocks noGrp="1"/>
          </p:cNvSpPr>
          <p:nvPr>
            <p:ph type="sldNum" sz="quarter" idx="12"/>
          </p:nvPr>
        </p:nvSpPr>
        <p:spPr>
          <a:xfrm>
            <a:off x="7676170" y="6448251"/>
            <a:ext cx="2133600" cy="365125"/>
          </a:xfrm>
        </p:spPr>
        <p:txBody>
          <a:bodyPr/>
          <a:lstStyle/>
          <a:p>
            <a:pPr defTabSz="914395"/>
            <a:fld id="{2A02602A-FCB0-48E9-8A1E-F26ED9C86F57}" type="slidenum">
              <a:rPr lang="ru-RU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95"/>
              <a:t>16</a:t>
            </a:fld>
            <a:endParaRPr lang="ru-RU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452647" y="6474822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 </a:t>
            </a:r>
            <a:r>
              <a:rPr lang="ru-RU" sz="800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и космических энергоустановок</a:t>
            </a:r>
          </a:p>
          <a:p>
            <a:endParaRPr lang="ru-RU" sz="800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518238" y="6401767"/>
            <a:ext cx="918508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94944" y="148570"/>
            <a:ext cx="83464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СТЕНДОВЫЙ КОМПЛЕКС ТЕРМОВАКУУМНЫХ ИСПЫТАНИЙ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6681192" y="142224"/>
            <a:ext cx="2219886" cy="472118"/>
            <a:chOff x="2496956" y="188640"/>
            <a:chExt cx="2219886" cy="472118"/>
          </a:xfrm>
        </p:grpSpPr>
        <p:cxnSp>
          <p:nvCxnSpPr>
            <p:cNvPr id="65" name="Прямая соединительная линия 64"/>
            <p:cNvCxnSpPr/>
            <p:nvPr/>
          </p:nvCxnSpPr>
          <p:spPr>
            <a:xfrm>
              <a:off x="2496956" y="660758"/>
              <a:ext cx="1859846" cy="0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Прямая соединительная линия 66"/>
            <p:cNvCxnSpPr/>
            <p:nvPr/>
          </p:nvCxnSpPr>
          <p:spPr>
            <a:xfrm flipV="1">
              <a:off x="4356802" y="188640"/>
              <a:ext cx="360040" cy="472118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Рисунок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9766" y="888119"/>
            <a:ext cx="7761312" cy="5174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5326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Номер слайда 21"/>
          <p:cNvSpPr>
            <a:spLocks noGrp="1"/>
          </p:cNvSpPr>
          <p:nvPr>
            <p:ph type="sldNum" sz="quarter" idx="12"/>
          </p:nvPr>
        </p:nvSpPr>
        <p:spPr>
          <a:xfrm>
            <a:off x="7676170" y="6448251"/>
            <a:ext cx="2133600" cy="365125"/>
          </a:xfrm>
        </p:spPr>
        <p:txBody>
          <a:bodyPr/>
          <a:lstStyle/>
          <a:p>
            <a:pPr defTabSz="914395"/>
            <a:fld id="{2A02602A-FCB0-48E9-8A1E-F26ED9C86F57}" type="slidenum">
              <a:rPr lang="ru-RU">
                <a:solidFill>
                  <a:prstClr val="black">
                    <a:tint val="75000"/>
                  </a:prstClr>
                </a:solidFill>
                <a:latin typeface="Calibri"/>
              </a:rPr>
              <a:pPr defTabSz="914395"/>
              <a:t>17</a:t>
            </a:fld>
            <a:endParaRPr lang="ru-RU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0" name="TextBox 59"/>
          <p:cNvSpPr txBox="1"/>
          <p:nvPr/>
        </p:nvSpPr>
        <p:spPr>
          <a:xfrm>
            <a:off x="452647" y="6474822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800" b="1" dirty="0">
                <a:solidFill>
                  <a:srgbClr val="FFFFFF">
                    <a:lumMod val="50000"/>
                  </a:srgb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На чём будем покорять космос: </a:t>
            </a:r>
            <a:r>
              <a:rPr lang="ru-RU" sz="800" dirty="0">
                <a:solidFill>
                  <a:srgbClr val="FFFFFF">
                    <a:lumMod val="50000"/>
                  </a:srgb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будущее ракетных двигателей и космических энергоустановок</a:t>
            </a:r>
          </a:p>
          <a:p>
            <a:endParaRPr lang="ru-RU" sz="800" dirty="0">
              <a:solidFill>
                <a:srgbClr val="FFFFFF">
                  <a:lumMod val="50000"/>
                </a:srgb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2" name="Прямая соединительная линия 61"/>
          <p:cNvCxnSpPr/>
          <p:nvPr/>
        </p:nvCxnSpPr>
        <p:spPr>
          <a:xfrm>
            <a:off x="518238" y="6401767"/>
            <a:ext cx="9185086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94945" y="148570"/>
            <a:ext cx="27190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Суперкомпьютерное</a:t>
            </a:r>
          </a:p>
          <a:p>
            <a:r>
              <a:rPr lang="ru-RU" sz="16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моделирование</a:t>
            </a:r>
          </a:p>
        </p:txBody>
      </p:sp>
      <p:grpSp>
        <p:nvGrpSpPr>
          <p:cNvPr id="2" name="Группа 1"/>
          <p:cNvGrpSpPr/>
          <p:nvPr/>
        </p:nvGrpSpPr>
        <p:grpSpPr>
          <a:xfrm>
            <a:off x="1568624" y="261227"/>
            <a:ext cx="2219886" cy="472118"/>
            <a:chOff x="2496956" y="188640"/>
            <a:chExt cx="2219886" cy="472118"/>
          </a:xfrm>
        </p:grpSpPr>
        <p:cxnSp>
          <p:nvCxnSpPr>
            <p:cNvPr id="65" name="Прямая соединительная линия 64"/>
            <p:cNvCxnSpPr/>
            <p:nvPr/>
          </p:nvCxnSpPr>
          <p:spPr>
            <a:xfrm>
              <a:off x="2496956" y="660758"/>
              <a:ext cx="1859846" cy="0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Прямая соединительная линия 66"/>
            <p:cNvCxnSpPr/>
            <p:nvPr/>
          </p:nvCxnSpPr>
          <p:spPr>
            <a:xfrm flipV="1">
              <a:off x="4356802" y="188640"/>
              <a:ext cx="360040" cy="472118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2D12AC88-8A5C-37EE-6A70-5FFF8EFD3F29}"/>
              </a:ext>
            </a:extLst>
          </p:cNvPr>
          <p:cNvSpPr txBox="1"/>
          <p:nvPr/>
        </p:nvSpPr>
        <p:spPr>
          <a:xfrm>
            <a:off x="740383" y="3254638"/>
            <a:ext cx="4117880" cy="3141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796">
              <a:lnSpc>
                <a:spcPct val="125000"/>
              </a:lnSpc>
              <a:defRPr/>
            </a:pPr>
            <a:r>
              <a:rPr lang="ru-RU" sz="1100" b="1" dirty="0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ПРИОРИТЕТЫ ДО 2030 ГОДА</a:t>
            </a:r>
          </a:p>
          <a:p>
            <a:pPr defTabSz="685796">
              <a:lnSpc>
                <a:spcPct val="125000"/>
              </a:lnSpc>
              <a:defRPr/>
            </a:pPr>
            <a:endParaRPr lang="ru-RU" sz="1100" b="1" dirty="0">
              <a:solidFill>
                <a:srgbClr val="041235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57174" indent="-257174" defTabSz="685796">
              <a:lnSpc>
                <a:spcPct val="125000"/>
              </a:lnSpc>
              <a:buFont typeface="Tahoma" panose="020B0604030504040204" pitchFamily="34" charset="0"/>
              <a:buChar char="‣"/>
              <a:defRPr/>
            </a:pPr>
            <a:r>
              <a:rPr lang="ru-RU" sz="1050" dirty="0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ПО отечественной разработки (авторские коды, «Логос», «</a:t>
            </a:r>
            <a:r>
              <a:rPr lang="en-US" sz="1050" dirty="0" err="1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SimInTech</a:t>
            </a:r>
            <a:r>
              <a:rPr lang="ru-RU" sz="1050" dirty="0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»</a:t>
            </a:r>
            <a:r>
              <a:rPr lang="en-US" sz="1050" dirty="0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ru-RU" sz="1050" dirty="0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«</a:t>
            </a:r>
            <a:r>
              <a:rPr lang="el-GR" sz="1050" dirty="0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π</a:t>
            </a:r>
            <a:r>
              <a:rPr lang="en-US" sz="1050" dirty="0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Seven</a:t>
            </a:r>
            <a:r>
              <a:rPr lang="ru-RU" sz="1050" dirty="0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», …)</a:t>
            </a:r>
          </a:p>
          <a:p>
            <a:pPr marL="257174" indent="-257174" defTabSz="685796">
              <a:lnSpc>
                <a:spcPct val="125000"/>
              </a:lnSpc>
              <a:buFont typeface="Tahoma" panose="020B0604030504040204" pitchFamily="34" charset="0"/>
              <a:buChar char="‣"/>
              <a:defRPr/>
            </a:pPr>
            <a:r>
              <a:rPr lang="ru-RU" sz="1050" dirty="0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Интеграция (комплексные компьютерные модели, ПО разного уровня)</a:t>
            </a:r>
          </a:p>
          <a:p>
            <a:pPr marL="257174" indent="-257174" defTabSz="685796">
              <a:lnSpc>
                <a:spcPct val="125000"/>
              </a:lnSpc>
              <a:buFont typeface="Tahoma" panose="020B0604030504040204" pitchFamily="34" charset="0"/>
              <a:buChar char="‣"/>
              <a:defRPr/>
            </a:pPr>
            <a:r>
              <a:rPr lang="ru-RU" sz="1050" dirty="0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Специализированное ПО для моделирования физики и решения задач оптимизации</a:t>
            </a:r>
          </a:p>
          <a:p>
            <a:pPr marL="257174" indent="-257174" defTabSz="685796">
              <a:lnSpc>
                <a:spcPct val="125000"/>
              </a:lnSpc>
              <a:buFont typeface="Tahoma" panose="020B0604030504040204" pitchFamily="34" charset="0"/>
              <a:buChar char="‣"/>
              <a:defRPr/>
            </a:pPr>
            <a:r>
              <a:rPr lang="ru-RU" sz="1050" dirty="0" err="1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Валидация</a:t>
            </a:r>
            <a:r>
              <a:rPr lang="ru-RU" sz="1050" dirty="0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по классам физических задач на результатах модельных экспериментов, ОСИ, ЛИ</a:t>
            </a:r>
          </a:p>
          <a:p>
            <a:pPr marL="257174" indent="-257174" defTabSz="685796">
              <a:lnSpc>
                <a:spcPct val="125000"/>
              </a:lnSpc>
              <a:buFont typeface="Tahoma" panose="020B0604030504040204" pitchFamily="34" charset="0"/>
              <a:buChar char="‣"/>
              <a:defRPr/>
            </a:pPr>
            <a:r>
              <a:rPr lang="ru-RU" sz="1050" dirty="0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Разработка технологии комплексного моделирования и управления расчётами (автоматизация расчётов)</a:t>
            </a:r>
            <a:endParaRPr lang="en-US" sz="1050" dirty="0">
              <a:solidFill>
                <a:srgbClr val="041235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57174" indent="-257174" defTabSz="685796">
              <a:lnSpc>
                <a:spcPct val="125000"/>
              </a:lnSpc>
              <a:buFont typeface="Tahoma" panose="020B0604030504040204" pitchFamily="34" charset="0"/>
              <a:buChar char="‣"/>
              <a:defRPr/>
            </a:pPr>
            <a:r>
              <a:rPr lang="ru-RU" sz="1050" dirty="0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Разработка комплексных компьютерных моделей, технологий цифровых двойников и виртуальных испытаний</a:t>
            </a:r>
            <a:endParaRPr lang="ru-RU" sz="1100" dirty="0">
              <a:solidFill>
                <a:srgbClr val="041235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11922" y="2966754"/>
            <a:ext cx="2469112" cy="24622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ru-RU" sz="1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ТЕМПЕРАТУРА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774787" y="2966753"/>
            <a:ext cx="2502751" cy="24622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ru-RU" sz="1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СКОРОСТЬ</a:t>
            </a:r>
          </a:p>
        </p:txBody>
      </p:sp>
      <p:pic>
        <p:nvPicPr>
          <p:cNvPr id="20" name="Рисунок 19"/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4219" y="1700808"/>
            <a:ext cx="1255126" cy="1224136"/>
          </a:xfrm>
          <a:prstGeom prst="rect">
            <a:avLst/>
          </a:prstGeom>
        </p:spPr>
      </p:pic>
      <p:pic>
        <p:nvPicPr>
          <p:cNvPr id="23" name="Рисунок 22"/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96816" y="1700808"/>
            <a:ext cx="1255126" cy="1224136"/>
          </a:xfrm>
          <a:prstGeom prst="rect">
            <a:avLst/>
          </a:prstGeom>
        </p:spPr>
      </p:pic>
      <p:sp>
        <p:nvSpPr>
          <p:cNvPr id="25" name="Прямоугольник с одним вырезанным углом 24"/>
          <p:cNvSpPr/>
          <p:nvPr/>
        </p:nvSpPr>
        <p:spPr>
          <a:xfrm>
            <a:off x="578041" y="836712"/>
            <a:ext cx="4361383" cy="841173"/>
          </a:xfrm>
          <a:prstGeom prst="snip1Rect">
            <a:avLst>
              <a:gd name="adj" fmla="val 10234"/>
            </a:avLst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400">
              <a:solidFill>
                <a:srgbClr val="FFFFFF"/>
              </a:solidFill>
            </a:endParaRPr>
          </a:p>
        </p:txBody>
      </p:sp>
      <p:sp>
        <p:nvSpPr>
          <p:cNvPr id="4" name="Прямоугольник 3"/>
          <p:cNvSpPr/>
          <p:nvPr/>
        </p:nvSpPr>
        <p:spPr>
          <a:xfrm>
            <a:off x="746912" y="885797"/>
            <a:ext cx="3990063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>
              <a:defRPr/>
            </a:pPr>
            <a:r>
              <a:rPr lang="ru-RU" sz="1100" kern="0" dirty="0">
                <a:solidFill>
                  <a:srgbClr val="FFFF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В Центре Келдыша создан отраслевой научно-технологический центр ракетного двигателестроения по развитию и внедрению средств математического моделирования и виртуальных испытаний.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745088" y="148570"/>
            <a:ext cx="3049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Внедрение результатов</a:t>
            </a:r>
          </a:p>
          <a:p>
            <a:r>
              <a:rPr lang="ru-RU" sz="1600" b="1" cap="all" dirty="0" err="1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матмоделирования</a:t>
            </a:r>
            <a:endParaRPr lang="ru-RU" sz="1600" b="1" cap="all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19" name="Группа 18"/>
          <p:cNvGrpSpPr/>
          <p:nvPr/>
        </p:nvGrpSpPr>
        <p:grpSpPr>
          <a:xfrm>
            <a:off x="7113240" y="264948"/>
            <a:ext cx="2219886" cy="472118"/>
            <a:chOff x="2496956" y="188640"/>
            <a:chExt cx="2219886" cy="472118"/>
          </a:xfrm>
        </p:grpSpPr>
        <p:cxnSp>
          <p:nvCxnSpPr>
            <p:cNvPr id="24" name="Прямая соединительная линия 23"/>
            <p:cNvCxnSpPr/>
            <p:nvPr/>
          </p:nvCxnSpPr>
          <p:spPr>
            <a:xfrm>
              <a:off x="2496956" y="660758"/>
              <a:ext cx="1859846" cy="0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Прямая соединительная линия 25"/>
            <p:cNvCxnSpPr/>
            <p:nvPr/>
          </p:nvCxnSpPr>
          <p:spPr>
            <a:xfrm flipV="1">
              <a:off x="4356802" y="188640"/>
              <a:ext cx="360040" cy="472118"/>
            </a:xfrm>
            <a:prstGeom prst="line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7" name="Picture 22" descr="C:\Users\1-3\Desktop\Новая папка\14d23_1ton_v3.gif">
            <a:extLst>
              <a:ext uri="{FF2B5EF4-FFF2-40B4-BE49-F238E27FC236}">
                <a16:creationId xmlns:a16="http://schemas.microsoft.com/office/drawing/2014/main" id="{97E41AED-C530-BD38-A66F-18E7FE38965E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11" cstate="screen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51567" y="1268760"/>
            <a:ext cx="2480910" cy="2170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AC844441-52B8-928C-0077-0ECE794C8A22}"/>
              </a:ext>
            </a:extLst>
          </p:cNvPr>
          <p:cNvSpPr txBox="1"/>
          <p:nvPr/>
        </p:nvSpPr>
        <p:spPr>
          <a:xfrm>
            <a:off x="5556737" y="863071"/>
            <a:ext cx="2339885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ctr">
              <a:defRPr sz="1200"/>
            </a:lvl1pPr>
          </a:lstStyle>
          <a:p>
            <a:r>
              <a:rPr lang="ru-RU" sz="1050" b="1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Моделирование сборки ДУ</a:t>
            </a:r>
          </a:p>
        </p:txBody>
      </p:sp>
      <p:grpSp>
        <p:nvGrpSpPr>
          <p:cNvPr id="29" name="Группа 28">
            <a:extLst>
              <a:ext uri="{FF2B5EF4-FFF2-40B4-BE49-F238E27FC236}">
                <a16:creationId xmlns:a16="http://schemas.microsoft.com/office/drawing/2014/main" id="{7A1EDF34-3DD8-241A-E820-DC173FE7B6AE}"/>
              </a:ext>
            </a:extLst>
          </p:cNvPr>
          <p:cNvGrpSpPr>
            <a:grpSpLocks noChangeAspect="1"/>
          </p:cNvGrpSpPr>
          <p:nvPr/>
        </p:nvGrpSpPr>
        <p:grpSpPr>
          <a:xfrm>
            <a:off x="8043163" y="1340768"/>
            <a:ext cx="1375486" cy="771552"/>
            <a:chOff x="-231521" y="-163700"/>
            <a:chExt cx="12207521" cy="6847571"/>
          </a:xfrm>
        </p:grpSpPr>
        <p:pic>
          <p:nvPicPr>
            <p:cNvPr id="30" name="Рисунок 29">
              <a:extLst>
                <a:ext uri="{FF2B5EF4-FFF2-40B4-BE49-F238E27FC236}">
                  <a16:creationId xmlns:a16="http://schemas.microsoft.com/office/drawing/2014/main" id="{961E3641-B95E-BEAF-1322-6C818A336EC0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03125" y="174128"/>
              <a:ext cx="11572875" cy="6509743"/>
            </a:xfrm>
            <a:prstGeom prst="rect">
              <a:avLst/>
            </a:prstGeom>
          </p:spPr>
        </p:pic>
        <p:sp>
          <p:nvSpPr>
            <p:cNvPr id="31" name="Прямоугольник 30">
              <a:extLst>
                <a:ext uri="{FF2B5EF4-FFF2-40B4-BE49-F238E27FC236}">
                  <a16:creationId xmlns:a16="http://schemas.microsoft.com/office/drawing/2014/main" id="{2F993E07-1FCE-FAFC-77A6-EE27D5820980}"/>
                </a:ext>
              </a:extLst>
            </p:cNvPr>
            <p:cNvSpPr/>
            <p:nvPr/>
          </p:nvSpPr>
          <p:spPr>
            <a:xfrm>
              <a:off x="-231521" y="138279"/>
              <a:ext cx="2107944" cy="654559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rgbClr val="FFFFFF"/>
                </a:solidFill>
              </a:endParaRPr>
            </a:p>
          </p:txBody>
        </p:sp>
        <p:sp>
          <p:nvSpPr>
            <p:cNvPr id="32" name="Прямоугольник 31">
              <a:extLst>
                <a:ext uri="{FF2B5EF4-FFF2-40B4-BE49-F238E27FC236}">
                  <a16:creationId xmlns:a16="http://schemas.microsoft.com/office/drawing/2014/main" id="{21DE4B98-C740-BA51-3C33-CA94322EF89C}"/>
                </a:ext>
              </a:extLst>
            </p:cNvPr>
            <p:cNvSpPr/>
            <p:nvPr/>
          </p:nvSpPr>
          <p:spPr>
            <a:xfrm>
              <a:off x="10353674" y="-163700"/>
              <a:ext cx="1622326" cy="684757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rgbClr val="FFFFFF"/>
                </a:solidFill>
              </a:endParaRP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7E163796-7C41-796D-E2E1-D8463D456CE5}"/>
              </a:ext>
            </a:extLst>
          </p:cNvPr>
          <p:cNvSpPr txBox="1"/>
          <p:nvPr/>
        </p:nvSpPr>
        <p:spPr>
          <a:xfrm>
            <a:off x="7873998" y="850559"/>
            <a:ext cx="1737943" cy="57708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ctr">
              <a:defRPr sz="1200" b="1"/>
            </a:lvl1pPr>
          </a:lstStyle>
          <a:p>
            <a:r>
              <a:rPr lang="ru-RU" sz="1050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Моделирование</a:t>
            </a:r>
          </a:p>
          <a:p>
            <a:r>
              <a:rPr lang="ru-RU" sz="1050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технического состояния ДУ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1151B12-4E46-D801-EE40-45A97B4DFC41}"/>
              </a:ext>
            </a:extLst>
          </p:cNvPr>
          <p:cNvSpPr txBox="1"/>
          <p:nvPr/>
        </p:nvSpPr>
        <p:spPr>
          <a:xfrm>
            <a:off x="7693000" y="2060848"/>
            <a:ext cx="2099938" cy="57708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u-RU"/>
            </a:defPPr>
            <a:lvl1pPr algn="ctr">
              <a:defRPr sz="1200" b="1"/>
            </a:lvl1pPr>
          </a:lstStyle>
          <a:p>
            <a:r>
              <a:rPr lang="ru-RU" sz="1050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Моделирование внутрикамерных процессов</a:t>
            </a:r>
          </a:p>
        </p:txBody>
      </p:sp>
      <p:grpSp>
        <p:nvGrpSpPr>
          <p:cNvPr id="35" name="Группа 34">
            <a:extLst>
              <a:ext uri="{FF2B5EF4-FFF2-40B4-BE49-F238E27FC236}">
                <a16:creationId xmlns:a16="http://schemas.microsoft.com/office/drawing/2014/main" id="{4F621429-F465-30A3-6C02-7DBFD7F9378F}"/>
              </a:ext>
            </a:extLst>
          </p:cNvPr>
          <p:cNvGrpSpPr>
            <a:grpSpLocks noChangeAspect="1"/>
          </p:cNvGrpSpPr>
          <p:nvPr/>
        </p:nvGrpSpPr>
        <p:grpSpPr>
          <a:xfrm>
            <a:off x="7931323" y="2564904"/>
            <a:ext cx="1598211" cy="864096"/>
            <a:chOff x="1568495" y="2107936"/>
            <a:chExt cx="8215036" cy="4441579"/>
          </a:xfrm>
        </p:grpSpPr>
        <p:pic>
          <p:nvPicPr>
            <p:cNvPr id="36" name="Рисунок 35">
              <a:extLst>
                <a:ext uri="{FF2B5EF4-FFF2-40B4-BE49-F238E27FC236}">
                  <a16:creationId xmlns:a16="http://schemas.microsoft.com/office/drawing/2014/main" id="{80EAB63C-0DDD-8287-2D60-A7C4125470CC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989437" y="2194868"/>
              <a:ext cx="7587049" cy="4267717"/>
            </a:xfrm>
            <a:prstGeom prst="rect">
              <a:avLst/>
            </a:prstGeom>
          </p:spPr>
        </p:pic>
        <p:sp>
          <p:nvSpPr>
            <p:cNvPr id="37" name="Прямоугольник 36">
              <a:extLst>
                <a:ext uri="{FF2B5EF4-FFF2-40B4-BE49-F238E27FC236}">
                  <a16:creationId xmlns:a16="http://schemas.microsoft.com/office/drawing/2014/main" id="{33593978-D647-C622-33C1-89C330716C8A}"/>
                </a:ext>
              </a:extLst>
            </p:cNvPr>
            <p:cNvSpPr/>
            <p:nvPr/>
          </p:nvSpPr>
          <p:spPr>
            <a:xfrm>
              <a:off x="8007177" y="2194868"/>
              <a:ext cx="1569309" cy="426771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rgbClr val="FFFFFF"/>
                </a:solidFill>
              </a:endParaRPr>
            </a:p>
          </p:txBody>
        </p:sp>
        <p:sp>
          <p:nvSpPr>
            <p:cNvPr id="38" name="Прямоугольник 37">
              <a:extLst>
                <a:ext uri="{FF2B5EF4-FFF2-40B4-BE49-F238E27FC236}">
                  <a16:creationId xmlns:a16="http://schemas.microsoft.com/office/drawing/2014/main" id="{EED94998-6363-5F05-83A0-242E727F1374}"/>
                </a:ext>
              </a:extLst>
            </p:cNvPr>
            <p:cNvSpPr/>
            <p:nvPr/>
          </p:nvSpPr>
          <p:spPr>
            <a:xfrm>
              <a:off x="1568495" y="2107936"/>
              <a:ext cx="8215036" cy="31399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>
                <a:solidFill>
                  <a:srgbClr val="FFFFFF"/>
                </a:solidFill>
              </a:endParaRPr>
            </a:p>
          </p:txBody>
        </p:sp>
        <p:sp>
          <p:nvSpPr>
            <p:cNvPr id="39" name="Прямоугольник 38">
              <a:extLst>
                <a:ext uri="{FF2B5EF4-FFF2-40B4-BE49-F238E27FC236}">
                  <a16:creationId xmlns:a16="http://schemas.microsoft.com/office/drawing/2014/main" id="{277E3F54-6E55-17B5-5C7A-E2FB2B4E7E32}"/>
                </a:ext>
              </a:extLst>
            </p:cNvPr>
            <p:cNvSpPr/>
            <p:nvPr/>
          </p:nvSpPr>
          <p:spPr>
            <a:xfrm>
              <a:off x="1782395" y="6235524"/>
              <a:ext cx="8001136" cy="31399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u-RU" dirty="0">
                <a:solidFill>
                  <a:srgbClr val="FFFFFF"/>
                </a:solidFill>
              </a:endParaRPr>
            </a:p>
          </p:txBody>
        </p:sp>
      </p:grpSp>
      <p:pic>
        <p:nvPicPr>
          <p:cNvPr id="40" name="Рисунок 39">
            <a:extLst>
              <a:ext uri="{FF2B5EF4-FFF2-40B4-BE49-F238E27FC236}">
                <a16:creationId xmlns:a16="http://schemas.microsoft.com/office/drawing/2014/main" id="{72949D3A-6FE2-ED00-C94D-9CB7B38FBF40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487873" y="4219269"/>
            <a:ext cx="2124068" cy="241777"/>
          </a:xfrm>
          <a:prstGeom prst="rect">
            <a:avLst/>
          </a:prstGeom>
          <a:ln>
            <a:noFill/>
          </a:ln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4D8AF937-6BDB-D3EC-1622-0E7583A7D0DD}"/>
              </a:ext>
            </a:extLst>
          </p:cNvPr>
          <p:cNvSpPr txBox="1"/>
          <p:nvPr/>
        </p:nvSpPr>
        <p:spPr>
          <a:xfrm>
            <a:off x="5413812" y="3573016"/>
            <a:ext cx="413025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796"/>
            <a:r>
              <a:rPr lang="ru-RU" sz="900" b="1" dirty="0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Пульсационное течение в камере сгорания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90CDE64-B2B4-82C4-0680-20BCA4094C08}"/>
              </a:ext>
            </a:extLst>
          </p:cNvPr>
          <p:cNvSpPr txBox="1"/>
          <p:nvPr/>
        </p:nvSpPr>
        <p:spPr>
          <a:xfrm>
            <a:off x="5459746" y="3815462"/>
            <a:ext cx="413025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796"/>
            <a:r>
              <a:rPr lang="ru-RU" sz="1050" b="1" dirty="0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Линеаризация системы уравнений движения газа</a:t>
            </a:r>
          </a:p>
        </p:txBody>
      </p:sp>
      <p:pic>
        <p:nvPicPr>
          <p:cNvPr id="43" name="Рисунок 42">
            <a:extLst>
              <a:ext uri="{FF2B5EF4-FFF2-40B4-BE49-F238E27FC236}">
                <a16:creationId xmlns:a16="http://schemas.microsoft.com/office/drawing/2014/main" id="{A8CC4F89-2692-4B15-9A77-A3B08A7D81AD}"/>
              </a:ext>
            </a:extLst>
          </p:cNvPr>
          <p:cNvPicPr>
            <a:picLocks noChangeAspect="1"/>
          </p:cNvPicPr>
          <p:nvPr/>
        </p:nvPicPr>
        <p:blipFill>
          <a:blip r:embed="rId15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73080" y="4005064"/>
            <a:ext cx="1747456" cy="867961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A224E6F4-8312-1BE5-3970-1194BA3847EE}"/>
              </a:ext>
            </a:extLst>
          </p:cNvPr>
          <p:cNvSpPr txBox="1"/>
          <p:nvPr/>
        </p:nvSpPr>
        <p:spPr>
          <a:xfrm>
            <a:off x="5252355" y="3398803"/>
            <a:ext cx="445317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796"/>
            <a:r>
              <a:rPr lang="ru-RU" sz="1000" b="1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ВАЛИДАЦИЯ АКУСТИЧЕСКОЙ НЕУСТОЙЧИВОСТИ</a:t>
            </a:r>
          </a:p>
        </p:txBody>
      </p:sp>
      <p:pic>
        <p:nvPicPr>
          <p:cNvPr id="45" name="Рисунок 44">
            <a:extLst>
              <a:ext uri="{FF2B5EF4-FFF2-40B4-BE49-F238E27FC236}">
                <a16:creationId xmlns:a16="http://schemas.microsoft.com/office/drawing/2014/main" id="{6D45DCF3-BDB1-C942-E3CB-352879452830}"/>
              </a:ext>
            </a:extLst>
          </p:cNvPr>
          <p:cNvPicPr>
            <a:picLocks noChangeAspect="1"/>
          </p:cNvPicPr>
          <p:nvPr/>
        </p:nvPicPr>
        <p:blipFill rotWithShape="1">
          <a:blip r:embed="rId16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487873" y="4619112"/>
            <a:ext cx="2124068" cy="294388"/>
          </a:xfrm>
          <a:prstGeom prst="rect">
            <a:avLst/>
          </a:prstGeom>
          <a:ln>
            <a:noFill/>
          </a:ln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802E4B06-2B37-68F1-2FFD-FB15F859081A}"/>
              </a:ext>
            </a:extLst>
          </p:cNvPr>
          <p:cNvSpPr txBox="1"/>
          <p:nvPr/>
        </p:nvSpPr>
        <p:spPr>
          <a:xfrm>
            <a:off x="5491625" y="4935003"/>
            <a:ext cx="413025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796"/>
            <a:r>
              <a:rPr lang="ru-RU" sz="1050" b="1" dirty="0">
                <a:solidFill>
                  <a:srgbClr val="04123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Моделирование внутрибаковых процессов</a:t>
            </a:r>
          </a:p>
        </p:txBody>
      </p:sp>
      <p:pic>
        <p:nvPicPr>
          <p:cNvPr id="47" name="2_5415818670649642545">
            <a:hlinkClick r:id="" action="ppaction://media"/>
            <a:extLst>
              <a:ext uri="{FF2B5EF4-FFF2-40B4-BE49-F238E27FC236}">
                <a16:creationId xmlns:a16="http://schemas.microsoft.com/office/drawing/2014/main" id="{FA1F114D-10CB-28FA-0AB7-B8A3EBB59C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17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 l="10162" r="21898"/>
          <a:stretch/>
        </p:blipFill>
        <p:spPr>
          <a:xfrm>
            <a:off x="6367155" y="5200656"/>
            <a:ext cx="1395058" cy="1123547"/>
          </a:xfrm>
          <a:prstGeom prst="rect">
            <a:avLst/>
          </a:prstGeom>
          <a:noFill/>
        </p:spPr>
      </p:pic>
      <p:pic>
        <p:nvPicPr>
          <p:cNvPr id="48" name="2_5415818670649642546">
            <a:hlinkClick r:id="" action="ppaction://media"/>
            <a:extLst>
              <a:ext uri="{FF2B5EF4-FFF2-40B4-BE49-F238E27FC236}">
                <a16:creationId xmlns:a16="http://schemas.microsoft.com/office/drawing/2014/main" id="{4950985C-8FBF-F148-BA5C-15F405E7B394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 rotWithShape="1">
          <a:blip r:embed="rId18"/>
          <a:srcRect l="26978" r="26821"/>
          <a:stretch/>
        </p:blipFill>
        <p:spPr>
          <a:xfrm>
            <a:off x="7832477" y="5258591"/>
            <a:ext cx="810862" cy="960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838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00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9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0100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video>
              <p:cMediaNode vol="80000">
                <p:cTn id="20" repeatCount="indefinite" fill="remove" display="0">
                  <p:stCondLst>
                    <p:cond delay="indefinite"/>
                  </p:stCondLst>
                </p:cTn>
                <p:tgtEl>
                  <p:spTgt spid="47"/>
                </p:tgtEl>
              </p:cMediaNode>
            </p:video>
            <p:video>
              <p:cMediaNode vol="80000">
                <p:cTn id="21" repeatCount="indefinite" fill="remove" display="0">
                  <p:stCondLst>
                    <p:cond delay="indefinite"/>
                  </p:stCondLst>
                </p:cTn>
                <p:tgtEl>
                  <p:spTgt spid="48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" name="Рисунок 58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629" y="0"/>
            <a:ext cx="418125" cy="6858000"/>
          </a:xfrm>
          <a:prstGeom prst="rect">
            <a:avLst/>
          </a:prstGeom>
        </p:spPr>
      </p:pic>
      <p:pic>
        <p:nvPicPr>
          <p:cNvPr id="21" name="Рисунок 20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820" y="275954"/>
            <a:ext cx="260365" cy="102329"/>
          </a:xfrm>
          <a:prstGeom prst="rect">
            <a:avLst/>
          </a:prstGeom>
        </p:spPr>
      </p:pic>
      <p:sp>
        <p:nvSpPr>
          <p:cNvPr id="63" name="TextBox 62"/>
          <p:cNvSpPr txBox="1"/>
          <p:nvPr/>
        </p:nvSpPr>
        <p:spPr>
          <a:xfrm>
            <a:off x="848544" y="2780928"/>
            <a:ext cx="80946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3200" b="1" cap="all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СПАСИБО ЗА ВНИМАНИЕ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92560" y="5085184"/>
            <a:ext cx="15408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+7 (495) 456-46-08</a:t>
            </a:r>
            <a:endParaRPr lang="en-US" sz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ru-RU" sz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125438, Москва</a:t>
            </a:r>
          </a:p>
          <a:p>
            <a:r>
              <a:rPr lang="ru-RU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Онежская ул., д. 8</a:t>
            </a:r>
            <a:endParaRPr lang="en-US" sz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US" sz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keldysh-space.ru</a:t>
            </a:r>
            <a:endParaRPr lang="ru-RU" sz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5112361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Оформление по умолчанию">
  <a:themeElements>
    <a:clrScheme name="Оформление по умолчанию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Оформление по умолчанию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Оформление по умолчанию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Оформление по умолчанию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Оформление по умолчанию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Оформление по умолчанию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Оформление по умолчанию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Оформление по умолчанию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Оформление по умолчанию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Оформление по умолчанию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Оформление по умолчанию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Оформление по умолчанию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Оформление по умолчанию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Оформление по умолчанию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3871</TotalTime>
  <Words>1276</Words>
  <Application>Microsoft Office PowerPoint</Application>
  <PresentationFormat>Лист A4 (210x297 мм)</PresentationFormat>
  <Paragraphs>252</Paragraphs>
  <Slides>18</Slides>
  <Notes>18</Notes>
  <HiddenSlides>0</HiddenSlides>
  <MMClips>4</MMClips>
  <ScaleCrop>false</ScaleCrop>
  <HeadingPairs>
    <vt:vector size="8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3</vt:i4>
      </vt:variant>
      <vt:variant>
        <vt:lpstr>Внедренные серверы OLE</vt:lpstr>
      </vt:variant>
      <vt:variant>
        <vt:i4>1</vt:i4>
      </vt:variant>
      <vt:variant>
        <vt:lpstr>Заголовки слайдов</vt:lpstr>
      </vt:variant>
      <vt:variant>
        <vt:i4>18</vt:i4>
      </vt:variant>
    </vt:vector>
  </HeadingPairs>
  <TitlesOfParts>
    <vt:vector size="26" baseType="lpstr">
      <vt:lpstr>Arial</vt:lpstr>
      <vt:lpstr>Calibri</vt:lpstr>
      <vt:lpstr>Elektra Light Pro</vt:lpstr>
      <vt:lpstr>Tahoma</vt:lpstr>
      <vt:lpstr>Тема Office</vt:lpstr>
      <vt:lpstr>1_Тема Office</vt:lpstr>
      <vt:lpstr>Оформление по умолчанию</vt:lpstr>
      <vt:lpstr>CorelDRAW CMX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Кузнецов Иван Сергеевич</dc:creator>
  <cp:lastModifiedBy>Василиса</cp:lastModifiedBy>
  <cp:revision>224</cp:revision>
  <cp:lastPrinted>2023-10-11T12:42:58Z</cp:lastPrinted>
  <dcterms:created xsi:type="dcterms:W3CDTF">2019-02-25T06:09:03Z</dcterms:created>
  <dcterms:modified xsi:type="dcterms:W3CDTF">2025-04-03T08:29:41Z</dcterms:modified>
</cp:coreProperties>
</file>