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7" r:id="rId2"/>
    <p:sldId id="258" r:id="rId3"/>
    <p:sldId id="259" r:id="rId4"/>
    <p:sldId id="260" r:id="rId5"/>
    <p:sldId id="264" r:id="rId6"/>
    <p:sldId id="261" r:id="rId7"/>
    <p:sldId id="262" r:id="rId8"/>
    <p:sldId id="263" r:id="rId9"/>
    <p:sldId id="265" r:id="rId10"/>
    <p:sldId id="266" r:id="rId11"/>
    <p:sldId id="267" r:id="rId12"/>
  </p:sldIdLst>
  <p:sldSz cx="9144000" cy="6858000" type="screen4x3"/>
  <p:notesSz cx="6858000" cy="9144000"/>
  <p:defaultTextStyle>
    <a:defPPr>
      <a:defRPr lang="en-US"/>
    </a:defPPr>
    <a:lvl1pPr marL="0" algn="l" defTabSz="914400" rtl="0" latinLnBrk="0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latinLnBrk="0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latinLnBrk="0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latinLnBrk="0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latinLnBrk="0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latinLnBrk="0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latinLnBrk="0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latinLnBrk="0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latinLnBrk="0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1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C286539-9FEB-4036-98A2-FA8245C10F58}" type="datetimeFigureOut">
              <a:rPr lang="ru-RU" smtClean="0"/>
              <a:pPr/>
              <a:t>23.03.2016</a:t>
            </a:fld>
            <a:endParaRPr lang="ru-RU"/>
          </a:p>
        </p:txBody>
      </p:sp>
      <p:sp>
        <p:nvSpPr>
          <p:cNvPr id="4" name="Образ слайда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u-RU"/>
          </a:p>
        </p:txBody>
      </p:sp>
      <p:sp>
        <p:nvSpPr>
          <p:cNvPr id="5" name="Заметки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A5D1CBB-599A-41D1-B522-9B9A37A00171}" type="slidenum">
              <a:rPr lang="ru-RU" smtClean="0"/>
              <a:pPr/>
              <a:t>‹#›</a:t>
            </a:fld>
            <a:endParaRPr lang="ru-RU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A5D1CBB-599A-41D1-B522-9B9A37A00171}" type="slidenum">
              <a:rPr lang="ru-RU" smtClean="0"/>
              <a:pPr/>
              <a:t>3</a:t>
            </a:fld>
            <a:endParaRPr lang="ru-RU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C2483F-3580-4295-9F28-195EA6B6BDFC}" type="slidenum">
              <a:rPr lang="ru-RU" smtClean="0"/>
              <a:pPr/>
              <a:t>4</a:t>
            </a:fld>
            <a:endParaRPr lang="ru-RU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ru-RU" sz="1200" b="0" i="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В Казани уже год функционирует школа-интернат «Специализированный </a:t>
            </a:r>
            <a:r>
              <a:rPr lang="ru-RU" sz="1200" b="0" i="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олимпиадно-научный</a:t>
            </a:r>
            <a:r>
              <a:rPr lang="ru-RU" sz="1200" b="0" i="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центр» (</a:t>
            </a:r>
            <a:r>
              <a:rPr lang="ru-RU" sz="1200" b="0" i="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СолНЦе</a:t>
            </a:r>
            <a:r>
              <a:rPr lang="ru-RU" sz="1200" b="0" i="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), куда принимают детей, надолго или на месяц, увлеченных какой-либо областью знаний. Создатель школы — педагог Павел Шмаков — в начале 2000-х был директором одной из ведущих казанских школ. Из-за конфликта с властями он уехал в Финляндию и шесть лет преподавал математику, физику и химию в образцовой финской школе. В 2011 году власти Татарстана, узнав о его успехах за границей, пригласили снова стать директором школы. Он вернулся, но опять не нашел общего языка с представителями ведомств. Сейчас он работает на две страны — Россию и Финляндию, часто ездит с семинарами для учителей школ о современных методиках обучения. С «Русской планетой» Павел Шмаков поговорил о плюсах и минусах российской и западной систем образования.</a:t>
            </a:r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296F3C-17BE-436F-9E9A-9BF984A79698}" type="slidenum">
              <a:rPr lang="ru-RU" smtClean="0"/>
              <a:pPr/>
              <a:t>9</a:t>
            </a:fld>
            <a:endParaRPr lang="ru-RU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Титульный слайд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Прямоугольник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Прямоугольник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Прямоугольник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Прямоугольник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Прямоугольник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Подзаголовок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ru-RU" smtClean="0"/>
              <a:t>Образец подзаголовка</a:t>
            </a:r>
            <a:endParaRPr kumimoji="0" lang="en-US"/>
          </a:p>
        </p:txBody>
      </p:sp>
      <p:sp>
        <p:nvSpPr>
          <p:cNvPr id="28" name="Дата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AF463A-BC7C-46EE-9F1E-7F377CCA4891}" type="datetimeFigureOut">
              <a:rPr lang="en-US" smtClean="0"/>
              <a:pPr/>
              <a:t>3/23/2016</a:t>
            </a:fld>
            <a:endParaRPr lang="en-US"/>
          </a:p>
        </p:txBody>
      </p:sp>
      <p:sp>
        <p:nvSpPr>
          <p:cNvPr id="17" name="Нижний колонтитул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Прямая соединительная линия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Прямоугольник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Овал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Овал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Номер слайда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483448D-3A78-4528-A469-B745A65DA480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Заголовок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AF463A-BC7C-46EE-9F1E-7F377CCA4891}" type="datetimeFigureOut">
              <a:rPr lang="en-US" smtClean="0"/>
              <a:pPr/>
              <a:t>3/23/2016</a:t>
            </a:fld>
            <a:endParaRPr lang="en-US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A483448D-3A78-4528-A469-B745A65DA480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Содержимое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ru-RU" smtClean="0"/>
              <a:t>Образец текста</a:t>
            </a:r>
          </a:p>
          <a:p>
            <a:pPr lvl="1" eaLnBrk="1" latinLnBrk="0" hangingPunct="1"/>
            <a:r>
              <a:rPr lang="ru-RU" smtClean="0"/>
              <a:t>Второй уровень</a:t>
            </a:r>
          </a:p>
          <a:p>
            <a:pPr lvl="2" eaLnBrk="1" latinLnBrk="0" hangingPunct="1"/>
            <a:r>
              <a:rPr lang="ru-RU" smtClean="0"/>
              <a:t>Третий уровень</a:t>
            </a:r>
          </a:p>
          <a:p>
            <a:pPr lvl="3" eaLnBrk="1" latinLnBrk="0" hangingPunct="1"/>
            <a:r>
              <a:rPr lang="ru-RU" smtClean="0"/>
              <a:t>Четвертый уровень</a:t>
            </a:r>
          </a:p>
          <a:p>
            <a:pPr lvl="4" eaLnBrk="1" latinLnBrk="0" hangingPunct="1"/>
            <a:r>
              <a:rPr lang="ru-RU" smtClean="0"/>
              <a:t>Пятый уровень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Заголовок раздела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Прямоугольник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Прямоугольник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Прямоугольник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Прямоугольник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Прямоугольник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Прямоугольник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ru-RU" smtClean="0"/>
              <a:t>Образец текста</a:t>
            </a:r>
          </a:p>
        </p:txBody>
      </p:sp>
      <p:sp>
        <p:nvSpPr>
          <p:cNvPr id="13" name="Прямоугольник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Прямоугольник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AF463A-BC7C-46EE-9F1E-7F377CCA4891}" type="datetimeFigureOut">
              <a:rPr lang="en-US" smtClean="0"/>
              <a:pPr/>
              <a:t>3/23/2016</a:t>
            </a:fld>
            <a:endParaRPr lang="en-US"/>
          </a:p>
        </p:txBody>
      </p:sp>
      <p:sp>
        <p:nvSpPr>
          <p:cNvPr id="8" name="Прямая соединительная линия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Овал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Овал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483448D-3A78-4528-A469-B745A65DA480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7EAF463A-BC7C-46EE-9F1E-7F377CCA4891}" type="datetimeFigureOut">
              <a:rPr lang="en-US" smtClean="0"/>
              <a:pPr/>
              <a:t>3/23/2016</a:t>
            </a:fld>
            <a:endParaRPr lang="en-US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83448D-3A78-4528-A469-B745A65DA480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Прямая соединительная линия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Содержимое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ru-RU" smtClean="0"/>
              <a:t>Образец текста</a:t>
            </a:r>
          </a:p>
          <a:p>
            <a:pPr lvl="1" eaLnBrk="1" latinLnBrk="0" hangingPunct="1"/>
            <a:r>
              <a:rPr lang="ru-RU" smtClean="0"/>
              <a:t>Второй уровень</a:t>
            </a:r>
          </a:p>
          <a:p>
            <a:pPr lvl="2" eaLnBrk="1" latinLnBrk="0" hangingPunct="1"/>
            <a:r>
              <a:rPr lang="ru-RU" smtClean="0"/>
              <a:t>Третий уровень</a:t>
            </a:r>
          </a:p>
          <a:p>
            <a:pPr lvl="3" eaLnBrk="1" latinLnBrk="0" hangingPunct="1"/>
            <a:r>
              <a:rPr lang="ru-RU" smtClean="0"/>
              <a:t>Четвертый уровень</a:t>
            </a:r>
          </a:p>
          <a:p>
            <a:pPr lvl="4" eaLnBrk="1" latinLnBrk="0" hangingPunct="1"/>
            <a:r>
              <a:rPr lang="ru-RU" smtClean="0"/>
              <a:t>Пятый уровень</a:t>
            </a:r>
            <a:endParaRPr kumimoji="0" lang="en-US"/>
          </a:p>
        </p:txBody>
      </p:sp>
      <p:sp>
        <p:nvSpPr>
          <p:cNvPr id="12" name="Содержимое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ru-RU" smtClean="0"/>
              <a:t>Образец текста</a:t>
            </a:r>
          </a:p>
          <a:p>
            <a:pPr lvl="1" eaLnBrk="1" latinLnBrk="0" hangingPunct="1"/>
            <a:r>
              <a:rPr lang="ru-RU" smtClean="0"/>
              <a:t>Второй уровень</a:t>
            </a:r>
          </a:p>
          <a:p>
            <a:pPr lvl="2" eaLnBrk="1" latinLnBrk="0" hangingPunct="1"/>
            <a:r>
              <a:rPr lang="ru-RU" smtClean="0"/>
              <a:t>Третий уровень</a:t>
            </a:r>
          </a:p>
          <a:p>
            <a:pPr lvl="3" eaLnBrk="1" latinLnBrk="0" hangingPunct="1"/>
            <a:r>
              <a:rPr lang="ru-RU" smtClean="0"/>
              <a:t>Четвертый уровень</a:t>
            </a:r>
          </a:p>
          <a:p>
            <a:pPr lvl="4" eaLnBrk="1" latinLnBrk="0" hangingPunct="1"/>
            <a:r>
              <a:rPr lang="ru-RU" smtClean="0"/>
              <a:t>Пятый уровень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Сравнение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Прямая соединительная линия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Прямоугольник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Прямоугольник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Прямоугольник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Прямоугольник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Прямоугольник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Прямоугольник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ru-RU" smtClean="0"/>
              <a:t>Образец текста</a:t>
            </a:r>
          </a:p>
        </p:txBody>
      </p:sp>
      <p:sp>
        <p:nvSpPr>
          <p:cNvPr id="4" name="Текст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ru-RU" smtClean="0"/>
              <a:t>Образец текста</a:t>
            </a:r>
          </a:p>
        </p:txBody>
      </p:sp>
      <p:sp>
        <p:nvSpPr>
          <p:cNvPr id="7" name="Дата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AF463A-BC7C-46EE-9F1E-7F377CCA4891}" type="datetimeFigureOut">
              <a:rPr lang="en-US" smtClean="0"/>
              <a:pPr/>
              <a:t>3/23/2016</a:t>
            </a:fld>
            <a:endParaRPr lang="en-US"/>
          </a:p>
        </p:txBody>
      </p:sp>
      <p:sp>
        <p:nvSpPr>
          <p:cNvPr id="8" name="Нижний колонтитул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en-US"/>
          </a:p>
        </p:txBody>
      </p:sp>
      <p:sp>
        <p:nvSpPr>
          <p:cNvPr id="15" name="Прямая соединительная линия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Прямоугольник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Содержимое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ru-RU" smtClean="0"/>
              <a:t>Образец текста</a:t>
            </a:r>
          </a:p>
          <a:p>
            <a:pPr lvl="1" eaLnBrk="1" latinLnBrk="0" hangingPunct="1"/>
            <a:r>
              <a:rPr lang="ru-RU" smtClean="0"/>
              <a:t>Второй уровень</a:t>
            </a:r>
          </a:p>
          <a:p>
            <a:pPr lvl="2" eaLnBrk="1" latinLnBrk="0" hangingPunct="1"/>
            <a:r>
              <a:rPr lang="ru-RU" smtClean="0"/>
              <a:t>Третий уровень</a:t>
            </a:r>
          </a:p>
          <a:p>
            <a:pPr lvl="3" eaLnBrk="1" latinLnBrk="0" hangingPunct="1"/>
            <a:r>
              <a:rPr lang="ru-RU" smtClean="0"/>
              <a:t>Четвертый уровень</a:t>
            </a:r>
          </a:p>
          <a:p>
            <a:pPr lvl="4" eaLnBrk="1" latinLnBrk="0" hangingPunct="1"/>
            <a:r>
              <a:rPr lang="ru-RU" smtClean="0"/>
              <a:t>Пятый уровень</a:t>
            </a:r>
            <a:endParaRPr kumimoji="0" lang="en-US"/>
          </a:p>
        </p:txBody>
      </p:sp>
      <p:sp>
        <p:nvSpPr>
          <p:cNvPr id="26" name="Содержимое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ru-RU" smtClean="0"/>
              <a:t>Образец текста</a:t>
            </a:r>
          </a:p>
          <a:p>
            <a:pPr lvl="1" eaLnBrk="1" latinLnBrk="0" hangingPunct="1"/>
            <a:r>
              <a:rPr lang="ru-RU" smtClean="0"/>
              <a:t>Второй уровень</a:t>
            </a:r>
          </a:p>
          <a:p>
            <a:pPr lvl="2" eaLnBrk="1" latinLnBrk="0" hangingPunct="1"/>
            <a:r>
              <a:rPr lang="ru-RU" smtClean="0"/>
              <a:t>Третий уровень</a:t>
            </a:r>
          </a:p>
          <a:p>
            <a:pPr lvl="3" eaLnBrk="1" latinLnBrk="0" hangingPunct="1"/>
            <a:r>
              <a:rPr lang="ru-RU" smtClean="0"/>
              <a:t>Четвертый уровень</a:t>
            </a:r>
          </a:p>
          <a:p>
            <a:pPr lvl="4" eaLnBrk="1" latinLnBrk="0" hangingPunct="1"/>
            <a:r>
              <a:rPr lang="ru-RU" smtClean="0"/>
              <a:t>Пятый уровень</a:t>
            </a:r>
            <a:endParaRPr kumimoji="0" lang="en-US"/>
          </a:p>
        </p:txBody>
      </p:sp>
      <p:sp>
        <p:nvSpPr>
          <p:cNvPr id="25" name="Овал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Овал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Номер слайда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A483448D-3A78-4528-A469-B745A65DA480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3" name="Заголовок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  <p:sp>
        <p:nvSpPr>
          <p:cNvPr id="3" name="Дата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AF463A-BC7C-46EE-9F1E-7F377CCA4891}" type="datetimeFigureOut">
              <a:rPr lang="en-US" smtClean="0"/>
              <a:pPr/>
              <a:t>3/23/2016</a:t>
            </a:fld>
            <a:endParaRPr lang="en-US"/>
          </a:p>
        </p:txBody>
      </p:sp>
      <p:sp>
        <p:nvSpPr>
          <p:cNvPr id="4" name="Нижний колонтитул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Номер слайда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A483448D-3A78-4528-A469-B745A65DA48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Прямоугольник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Прямоугольник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Прямоугольник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Прямоугольник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Прямоугольник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Прямоугольник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Дата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AF463A-BC7C-46EE-9F1E-7F377CCA4891}" type="datetimeFigureOut">
              <a:rPr lang="en-US" smtClean="0"/>
              <a:pPr/>
              <a:t>3/23/2016</a:t>
            </a:fld>
            <a:endParaRPr lang="en-US"/>
          </a:p>
        </p:txBody>
      </p:sp>
      <p:sp>
        <p:nvSpPr>
          <p:cNvPr id="3" name="Нижний колонтитул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483448D-3A78-4528-A469-B745A65DA48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Объект с подписью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Прямоугольник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Прямоугольник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Прямоугольник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Прямоугольник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Прямоугольник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Прямоугольник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  <p:sp>
        <p:nvSpPr>
          <p:cNvPr id="3" name="Текст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ru-RU" smtClean="0"/>
              <a:t>Образец текста</a:t>
            </a:r>
          </a:p>
        </p:txBody>
      </p:sp>
      <p:sp>
        <p:nvSpPr>
          <p:cNvPr id="8" name="Прямоугольник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Прямая соединительная линия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Содержимое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ru-RU" smtClean="0"/>
              <a:t>Образец текста</a:t>
            </a:r>
          </a:p>
          <a:p>
            <a:pPr lvl="1" eaLnBrk="1" latinLnBrk="0" hangingPunct="1"/>
            <a:r>
              <a:rPr lang="ru-RU" smtClean="0"/>
              <a:t>Второй уровень</a:t>
            </a:r>
          </a:p>
          <a:p>
            <a:pPr lvl="2" eaLnBrk="1" latinLnBrk="0" hangingPunct="1"/>
            <a:r>
              <a:rPr lang="ru-RU" smtClean="0"/>
              <a:t>Третий уровень</a:t>
            </a:r>
          </a:p>
          <a:p>
            <a:pPr lvl="3" eaLnBrk="1" latinLnBrk="0" hangingPunct="1"/>
            <a:r>
              <a:rPr lang="ru-RU" smtClean="0"/>
              <a:t>Четвертый уровень</a:t>
            </a:r>
          </a:p>
          <a:p>
            <a:pPr lvl="4" eaLnBrk="1" latinLnBrk="0" hangingPunct="1"/>
            <a:r>
              <a:rPr lang="ru-RU" smtClean="0"/>
              <a:t>Пятый уровень</a:t>
            </a:r>
            <a:endParaRPr kumimoji="0" lang="en-US"/>
          </a:p>
        </p:txBody>
      </p:sp>
      <p:sp>
        <p:nvSpPr>
          <p:cNvPr id="10" name="Овал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Овал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483448D-3A78-4528-A469-B745A65DA480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1" name="Прямоугольник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AF463A-BC7C-46EE-9F1E-7F377CCA4891}" type="datetimeFigureOut">
              <a:rPr lang="en-US" smtClean="0"/>
              <a:pPr/>
              <a:t>3/23/2016</a:t>
            </a:fld>
            <a:endParaRPr lang="en-US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Прямая соединительная линия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Прямоугольник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Прямоугольник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Прямоугольник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Прямоугольник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Прямоугольник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Прямоугольник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Прямоугольник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Овал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Овал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A483448D-3A78-4528-A469-B745A65DA480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ru-RU" smtClean="0"/>
              <a:t>Вставка рисунка</a:t>
            </a:r>
            <a:endParaRPr kumimoji="0" lang="en-US" dirty="0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ru-RU" smtClean="0"/>
              <a:t>Образец текста</a:t>
            </a:r>
          </a:p>
        </p:txBody>
      </p:sp>
      <p:sp>
        <p:nvSpPr>
          <p:cNvPr id="22" name="Прямоугольник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7EAF463A-BC7C-46EE-9F1E-7F377CCA4891}" type="datetimeFigureOut">
              <a:rPr lang="en-US" smtClean="0"/>
              <a:pPr/>
              <a:t>3/23/2016</a:t>
            </a:fld>
            <a:endParaRPr lang="en-US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ru-RU" smtClean="0"/>
              <a:t>Образец текста</a:t>
            </a:r>
          </a:p>
          <a:p>
            <a:pPr lvl="1" eaLnBrk="1" latinLnBrk="0" hangingPunct="1"/>
            <a:r>
              <a:rPr lang="ru-RU" smtClean="0"/>
              <a:t>Второй уровень</a:t>
            </a:r>
          </a:p>
          <a:p>
            <a:pPr lvl="2" eaLnBrk="1" latinLnBrk="0" hangingPunct="1"/>
            <a:r>
              <a:rPr lang="ru-RU" smtClean="0"/>
              <a:t>Третий уровень</a:t>
            </a:r>
          </a:p>
          <a:p>
            <a:pPr lvl="3" eaLnBrk="1" latinLnBrk="0" hangingPunct="1"/>
            <a:r>
              <a:rPr lang="ru-RU" smtClean="0"/>
              <a:t>Четвертый уровень</a:t>
            </a:r>
          </a:p>
          <a:p>
            <a:pPr lvl="4" eaLnBrk="1" latinLnBrk="0" hangingPunct="1"/>
            <a:r>
              <a:rPr lang="ru-RU" smtClean="0"/>
              <a:t>Пятый уровень</a:t>
            </a:r>
            <a:endParaRPr kumimoji="0" lang="en-US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AF463A-BC7C-46EE-9F1E-7F377CCA4891}" type="datetimeFigureOut">
              <a:rPr lang="en-US" smtClean="0"/>
              <a:pPr/>
              <a:t>3/23/2016</a:t>
            </a:fld>
            <a:endParaRPr lang="en-US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83448D-3A78-4528-A469-B745A65DA48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Вертикальный заголовок и текст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Прямоугольник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Прямоугольник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Прямоугольник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Прямоугольник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Прямоугольник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Прямоугольник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Прямая соединительная линия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Овал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Овал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A483448D-3A78-4528-A469-B745A65DA480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ru-RU" smtClean="0"/>
              <a:t>Образец текста</a:t>
            </a:r>
          </a:p>
          <a:p>
            <a:pPr lvl="1" eaLnBrk="1" latinLnBrk="0" hangingPunct="1"/>
            <a:r>
              <a:rPr lang="ru-RU" smtClean="0"/>
              <a:t>Второй уровень</a:t>
            </a:r>
          </a:p>
          <a:p>
            <a:pPr lvl="2" eaLnBrk="1" latinLnBrk="0" hangingPunct="1"/>
            <a:r>
              <a:rPr lang="ru-RU" smtClean="0"/>
              <a:t>Третий уровень</a:t>
            </a:r>
          </a:p>
          <a:p>
            <a:pPr lvl="3" eaLnBrk="1" latinLnBrk="0" hangingPunct="1"/>
            <a:r>
              <a:rPr lang="ru-RU" smtClean="0"/>
              <a:t>Четвертый уровень</a:t>
            </a:r>
          </a:p>
          <a:p>
            <a:pPr lvl="4" eaLnBrk="1" latinLnBrk="0" hangingPunct="1"/>
            <a:r>
              <a:rPr lang="ru-RU" smtClean="0"/>
              <a:t>Пятый уровень</a:t>
            </a:r>
            <a:endParaRPr kumimoji="0" lang="en-US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AF463A-BC7C-46EE-9F1E-7F377CCA4891}" type="datetimeFigureOut">
              <a:rPr lang="en-US" smtClean="0"/>
              <a:pPr/>
              <a:t>3/23/2016</a:t>
            </a:fld>
            <a:endParaRPr lang="en-US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Прямоугольник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Прямоугольник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Прямоугольник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Прямоугольник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Прямоугольник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Дата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7EAF463A-BC7C-46EE-9F1E-7F377CCA4891}" type="datetimeFigureOut">
              <a:rPr lang="en-US" smtClean="0"/>
              <a:pPr/>
              <a:t>3/23/2016</a:t>
            </a:fld>
            <a:endParaRPr lang="en-US"/>
          </a:p>
        </p:txBody>
      </p:sp>
      <p:sp>
        <p:nvSpPr>
          <p:cNvPr id="3" name="Нижний колонтитул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8" name="Прямоугольник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Прямая соединительная линия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Овал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Овал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Номер слайда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483448D-3A78-4528-A469-B745A65DA480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2" name="Заголовок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  <p:sp>
        <p:nvSpPr>
          <p:cNvPr id="13" name="Текст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ru-RU" smtClean="0"/>
              <a:t>Образец текста</a:t>
            </a:r>
          </a:p>
          <a:p>
            <a:pPr lvl="1" eaLnBrk="1" latinLnBrk="0" hangingPunct="1"/>
            <a:r>
              <a:rPr kumimoji="0" lang="ru-RU" smtClean="0"/>
              <a:t>Второй уровень</a:t>
            </a:r>
          </a:p>
          <a:p>
            <a:pPr lvl="2" eaLnBrk="1" latinLnBrk="0" hangingPunct="1"/>
            <a:r>
              <a:rPr kumimoji="0" lang="ru-RU" smtClean="0"/>
              <a:t>Третий уровень</a:t>
            </a:r>
          </a:p>
          <a:p>
            <a:pPr lvl="3" eaLnBrk="1" latinLnBrk="0" hangingPunct="1"/>
            <a:r>
              <a:rPr kumimoji="0" lang="ru-RU" smtClean="0"/>
              <a:t>Четвертый уровень</a:t>
            </a:r>
          </a:p>
          <a:p>
            <a:pPr lvl="4" eaLnBrk="1" latinLnBrk="0" hangingPunct="1"/>
            <a:r>
              <a:rPr kumimoji="0" lang="ru-RU" smtClean="0"/>
              <a:t>Пятый уровень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mailto:lyubov.chernyago@yandex.ru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arodsobor.ru/events/education/29424-osmolin-lkachestvo-obrazovaniya-obespechivayut-ne-razmery-vuza-a-lyudir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polit.ru/article/2012/11/27/edu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polit.ru/article/2012/11/27/edu/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unisolidarity.ru/?p=2441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kazan.rusplt.ru/index/pedagog_Pavel_Shmakov_ob_otlichii_rossiiskoi_i_finskoi_sistem_obrazovaniya-15119.html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://democrator.ru/problem/9453" TargetMode="External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457200" y="4953000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ru-RU" sz="1400" dirty="0" smtClean="0">
                <a:solidFill>
                  <a:schemeClr val="tx1"/>
                </a:solidFill>
              </a:rPr>
              <a:t>Черняго Любовь Сергеевна</a:t>
            </a:r>
          </a:p>
          <a:p>
            <a:pPr algn="l"/>
            <a:r>
              <a:rPr lang="ru-RU" sz="1400" dirty="0" smtClean="0">
                <a:solidFill>
                  <a:schemeClr val="tx1"/>
                </a:solidFill>
              </a:rPr>
              <a:t>канд.геогр. наук. руководитель Экспертного совета </a:t>
            </a:r>
            <a:endParaRPr lang="en-US" sz="1400" dirty="0" smtClean="0">
              <a:solidFill>
                <a:schemeClr val="tx1"/>
              </a:solidFill>
            </a:endParaRPr>
          </a:p>
          <a:p>
            <a:pPr algn="l"/>
            <a:r>
              <a:rPr lang="ru-RU" sz="1400" dirty="0" smtClean="0">
                <a:solidFill>
                  <a:schemeClr val="tx1"/>
                </a:solidFill>
              </a:rPr>
              <a:t>МОО «Экологический союз»</a:t>
            </a:r>
          </a:p>
          <a:p>
            <a:pPr algn="l"/>
            <a:r>
              <a:rPr lang="en-US" sz="1400" dirty="0" smtClean="0">
                <a:solidFill>
                  <a:schemeClr val="tx1"/>
                </a:solidFill>
              </a:rPr>
              <a:t>E-mail: </a:t>
            </a:r>
            <a:r>
              <a:rPr lang="en-US" sz="1400" dirty="0" smtClean="0">
                <a:solidFill>
                  <a:schemeClr val="tx1"/>
                </a:solidFill>
                <a:hlinkClick r:id="rId2"/>
              </a:rPr>
              <a:t>lyubov.chernyago@yandex.ru</a:t>
            </a:r>
            <a:endParaRPr lang="en-US" sz="1400" dirty="0" smtClean="0">
              <a:solidFill>
                <a:schemeClr val="tx1"/>
              </a:solidFill>
            </a:endParaRPr>
          </a:p>
          <a:p>
            <a:pPr algn="l"/>
            <a:endParaRPr lang="ru-RU" sz="1800" dirty="0">
              <a:solidFill>
                <a:schemeClr val="tx1"/>
              </a:solidFill>
            </a:endParaRPr>
          </a:p>
        </p:txBody>
      </p:sp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228600" y="381001"/>
            <a:ext cx="8686800" cy="2285999"/>
          </a:xfrm>
        </p:spPr>
        <p:txBody>
          <a:bodyPr>
            <a:normAutofit fontScale="90000"/>
          </a:bodyPr>
          <a:lstStyle/>
          <a:p>
            <a:pPr lvl="0"/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/>
            </a:r>
            <a:br>
              <a:rPr lang="en-US" dirty="0" smtClean="0"/>
            </a:br>
            <a:r>
              <a:rPr lang="ru-RU" sz="2200" dirty="0" smtClean="0"/>
              <a:t>Секция Московского Экономического Форума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ru-RU" sz="2000" dirty="0" smtClean="0"/>
              <a:t>Тема </a:t>
            </a:r>
            <a:r>
              <a:rPr lang="ru-RU" sz="2000" b="1" dirty="0" smtClean="0"/>
              <a:t>«БЕДНОСТЬ И НЕРАВЕНСТВО: РЕЦЕПТЫ ИЗЛЕЧЕНИЯ»</a:t>
            </a:r>
            <a:r>
              <a:rPr lang="ru-RU" dirty="0" smtClean="0"/>
              <a:t/>
            </a:r>
            <a:br>
              <a:rPr lang="ru-RU" dirty="0" smtClean="0"/>
            </a:br>
            <a:r>
              <a:rPr lang="ru-RU" sz="2000" b="1" dirty="0" smtClean="0">
                <a:solidFill>
                  <a:schemeClr val="tx1"/>
                </a:solidFill>
              </a:rPr>
              <a:t>Как остановить разрушительные реформы </a:t>
            </a:r>
            <a:r>
              <a:rPr lang="en-US" sz="2000" b="1" dirty="0" smtClean="0">
                <a:solidFill>
                  <a:schemeClr val="tx1"/>
                </a:solidFill>
              </a:rPr>
              <a:t/>
            </a:r>
            <a:br>
              <a:rPr lang="en-US" sz="2000" b="1" dirty="0" smtClean="0">
                <a:solidFill>
                  <a:schemeClr val="tx1"/>
                </a:solidFill>
              </a:rPr>
            </a:br>
            <a:r>
              <a:rPr lang="ru-RU" sz="2000" b="1" dirty="0" smtClean="0">
                <a:solidFill>
                  <a:schemeClr val="tx1"/>
                </a:solidFill>
              </a:rPr>
              <a:t>образования, здравоохранения, науки, культуры?</a:t>
            </a:r>
            <a:r>
              <a:rPr lang="ru-RU" b="1" dirty="0" smtClean="0"/>
              <a:t/>
            </a:r>
            <a:br>
              <a:rPr lang="ru-RU" b="1" dirty="0" smtClean="0"/>
            </a:br>
            <a:r>
              <a:rPr lang="ru-RU" sz="1800" b="1" dirty="0" smtClean="0"/>
              <a:t>16 февраля</a:t>
            </a:r>
            <a:r>
              <a:rPr lang="ru-RU" sz="1800" dirty="0" smtClean="0"/>
              <a:t> </a:t>
            </a:r>
            <a:r>
              <a:rPr lang="ru-RU" sz="1800" b="1" dirty="0" smtClean="0"/>
              <a:t>2016 года</a:t>
            </a:r>
            <a:br>
              <a:rPr lang="ru-RU" sz="1800" b="1" dirty="0" smtClean="0"/>
            </a:br>
            <a:r>
              <a:rPr lang="ru-RU" sz="1800" b="1" dirty="0" smtClean="0"/>
              <a:t> </a:t>
            </a:r>
            <a:r>
              <a:rPr lang="ru-RU" sz="1800" dirty="0" smtClean="0"/>
              <a:t>Конгресс-центр Торгово-промышленной Палаты России </a:t>
            </a:r>
            <a:r>
              <a:rPr lang="ru-RU" dirty="0" smtClean="0"/>
              <a:t/>
            </a:r>
            <a:br>
              <a:rPr lang="ru-RU" dirty="0" smtClean="0"/>
            </a:br>
            <a:endParaRPr lang="ru-RU" dirty="0"/>
          </a:p>
        </p:txBody>
      </p:sp>
      <p:pic>
        <p:nvPicPr>
          <p:cNvPr id="4" name="Рисунок 3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" y="3124200"/>
            <a:ext cx="1447800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914400"/>
          </a:xfrm>
        </p:spPr>
        <p:txBody>
          <a:bodyPr>
            <a:noAutofit/>
          </a:bodyPr>
          <a:lstStyle/>
          <a:p>
            <a:r>
              <a:rPr lang="ru-RU" sz="2000" dirty="0" smtClean="0">
                <a:solidFill>
                  <a:schemeClr val="tx1"/>
                </a:solidFill>
              </a:rPr>
              <a:t>«Качество образования обеспечивают не размеры вуза, а люди»</a:t>
            </a:r>
            <a:br>
              <a:rPr lang="ru-RU" sz="2000" dirty="0" smtClean="0">
                <a:solidFill>
                  <a:schemeClr val="tx1"/>
                </a:solidFill>
              </a:rPr>
            </a:br>
            <a:endParaRPr lang="ru-RU" sz="2000" dirty="0">
              <a:solidFill>
                <a:schemeClr val="tx1"/>
              </a:solidFill>
            </a:endParaRPr>
          </a:p>
        </p:txBody>
      </p:sp>
      <p:pic>
        <p:nvPicPr>
          <p:cNvPr id="4" name="Содержимое 3" descr="http://me-forum.ru/imgcrop.php?file=%2Fupload%2Fiblock%2F416%2F41600175fc6f0c6eb0dc0fa24735acfc.jpg&amp;size=240x160"/>
          <p:cNvPicPr>
            <a:picLocks noGrp="1"/>
          </p:cNvPicPr>
          <p:nvPr>
            <p:ph sz="quarter" idx="1"/>
          </p:nvPr>
        </p:nvPicPr>
        <p:blipFill>
          <a:blip r:embed="rId2"/>
          <a:stretch>
            <a:fillRect/>
          </a:stretch>
        </p:blipFill>
        <p:spPr bwMode="auto">
          <a:xfrm>
            <a:off x="304800" y="1447800"/>
            <a:ext cx="2286000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Содержимое 4"/>
          <p:cNvSpPr>
            <a:spLocks noGrp="1"/>
          </p:cNvSpPr>
          <p:nvPr>
            <p:ph sz="half" idx="4294967295"/>
          </p:nvPr>
        </p:nvSpPr>
        <p:spPr>
          <a:xfrm>
            <a:off x="2971800" y="1600200"/>
            <a:ext cx="5867400" cy="5029200"/>
          </a:xfrm>
        </p:spPr>
        <p:txBody>
          <a:bodyPr>
            <a:normAutofit fontScale="62500" lnSpcReduction="20000"/>
          </a:bodyPr>
          <a:lstStyle/>
          <a:p>
            <a:pPr fontAlgn="base"/>
            <a:r>
              <a:rPr lang="ru-RU" dirty="0" smtClean="0"/>
              <a:t>Концепция опорных вузов связана не только с дополнительной зарплатой для их преподавателей, но и с поражением в правах других вузов. Тем, кто не станет опорным вузом, будет ограничена аспирантура, магистратура, Советы по кандидатским и докторским диссертациям; ограничат поддержку научных исследований и так далее.</a:t>
            </a:r>
          </a:p>
          <a:p>
            <a:pPr fontAlgn="base"/>
            <a:r>
              <a:rPr lang="ru-RU" dirty="0" smtClean="0"/>
              <a:t>Нелепость идеи заключается еще и с том, что качество образования обеспечивают не размеры вуза, а люди, которые в нем работают</a:t>
            </a:r>
            <a:r>
              <a:rPr lang="ru-RU" b="1" dirty="0" smtClean="0"/>
              <a:t>. Если в небольшом вузе существует хорошая научная школа, то убивать ее, потому что этот вуз не войдет в опорный - значит ударить по образованию.</a:t>
            </a:r>
          </a:p>
          <a:p>
            <a:pPr fontAlgn="base"/>
            <a:endParaRPr lang="ru-RU" dirty="0" smtClean="0"/>
          </a:p>
          <a:p>
            <a:pPr algn="r" fontAlgn="base">
              <a:buNone/>
            </a:pPr>
            <a:r>
              <a:rPr lang="ru-RU" i="1" dirty="0" smtClean="0"/>
              <a:t>Из интервью Заместителя председателя Комитета Госдумы по образованию Олега Смолина</a:t>
            </a:r>
          </a:p>
          <a:p>
            <a:pPr algn="r" fontAlgn="base">
              <a:buNone/>
            </a:pPr>
            <a:r>
              <a:rPr lang="en-US" sz="2200" dirty="0" smtClean="0">
                <a:hlinkClick r:id="rId3"/>
              </a:rPr>
              <a:t>http://www.narodsobor.ru/events/education/29424-osmolin-lkachestvo-obrazovaniya-obespechivayut-ne-razmery-vuza-a-lyudir#.VrxWw7SLS9I</a:t>
            </a:r>
            <a:endParaRPr lang="ru-RU" sz="2200" dirty="0" smtClean="0"/>
          </a:p>
          <a:p>
            <a:pPr fontAlgn="base"/>
            <a:endParaRPr lang="ru-RU" sz="2200" dirty="0" smtClean="0"/>
          </a:p>
          <a:p>
            <a:endParaRPr lang="ru-RU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Содержимое 2"/>
          <p:cNvSpPr>
            <a:spLocks noGrp="1"/>
          </p:cNvSpPr>
          <p:nvPr>
            <p:ph sz="half" idx="1"/>
          </p:nvPr>
        </p:nvSpPr>
        <p:spPr>
          <a:xfrm>
            <a:off x="228600" y="1752600"/>
            <a:ext cx="4038600" cy="4373563"/>
          </a:xfrm>
        </p:spPr>
        <p:txBody>
          <a:bodyPr>
            <a:normAutofit fontScale="77500" lnSpcReduction="20000"/>
          </a:bodyPr>
          <a:lstStyle/>
          <a:p>
            <a:r>
              <a:rPr lang="ru-RU" i="1" dirty="0" smtClean="0"/>
              <a:t>«</a:t>
            </a:r>
            <a:r>
              <a:rPr lang="ru-RU" sz="2600" dirty="0" smtClean="0"/>
              <a:t>Государство должно дать средства, вызвать к жизни</a:t>
            </a:r>
            <a:r>
              <a:rPr lang="en-US" sz="2600" dirty="0" smtClean="0"/>
              <a:t> </a:t>
            </a:r>
            <a:r>
              <a:rPr lang="ru-RU" sz="2600" dirty="0" smtClean="0"/>
              <a:t>научные организации, поставить перед ними задачи…</a:t>
            </a:r>
          </a:p>
          <a:p>
            <a:r>
              <a:rPr lang="ru-RU" sz="2600" dirty="0" smtClean="0"/>
              <a:t>Организация научной работы должна быть предоставлена</a:t>
            </a:r>
            <a:r>
              <a:rPr lang="en-US" sz="2600" dirty="0" smtClean="0"/>
              <a:t> </a:t>
            </a:r>
            <a:r>
              <a:rPr lang="ru-RU" sz="2600" dirty="0" smtClean="0"/>
              <a:t>свободному научному творчеству русских ученых, которое</a:t>
            </a:r>
            <a:r>
              <a:rPr lang="en-US" sz="2600" dirty="0" smtClean="0"/>
              <a:t> </a:t>
            </a:r>
            <a:r>
              <a:rPr lang="ru-RU" sz="2600" dirty="0" smtClean="0"/>
              <a:t>не может и не должно регулироваться государством.</a:t>
            </a:r>
          </a:p>
          <a:p>
            <a:r>
              <a:rPr lang="ru-RU" sz="2600" dirty="0" smtClean="0"/>
              <a:t>Бюрократическим рамкам оно не поддается».</a:t>
            </a:r>
          </a:p>
          <a:p>
            <a:pPr>
              <a:buNone/>
            </a:pPr>
            <a:r>
              <a:rPr lang="ru-RU" sz="2600" dirty="0" smtClean="0"/>
              <a:t> </a:t>
            </a:r>
          </a:p>
          <a:p>
            <a:pPr algn="r">
              <a:buNone/>
            </a:pPr>
            <a:r>
              <a:rPr lang="ru-RU" sz="2600" i="1" dirty="0" smtClean="0">
                <a:solidFill>
                  <a:schemeClr val="accent1">
                    <a:lumMod val="50000"/>
                  </a:schemeClr>
                </a:solidFill>
              </a:rPr>
              <a:t>В.И.Вернадский</a:t>
            </a:r>
            <a:endParaRPr lang="ru-RU" sz="2600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2050" name="Picture 2" descr="C:\Documents and Settings\PaulC\Мои документы\Downloads\В.И.Вернадский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4267200" y="228600"/>
            <a:ext cx="4114800" cy="31242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/>
          <p:cNvSpPr>
            <a:spLocks noGrp="1"/>
          </p:cNvSpPr>
          <p:nvPr>
            <p:ph type="title"/>
          </p:nvPr>
        </p:nvSpPr>
        <p:spPr>
          <a:xfrm>
            <a:off x="301752" y="-533400"/>
            <a:ext cx="8461248" cy="2514600"/>
          </a:xfrm>
        </p:spPr>
        <p:txBody>
          <a:bodyPr>
            <a:normAutofit fontScale="90000"/>
          </a:bodyPr>
          <a:lstStyle/>
          <a:p>
            <a:r>
              <a:rPr lang="ru-RU" sz="2700" b="1" dirty="0" smtClean="0"/>
              <a:t/>
            </a:r>
            <a:br>
              <a:rPr lang="ru-RU" sz="2700" b="1" dirty="0" smtClean="0"/>
            </a:br>
            <a:r>
              <a:rPr lang="ru-RU" sz="2700" b="1" dirty="0" smtClean="0"/>
              <a:t/>
            </a:r>
            <a:br>
              <a:rPr lang="ru-RU" sz="2700" b="1" dirty="0" smtClean="0"/>
            </a:br>
            <a:r>
              <a:rPr lang="ru-RU" sz="2700" b="1" dirty="0" smtClean="0"/>
              <a:t/>
            </a:r>
            <a:br>
              <a:rPr lang="ru-RU" sz="2700" b="1" dirty="0" smtClean="0"/>
            </a:br>
            <a:r>
              <a:rPr lang="ru-RU" sz="2700" b="1" dirty="0" smtClean="0"/>
              <a:t/>
            </a:r>
            <a:br>
              <a:rPr lang="ru-RU" sz="2700" b="1" dirty="0" smtClean="0"/>
            </a:br>
            <a:r>
              <a:rPr lang="ru-RU" sz="2700" b="1" dirty="0" smtClean="0"/>
              <a:t/>
            </a:r>
            <a:br>
              <a:rPr lang="ru-RU" sz="2700" b="1" dirty="0" smtClean="0"/>
            </a:br>
            <a:r>
              <a:rPr lang="ru-RU" sz="2700" b="1" dirty="0" smtClean="0"/>
              <a:t/>
            </a:r>
            <a:br>
              <a:rPr lang="ru-RU" sz="2700" b="1" dirty="0" smtClean="0"/>
            </a:br>
            <a:r>
              <a:rPr lang="ru-RU" sz="2700" b="1" dirty="0" smtClean="0"/>
              <a:t/>
            </a:r>
            <a:br>
              <a:rPr lang="ru-RU" sz="2700" b="1" dirty="0" smtClean="0"/>
            </a:br>
            <a:r>
              <a:rPr lang="ru-RU" sz="2700" b="1" dirty="0" smtClean="0"/>
              <a:t/>
            </a:r>
            <a:br>
              <a:rPr lang="ru-RU" sz="2700" b="1" dirty="0" smtClean="0"/>
            </a:br>
            <a:r>
              <a:rPr lang="ru-RU" sz="2700" b="1" dirty="0" smtClean="0"/>
              <a:t/>
            </a:r>
            <a:br>
              <a:rPr lang="ru-RU" sz="2700" b="1" dirty="0" smtClean="0"/>
            </a:br>
            <a:r>
              <a:rPr lang="ru-RU" sz="2700" b="1" dirty="0" smtClean="0"/>
              <a:t/>
            </a:r>
            <a:br>
              <a:rPr lang="ru-RU" sz="2700" b="1" dirty="0" smtClean="0"/>
            </a:br>
            <a:r>
              <a:rPr lang="ru-RU" sz="2700" b="1" dirty="0" smtClean="0"/>
              <a:t/>
            </a:r>
            <a:br>
              <a:rPr lang="ru-RU" sz="2700" b="1" dirty="0" smtClean="0"/>
            </a:br>
            <a:r>
              <a:rPr lang="ru-RU" sz="2700" b="1" dirty="0" smtClean="0"/>
              <a:t>Гильотина как эффективное средство от мигрени</a:t>
            </a:r>
            <a:br>
              <a:rPr lang="ru-RU" sz="2700" b="1" dirty="0" smtClean="0"/>
            </a:br>
            <a:r>
              <a:rPr lang="ru-RU" sz="1800" u="sng" dirty="0" smtClean="0">
                <a:hlinkClick r:id="rId3"/>
              </a:rPr>
              <a:t>http://polit.ru/article/2012/11/27/edu/</a:t>
            </a:r>
            <a:r>
              <a:rPr lang="ru-RU" sz="1800" dirty="0" smtClean="0"/>
              <a:t/>
            </a:r>
            <a:br>
              <a:rPr lang="ru-RU" sz="1800" dirty="0" smtClean="0"/>
            </a:br>
            <a:r>
              <a:rPr lang="ru-RU" dirty="0" smtClean="0"/>
              <a:t/>
            </a:r>
            <a:br>
              <a:rPr lang="ru-RU" dirty="0" smtClean="0"/>
            </a:br>
            <a:endParaRPr lang="ru-RU" dirty="0"/>
          </a:p>
        </p:txBody>
      </p:sp>
      <p:sp>
        <p:nvSpPr>
          <p:cNvPr id="3" name="Содержимое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ru-RU" dirty="0" smtClean="0"/>
              <a:t>«К финансовому обнищанию преподавательского состава высшей школы добавился какой-то ураганный разгул российской бюрократии, бессмысленной и беспощадной»</a:t>
            </a:r>
          </a:p>
          <a:p>
            <a:pPr algn="r">
              <a:buNone/>
            </a:pPr>
            <a:r>
              <a:rPr lang="ru-RU" sz="2000" i="1" dirty="0" smtClean="0">
                <a:solidFill>
                  <a:schemeClr val="accent1">
                    <a:lumMod val="50000"/>
                  </a:schemeClr>
                </a:solidFill>
              </a:rPr>
              <a:t>С.Ю.Неклюдов</a:t>
            </a:r>
          </a:p>
          <a:p>
            <a:endParaRPr lang="ru-RU" dirty="0"/>
          </a:p>
        </p:txBody>
      </p:sp>
      <p:pic>
        <p:nvPicPr>
          <p:cNvPr id="8" name="Picture 2" descr="C:\Documents and Settings\PaulC\Мои документы\Downloads\Неклюдов Сергей Юрьевич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/>
          <a:srcRect/>
          <a:stretch>
            <a:fillRect/>
          </a:stretch>
        </p:blipFill>
        <p:spPr bwMode="auto">
          <a:xfrm>
            <a:off x="5176071" y="1295401"/>
            <a:ext cx="2982857" cy="4114800"/>
          </a:xfrm>
          <a:prstGeom prst="rect">
            <a:avLst/>
          </a:prstGeom>
          <a:noFill/>
        </p:spPr>
      </p:pic>
      <p:sp>
        <p:nvSpPr>
          <p:cNvPr id="7" name="TextBox 6"/>
          <p:cNvSpPr txBox="1"/>
          <p:nvPr/>
        </p:nvSpPr>
        <p:spPr>
          <a:xfrm>
            <a:off x="4953000" y="5486400"/>
            <a:ext cx="39624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600" dirty="0" smtClean="0"/>
              <a:t>Профессор РГГУ, </a:t>
            </a:r>
          </a:p>
          <a:p>
            <a:r>
              <a:rPr lang="ru-RU" sz="1600" dirty="0" smtClean="0"/>
              <a:t>доктор филологических наук </a:t>
            </a:r>
          </a:p>
          <a:p>
            <a:r>
              <a:rPr lang="ru-RU" sz="1600" dirty="0" smtClean="0"/>
              <a:t>С.Ю. Неклюдов</a:t>
            </a:r>
            <a:endParaRPr lang="ru-RU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1066800"/>
          </a:xfrm>
        </p:spPr>
        <p:txBody>
          <a:bodyPr>
            <a:normAutofit fontScale="90000"/>
          </a:bodyPr>
          <a:lstStyle/>
          <a:p>
            <a:r>
              <a:rPr lang="ru-RU" dirty="0" smtClean="0">
                <a:solidFill>
                  <a:schemeClr val="accent1">
                    <a:lumMod val="50000"/>
                  </a:schemeClr>
                </a:solidFill>
              </a:rPr>
              <a:t>Профессор С.Ю.Неклюдов</a:t>
            </a:r>
            <a:br>
              <a:rPr lang="ru-RU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ru-RU" sz="3600" u="sng" dirty="0" smtClean="0">
                <a:hlinkClick r:id="rId2"/>
              </a:rPr>
              <a:t> </a:t>
            </a:r>
            <a:r>
              <a:rPr lang="ru-RU" sz="2000" u="sng" dirty="0" smtClean="0">
                <a:hlinkClick r:id="rId2"/>
              </a:rPr>
              <a:t>http://polit.ru/article/2012/11/27/edu/</a:t>
            </a:r>
            <a:endParaRPr lang="ru-RU" sz="2000" dirty="0"/>
          </a:p>
        </p:txBody>
      </p:sp>
      <p:sp>
        <p:nvSpPr>
          <p:cNvPr id="3" name="Содержимое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ru-RU" dirty="0" smtClean="0"/>
              <a:t>Я прожил жизнь в твердом сознании, что никакой чиновник, вплоть до самого верховного, не имеет больших, чем я, прав на мою страну. У меня даже есть самонадеянное ощущение, что я сделал для нее гораздо больше, чем многие из них.</a:t>
            </a:r>
          </a:p>
          <a:p>
            <a:r>
              <a:rPr lang="ru-RU" dirty="0" smtClean="0"/>
              <a:t>Для меня </a:t>
            </a:r>
            <a:r>
              <a:rPr lang="ru-RU" b="1" dirty="0" smtClean="0"/>
              <a:t>Россия – это интеллектуальная держава, </a:t>
            </a:r>
            <a:r>
              <a:rPr lang="ru-RU" dirty="0" smtClean="0"/>
              <a:t>страна искусства, культуры и науки, я являюсь частью этой страны и имею свои обязательства по отношению к ней. Надеюсь, что большинство их тех, кто читает эти строки, чувствует то же самое.</a:t>
            </a:r>
          </a:p>
          <a:p>
            <a:r>
              <a:rPr lang="ru-RU" dirty="0" smtClean="0"/>
              <a:t>Сейчас, когда она оказалась в тяжелейшем положении, </a:t>
            </a:r>
            <a:r>
              <a:rPr lang="ru-RU" b="1" dirty="0" smtClean="0"/>
              <a:t>нельзя допустить, чтобы из-за цинизма одних, невежества других, </a:t>
            </a:r>
            <a:r>
              <a:rPr lang="ru-RU" dirty="0" smtClean="0"/>
              <a:t>попустительства третьих </a:t>
            </a:r>
            <a:r>
              <a:rPr lang="ru-RU" b="1" dirty="0" smtClean="0"/>
              <a:t>мы навсегда потеряли ее. </a:t>
            </a:r>
          </a:p>
          <a:p>
            <a:endParaRPr lang="ru-RU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Documents and Settings\PaulC\Мои документы\Downloads\Профсоюз на марше.jpg"/>
          <p:cNvPicPr>
            <a:picLocks noGrp="1" noChangeAspect="1" noChangeArrowheads="1"/>
          </p:cNvPicPr>
          <p:nvPr>
            <p:ph sz="quarter" idx="4294967295"/>
          </p:nvPr>
        </p:nvPicPr>
        <p:blipFill>
          <a:blip r:embed="rId2"/>
          <a:stretch>
            <a:fillRect/>
          </a:stretch>
        </p:blipFill>
        <p:spPr bwMode="auto">
          <a:xfrm>
            <a:off x="2133600" y="1676400"/>
            <a:ext cx="6096000" cy="4572000"/>
          </a:xfrm>
          <a:prstGeom prst="rect">
            <a:avLst/>
          </a:prstGeom>
          <a:noFill/>
        </p:spPr>
      </p:pic>
      <p:pic>
        <p:nvPicPr>
          <p:cNvPr id="4" name="Содержимое 3" descr="университетская солидарность.bmp"/>
          <p:cNvPicPr>
            <a:picLocks noGrp="1" noChangeAspect="1"/>
          </p:cNvPicPr>
          <p:nvPr>
            <p:ph sz="quarter" idx="4294967295"/>
          </p:nvPr>
        </p:nvPicPr>
        <p:blipFill>
          <a:blip r:embed="rId3"/>
          <a:stretch>
            <a:fillRect/>
          </a:stretch>
        </p:blipFill>
        <p:spPr>
          <a:xfrm>
            <a:off x="685800" y="381000"/>
            <a:ext cx="6096000" cy="1246188"/>
          </a:xfr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301752" y="457200"/>
            <a:ext cx="8537448" cy="1447800"/>
          </a:xfrm>
        </p:spPr>
        <p:txBody>
          <a:bodyPr>
            <a:normAutofit fontScale="90000"/>
          </a:bodyPr>
          <a:lstStyle/>
          <a:p>
            <a:r>
              <a:rPr lang="ru-RU" b="1" dirty="0" smtClean="0"/>
              <a:t/>
            </a:r>
            <a:br>
              <a:rPr lang="ru-RU" b="1" dirty="0" smtClean="0"/>
            </a:br>
            <a:r>
              <a:rPr lang="ru-RU" b="1" dirty="0" smtClean="0"/>
              <a:t/>
            </a:r>
            <a:br>
              <a:rPr lang="ru-RU" b="1" dirty="0" smtClean="0"/>
            </a:br>
            <a:r>
              <a:rPr lang="ru-RU" b="1" dirty="0" smtClean="0"/>
              <a:t/>
            </a:r>
            <a:br>
              <a:rPr lang="ru-RU" b="1" dirty="0" smtClean="0"/>
            </a:br>
            <a:r>
              <a:rPr lang="ru-RU" b="1" dirty="0" smtClean="0"/>
              <a:t/>
            </a:r>
            <a:br>
              <a:rPr lang="ru-RU" b="1" dirty="0" smtClean="0"/>
            </a:br>
            <a:r>
              <a:rPr lang="ru-RU" sz="2700" dirty="0" smtClean="0">
                <a:solidFill>
                  <a:schemeClr val="accent1">
                    <a:lumMod val="50000"/>
                  </a:schemeClr>
                </a:solidFill>
              </a:rPr>
              <a:t>Обращение преподавателей высшей школы России </a:t>
            </a:r>
            <a:r>
              <a:rPr lang="ru-RU" sz="1600" b="1" dirty="0" smtClean="0"/>
              <a:t/>
            </a:r>
            <a:br>
              <a:rPr lang="ru-RU" sz="1600" b="1" dirty="0" smtClean="0"/>
            </a:br>
            <a:r>
              <a:rPr lang="ru-RU" sz="1600" u="sng" dirty="0" smtClean="0">
                <a:hlinkClick r:id="rId2"/>
              </a:rPr>
              <a:t>http://unisolidarity.ru/?p=2441</a:t>
            </a:r>
            <a:r>
              <a:rPr lang="ru-RU" sz="1600" b="1" dirty="0" smtClean="0"/>
              <a:t/>
            </a:r>
            <a:br>
              <a:rPr lang="ru-RU" sz="1600" b="1" dirty="0" smtClean="0"/>
            </a:br>
            <a:r>
              <a:rPr lang="ru-RU" dirty="0" smtClean="0"/>
              <a:t/>
            </a:r>
            <a:br>
              <a:rPr lang="ru-RU" dirty="0" smtClean="0"/>
            </a:br>
            <a:endParaRPr lang="ru-RU" dirty="0"/>
          </a:p>
        </p:txBody>
      </p:sp>
      <p:sp>
        <p:nvSpPr>
          <p:cNvPr id="3" name="Содержимое 2"/>
          <p:cNvSpPr>
            <a:spLocks noGrp="1"/>
          </p:cNvSpPr>
          <p:nvPr>
            <p:ph sz="quarter" idx="1"/>
          </p:nvPr>
        </p:nvSpPr>
        <p:spPr>
          <a:xfrm>
            <a:off x="304800" y="1905000"/>
            <a:ext cx="8503920" cy="4724400"/>
          </a:xfrm>
        </p:spPr>
        <p:txBody>
          <a:bodyPr>
            <a:normAutofit fontScale="32500" lnSpcReduction="20000"/>
          </a:bodyPr>
          <a:lstStyle/>
          <a:p>
            <a:pPr algn="r" fontAlgn="base">
              <a:buNone/>
            </a:pPr>
            <a:r>
              <a:rPr lang="ru-RU" sz="5500" i="1" dirty="0" smtClean="0"/>
              <a:t>Президенту РФ В.В. Путину</a:t>
            </a:r>
          </a:p>
          <a:p>
            <a:pPr algn="r" fontAlgn="base">
              <a:buNone/>
            </a:pPr>
            <a:r>
              <a:rPr lang="ru-RU" sz="5500" i="1" dirty="0" err="1" smtClean="0"/>
              <a:t>ПредседателюПравительства</a:t>
            </a:r>
            <a:r>
              <a:rPr lang="ru-RU" sz="5500" i="1" dirty="0" smtClean="0"/>
              <a:t> РФ Д.А. Медведеву</a:t>
            </a:r>
            <a:endParaRPr lang="ru-RU" sz="5500" dirty="0" smtClean="0"/>
          </a:p>
          <a:p>
            <a:pPr algn="r" fontAlgn="base">
              <a:buNone/>
            </a:pPr>
            <a:r>
              <a:rPr lang="ru-RU" sz="5500" i="1" dirty="0" smtClean="0"/>
              <a:t>Заместителю председателя Правительства РФ </a:t>
            </a:r>
            <a:r>
              <a:rPr lang="ru-RU" sz="5500" i="1" dirty="0" err="1" smtClean="0"/>
              <a:t>О.Ю.Голодец</a:t>
            </a:r>
            <a:endParaRPr lang="ru-RU" sz="5500" i="1" dirty="0" smtClean="0"/>
          </a:p>
          <a:p>
            <a:pPr fontAlgn="base">
              <a:buNone/>
            </a:pPr>
            <a:r>
              <a:rPr lang="ru-RU" dirty="0" smtClean="0"/>
              <a:t>    </a:t>
            </a:r>
          </a:p>
          <a:p>
            <a:pPr fontAlgn="base">
              <a:buNone/>
            </a:pPr>
            <a:endParaRPr lang="ru-RU" dirty="0" smtClean="0"/>
          </a:p>
          <a:p>
            <a:pPr fontAlgn="base">
              <a:buNone/>
            </a:pPr>
            <a:r>
              <a:rPr lang="ru-RU" dirty="0" smtClean="0"/>
              <a:t>          </a:t>
            </a:r>
          </a:p>
          <a:p>
            <a:pPr fontAlgn="base"/>
            <a:r>
              <a:rPr lang="ru-RU" sz="6000" dirty="0" smtClean="0"/>
              <a:t>Предпринимаемые Правительством Российской Федерации и </a:t>
            </a:r>
            <a:r>
              <a:rPr lang="ru-RU" sz="6000" dirty="0" err="1" smtClean="0"/>
              <a:t>Минобрнауки</a:t>
            </a:r>
            <a:r>
              <a:rPr lang="ru-RU" sz="6000" dirty="0" smtClean="0"/>
              <a:t> России меры ведут не к выходу из глубокого кризиса, в котором пребывает российское высшее профессиональное образование, а к его усугублению и грозят просто распадом системы, потерей страной значительной части своего интеллектуального потенциала, сокращением возможностей для социальной мобильности. </a:t>
            </a:r>
          </a:p>
          <a:p>
            <a:pPr fontAlgn="base"/>
            <a:r>
              <a:rPr lang="ru-RU" sz="6000" dirty="0" smtClean="0"/>
              <a:t>У вас есть шанс доказать, что провозглашаемые вами цели – это не пустые обещания, данные из популистских соображений. Доказать преподавателям вузов и обществу в целом, что вы и в самом деле озабочены будущим страны.</a:t>
            </a:r>
          </a:p>
          <a:p>
            <a:pPr fontAlgn="base"/>
            <a:endParaRPr lang="ru-RU" sz="6000" dirty="0" smtClean="0"/>
          </a:p>
          <a:p>
            <a:pPr fontAlgn="base">
              <a:buNone/>
            </a:pPr>
            <a:r>
              <a:rPr lang="ru-RU" sz="6000" dirty="0" smtClean="0"/>
              <a:t> </a:t>
            </a:r>
          </a:p>
          <a:p>
            <a:endParaRPr lang="ru-RU" sz="6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ru-RU" dirty="0" smtClean="0">
                <a:solidFill>
                  <a:schemeClr val="accent1">
                    <a:lumMod val="50000"/>
                  </a:schemeClr>
                </a:solidFill>
              </a:rPr>
              <a:t>О внесении законопроектов в Госдуму РФ</a:t>
            </a:r>
            <a:endParaRPr lang="ru-RU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Содержимое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229600" cy="4953000"/>
          </a:xfrm>
        </p:spPr>
        <p:txBody>
          <a:bodyPr>
            <a:normAutofit fontScale="77500" lnSpcReduction="20000"/>
          </a:bodyPr>
          <a:lstStyle/>
          <a:p>
            <a:pPr algn="just"/>
            <a:r>
              <a:rPr lang="ru-RU" dirty="0" smtClean="0"/>
              <a:t>Об увеличении финансирования образования до 7 процентов расходной части консолидированного бюджета страны;</a:t>
            </a:r>
          </a:p>
          <a:p>
            <a:pPr algn="just"/>
            <a:r>
              <a:rPr lang="ru-RU" dirty="0" smtClean="0"/>
              <a:t>Об отмене Постановления правительства РФ от 5 августа 2008 г. № 583, разрешающего ректорам вузов бесконтрольно распределять финансовые потоки за обучение в пользу ректората, а не ППС;</a:t>
            </a:r>
          </a:p>
          <a:p>
            <a:pPr algn="just"/>
            <a:r>
              <a:rPr lang="ru-RU" dirty="0" smtClean="0"/>
              <a:t>Об ограничении размера общего месячного дохода ректоров в размере 3-4 ставок ППС для усиления социально значимой функции учителя в становлении гражданского общества в нашей стране;</a:t>
            </a:r>
          </a:p>
          <a:p>
            <a:pPr lvl="0" algn="just"/>
            <a:r>
              <a:rPr lang="ru-RU" dirty="0" smtClean="0"/>
              <a:t>Об увеличении доли бюджетных мест в вузах до 80% с целью пресечения коррупции в высшей школе;</a:t>
            </a:r>
          </a:p>
          <a:p>
            <a:pPr algn="just"/>
            <a:r>
              <a:rPr lang="ru-RU" dirty="0" smtClean="0"/>
              <a:t>О вхождении в состав Ученых советов вузов представителей независимого профсоюза работников высшей школы «Университетская солидарность» с наделением их правом решающего голоса с целью обеспечения участия ППС в </a:t>
            </a:r>
            <a:r>
              <a:rPr lang="ru-RU" smtClean="0"/>
              <a:t>управлении вузами</a:t>
            </a:r>
            <a:endParaRPr lang="ru-RU" dirty="0" smtClean="0"/>
          </a:p>
          <a:p>
            <a:pPr algn="just"/>
            <a:endParaRPr lang="ru-RU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4041648" cy="1600200"/>
          </a:xfrm>
        </p:spPr>
        <p:txBody>
          <a:bodyPr>
            <a:normAutofit fontScale="90000"/>
          </a:bodyPr>
          <a:lstStyle/>
          <a:p>
            <a:r>
              <a:rPr lang="ru-RU" sz="1600" b="1" dirty="0" smtClean="0">
                <a:solidFill>
                  <a:schemeClr val="accent1">
                    <a:lumMod val="50000"/>
                  </a:schemeClr>
                </a:solidFill>
              </a:rPr>
              <a:t>Педагог Павел Шмаков: </a:t>
            </a:r>
            <a:r>
              <a:rPr lang="ru-RU" sz="1600" dirty="0" smtClean="0">
                <a:solidFill>
                  <a:schemeClr val="tx1"/>
                </a:solidFill>
              </a:rPr>
              <a:t>Мне нравятся все системы. Система </a:t>
            </a:r>
            <a:r>
              <a:rPr lang="ru-RU" sz="1600" dirty="0" err="1" smtClean="0">
                <a:solidFill>
                  <a:schemeClr val="tx1"/>
                </a:solidFill>
              </a:rPr>
              <a:t>Монтессори</a:t>
            </a:r>
            <a:r>
              <a:rPr lang="ru-RU" sz="1600" dirty="0" smtClean="0">
                <a:solidFill>
                  <a:schemeClr val="tx1"/>
                </a:solidFill>
              </a:rPr>
              <a:t>, Академия Хана, школа </a:t>
            </a:r>
            <a:r>
              <a:rPr lang="ru-RU" sz="1600" dirty="0" err="1" smtClean="0">
                <a:solidFill>
                  <a:schemeClr val="tx1"/>
                </a:solidFill>
              </a:rPr>
              <a:t>Саммерхилл</a:t>
            </a:r>
            <a:r>
              <a:rPr lang="ru-RU" sz="1600" dirty="0" smtClean="0">
                <a:solidFill>
                  <a:schemeClr val="tx1"/>
                </a:solidFill>
              </a:rPr>
              <a:t>, </a:t>
            </a:r>
            <a:r>
              <a:rPr lang="ru-RU" sz="1600" dirty="0" err="1" smtClean="0">
                <a:solidFill>
                  <a:schemeClr val="tx1"/>
                </a:solidFill>
              </a:rPr>
              <a:t>Вальдорфская</a:t>
            </a:r>
            <a:r>
              <a:rPr lang="ru-RU" sz="1600" dirty="0" smtClean="0">
                <a:solidFill>
                  <a:schemeClr val="tx1"/>
                </a:solidFill>
              </a:rPr>
              <a:t> система обучения, школа Толстого, система </a:t>
            </a:r>
            <a:r>
              <a:rPr lang="ru-RU" sz="1600" dirty="0" err="1" smtClean="0">
                <a:solidFill>
                  <a:schemeClr val="tx1"/>
                </a:solidFill>
              </a:rPr>
              <a:t>Френе</a:t>
            </a:r>
            <a:r>
              <a:rPr lang="ru-RU" sz="1100" dirty="0" smtClean="0"/>
              <a:t/>
            </a:r>
            <a:br>
              <a:rPr lang="ru-RU" sz="1100" dirty="0" smtClean="0"/>
            </a:br>
            <a:r>
              <a:rPr lang="en-US" sz="1100" dirty="0" smtClean="0">
                <a:hlinkClick r:id="rId3"/>
              </a:rPr>
              <a:t>http://kazan.rusplt.ru/index/pedagog_Pavel_Shmakov_ob_otlichii_rossiiskoi_i_finskoi_sistem_obrazovaniya-15119.html</a:t>
            </a:r>
            <a:r>
              <a:rPr lang="ru-RU" sz="1100" dirty="0" smtClean="0"/>
              <a:t/>
            </a:r>
            <a:br>
              <a:rPr lang="ru-RU" sz="1100" dirty="0" smtClean="0"/>
            </a:br>
            <a:endParaRPr lang="ru-RU" sz="1100" dirty="0"/>
          </a:p>
        </p:txBody>
      </p:sp>
      <p:sp>
        <p:nvSpPr>
          <p:cNvPr id="3" name="Содержимое 2"/>
          <p:cNvSpPr>
            <a:spLocks noGrp="1"/>
          </p:cNvSpPr>
          <p:nvPr>
            <p:ph sz="half" idx="1"/>
          </p:nvPr>
        </p:nvSpPr>
        <p:spPr>
          <a:xfrm>
            <a:off x="301752" y="1905000"/>
            <a:ext cx="4038600" cy="4148328"/>
          </a:xfrm>
        </p:spPr>
        <p:txBody>
          <a:bodyPr>
            <a:normAutofit fontScale="70000" lnSpcReduction="20000"/>
          </a:bodyPr>
          <a:lstStyle/>
          <a:p>
            <a:pPr fontAlgn="base"/>
            <a:r>
              <a:rPr lang="ru-RU" b="1" dirty="0" smtClean="0"/>
              <a:t>Финляндия </a:t>
            </a:r>
            <a:r>
              <a:rPr lang="ru-RU" dirty="0" smtClean="0"/>
              <a:t>свой путь на вершину рейтинга PISA (Международная программа по оценке образовательных достижений) начала с того, что в 1970–е годы </a:t>
            </a:r>
            <a:r>
              <a:rPr lang="ru-RU" b="1" dirty="0" smtClean="0"/>
              <a:t>отказалась от системы РОНО</a:t>
            </a:r>
            <a:r>
              <a:rPr lang="ru-RU" dirty="0" smtClean="0"/>
              <a:t>, от надзора за учителем. </a:t>
            </a:r>
          </a:p>
          <a:p>
            <a:pPr fontAlgn="base"/>
            <a:r>
              <a:rPr lang="ru-RU" dirty="0" smtClean="0"/>
              <a:t>Они не ловят учителя за то, что он не вовремя заполнил журнал или прислал отчет. </a:t>
            </a:r>
          </a:p>
          <a:p>
            <a:pPr fontAlgn="base"/>
            <a:r>
              <a:rPr lang="ru-RU" dirty="0" smtClean="0"/>
              <a:t>Он должен, прежде всего, </a:t>
            </a:r>
            <a:r>
              <a:rPr lang="ru-RU" b="1" dirty="0" smtClean="0"/>
              <a:t>учить, а не отчитываться. </a:t>
            </a:r>
          </a:p>
          <a:p>
            <a:pPr fontAlgn="base"/>
            <a:r>
              <a:rPr lang="ru-RU" dirty="0" smtClean="0"/>
              <a:t>У нас же в стране есть смешное изречение: «Школа — это место, где дети мешают учителям заполнять бумажки».</a:t>
            </a:r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800600" y="2743200"/>
            <a:ext cx="4038600" cy="3310128"/>
          </a:xfrm>
        </p:spPr>
        <p:txBody>
          <a:bodyPr>
            <a:normAutofit fontScale="70000" lnSpcReduction="20000"/>
          </a:bodyPr>
          <a:lstStyle/>
          <a:p>
            <a:r>
              <a:rPr lang="ru-RU" dirty="0" smtClean="0"/>
              <a:t>Наша система работает для «хороших» детей. Мы уделяем много внимания сильным детям, то есть в принципе тем, кому помощь особо не нужна. У нас всегда была и остается блестящая олимпиадная подготовка. Около 40% детей задействованы в процессе обучения, а остальные — гигантская масса детей, а потом и взрослых — не обучены, не приспособлены, им не хватило внимания.</a:t>
            </a:r>
            <a:endParaRPr lang="ru-RU" dirty="0"/>
          </a:p>
        </p:txBody>
      </p:sp>
      <p:sp>
        <p:nvSpPr>
          <p:cNvPr id="5" name="TextBox 4"/>
          <p:cNvSpPr txBox="1"/>
          <p:nvPr/>
        </p:nvSpPr>
        <p:spPr>
          <a:xfrm>
            <a:off x="6172200" y="5486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ru-RU" dirty="0"/>
          </a:p>
        </p:txBody>
      </p:sp>
      <p:pic>
        <p:nvPicPr>
          <p:cNvPr id="6" name="Picture 2" descr="C:\Documents and Settings\PaulC\Мои документы\Downloads\Педагог Павел Шмаков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029200" y="304800"/>
            <a:ext cx="2933700" cy="21336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3352799" y="5029200"/>
            <a:ext cx="5514975" cy="1219200"/>
          </a:xfrm>
        </p:spPr>
        <p:txBody>
          <a:bodyPr/>
          <a:lstStyle/>
          <a:p>
            <a:r>
              <a:rPr lang="ru-RU" sz="2000" b="0" dirty="0" smtClean="0">
                <a:hlinkClick r:id="rId2"/>
              </a:rPr>
              <a:t>http://democrator.ru/problem/9453</a:t>
            </a:r>
            <a:endParaRPr lang="ru-RU" sz="2000" b="0" dirty="0"/>
          </a:p>
        </p:txBody>
      </p:sp>
      <p:pic>
        <p:nvPicPr>
          <p:cNvPr id="5" name="Picture 2" descr="C:\Documents and Settings\PaulC\Мои документы\Downloads\реформа образования.jpg"/>
          <p:cNvPicPr>
            <a:picLocks noGrp="1" noChangeAspect="1" noChangeArrowheads="1"/>
          </p:cNvPicPr>
          <p:nvPr>
            <p:ph type="pic" idx="1"/>
          </p:nvPr>
        </p:nvPicPr>
        <p:blipFill>
          <a:blip r:embed="rId3"/>
          <a:srcRect l="8148" r="8148"/>
          <a:stretch>
            <a:fillRect/>
          </a:stretch>
        </p:blipFill>
        <p:spPr bwMode="auto">
          <a:xfrm>
            <a:off x="3581400" y="838200"/>
            <a:ext cx="5181600" cy="4038600"/>
          </a:xfrm>
          <a:prstGeom prst="rect">
            <a:avLst/>
          </a:prstGeom>
          <a:noFill/>
        </p:spPr>
      </p:pic>
      <p:sp>
        <p:nvSpPr>
          <p:cNvPr id="3" name="Содержимое 2"/>
          <p:cNvSpPr>
            <a:spLocks noGrp="1"/>
          </p:cNvSpPr>
          <p:nvPr>
            <p:ph type="body" sz="half" idx="2"/>
          </p:nvPr>
        </p:nvSpPr>
        <p:spPr>
          <a:xfrm>
            <a:off x="304800" y="990600"/>
            <a:ext cx="2667000" cy="5257800"/>
          </a:xfrm>
        </p:spPr>
        <p:txBody>
          <a:bodyPr>
            <a:normAutofit lnSpcReduction="10000"/>
          </a:bodyPr>
          <a:lstStyle/>
          <a:p>
            <a:r>
              <a:rPr lang="ru-RU" b="1" dirty="0" smtClean="0"/>
              <a:t>Судьбы национального образования и национальной науки не могут решаться за нашей спиной, они должны быть в руках профессионального сообщества, а не в монопольном владении кучки чиновников, по своему произволу и без достаточной компетентности пытающихся решать вопросы, от которых – в самом прямом смысле – зависит будущее нашей страны</a:t>
            </a:r>
            <a:r>
              <a:rPr lang="ru-RU" dirty="0" smtClean="0"/>
              <a:t> </a:t>
            </a:r>
          </a:p>
          <a:p>
            <a:pPr>
              <a:buNone/>
            </a:pPr>
            <a:endParaRPr lang="ru-RU" dirty="0" smtClean="0"/>
          </a:p>
          <a:p>
            <a:endParaRPr lang="ru-RU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PaulC\Мои документы\Downloads\качество образования.pn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4038600" y="533400"/>
            <a:ext cx="3733800" cy="3505200"/>
          </a:xfrm>
          <a:prstGeom prst="rect">
            <a:avLst/>
          </a:prstGeom>
          <a:noFill/>
        </p:spPr>
      </p:pic>
      <p:sp>
        <p:nvSpPr>
          <p:cNvPr id="10" name="TextBox 9"/>
          <p:cNvSpPr txBox="1"/>
          <p:nvPr/>
        </p:nvSpPr>
        <p:spPr>
          <a:xfrm>
            <a:off x="533400" y="4343400"/>
            <a:ext cx="8458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3600" dirty="0" smtClean="0"/>
              <a:t>БЛАГОДАРЮ ЗА ВНИМАНИЕ!</a:t>
            </a:r>
            <a:endParaRPr lang="ru-RU" sz="3600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Официальная">
  <a:themeElements>
    <a:clrScheme name="Официальная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Официальная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Официальная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18</TotalTime>
  <Words>955</Words>
  <PresentationFormat>Экран (4:3)</PresentationFormat>
  <Paragraphs>56</Paragraphs>
  <Slides>11</Slides>
  <Notes>3</Notes>
  <HiddenSlides>0</HiddenSlides>
  <MMClips>0</MMClips>
  <ScaleCrop>false</ScaleCrop>
  <HeadingPairs>
    <vt:vector size="4" baseType="variant">
      <vt:variant>
        <vt:lpstr>Тема</vt:lpstr>
      </vt:variant>
      <vt:variant>
        <vt:i4>1</vt:i4>
      </vt:variant>
      <vt:variant>
        <vt:lpstr>Заголовки слайдов</vt:lpstr>
      </vt:variant>
      <vt:variant>
        <vt:i4>11</vt:i4>
      </vt:variant>
    </vt:vector>
  </HeadingPairs>
  <TitlesOfParts>
    <vt:vector size="12" baseType="lpstr">
      <vt:lpstr>Официальная</vt:lpstr>
      <vt:lpstr>  Секция Московского Экономического Форума Тема «БЕДНОСТЬ И НЕРАВЕНСТВО: РЕЦЕПТЫ ИЗЛЕЧЕНИЯ» Как остановить разрушительные реформы  образования, здравоохранения, науки, культуры? 16 февраля 2016 года  Конгресс-центр Торгово-промышленной Палаты России  </vt:lpstr>
      <vt:lpstr>«Качество образования обеспечивают не размеры вуза, а люди» </vt:lpstr>
      <vt:lpstr>Слайд 3</vt:lpstr>
      <vt:lpstr>           Гильотина как эффективное средство от мигрени http://polit.ru/article/2012/11/27/edu/  </vt:lpstr>
      <vt:lpstr>Профессор С.Ю.Неклюдов  http://polit.ru/article/2012/11/27/edu/</vt:lpstr>
      <vt:lpstr>Слайд 6</vt:lpstr>
      <vt:lpstr>    Обращение преподавателей высшей школы России  http://unisolidarity.ru/?p=2441  </vt:lpstr>
      <vt:lpstr>О внесении законопроектов в Госдуму РФ</vt:lpstr>
      <vt:lpstr>Педагог Павел Шмаков: Мне нравятся все системы. Система Монтессори, Академия Хана, школа Саммерхилл, Вальдорфская система обучения, школа Толстого, система Френе http://kazan.rusplt.ru/index/pedagog_Pavel_Shmakov_ob_otlichii_rossiiskoi_i_finskoi_sistem_obrazovaniya-15119.html </vt:lpstr>
      <vt:lpstr>http://democrator.ru/problem/9453</vt:lpstr>
      <vt:lpstr>Слайд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Секция Московского Экономического Форума Тема «БЕДНОСТЬ И НЕРАВЕНСТВО: РЕЦЕПТЫ ИЗЛЕЧЕНИЯ» Как остановить разрушительные реформы  образования, здравоохранения, науки, культуры? 16 февраля 2016 года  Конгресс-центр Торгово-промышленной Палаты России  </dc:title>
  <cp:lastModifiedBy>PaulC</cp:lastModifiedBy>
  <cp:revision>13</cp:revision>
  <dcterms:modified xsi:type="dcterms:W3CDTF">2016-03-23T16:31:45Z</dcterms:modified>
</cp:coreProperties>
</file>