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4" r:id="rId3"/>
    <p:sldId id="285" r:id="rId4"/>
    <p:sldId id="279" r:id="rId5"/>
    <p:sldId id="278" r:id="rId6"/>
    <p:sldId id="28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99"/>
    <a:srgbClr val="5F5F5F"/>
    <a:srgbClr val="FFFF99"/>
    <a:srgbClr val="FFCC66"/>
    <a:srgbClr val="CC0000"/>
    <a:srgbClr val="CCECFF"/>
    <a:srgbClr val="CCFFCC"/>
    <a:srgbClr val="CCFF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13" autoAdjust="0"/>
    <p:restoredTop sz="72311" autoAdjust="0"/>
  </p:normalViewPr>
  <p:slideViewPr>
    <p:cSldViewPr>
      <p:cViewPr varScale="1">
        <p:scale>
          <a:sx n="101" d="100"/>
          <a:sy n="101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23" y="-8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64854-BC78-49D2-A670-A9F876333AAD}" type="datetimeFigureOut">
              <a:rPr lang="ru-RU" smtClean="0"/>
              <a:t>11.02.2016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0368C-FA16-460F-813D-59815690B1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0368C-FA16-460F-813D-59815690B1B5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EB177-632F-444C-901A-9829FC90CD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F4D89-129F-477A-B2CF-5A305B2AC8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2DA8-70EB-4A29-8402-B0188E4D2F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C82E4F4-2413-4826-B98B-7806224AB2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E12A3-5435-452A-846E-BCA7A07302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00807-8BFA-4597-A953-BFBF8D4EC3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A19B8-8414-4C65-B4B0-D19D6E9BD2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F8C8A-0DC6-48D3-B9BB-28BD238E3D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13028-829D-4F08-A5C1-BE6263AE83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057E3-5371-4FF9-B083-076390F775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C7D79-0A41-42F5-BC29-195A835C56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87CA7-6737-4CEF-8D49-5DCA9B0364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9982C67-A518-42E2-B44A-8F74230C4AA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4" descr="ANd9GcRrcb0_rJHJn2TWS3hxXEb0PBBj7sCwjytyW3b5or4TNZgwmBri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511425"/>
            <a:ext cx="8458200" cy="2136775"/>
          </a:xfrm>
        </p:spPr>
        <p:txBody>
          <a:bodyPr/>
          <a:lstStyle/>
          <a:p>
            <a:r>
              <a:rPr lang="ru-RU" sz="4000" b="1" i="1" dirty="0" smtClean="0">
                <a:solidFill>
                  <a:schemeClr val="accent6"/>
                </a:solidFill>
              </a:rPr>
              <a:t>Бедность и неравенство: структура цены и спроса</a:t>
            </a:r>
            <a:endParaRPr lang="ru-RU" sz="4000" b="1" i="1" dirty="0">
              <a:solidFill>
                <a:schemeClr val="accent6"/>
              </a:solidFill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1447800" y="6324600"/>
            <a:ext cx="640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b="1" dirty="0" smtClean="0">
                <a:solidFill>
                  <a:schemeClr val="accent6"/>
                </a:solidFill>
              </a:rPr>
              <a:t>Март 2015</a:t>
            </a:r>
            <a:endParaRPr lang="ru-RU" sz="2000" b="1" dirty="0">
              <a:solidFill>
                <a:schemeClr val="accent6"/>
              </a:solidFill>
            </a:endParaRPr>
          </a:p>
        </p:txBody>
      </p:sp>
      <p:sp>
        <p:nvSpPr>
          <p:cNvPr id="8200" name="AutoShape 8" descr="data:image/jpeg;base64,/9j/4AAQSkZJRgABAQAAAQABAAD/2wCEAAkGBxITERQTExMWFhQXGRwUGRIYGRsYGBYYFRkXGBwZFxoaHCggHBolHRkWITQiJikrLi4uFx8zODMsNygtLy8BCgoKDg0OGhAQGiwkHCUsLywsLCwsLSw3MC8sLCwsLS0sLCwyLCwsKywsLC0sNSwsLCwtLCwtLCwtLCwsNzEsLP/AABEIAJQBVAMBIgACEQEDEQH/xAAcAAABBQEBAQAAAAAAAAAAAAAAAwQFBgcCAQj/xABHEAABAwEEAwoLBQgCAwEAAAABAAIDEQQSITEFQVEGEyJSYXGRkqGxBxUWMjRTVIHB0dIUF3JzgiNCg6Kys8LwNWJE4fEk/8QAGgEBAQEBAQEBAAAAAAAAAAAAAAECAwUEBv/EAC4RAQABAwEHAgUEAwAAAAAAAAABAgMRIQQSEzFRUpEUcTIzgbHwIkFhwQUj4f/aAAwDAQACEQMRAD8AtHja0euk6xR42tHrpOsUzQqh542tHrpOsUeNrR66TrFM0IHnja0euk6xR42tHrpOsUzQgeeNrR66TrFHja0euk6xTNCB542tHrpOsUeNrR66TrFM0IHnja0euk6xR42tHrpOsUzQgsu5S3Svno+RzhdJoSSMwrbMcBzjvCpW430j9B7wrpNkOcd4RTXT0hbZZ3NJDhFIQ4YEEMcQRyr5tG7PSPts/XK+j90Xolp/Jk/ocvlNuS9P/H001U1Zh8u0TMTGE95Z6R9tn65R5Z6R9tn65UChejwqO2PD596rqnvLPSPts/XKPLPSPts/XKgUJwqO2PBvVdU95Z6R9tn65R5Z6R9tn65UChOFR2x4N6rqnvLPSPts/XKPLPSPts/XKgV6nCo7Y8G9V1TvlnpH22frlHlnpH22frlQS8ThUdseDeq6p7yz0j7bP1ytA8DOnrVaLVO2eeSVrYrwa9xIBvtFRyrIVpvgF9MtH5P+bV8+1W6YtVTEQ6Wqp341bbIcW8/wKrPhOtskOi7RJE9zJG73R7TQis0YNDzEj3qyyZt5/gVUvC7/AMRaf4X9+JeDVyenYjN2mJ6x92IeWukfbJ+uUeWukfbJ+uVAoWH6fg2+2PCe8tdI+2T9co8tdI+2T9cqBQhwbfbHhPeWukfbJ+uUeWukfbJ+uVAoQ4NvtjwnvLXSPtk/XKPLXSPtk/XKgUIcG32x4T3lrpH2yfrlHlrpH2yfrlQKEODb7Y8J7y10j7ZP1yjy10j7ZP1yoFCHBt9seG0eDTTlpmssjpZ5HuExaHOcSQAyM05qk9KFH+CX0OT8939uJCscng7TTEXaoiD6aUNaXONA0Ek7AMVGQzzTtEkTgyNwqKt4XLWoOvWME60xZ3SQSsb5zmkDlOdPfSnvTXc7pCN8EbQQHMaGOYcCC0UyOrBdXwFILcWSMhmI3x9S0tGBDdpyqccBs5QlbPpJj5pIRUPZQmtOEDrbzVHSorSE7ZrZZ2RkO3omR7hiGjg4V91PeFzLYZHSWiSLgzMlDo3EUDgY2hzccwe8Kok/HMV6ZvCO8gFxAvVJ1NAxJBwXkOlwXtY+KWIvwYZG0DjsqCaO5CmVis/2eSS6x77sLPNGMji+QuIJwJxrTmTaZm/yMEbrQ79o17hIC2OMNN7W0G9qACCRtOn42vuNZJJwrhcxtReAJLQa8JwAJoFI2O0slYHsNWnX3gjURsVa3x0JgjfHJWKZz7zWlwkY5slHNI/eq4AhTWgoHNY4vbdMkj5bnED6UaeXDtSSDwFxZUUvFtQdVSMPdVIhs1DwmVrswAqMB7qpRg/ZipoLox2YZpu2zN1TOOFfOxpQivNj2BRXVJ614AHFO3A0qBlmNuvn7ayXCrm5iuGYrjq2dutJfZASP2z9RADs7uHbiDtJ5qLWWzXaHfHOFKYmoNTWvP8ABBZtxvpH6D3hXSbIc47wqXuN9I/Qe8K6TZDnHeFFMt0Xolp/Jk/ocvlrR9kdLIyNnnOIA2DaTyAVPuX1Lui9EtP5Mn9Dl81bkrW2O1ROfg01bU6rwoD006V6WwzMW65jm+a/ETVTEnn/AOCEb3LDJJK2rZCH8EOBpwS1wBHurtxTXSmjWGM2iz3t4DgwhxBc1xGOGpuLRia1OyhSOm9FSwzPa5riC4lrwCQ4EkjHbtG1SogdZ9GyiUXXTvbcjOdGlpqRqwB7Nq+rO7u1U1ZzMfv156fw5YzmJjkhtIaKkijhldQslaHtIrhUB113LQ96cP3OzDeQSxpla54vOu3GsAJvkjDA1oK61MDSkTN4jmF+E2aCSgxuyxAkDDjUukcoTTSDjao7LflYx7zaHVecATILrcMtQBOoJF25pnSNdfpMx4xqs0U64R9r0MWxmRksczG0vmM1LK63Ait3lTqLctKWVdJFG7gne3uo4XzRofhRpdqCljahZopDLHZmucze2Mixe+uZcQaBoz511PZGzx2t7Jork7o3hznULA01cJBqLe3BY49fXTPPx9Oq8On/AIp1qgdG5zHgtc00LTqKVkYxszmuBuBzm4Z0F4DoNE43SWxstoe5hq0BrA45vuNDbx56dyTlJFpfdbeO+Po2la8J2FF9UTM0xM9HGYiJ0dukspya8Z6602VxxXd+ycWQ68MOLhi7PzseUbF0+1vP/jtFaClw0rXUNuIHQj7c6l77OymHCLdlQOfE9yxif58tafkG074KG411cKVOA268+laB4BvTLR+T/m1Z5bLXfAFxjaGtWimdBQ8mA6OVaH4BfTLR+T/m1Y2iP9FS2/jhtkmbef4FVLwu/wDEWn+F/fiVtkzbz/AqpeF3/iLT/C/vxLwKuT1dn+bR7x93z7ovR755BHHS8ampyAArUqa33RsdGOhle4YOdeycMCBdcAabQktw9oay1UcaX2GMH/saEdNKc5CjbdomaKQxuY6taAgEh3K2maw9+v8AXdmiqZiIiJjE4zzz4OdMaLa1gnhqbO9xa2pq4EcamVSHU10GKR0voeSzlgdQh7bzS2tDyc4w6QpjSMJs+jWxSYSSSXwzW1o/+DrJ7atMxMmkbKA8RiOaHWN9ETG3cNRrXnadaOVN+5pu/qjX6xGIj7oObc1K2QRufG073vrnOdQMbUg1rmQRqqkbboR7Gh7HsmjLrl6Mk0ccg4UqCdSkbfCbQ6z1ljEhgDuGaB7zLIS2owBNa4qUk0g2zsO+x2dj3PjIihxN1jw8ufQ01GnKice5GP3npj+fz+0O3clLdxkiD6hu9F2N4ioYTSgfTUoWKA76GPBBvhrhrGNCOdXF1ga6F5E8dx9oFo30uoQylTUZ3wcKbVXLfbGzW0yN810gIrmQCBU89K+9G7F6uuaomc/TGPz+jGxmMOO+AltDS7mDqKeX7Le819KjM6sa688k1sDnB/BZfNDwaVr7k/dbX1B+zjNzgLppk4GmGQvV5KBHe5nOn3w4dJZOLIeWtNerHZgm9qfBQ721wOok5dvfVO3W19Kmzt1it3lIx5qkf+wmFtte+U4DW0r5uuprj769KJRE5/fzlp/gl9Dk/Pd/biQjwS+hyfnu/txIVjk8bavnVe6RUbbtBWeV158YvHMgkV56ZlSSF1eebWGwxwtuxsDRrpmecnEpyhCAQhCAqhCEHJYKXaYUpTkSP2KPHgDHPl1JwhA3+xx0pdFNmI11xoccUu1oAAGQwHMF6hBO7jfSP0HvCuk2Q5x3hUvcb6R+g94V0myHOO8KKZbovRLT+TJ/Q5fKYyX1Zui9EtP5Mn9Dl8ptyXq/434anybTzhMWLdNaom3Wy1aMAHAOpzE4qPt1tkmdfleXuyqdQ2ADADmTdC++LdETmIjLhNUzGJkIQhbZACKIQgEqy0PD98B4dS69hmc+TWUkhMB4NJzesds1avcvPGU1a3zWhbWjagHMA0wCaIWdynpC709Xq0zwC+mWj8n/ADasyWm+AX0y0fk/5tXHa/k1N2vjhtkmbef4FVLwu/8AEWn+F/fiVtkzbz/AqpeF3/iLT/C/vxL89Vyets/zaPePu+clN2fdXa2NuiSoyBcASPeRj76qEQsP09duiv4oifcta7W+V5fI4ucdZ/3AJFCEaiIiMQEIQiheseQQRmDUHlC8QgUs9ocw3mmh9x7CnHjSatd8PZsA2bAAmaEZmimdZg78Zy48M4ggmgqQTWlaVpXGiaIQixTEcoax4JfQ5Pz3f24kI8Evocn57v7cSFY5Pz+1fOq92gM3LWc5SuPMW6/cu/JCLjv7Pkudy+46KxxyRh7pA9zXmtBQty81SrdEximL9Q8843cq/wC/FdHwIzyRi47/AOX5I8kYuO/+X5KV8Vx0aKuN2tCXFxxIdjWtcQMTinFns4ZgCdmNOTYOTtUEF5IRcd/Z8keSEXHf2fJWNCCueSEXHf2fJB3Iw+sf/L8lY0laob7HMJpeBbXZUUQV8blIPWP2Zt+S68kYeO/+X5J9Y9CMZGI7ziA6/XI40ww1Ye9LeKY6EVecQcXF1KXcr1eKO1URY3Iw+sf/AC/JHkhFx39nyU9Z7O1go0UHyAHcAlVBEaL0AyB99rnE0IoaUxpsHIpObIc47wlEnNkOcd4QJ2+ziSKSNxo17HMJGoOBBOPOs3j8DdhI4NpnI2gxn/BaRpCyiWKSImgexzCRqvAivaoDcjuMisNnfA2R0jXPMl5wAIJa1lMOQdq727tVFM7tWJ6MVUxVOsKz9zFj9otHTH9CPuYsftFo6Y/oV8GhosM+DljlhTX/ALjXPFLQaOYxwcK1FaY8ZX1V7uThUdGe/cvY/aLR0x/Qj7l7H7RaOmP6FpqE9Xe7jhUdGZfcvY/aLR0x/Qj7l7H7RaOmP6FpqE9Xe7jhUdGZHwMWP2i0dMf0LkeBuxe0z9Mf0LSbZZxJG9hNA4FtdlRRMbJoRjI2sLnENJNcq1c11DTVVoT1V7uOFR0UY+Bix+0Wjpj+hA8DFj9otHTH9Cv3imOlKvOIdwnF2IBGF6u0p3BCGCjRQVJ6TVPV3u44VHRm33L2P2i0dMf0KwbjtwMGj5XyxSyvL2XCH3aAVBqLrRjgrahZq2i7VGJq0WLdMTmIJyZt5/gVHbqNDx2uyyWeVxYx92r20BFx7X6wRm0KRkzbz/AprpvRwtNnlgc4tErCwuGJAcKVC4y60TiqJzhnzPA3YSKi0zkbQYz/AILr7mLF7RaOmP6Fbtz25WOy2RllD3PaxznhxoDVxJxpsr79akX6KjJrjXDGudKGvPh/tBSYh9NW2XomcVzMKAPAzYvaJ+mP6EfcvY/X2jpZ9Cv79FRmuBx1V/7XumuvMY0pUp3FGGtDRkMExDPrL/dLNvuXsfr7R0s+hH3L2P19o6WfQtMQmIPWX+6WZ/cvY/X2jpZ9C8PgYsQztE/TH9C01NtJWMTRujJIBpiOQgpiD1l/ulnQ8DVi9onx5Y/oXp8DFi9otHTH9CvVn0KxrGMvON0EAg3a1cXVNNhOCU8Ux4VvGhJxcXedgRjqTEHrL/dKgjwMWL2i0dMf0L37l7H6+0dLPoWkxRhooMvmantXaYg9Zf7pVbc3uHhscToo5JHBzy+rrtakNbqAw4IQrShMONVyqqczOoQs28bT+uk6xR42n9dJ1itYYaShZt42n9dJ1ijxtP66TrFMDSULNvG0/rpOsUeNp/XSdYpgaShZt42n9dJ1ijxtP66TrFMDSULNvG0/rpOsUeNp/XSdYpgaShZt42n9dJ1ijxtP66TrFMDSUnNkOcd4VT3KW6V89HyOcLpNCSRmFbJshzjvCgUQkrSeA78J7kbwNrus75oFUJLeBtd1nfNG8Da7rO+aBVCS3gbXdZ3zRvA2u6zvmgVQkt4G13Wd80bwNrus75oFUJLeBtd1nfNG8Da7rO+aBVCS3gbXdZ3zRvA2u6zvmgVQkt4G13Wd81yGUeKE+acyTkW7SqO5M28/wKUScmbef4FeWnzdebciR+8NYUIKoSW8Da7rO+aN4G13Wd80XQqhJbwNrus75o3gbXdZ3zQ0KoSW8Da7rO+aN4G13Wd80NCqElvA2u6zvmjeBtd1nfNDQqhJbwNrus75o3gbXdZ3zQ0KoSW8Da7rO+aN4G13Wd80NCqFH2irXUBd1ie8r1F3WcoSc8rWNc9xo1oLidgAqVDxWi02hrZIXtjicAW3m1fyhwIIwNcRhsqtMJxCibLpFzJGQWgt3194sc0G6Q3acOEcaADVjSoS1l0tG+eWAVD46E1pRwNMW0NcKitaZhBIIUX4+hvzt4X7AAvcBeBLtTQMSQcDhmubNp1pe1kkM0JeaMMrQA853QWuNHU1FBLIUJa90sTJLjY5ZeEYy6NoLb4BcWAki84AEkDYpSw2tkrGyRm812Ry5CCNRBwogXQkQXGOopeLagnK8W4V5KpvctNDwowa4Z0AqMMtlefkQPkJhS01qN7pndJOeBoSG5Zjbr5+2Mnwq9lKitBiRXHVxe3WgtO430j9B7wrpNkOcd4VL3G+kfoPeFdJshzjvCivLV5jvwnuSqStXmO/Ce5NtN6UjstnltEpoyJpe7aaahyk0A5SgfIWf73pe3EWizW2OzWV7WvhbvNZC1wB/ah7TQjEYOINK0oU80DuhngtEOj9Iva+1yte+OWNhEbmsyDnENBkNHmjWgAAVxIW6rcRTnej2ZideS6IUTYtPxSWqaygESRAHGlHggGrca4VFa7Uj5Uwb9aIuEfs7N8e8C8MM2gDEkcy54aTiFXod1QvME1mngZIQ1ksjW3STgA664lhJyqudMbr44HujbFLMWuax5jAusc+l1hcSOGajAK4FjQouw6ehlhdKCWhpLHscKPY8Zsc3U7JNTuoi4j+z5piRPIUD5UxcR/Z80eVMXEf2fNN2RPJJ3nt/C7vYmGj9ORyuugFrjlWmPNQ5p+7z2/hd3sTA9kzbz/Ary05D8Tf6gvZM28/wK8tOQ/E3+oKEcyqFF7ptOxWKyy2qatyMVoPOcSQ0NbXWSQFV/smmLUTPFbYoIXAPhYIeEWOF5u+Nkbea6hAIqca4bZM4dLduK+dUR75/rK+IVT3P7onttDNH2xzTbd7M15jS2NzA6gAcaXn0q40AGesFS2itPxTzTwNBEkLrpBpwhlebQ5Vw6FWKoxMwlkKvs3WwF1qaGvIs10Oc0Xr5cS2jAMTRwIxp0L2y7pwZGRzWeazmQ0jdIG3XHU2rXG647CrhE+hVrSG7GOOQxxwzTUfvTnRtBaJKElgJIvPABwCkrNp6B8Ana43K3aEUcHDAsLdThs+CYEmhQPlTFxH9nzR5UR8R/Z803ZE8hQPlTFxH9nzTzRumo5jdFQ7YaY81CmJHds85CLZ5yFl1jkyrTtmdJZpo2+c5hAG05099Ke9NNyukY5LNG1pAfGwMczItLABkdWFVNKI0juass7r8kQvHEuBLa8pocTyrbij9Jztnt1ljiIcYS6SR4xDRweDXL92nvCSl0fK6W1Swi7PHMHRuIoHtdExrm45tPe1WHR2jYoG3YmBoOdMzTaTiU7QVrR9lNllluMfJdgjJujhSPL5S8gmgLsa0rlTkTScfaJGCKS1vG+tke2RoZFE1jr2uMOvYUABOeKuCKoKWZjAbNFJFJWGd77zWFwkY5stHNIzcS4AjNWDc5Z3tje57bhllfNvetgkIo0010FTylSlUIG7B+yGIHAGJyHBGJTVllbqnccK1vAmlCM8qGtcswE/MYu3aYUpTkySHi+LHgDHA5mvOgb/AGIVH7d+YIaHDG7hz41NdpdXZReyWW6Q7fHuFKUJqDU1rz6uZdixR0oG0GVASNddR2pZjQAAMgKAcgQT+430j9B7wrpNkOcd4VL3G+kfoPeFdJshzjvCivLV5jvwnuVV8LOjJLRom1RxAl4aJA0Ylwjc15AGskNOCtVq8x34T3JVBW9wW6Oz22xQvhe2rWNY+PJ0bmtALSNQ2HIiiqe6DSEdu09o+CzUk+yF888zcWsBFLl4a6hoI2uby0mtOeCrRVqkMr4Cx7jVxicWBx1ktHBqdoAqp/c5uaslhjMdlhbG04uIqXOI4zjUn3lQVu16LmfNbJoBS0QztfESMHAwRtezHMEV94SmirCbHaX0Y+VzbIHuujhSyulc55FaCpOquVFd0K5GcabLbaXR2ea2vklcA6BwuQwCoqZL0YoBStA4mq50y82ZkkEsb8bW20smDS5sjDI15FRk9oBFDswWkoTIpUVglmFptIjcwSyMeyJwo9zIo7l5w1F1a0zoEjYnGMkljjXDWOcH/dSvaFd4U0WilMH/ALt4tBAJpVxxGNSRh/1SJtLqUaxwoCKioJJZdqcNtD7grwhN4UnQthkdMw3SA1wcXEUGBr0q4u89v4Xd7Eqknee38Lu9iTOR7Jm3n+BXlpyH4m/1BeyZt5/gV5ach+Jv9QWSOal+GfR8kuipDG2+YnsnLOMyM8LoBJPICrDuY3Q2e2WZk8D2lpaC5tRWM0xa8aiMehTCoulfBLomeUymAsJNXCN5Y136RgPdTNBDyW5lv3SWY2Y32WGKTfpm4sLnhzQwOyNC4dDthUpLomd2/wA9l4NpZaZWAnAOilugg8gJDwf+pVr3P6As1ii3qzRNjZmaZuO1zji48pKk1cik6Js4sM9qEcUkjY4LOLrBVzzWS84VIqcbxFVH25gtkrG2ae2SVlbI9r+DBA1rrxrejBvDJoBWjITIziW1fZd4gmje0xWp0we1hc2WN5kcHNLRi7hAFuakIdGTPhmmMbmGWd0whPntYWtYCRxjdvEf9ld0JkUqS1kkne3iprdGX72BFMjWp5a+7h9oJvUY5tSTVtQcbv04+5XhCu8KX9sNQRG8UAGZyBJpWnuTjQ0EkkzHkODWAAuNf3W0wrtPerYhN4MLZ5yEWzzkLDrHJnKFZbDoewzAuitYka0gFzJI3AE5AkDAlOPJmzevdq/eZ+9gNWvVtWnFUkK3RbmLO4kNmcSMwHMNNWoJTyQi9ZJ/L9KKpqFcvJCL1kn8v0o8kIvWSfy/SgpqFcvJCL1kn8v0rx+5KEAkyPAGJJLaAD9KCnIVsZubsxFRO4jKocwiox2JR+5SACpleBtJaP8AFBT0K3x7lIHebK88xaf8V35IResk/l+lBFbjfSP0HvCuk2Q5x3hRmi9ARwPvtc8mhbQ0pjTYORSc2Q5x3hQeWrzHfhPclVzKyrSNoI6VzcdxuwKhRCTuO43YEXHcbsCgUQk7juN2BFx3G7AgUQk7juN2BFx3G7AgUQk7juN2BFx3G7AgUQk7juN2BFx3G7AgUSTvPb+F3exe3HcbsC8bEb1S6uBGrXT5Kj2TNvP8CvLTkPxN/qC9kzbz/Ar2VlRStMQa8xB+ChDtCTuO43YEXHcbsCKUQk7juN2BFx3G7AgUQk7juN2BFx3G7AgUQk7juN2BFx3G7AgUQk7juN2BFx3G7AgUQk7juN2BFx3G7AgaWzzkJZ9lqalx7EKNRVCG3M7jbNYY5I4d8LZHNe6+6pqzKhaBhgMNalXaKhObNQGZyaS4a9pPuNMk8JUb45bwatcKtbJmDRrrxqccgGmp5lWDuy2OOO9cbS8STicSSXHPlcT704UXJppoBdccWiuOGNI3SggVyLW9oSp0o0ODHAh1/e9WFQwg55Vexu2rggfoTE6TbfdG0Eua4MIw85zGyAYnikn9J5KpSabYA8lruABhhVxyLRjmDSurFBJpO0RB7XNOTgWmmwiiZSaWaA4ljsK0ApVxD97oMcydu1eu0vHqqcaYUx4LX15qOCAsuhomMEdCWh18VOvDZTYu26KhFaMAqQcCcxdprw81vQm7tNNwo0kXg3lILi0OaNYwrjTDHkSsulmNc5tHVEjIqYYmS7Rwx80VNfwFA9iiDcGin/oAdwHQu1HO0s0EtuuLwQLopkS1ta1pSrgNqfQyhzQ4ZHFB2k5shzjvCUSc2Q5x3hAohCEAhCEAhN7faxEwvIJALQaZi84NrzCtTyA5pu7SrAX4G6x10uwpkKkY1IHCr+E8iCQQmdl0g17roa4YVa40o4UBqKGowcM6JGHTLHUoHYmgGGNCMRQ0pcc1/MdoIQSSFF+O2BtS1wNK3cCTUMdhjscD7jsT6zz3r3BIuuu6scAcKc6BZCEIBCEIE5M28/wKUScmbef4FKIBCEIBCE3ttrETQ5wNKgYaqnM8gGJ5kDhCj/GzeHwTdY/ey7DE0aSQK1IF6n6TnhXqz6Sa8uF1wpkTSjuA1+FDhg4ZoHyFHxaVa5oe0EsuiQuwoGOrR2eIwdlqbzVIdLNfdDWklzWvAwyeHnHHVcNecIJBCYnSbavaASWua3VRxeQ3A1yDsDsIXdit2+ZNIF1r6mmT60y14FA7QhCAQhCAKRFmZQgCgLQzCo4La0HaelCEHL7FGQQWCh1fpLP6SQh9ijJcSwEuzPuA92AblsGxeoQeSWKMkuLeEcbwJBrQDMGuTQuTo+I5sGv+Zt09IACEIOzY46g3RUVI53VJ7z0rg6OiLblwXeLq8273ABCEHRsMdb1wVyr7we8A+5D7DGXXiwXs72vNru9jD7kIQeOsEZFC2uN6pJJqKY1JrqHQnDWgAACgGAAyCEIPVxIK9I7ChCDtCEIBCEIOJIw4UIqKg05WkEdoCQZYIxQBtAKUAJAwyqK0PvQhB02xRguIYAXYEgZg58y4m0dE4EXaVBbhhmC2opk6hIrnQoQg8boyIFxukl1RVxLsHBoIFTgCGNTpjAK0GZqeU/6EIQdIQhAIQhBy4Yjn+BXSEIBCEIBcSxNcKOAIzoUIQIssEYAAbQChu1NMAAKitDQNbnsXUdjjaXFrGguzIGdQB3AdCEIOG2CMZNproCQDzitDjjjrJOZK9+wx0HBpQNaCCQQGVAoQaigc4e8oQg9bYowQQ0VFSDzmprtxxx1ruGBrfNFMA33NyHuqUIQKoQhAIQh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data:image/jpeg;base64,/9j/4AAQSkZJRgABAQAAAQABAAD/2wCEAAkGBxITERQTExMWFhQXGRwUGRIYGRsYGBYYFRkXGBwZFxoaHCggHBolHRkWITQiJikrLi4uFx8zODMsNygtLy8BCgoKDg0OGhAQGiwkHCUsLywsLCwsLSw3MC8sLCwsLS0sLCwyLCwsKywsLC0sNSwsLCwtLCwtLCwtLCwsNzEsLP/AABEIAJQBVAMBIgACEQEDEQH/xAAcAAABBQEBAQAAAAAAAAAAAAAAAwQFBgcCAQj/xABHEAABAwEEAwoLBQgCAwEAAAABAAIDEQQSITEFQVEGEyJSYXGRkqGxBxUWMjRTVIHB0dIUF3JzgiNCg6Kys8LwNWJE4fEk/8QAGgEBAQEBAQEBAAAAAAAAAAAAAAECAwUEBv/EAC4RAQABAwEHAgUEAwAAAAAAAAABAgMRIQQSEzFRUpEUcTIzgbHwIkFhwQUj4f/aAAwDAQACEQMRAD8AtHja0euk6xR42tHrpOsUzQqh542tHrpOsUeNrR66TrFM0IHnja0euk6xR42tHrpOsUzQgeeNrR66TrFHja0euk6xTNCB542tHrpOsUeNrR66TrFM0IHnja0euk6xR42tHrpOsUzQgsu5S3Svno+RzhdJoSSMwrbMcBzjvCpW430j9B7wrpNkOcd4RTXT0hbZZ3NJDhFIQ4YEEMcQRyr5tG7PSPts/XK+j90Xolp/Jk/ocvlNuS9P/H001U1Zh8u0TMTGE95Z6R9tn65R5Z6R9tn65UChejwqO2PD596rqnvLPSPts/XKPLPSPts/XKgUJwqO2PBvVdU95Z6R9tn65R5Z6R9tn65UChOFR2x4N6rqnvLPSPts/XKPLPSPts/XKgV6nCo7Y8G9V1TvlnpH22frlHlnpH22frlQS8ThUdseDeq6p7yz0j7bP1ytA8DOnrVaLVO2eeSVrYrwa9xIBvtFRyrIVpvgF9MtH5P+bV8+1W6YtVTEQ6Wqp341bbIcW8/wKrPhOtskOi7RJE9zJG73R7TQis0YNDzEj3qyyZt5/gVUvC7/AMRaf4X9+JeDVyenYjN2mJ6x92IeWukfbJ+uUeWukfbJ+uVAoWH6fg2+2PCe8tdI+2T9co8tdI+2T9cqBQhwbfbHhPeWukfbJ+uUeWukfbJ+uVAoQ4NvtjwnvLXSPtk/XKPLXSPtk/XKgUIcG32x4T3lrpH2yfrlHlrpH2yfrlQKEODb7Y8J7y10j7ZP1yjy10j7ZP1yoFCHBt9seG0eDTTlpmssjpZ5HuExaHOcSQAyM05qk9KFH+CX0OT8939uJCscng7TTEXaoiD6aUNaXONA0Ek7AMVGQzzTtEkTgyNwqKt4XLWoOvWME60xZ3SQSsb5zmkDlOdPfSnvTXc7pCN8EbQQHMaGOYcCC0UyOrBdXwFILcWSMhmI3x9S0tGBDdpyqccBs5QlbPpJj5pIRUPZQmtOEDrbzVHSorSE7ZrZZ2RkO3omR7hiGjg4V91PeFzLYZHSWiSLgzMlDo3EUDgY2hzccwe8Kok/HMV6ZvCO8gFxAvVJ1NAxJBwXkOlwXtY+KWIvwYZG0DjsqCaO5CmVis/2eSS6x77sLPNGMji+QuIJwJxrTmTaZm/yMEbrQ79o17hIC2OMNN7W0G9qACCRtOn42vuNZJJwrhcxtReAJLQa8JwAJoFI2O0slYHsNWnX3gjURsVa3x0JgjfHJWKZz7zWlwkY5slHNI/eq4AhTWgoHNY4vbdMkj5bnED6UaeXDtSSDwFxZUUvFtQdVSMPdVIhs1DwmVrswAqMB7qpRg/ZipoLox2YZpu2zN1TOOFfOxpQivNj2BRXVJ614AHFO3A0qBlmNuvn7ayXCrm5iuGYrjq2dutJfZASP2z9RADs7uHbiDtJ5qLWWzXaHfHOFKYmoNTWvP8ABBZtxvpH6D3hXSbIc47wqXuN9I/Qe8K6TZDnHeFFMt0Xolp/Jk/ocvlrR9kdLIyNnnOIA2DaTyAVPuX1Lui9EtP5Mn9Dl81bkrW2O1ROfg01bU6rwoD006V6WwzMW65jm+a/ETVTEnn/AOCEb3LDJJK2rZCH8EOBpwS1wBHurtxTXSmjWGM2iz3t4DgwhxBc1xGOGpuLRia1OyhSOm9FSwzPa5riC4lrwCQ4EkjHbtG1SogdZ9GyiUXXTvbcjOdGlpqRqwB7Nq+rO7u1U1ZzMfv156fw5YzmJjkhtIaKkijhldQslaHtIrhUB113LQ96cP3OzDeQSxpla54vOu3GsAJvkjDA1oK61MDSkTN4jmF+E2aCSgxuyxAkDDjUukcoTTSDjao7LflYx7zaHVecATILrcMtQBOoJF25pnSNdfpMx4xqs0U64R9r0MWxmRksczG0vmM1LK63Ait3lTqLctKWVdJFG7gne3uo4XzRofhRpdqCljahZopDLHZmucze2Mixe+uZcQaBoz511PZGzx2t7Jork7o3hznULA01cJBqLe3BY49fXTPPx9Oq8On/AIp1qgdG5zHgtc00LTqKVkYxszmuBuBzm4Z0F4DoNE43SWxstoe5hq0BrA45vuNDbx56dyTlJFpfdbeO+Po2la8J2FF9UTM0xM9HGYiJ0dukspya8Z6602VxxXd+ycWQ68MOLhi7PzseUbF0+1vP/jtFaClw0rXUNuIHQj7c6l77OymHCLdlQOfE9yxif58tafkG074KG411cKVOA268+laB4BvTLR+T/m1Z5bLXfAFxjaGtWimdBQ8mA6OVaH4BfTLR+T/m1Y2iP9FS2/jhtkmbef4FVLwu/wDEWn+F/fiVtkzbz/AqpeF3/iLT/C/vxLwKuT1dn+bR7x93z7ovR755BHHS8ampyAArUqa33RsdGOhle4YOdeycMCBdcAabQktw9oay1UcaX2GMH/saEdNKc5CjbdomaKQxuY6taAgEh3K2maw9+v8AXdmiqZiIiJjE4zzz4OdMaLa1gnhqbO9xa2pq4EcamVSHU10GKR0voeSzlgdQh7bzS2tDyc4w6QpjSMJs+jWxSYSSSXwzW1o/+DrJ7atMxMmkbKA8RiOaHWN9ETG3cNRrXnadaOVN+5pu/qjX6xGIj7oObc1K2QRufG073vrnOdQMbUg1rmQRqqkbboR7Gh7HsmjLrl6Mk0ccg4UqCdSkbfCbQ6z1ljEhgDuGaB7zLIS2owBNa4qUk0g2zsO+x2dj3PjIihxN1jw8ufQ01GnKice5GP3npj+fz+0O3clLdxkiD6hu9F2N4ioYTSgfTUoWKA76GPBBvhrhrGNCOdXF1ga6F5E8dx9oFo30uoQylTUZ3wcKbVXLfbGzW0yN810gIrmQCBU89K+9G7F6uuaomc/TGPz+jGxmMOO+AltDS7mDqKeX7Le819KjM6sa688k1sDnB/BZfNDwaVr7k/dbX1B+zjNzgLppk4GmGQvV5KBHe5nOn3w4dJZOLIeWtNerHZgm9qfBQ721wOok5dvfVO3W19Kmzt1it3lIx5qkf+wmFtte+U4DW0r5uuprj769KJRE5/fzlp/gl9Dk/Pd/biQjwS+hyfnu/txIVjk8bavnVe6RUbbtBWeV158YvHMgkV56ZlSSF1eebWGwxwtuxsDRrpmecnEpyhCAQhCAqhCEHJYKXaYUpTkSP2KPHgDHPl1JwhA3+xx0pdFNmI11xoccUu1oAAGQwHMF6hBO7jfSP0HvCuk2Q5x3hUvcb6R+g94V0myHOO8KKZbovRLT+TJ/Q5fKYyX1Zui9EtP5Mn9Dl8ptyXq/434anybTzhMWLdNaom3Wy1aMAHAOpzE4qPt1tkmdfleXuyqdQ2ADADmTdC++LdETmIjLhNUzGJkIQhbZACKIQgEqy0PD98B4dS69hmc+TWUkhMB4NJzesds1avcvPGU1a3zWhbWjagHMA0wCaIWdynpC709Xq0zwC+mWj8n/ADasyWm+AX0y0fk/5tXHa/k1N2vjhtkmbef4FVLwu/8AEWn+F/fiVtkzbz/AqpeF3/iLT/C/vxL89Vyets/zaPePu+clN2fdXa2NuiSoyBcASPeRj76qEQsP09duiv4oifcta7W+V5fI4ucdZ/3AJFCEaiIiMQEIQiheseQQRmDUHlC8QgUs9ocw3mmh9x7CnHjSatd8PZsA2bAAmaEZmimdZg78Zy48M4ggmgqQTWlaVpXGiaIQixTEcoax4JfQ5Pz3f24kI8Evocn57v7cSFY5Pz+1fOq92gM3LWc5SuPMW6/cu/JCLjv7Pkudy+46KxxyRh7pA9zXmtBQty81SrdEximL9Q8843cq/wC/FdHwIzyRi47/AOX5I8kYuO/+X5KV8Vx0aKuN2tCXFxxIdjWtcQMTinFns4ZgCdmNOTYOTtUEF5IRcd/Z8keSEXHf2fJWNCCueSEXHf2fJB3Iw+sf/L8lY0laob7HMJpeBbXZUUQV8blIPWP2Zt+S68kYeO/+X5J9Y9CMZGI7ziA6/XI40ww1Ye9LeKY6EVecQcXF1KXcr1eKO1URY3Iw+sf/AC/JHkhFx39nyU9Z7O1go0UHyAHcAlVBEaL0AyB99rnE0IoaUxpsHIpObIc47wlEnNkOcd4QJ2+ziSKSNxo17HMJGoOBBOPOs3j8DdhI4NpnI2gxn/BaRpCyiWKSImgexzCRqvAivaoDcjuMisNnfA2R0jXPMl5wAIJa1lMOQdq727tVFM7tWJ6MVUxVOsKz9zFj9otHTH9CPuYsftFo6Y/oV8GhosM+DljlhTX/ALjXPFLQaOYxwcK1FaY8ZX1V7uThUdGe/cvY/aLR0x/Qj7l7H7RaOmP6FpqE9Xe7jhUdGZfcvY/aLR0x/Qj7l7H7RaOmP6FpqE9Xe7jhUdGZHwMWP2i0dMf0LkeBuxe0z9Mf0LSbZZxJG9hNA4FtdlRRMbJoRjI2sLnENJNcq1c11DTVVoT1V7uOFR0UY+Bix+0Wjpj+hA8DFj9otHTH9Cv3imOlKvOIdwnF2IBGF6u0p3BCGCjRQVJ6TVPV3u44VHRm33L2P2i0dMf0KwbjtwMGj5XyxSyvL2XCH3aAVBqLrRjgrahZq2i7VGJq0WLdMTmIJyZt5/gVHbqNDx2uyyWeVxYx92r20BFx7X6wRm0KRkzbz/AprpvRwtNnlgc4tErCwuGJAcKVC4y60TiqJzhnzPA3YSKi0zkbQYz/AILr7mLF7RaOmP6Fbtz25WOy2RllD3PaxznhxoDVxJxpsr79akX6KjJrjXDGudKGvPh/tBSYh9NW2XomcVzMKAPAzYvaJ+mP6EfcvY/X2jpZ9Cv79FRmuBx1V/7XumuvMY0pUp3FGGtDRkMExDPrL/dLNvuXsfr7R0s+hH3L2P19o6WfQtMQmIPWX+6WZ/cvY/X2jpZ9C8PgYsQztE/TH9C01NtJWMTRujJIBpiOQgpiD1l/ulnQ8DVi9onx5Y/oXp8DFi9otHTH9CvVn0KxrGMvON0EAg3a1cXVNNhOCU8Ux4VvGhJxcXedgRjqTEHrL/dKgjwMWL2i0dMf0L37l7H6+0dLPoWkxRhooMvmantXaYg9Zf7pVbc3uHhscToo5JHBzy+rrtakNbqAw4IQrShMONVyqqczOoQs28bT+uk6xR42n9dJ1itYYaShZt42n9dJ1ijxtP66TrFMDSULNvG0/rpOsUeNp/XSdYpgaShZt42n9dJ1ijxtP66TrFMDSULNvG0/rpOsUeNp/XSdYpgaShZt42n9dJ1ijxtP66TrFMDSUnNkOcd4VT3KW6V89HyOcLpNCSRmFbJshzjvCgUQkrSeA78J7kbwNrus75oFUJLeBtd1nfNG8Da7rO+aBVCS3gbXdZ3zRvA2u6zvmgVQkt4G13Wd80bwNrus75oFUJLeBtd1nfNG8Da7rO+aBVCS3gbXdZ3zRvA2u6zvmgVQkt4G13Wd81yGUeKE+acyTkW7SqO5M28/wKUScmbef4FeWnzdebciR+8NYUIKoSW8Da7rO+aN4G13Wd80XQqhJbwNrus75o3gbXdZ3zQ0KoSW8Da7rO+aN4G13Wd80NCqElvA2u6zvmjeBtd1nfNDQqhJbwNrus75o3gbXdZ3zQ0KoSW8Da7rO+aN4G13Wd80NCqFH2irXUBd1ie8r1F3WcoSc8rWNc9xo1oLidgAqVDxWi02hrZIXtjicAW3m1fyhwIIwNcRhsqtMJxCibLpFzJGQWgt3194sc0G6Q3acOEcaADVjSoS1l0tG+eWAVD46E1pRwNMW0NcKitaZhBIIUX4+hvzt4X7AAvcBeBLtTQMSQcDhmubNp1pe1kkM0JeaMMrQA853QWuNHU1FBLIUJa90sTJLjY5ZeEYy6NoLb4BcWAki84AEkDYpSw2tkrGyRm812Ry5CCNRBwogXQkQXGOopeLagnK8W4V5KpvctNDwowa4Z0AqMMtlefkQPkJhS01qN7pndJOeBoSG5Zjbr5+2Mnwq9lKitBiRXHVxe3WgtO430j9B7wrpNkOcd4VL3G+kfoPeFdJshzjvCivLV5jvwnuSqStXmO/Ce5NtN6UjstnltEpoyJpe7aaahyk0A5SgfIWf73pe3EWizW2OzWV7WvhbvNZC1wB/ah7TQjEYOINK0oU80DuhngtEOj9Iva+1yte+OWNhEbmsyDnENBkNHmjWgAAVxIW6rcRTnej2ZideS6IUTYtPxSWqaygESRAHGlHggGrca4VFa7Uj5Uwb9aIuEfs7N8e8C8MM2gDEkcy54aTiFXod1QvME1mngZIQ1ksjW3STgA664lhJyqudMbr44HujbFLMWuax5jAusc+l1hcSOGajAK4FjQouw6ehlhdKCWhpLHscKPY8Zsc3U7JNTuoi4j+z5piRPIUD5UxcR/Z80eVMXEf2fNN2RPJJ3nt/C7vYmGj9ORyuugFrjlWmPNQ5p+7z2/hd3sTA9kzbz/Ary05D8Tf6gvZM28/wK8tOQ/E3+oKEcyqFF7ptOxWKyy2qatyMVoPOcSQ0NbXWSQFV/smmLUTPFbYoIXAPhYIeEWOF5u+Nkbea6hAIqca4bZM4dLduK+dUR75/rK+IVT3P7onttDNH2xzTbd7M15jS2NzA6gAcaXn0q40AGesFS2itPxTzTwNBEkLrpBpwhlebQ5Vw6FWKoxMwlkKvs3WwF1qaGvIs10Oc0Xr5cS2jAMTRwIxp0L2y7pwZGRzWeazmQ0jdIG3XHU2rXG647CrhE+hVrSG7GOOQxxwzTUfvTnRtBaJKElgJIvPABwCkrNp6B8Ana43K3aEUcHDAsLdThs+CYEmhQPlTFxH9nzR5UR8R/Z803ZE8hQPlTFxH9nzTzRumo5jdFQ7YaY81CmJHds85CLZ5yFl1jkyrTtmdJZpo2+c5hAG05099Ke9NNyukY5LNG1pAfGwMczItLABkdWFVNKI0juass7r8kQvHEuBLa8pocTyrbij9Jztnt1ljiIcYS6SR4xDRweDXL92nvCSl0fK6W1Swi7PHMHRuIoHtdExrm45tPe1WHR2jYoG3YmBoOdMzTaTiU7QVrR9lNllluMfJdgjJujhSPL5S8gmgLsa0rlTkTScfaJGCKS1vG+tke2RoZFE1jr2uMOvYUABOeKuCKoKWZjAbNFJFJWGd77zWFwkY5stHNIzcS4AjNWDc5Z3tje57bhllfNvetgkIo0010FTylSlUIG7B+yGIHAGJyHBGJTVllbqnccK1vAmlCM8qGtcswE/MYu3aYUpTkySHi+LHgDHA5mvOgb/AGIVH7d+YIaHDG7hz41NdpdXZReyWW6Q7fHuFKUJqDU1rz6uZdixR0oG0GVASNddR2pZjQAAMgKAcgQT+430j9B7wrpNkOcd4VL3G+kfoPeFdJshzjvCivLV5jvwnuVV8LOjJLRom1RxAl4aJA0Ylwjc15AGskNOCtVq8x34T3JVBW9wW6Oz22xQvhe2rWNY+PJ0bmtALSNQ2HIiiqe6DSEdu09o+CzUk+yF888zcWsBFLl4a6hoI2uby0mtOeCrRVqkMr4Cx7jVxicWBx1ktHBqdoAqp/c5uaslhjMdlhbG04uIqXOI4zjUn3lQVu16LmfNbJoBS0QztfESMHAwRtezHMEV94SmirCbHaX0Y+VzbIHuujhSyulc55FaCpOquVFd0K5GcabLbaXR2ea2vklcA6BwuQwCoqZL0YoBStA4mq50y82ZkkEsb8bW20smDS5sjDI15FRk9oBFDswWkoTIpUVglmFptIjcwSyMeyJwo9zIo7l5w1F1a0zoEjYnGMkljjXDWOcH/dSvaFd4U0WilMH/ALt4tBAJpVxxGNSRh/1SJtLqUaxwoCKioJJZdqcNtD7grwhN4UnQthkdMw3SA1wcXEUGBr0q4u89v4Xd7Eqknee38Lu9iTOR7Jm3n+BXlpyH4m/1BeyZt5/gV5ach+Jv9QWSOal+GfR8kuipDG2+YnsnLOMyM8LoBJPICrDuY3Q2e2WZk8D2lpaC5tRWM0xa8aiMehTCoulfBLomeUymAsJNXCN5Y136RgPdTNBDyW5lv3SWY2Y32WGKTfpm4sLnhzQwOyNC4dDthUpLomd2/wA9l4NpZaZWAnAOilugg8gJDwf+pVr3P6As1ii3qzRNjZmaZuO1zji48pKk1cik6Js4sM9qEcUkjY4LOLrBVzzWS84VIqcbxFVH25gtkrG2ae2SVlbI9r+DBA1rrxrejBvDJoBWjITIziW1fZd4gmje0xWp0we1hc2WN5kcHNLRi7hAFuakIdGTPhmmMbmGWd0whPntYWtYCRxjdvEf9ld0JkUqS1kkne3iprdGX72BFMjWp5a+7h9oJvUY5tSTVtQcbv04+5XhCu8KX9sNQRG8UAGZyBJpWnuTjQ0EkkzHkODWAAuNf3W0wrtPerYhN4MLZ5yEWzzkLDrHJnKFZbDoewzAuitYka0gFzJI3AE5AkDAlOPJmzevdq/eZ+9gNWvVtWnFUkK3RbmLO4kNmcSMwHMNNWoJTyQi9ZJ/L9KKpqFcvJCL1kn8v0o8kIvWSfy/SgpqFcvJCL1kn8v0rx+5KEAkyPAGJJLaAD9KCnIVsZubsxFRO4jKocwiox2JR+5SACpleBtJaP8AFBT0K3x7lIHebK88xaf8V35IResk/l+lBFbjfSP0HvCuk2Q5x3hRmi9ARwPvtc8mhbQ0pjTYORSc2Q5x3hQeWrzHfhPclVzKyrSNoI6VzcdxuwKhRCTuO43YEXHcbsCgUQk7juN2BFx3G7AgUQk7juN2BFx3G7AgUQk7juN2BFx3G7AgUQk7juN2BFx3G7AgUSTvPb+F3exe3HcbsC8bEb1S6uBGrXT5Kj2TNvP8CvLTkPxN/qC9kzbz/Ar2VlRStMQa8xB+ChDtCTuO43YEXHcbsCKUQk7juN2BFx3G7AgUQk7juN2BFx3G7AgUQk7juN2BFx3G7AgUQk7juN2BFx3G7AgUQk7juN2BFx3G7AgaWzzkJZ9lqalx7EKNRVCG3M7jbNYY5I4d8LZHNe6+6pqzKhaBhgMNalXaKhObNQGZyaS4a9pPuNMk8JUb45bwatcKtbJmDRrrxqccgGmp5lWDuy2OOO9cbS8STicSSXHPlcT704UXJppoBdccWiuOGNI3SggVyLW9oSp0o0ODHAh1/e9WFQwg55Vexu2rggfoTE6TbfdG0Eua4MIw85zGyAYnikn9J5KpSabYA8lruABhhVxyLRjmDSurFBJpO0RB7XNOTgWmmwiiZSaWaA4ljsK0ApVxD97oMcydu1eu0vHqqcaYUx4LX15qOCAsuhomMEdCWh18VOvDZTYu26KhFaMAqQcCcxdprw81vQm7tNNwo0kXg3lILi0OaNYwrjTDHkSsulmNc5tHVEjIqYYmS7Rwx80VNfwFA9iiDcGin/oAdwHQu1HO0s0EtuuLwQLopkS1ta1pSrgNqfQyhzQ4ZHFB2k5shzjvCUSc2Q5x3hAohCEAhCEAhN7faxEwvIJALQaZi84NrzCtTyA5pu7SrAX4G6x10uwpkKkY1IHCr+E8iCQQmdl0g17roa4YVa40o4UBqKGowcM6JGHTLHUoHYmgGGNCMRQ0pcc1/MdoIQSSFF+O2BtS1wNK3cCTUMdhjscD7jsT6zz3r3BIuuu6scAcKc6BZCEIBCEIE5M28/wKUScmbef4FKIBCEIBCE3ttrETQ5wNKgYaqnM8gGJ5kDhCj/GzeHwTdY/ey7DE0aSQK1IF6n6TnhXqz6Sa8uF1wpkTSjuA1+FDhg4ZoHyFHxaVa5oe0EsuiQuwoGOrR2eIwdlqbzVIdLNfdDWklzWvAwyeHnHHVcNecIJBCYnSbavaASWua3VRxeQ3A1yDsDsIXdit2+ZNIF1r6mmT60y14FA7QhCAQhCAKRFmZQgCgLQzCo4La0HaelCEHL7FGQQWCh1fpLP6SQh9ijJcSwEuzPuA92AblsGxeoQeSWKMkuLeEcbwJBrQDMGuTQuTo+I5sGv+Zt09IACEIOzY46g3RUVI53VJ7z0rg6OiLblwXeLq8273ABCEHRsMdb1wVyr7we8A+5D7DGXXiwXs72vNru9jD7kIQeOsEZFC2uN6pJJqKY1JrqHQnDWgAACgGAAyCEIPVxIK9I7ChCDtCEIBCEIOJIw4UIqKg05WkEdoCQZYIxQBtAKUAJAwyqK0PvQhB02xRguIYAXYEgZg58y4m0dE4EXaVBbhhmC2opk6hIrnQoQg8boyIFxukl1RVxLsHBoIFTgCGNTpjAK0GZqeU/6EIQdIQhAIQhBy4Yjn+BXSEIBCEIBcSxNcKOAIzoUIQIssEYAAbQChu1NMAAKitDQNbnsXUdjjaXFrGguzIGdQB3AdCEIOG2CMZNproCQDzitDjjjrJOZK9+wx0HBpQNaCCQQGVAoQaigc4e8oQg9bYowQQ0VFSDzmprtxxx1ruGBrfNFMA33NyHuqUIQKoQhAIQh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4" name="AutoShape 12" descr="data:image/jpeg;base64,/9j/4AAQSkZJRgABAQAAAQABAAD/2wCEAAkGBxITERQTExMWFhQXGRwUGRIYGRsYGBYYFRkXGBwZFxoaHCggHBolHRkWITQiJikrLi4uFx8zODMsNygtLy8BCgoKDg0OGhAQGiwkHCUsLywsLCwsLSw3MC8sLCwsLS0sLCwyLCwsKywsLC0sNSwsLCwtLCwtLCwtLCwsNzEsLP/AABEIAJQBVAMBIgACEQEDEQH/xAAcAAABBQEBAQAAAAAAAAAAAAAAAwQFBgcCAQj/xABHEAABAwEEAwoLBQgCAwEAAAABAAIDEQQSITEFQVEGEyJSYXGRkqGxBxUWMjRTVIHB0dIUF3JzgiNCg6Kys8LwNWJE4fEk/8QAGgEBAQEBAQEBAAAAAAAAAAAAAAECAwUEBv/EAC4RAQABAwEHAgUEAwAAAAAAAAABAgMRIQQSEzFRUpEUcTIzgbHwIkFhwQUj4f/aAAwDAQACEQMRAD8AtHja0euk6xR42tHrpOsUzQqh542tHrpOsUeNrR66TrFM0IHnja0euk6xR42tHrpOsUzQgeeNrR66TrFHja0euk6xTNCB542tHrpOsUeNrR66TrFM0IHnja0euk6xR42tHrpOsUzQgsu5S3Svno+RzhdJoSSMwrbMcBzjvCpW430j9B7wrpNkOcd4RTXT0hbZZ3NJDhFIQ4YEEMcQRyr5tG7PSPts/XK+j90Xolp/Jk/ocvlNuS9P/H001U1Zh8u0TMTGE95Z6R9tn65R5Z6R9tn65UChejwqO2PD596rqnvLPSPts/XKPLPSPts/XKgUJwqO2PBvVdU95Z6R9tn65R5Z6R9tn65UChOFR2x4N6rqnvLPSPts/XKPLPSPts/XKgV6nCo7Y8G9V1TvlnpH22frlHlnpH22frlQS8ThUdseDeq6p7yz0j7bP1ytA8DOnrVaLVO2eeSVrYrwa9xIBvtFRyrIVpvgF9MtH5P+bV8+1W6YtVTEQ6Wqp341bbIcW8/wKrPhOtskOi7RJE9zJG73R7TQis0YNDzEj3qyyZt5/gVUvC7/AMRaf4X9+JeDVyenYjN2mJ6x92IeWukfbJ+uUeWukfbJ+uVAoWH6fg2+2PCe8tdI+2T9co8tdI+2T9cqBQhwbfbHhPeWukfbJ+uUeWukfbJ+uVAoQ4NvtjwnvLXSPtk/XKPLXSPtk/XKgUIcG32x4T3lrpH2yfrlHlrpH2yfrlQKEODb7Y8J7y10j7ZP1yjy10j7ZP1yoFCHBt9seG0eDTTlpmssjpZ5HuExaHOcSQAyM05qk9KFH+CX0OT8939uJCscng7TTEXaoiD6aUNaXONA0Ek7AMVGQzzTtEkTgyNwqKt4XLWoOvWME60xZ3SQSsb5zmkDlOdPfSnvTXc7pCN8EbQQHMaGOYcCC0UyOrBdXwFILcWSMhmI3x9S0tGBDdpyqccBs5QlbPpJj5pIRUPZQmtOEDrbzVHSorSE7ZrZZ2RkO3omR7hiGjg4V91PeFzLYZHSWiSLgzMlDo3EUDgY2hzccwe8Kok/HMV6ZvCO8gFxAvVJ1NAxJBwXkOlwXtY+KWIvwYZG0DjsqCaO5CmVis/2eSS6x77sLPNGMji+QuIJwJxrTmTaZm/yMEbrQ79o17hIC2OMNN7W0G9qACCRtOn42vuNZJJwrhcxtReAJLQa8JwAJoFI2O0slYHsNWnX3gjURsVa3x0JgjfHJWKZz7zWlwkY5slHNI/eq4AhTWgoHNY4vbdMkj5bnED6UaeXDtSSDwFxZUUvFtQdVSMPdVIhs1DwmVrswAqMB7qpRg/ZipoLox2YZpu2zN1TOOFfOxpQivNj2BRXVJ614AHFO3A0qBlmNuvn7ayXCrm5iuGYrjq2dutJfZASP2z9RADs7uHbiDtJ5qLWWzXaHfHOFKYmoNTWvP8ABBZtxvpH6D3hXSbIc47wqXuN9I/Qe8K6TZDnHeFFMt0Xolp/Jk/ocvlrR9kdLIyNnnOIA2DaTyAVPuX1Lui9EtP5Mn9Dl81bkrW2O1ROfg01bU6rwoD006V6WwzMW65jm+a/ETVTEnn/AOCEb3LDJJK2rZCH8EOBpwS1wBHurtxTXSmjWGM2iz3t4DgwhxBc1xGOGpuLRia1OyhSOm9FSwzPa5riC4lrwCQ4EkjHbtG1SogdZ9GyiUXXTvbcjOdGlpqRqwB7Nq+rO7u1U1ZzMfv156fw5YzmJjkhtIaKkijhldQslaHtIrhUB113LQ96cP3OzDeQSxpla54vOu3GsAJvkjDA1oK61MDSkTN4jmF+E2aCSgxuyxAkDDjUukcoTTSDjao7LflYx7zaHVecATILrcMtQBOoJF25pnSNdfpMx4xqs0U64R9r0MWxmRksczG0vmM1LK63Ait3lTqLctKWVdJFG7gne3uo4XzRofhRpdqCljahZopDLHZmucze2Mixe+uZcQaBoz511PZGzx2t7Jork7o3hznULA01cJBqLe3BY49fXTPPx9Oq8On/AIp1qgdG5zHgtc00LTqKVkYxszmuBuBzm4Z0F4DoNE43SWxstoe5hq0BrA45vuNDbx56dyTlJFpfdbeO+Po2la8J2FF9UTM0xM9HGYiJ0dukspya8Z6602VxxXd+ycWQ68MOLhi7PzseUbF0+1vP/jtFaClw0rXUNuIHQj7c6l77OymHCLdlQOfE9yxif58tafkG074KG411cKVOA268+laB4BvTLR+T/m1Z5bLXfAFxjaGtWimdBQ8mA6OVaH4BfTLR+T/m1Y2iP9FS2/jhtkmbef4FVLwu/wDEWn+F/fiVtkzbz/AqpeF3/iLT/C/vxLwKuT1dn+bR7x93z7ovR755BHHS8ampyAArUqa33RsdGOhle4YOdeycMCBdcAabQktw9oay1UcaX2GMH/saEdNKc5CjbdomaKQxuY6taAgEh3K2maw9+v8AXdmiqZiIiJjE4zzz4OdMaLa1gnhqbO9xa2pq4EcamVSHU10GKR0voeSzlgdQh7bzS2tDyc4w6QpjSMJs+jWxSYSSSXwzW1o/+DrJ7atMxMmkbKA8RiOaHWN9ETG3cNRrXnadaOVN+5pu/qjX6xGIj7oObc1K2QRufG073vrnOdQMbUg1rmQRqqkbboR7Gh7HsmjLrl6Mk0ccg4UqCdSkbfCbQ6z1ljEhgDuGaB7zLIS2owBNa4qUk0g2zsO+x2dj3PjIihxN1jw8ufQ01GnKice5GP3npj+fz+0O3clLdxkiD6hu9F2N4ioYTSgfTUoWKA76GPBBvhrhrGNCOdXF1ga6F5E8dx9oFo30uoQylTUZ3wcKbVXLfbGzW0yN810gIrmQCBU89K+9G7F6uuaomc/TGPz+jGxmMOO+AltDS7mDqKeX7Le819KjM6sa688k1sDnB/BZfNDwaVr7k/dbX1B+zjNzgLppk4GmGQvV5KBHe5nOn3w4dJZOLIeWtNerHZgm9qfBQ721wOok5dvfVO3W19Kmzt1it3lIx5qkf+wmFtte+U4DW0r5uuprj769KJRE5/fzlp/gl9Dk/Pd/biQjwS+hyfnu/txIVjk8bavnVe6RUbbtBWeV158YvHMgkV56ZlSSF1eebWGwxwtuxsDRrpmecnEpyhCAQhCAqhCEHJYKXaYUpTkSP2KPHgDHPl1JwhA3+xx0pdFNmI11xoccUu1oAAGQwHMF6hBO7jfSP0HvCuk2Q5x3hUvcb6R+g94V0myHOO8KKZbovRLT+TJ/Q5fKYyX1Zui9EtP5Mn9Dl8ptyXq/434anybTzhMWLdNaom3Wy1aMAHAOpzE4qPt1tkmdfleXuyqdQ2ADADmTdC++LdETmIjLhNUzGJkIQhbZACKIQgEqy0PD98B4dS69hmc+TWUkhMB4NJzesds1avcvPGU1a3zWhbWjagHMA0wCaIWdynpC709Xq0zwC+mWj8n/ADasyWm+AX0y0fk/5tXHa/k1N2vjhtkmbef4FVLwu/8AEWn+F/fiVtkzbz/AqpeF3/iLT/C/vxL89Vyets/zaPePu+clN2fdXa2NuiSoyBcASPeRj76qEQsP09duiv4oifcta7W+V5fI4ucdZ/3AJFCEaiIiMQEIQiheseQQRmDUHlC8QgUs9ocw3mmh9x7CnHjSatd8PZsA2bAAmaEZmimdZg78Zy48M4ggmgqQTWlaVpXGiaIQixTEcoax4JfQ5Pz3f24kI8Evocn57v7cSFY5Pz+1fOq92gM3LWc5SuPMW6/cu/JCLjv7Pkudy+46KxxyRh7pA9zXmtBQty81SrdEximL9Q8843cq/wC/FdHwIzyRi47/AOX5I8kYuO/+X5KV8Vx0aKuN2tCXFxxIdjWtcQMTinFns4ZgCdmNOTYOTtUEF5IRcd/Z8keSEXHf2fJWNCCueSEXHf2fJB3Iw+sf/L8lY0laob7HMJpeBbXZUUQV8blIPWP2Zt+S68kYeO/+X5J9Y9CMZGI7ziA6/XI40ww1Ye9LeKY6EVecQcXF1KXcr1eKO1URY3Iw+sf/AC/JHkhFx39nyU9Z7O1go0UHyAHcAlVBEaL0AyB99rnE0IoaUxpsHIpObIc47wlEnNkOcd4QJ2+ziSKSNxo17HMJGoOBBOPOs3j8DdhI4NpnI2gxn/BaRpCyiWKSImgexzCRqvAivaoDcjuMisNnfA2R0jXPMl5wAIJa1lMOQdq727tVFM7tWJ6MVUxVOsKz9zFj9otHTH9CPuYsftFo6Y/oV8GhosM+DljlhTX/ALjXPFLQaOYxwcK1FaY8ZX1V7uThUdGe/cvY/aLR0x/Qj7l7H7RaOmP6FpqE9Xe7jhUdGZfcvY/aLR0x/Qj7l7H7RaOmP6FpqE9Xe7jhUdGZHwMWP2i0dMf0LkeBuxe0z9Mf0LSbZZxJG9hNA4FtdlRRMbJoRjI2sLnENJNcq1c11DTVVoT1V7uOFR0UY+Bix+0Wjpj+hA8DFj9otHTH9Cv3imOlKvOIdwnF2IBGF6u0p3BCGCjRQVJ6TVPV3u44VHRm33L2P2i0dMf0KwbjtwMGj5XyxSyvL2XCH3aAVBqLrRjgrahZq2i7VGJq0WLdMTmIJyZt5/gVHbqNDx2uyyWeVxYx92r20BFx7X6wRm0KRkzbz/AprpvRwtNnlgc4tErCwuGJAcKVC4y60TiqJzhnzPA3YSKi0zkbQYz/AILr7mLF7RaOmP6Fbtz25WOy2RllD3PaxznhxoDVxJxpsr79akX6KjJrjXDGudKGvPh/tBSYh9NW2XomcVzMKAPAzYvaJ+mP6EfcvY/X2jpZ9Cv79FRmuBx1V/7XumuvMY0pUp3FGGtDRkMExDPrL/dLNvuXsfr7R0s+hH3L2P19o6WfQtMQmIPWX+6WZ/cvY/X2jpZ9C8PgYsQztE/TH9C01NtJWMTRujJIBpiOQgpiD1l/ulnQ8DVi9onx5Y/oXp8DFi9otHTH9CvVn0KxrGMvON0EAg3a1cXVNNhOCU8Ux4VvGhJxcXedgRjqTEHrL/dKgjwMWL2i0dMf0L37l7H6+0dLPoWkxRhooMvmantXaYg9Zf7pVbc3uHhscToo5JHBzy+rrtakNbqAw4IQrShMONVyqqczOoQs28bT+uk6xR42n9dJ1itYYaShZt42n9dJ1ijxtP66TrFMDSULNvG0/rpOsUeNp/XSdYpgaShZt42n9dJ1ijxtP66TrFMDSULNvG0/rpOsUeNp/XSdYpgaShZt42n9dJ1ijxtP66TrFMDSUnNkOcd4VT3KW6V89HyOcLpNCSRmFbJshzjvCgUQkrSeA78J7kbwNrus75oFUJLeBtd1nfNG8Da7rO+aBVCS3gbXdZ3zRvA2u6zvmgVQkt4G13Wd80bwNrus75oFUJLeBtd1nfNG8Da7rO+aBVCS3gbXdZ3zRvA2u6zvmgVQkt4G13Wd81yGUeKE+acyTkW7SqO5M28/wKUScmbef4FeWnzdebciR+8NYUIKoSW8Da7rO+aN4G13Wd80XQqhJbwNrus75o3gbXdZ3zQ0KoSW8Da7rO+aN4G13Wd80NCqElvA2u6zvmjeBtd1nfNDQqhJbwNrus75o3gbXdZ3zQ0KoSW8Da7rO+aN4G13Wd80NCqFH2irXUBd1ie8r1F3WcoSc8rWNc9xo1oLidgAqVDxWi02hrZIXtjicAW3m1fyhwIIwNcRhsqtMJxCibLpFzJGQWgt3194sc0G6Q3acOEcaADVjSoS1l0tG+eWAVD46E1pRwNMW0NcKitaZhBIIUX4+hvzt4X7AAvcBeBLtTQMSQcDhmubNp1pe1kkM0JeaMMrQA853QWuNHU1FBLIUJa90sTJLjY5ZeEYy6NoLb4BcWAki84AEkDYpSw2tkrGyRm812Ry5CCNRBwogXQkQXGOopeLagnK8W4V5KpvctNDwowa4Z0AqMMtlefkQPkJhS01qN7pndJOeBoSG5Zjbr5+2Mnwq9lKitBiRXHVxe3WgtO430j9B7wrpNkOcd4VL3G+kfoPeFdJshzjvCivLV5jvwnuSqStXmO/Ce5NtN6UjstnltEpoyJpe7aaahyk0A5SgfIWf73pe3EWizW2OzWV7WvhbvNZC1wB/ah7TQjEYOINK0oU80DuhngtEOj9Iva+1yte+OWNhEbmsyDnENBkNHmjWgAAVxIW6rcRTnej2ZideS6IUTYtPxSWqaygESRAHGlHggGrca4VFa7Uj5Uwb9aIuEfs7N8e8C8MM2gDEkcy54aTiFXod1QvME1mngZIQ1ksjW3STgA664lhJyqudMbr44HujbFLMWuax5jAusc+l1hcSOGajAK4FjQouw6ehlhdKCWhpLHscKPY8Zsc3U7JNTuoi4j+z5piRPIUD5UxcR/Z80eVMXEf2fNN2RPJJ3nt/C7vYmGj9ORyuugFrjlWmPNQ5p+7z2/hd3sTA9kzbz/Ary05D8Tf6gvZM28/wK8tOQ/E3+oKEcyqFF7ptOxWKyy2qatyMVoPOcSQ0NbXWSQFV/smmLUTPFbYoIXAPhYIeEWOF5u+Nkbea6hAIqca4bZM4dLduK+dUR75/rK+IVT3P7onttDNH2xzTbd7M15jS2NzA6gAcaXn0q40AGesFS2itPxTzTwNBEkLrpBpwhlebQ5Vw6FWKoxMwlkKvs3WwF1qaGvIs10Oc0Xr5cS2jAMTRwIxp0L2y7pwZGRzWeazmQ0jdIG3XHU2rXG647CrhE+hVrSG7GOOQxxwzTUfvTnRtBaJKElgJIvPABwCkrNp6B8Ana43K3aEUcHDAsLdThs+CYEmhQPlTFxH9nzR5UR8R/Z803ZE8hQPlTFxH9nzTzRumo5jdFQ7YaY81CmJHds85CLZ5yFl1jkyrTtmdJZpo2+c5hAG05099Ke9NNyukY5LNG1pAfGwMczItLABkdWFVNKI0juass7r8kQvHEuBLa8pocTyrbij9Jztnt1ljiIcYS6SR4xDRweDXL92nvCSl0fK6W1Swi7PHMHRuIoHtdExrm45tPe1WHR2jYoG3YmBoOdMzTaTiU7QVrR9lNllluMfJdgjJujhSPL5S8gmgLsa0rlTkTScfaJGCKS1vG+tke2RoZFE1jr2uMOvYUABOeKuCKoKWZjAbNFJFJWGd77zWFwkY5stHNIzcS4AjNWDc5Z3tje57bhllfNvetgkIo0010FTylSlUIG7B+yGIHAGJyHBGJTVllbqnccK1vAmlCM8qGtcswE/MYu3aYUpTkySHi+LHgDHA5mvOgb/AGIVH7d+YIaHDG7hz41NdpdXZReyWW6Q7fHuFKUJqDU1rz6uZdixR0oG0GVASNddR2pZjQAAMgKAcgQT+430j9B7wrpNkOcd4VL3G+kfoPeFdJshzjvCivLV5jvwnuVV8LOjJLRom1RxAl4aJA0Ylwjc15AGskNOCtVq8x34T3JVBW9wW6Oz22xQvhe2rWNY+PJ0bmtALSNQ2HIiiqe6DSEdu09o+CzUk+yF888zcWsBFLl4a6hoI2uby0mtOeCrRVqkMr4Cx7jVxicWBx1ktHBqdoAqp/c5uaslhjMdlhbG04uIqXOI4zjUn3lQVu16LmfNbJoBS0QztfESMHAwRtezHMEV94SmirCbHaX0Y+VzbIHuujhSyulc55FaCpOquVFd0K5GcabLbaXR2ea2vklcA6BwuQwCoqZL0YoBStA4mq50y82ZkkEsb8bW20smDS5sjDI15FRk9oBFDswWkoTIpUVglmFptIjcwSyMeyJwo9zIo7l5w1F1a0zoEjYnGMkljjXDWOcH/dSvaFd4U0WilMH/ALt4tBAJpVxxGNSRh/1SJtLqUaxwoCKioJJZdqcNtD7grwhN4UnQthkdMw3SA1wcXEUGBr0q4u89v4Xd7Eqknee38Lu9iTOR7Jm3n+BXlpyH4m/1BeyZt5/gV5ach+Jv9QWSOal+GfR8kuipDG2+YnsnLOMyM8LoBJPICrDuY3Q2e2WZk8D2lpaC5tRWM0xa8aiMehTCoulfBLomeUymAsJNXCN5Y136RgPdTNBDyW5lv3SWY2Y32WGKTfpm4sLnhzQwOyNC4dDthUpLomd2/wA9l4NpZaZWAnAOilugg8gJDwf+pVr3P6As1ii3qzRNjZmaZuO1zji48pKk1cik6Js4sM9qEcUkjY4LOLrBVzzWS84VIqcbxFVH25gtkrG2ae2SVlbI9r+DBA1rrxrejBvDJoBWjITIziW1fZd4gmje0xWp0we1hc2WN5kcHNLRi7hAFuakIdGTPhmmMbmGWd0whPntYWtYCRxjdvEf9ld0JkUqS1kkne3iprdGX72BFMjWp5a+7h9oJvUY5tSTVtQcbv04+5XhCu8KX9sNQRG8UAGZyBJpWnuTjQ0EkkzHkODWAAuNf3W0wrtPerYhN4MLZ5yEWzzkLDrHJnKFZbDoewzAuitYka0gFzJI3AE5AkDAlOPJmzevdq/eZ+9gNWvVtWnFUkK3RbmLO4kNmcSMwHMNNWoJTyQi9ZJ/L9KKpqFcvJCL1kn8v0o8kIvWSfy/SgpqFcvJCL1kn8v0rx+5KEAkyPAGJJLaAD9KCnIVsZubsxFRO4jKocwiox2JR+5SACpleBtJaP8AFBT0K3x7lIHebK88xaf8V35IResk/l+lBFbjfSP0HvCuk2Q5x3hRmi9ARwPvtc8mhbQ0pjTYORSc2Q5x3hQeWrzHfhPclVzKyrSNoI6VzcdxuwKhRCTuO43YEXHcbsCgUQk7juN2BFx3G7AgUQk7juN2BFx3G7AgUQk7juN2BFx3G7AgUQk7juN2BFx3G7AgUSTvPb+F3exe3HcbsC8bEb1S6uBGrXT5Kj2TNvP8CvLTkPxN/qC9kzbz/Ar2VlRStMQa8xB+ChDtCTuO43YEXHcbsCKUQk7juN2BFx3G7AgUQk7juN2BFx3G7AgUQk7juN2BFx3G7AgUQk7juN2BFx3G7AgUQk7juN2BFx3G7AgaWzzkJZ9lqalx7EKNRVCG3M7jbNYY5I4d8LZHNe6+6pqzKhaBhgMNalXaKhObNQGZyaS4a9pPuNMk8JUb45bwatcKtbJmDRrrxqccgGmp5lWDuy2OOO9cbS8STicSSXHPlcT704UXJppoBdccWiuOGNI3SggVyLW9oSp0o0ODHAh1/e9WFQwg55Vexu2rggfoTE6TbfdG0Eua4MIw85zGyAYnikn9J5KpSabYA8lruABhhVxyLRjmDSurFBJpO0RB7XNOTgWmmwiiZSaWaA4ljsK0ApVxD97oMcydu1eu0vHqqcaYUx4LX15qOCAsuhomMEdCWh18VOvDZTYu26KhFaMAqQcCcxdprw81vQm7tNNwo0kXg3lILi0OaNYwrjTDHkSsulmNc5tHVEjIqYYmS7Rwx80VNfwFA9iiDcGin/oAdwHQu1HO0s0EtuuLwQLopkS1ta1pSrgNqfQyhzQ4ZHFB2k5shzjvCUSc2Q5x3hAohCEAhCEAhN7faxEwvIJALQaZi84NrzCtTyA5pu7SrAX4G6x10uwpkKkY1IHCr+E8iCQQmdl0g17roa4YVa40o4UBqKGowcM6JGHTLHUoHYmgGGNCMRQ0pcc1/MdoIQSSFF+O2BtS1wNK3cCTUMdhjscD7jsT6zz3r3BIuuu6scAcKc6BZCEIBCEIE5M28/wKUScmbef4FKIBCEIBCE3ttrETQ5wNKgYaqnM8gGJ5kDhCj/GzeHwTdY/ey7DE0aSQK1IF6n6TnhXqz6Sa8uF1wpkTSjuA1+FDhg4ZoHyFHxaVa5oe0EsuiQuwoGOrR2eIwdlqbzVIdLNfdDWklzWvAwyeHnHHVcNecIJBCYnSbavaASWua3VRxeQ3A1yDsDsIXdit2+ZNIF1r6mmT60y14FA7QhCAQhCAKRFmZQgCgLQzCo4La0HaelCEHL7FGQQWCh1fpLP6SQh9ijJcSwEuzPuA92AblsGxeoQeSWKMkuLeEcbwJBrQDMGuTQuTo+I5sGv+Zt09IACEIOzY46g3RUVI53VJ7z0rg6OiLblwXeLq8273ABCEHRsMdb1wVyr7we8A+5D7DGXXiwXs72vNru9jD7kIQeOsEZFC2uN6pJJqKY1JrqHQnDWgAACgGAAyCEIPVxIK9I7ChCDtCEIBCEIOJIw4UIqKg05WkEdoCQZYIxQBtAKUAJAwyqK0PvQhB02xRguIYAXYEgZg58y4m0dE4EXaVBbhhmC2opk6hIrnQoQg8boyIFxukl1RVxLsHBoIFTgCGNTpjAK0GZqeU/6EIQdIQhAIQhBy4Yjn+BXSEIBCEIBcSxNcKOAIzoUIQIssEYAAbQChu1NMAAKitDQNbnsXUdjjaXFrGguzIGdQB3AdCEIOG2CMZNproCQDzitDjjjrJOZK9+wx0HBpQNaCCQQGVAoQaigc4e8oQg9bYowQQ0VFSDzmprtxxx1ruGBrfNFMA33NyHuqUIQKoQhAIQh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6" name="AutoShape 14" descr="data:image/jpeg;base64,/9j/4AAQSkZJRgABAQAAAQABAAD/2wCEAAkGBxITERQTExMWFhQXGRwUGRIYGRsYGBYYFRkXGBwZFxoaHCggHBolHRkWITQiJikrLi4uFx8zODMsNygtLy8BCgoKDg0OGhAQGiwkHCUsLywsLCwsLSw3MC8sLCwsLS0sLCwyLCwsKywsLC0sNSwsLCwtLCwtLCwtLCwsNzEsLP/AABEIAJQBVAMBIgACEQEDEQH/xAAcAAABBQEBAQAAAAAAAAAAAAAAAwQFBgcCAQj/xABHEAABAwEEAwoLBQgCAwEAAAABAAIDEQQSITEFQVEGEyJSYXGRkqGxBxUWMjRTVIHB0dIUF3JzgiNCg6Kys8LwNWJE4fEk/8QAGgEBAQEBAQEBAAAAAAAAAAAAAAECAwUEBv/EAC4RAQABAwEHAgUEAwAAAAAAAAABAgMRIQQSEzFRUpEUcTIzgbHwIkFhwQUj4f/aAAwDAQACEQMRAD8AtHja0euk6xR42tHrpOsUzQqh542tHrpOsUeNrR66TrFM0IHnja0euk6xR42tHrpOsUzQgeeNrR66TrFHja0euk6xTNCB542tHrpOsUeNrR66TrFM0IHnja0euk6xR42tHrpOsUzQgsu5S3Svno+RzhdJoSSMwrbMcBzjvCpW430j9B7wrpNkOcd4RTXT0hbZZ3NJDhFIQ4YEEMcQRyr5tG7PSPts/XK+j90Xolp/Jk/ocvlNuS9P/H001U1Zh8u0TMTGE95Z6R9tn65R5Z6R9tn65UChejwqO2PD596rqnvLPSPts/XKPLPSPts/XKgUJwqO2PBvVdU95Z6R9tn65R5Z6R9tn65UChOFR2x4N6rqnvLPSPts/XKPLPSPts/XKgV6nCo7Y8G9V1TvlnpH22frlHlnpH22frlQS8ThUdseDeq6p7yz0j7bP1ytA8DOnrVaLVO2eeSVrYrwa9xIBvtFRyrIVpvgF9MtH5P+bV8+1W6YtVTEQ6Wqp341bbIcW8/wKrPhOtskOi7RJE9zJG73R7TQis0YNDzEj3qyyZt5/gVUvC7/AMRaf4X9+JeDVyenYjN2mJ6x92IeWukfbJ+uUeWukfbJ+uVAoWH6fg2+2PCe8tdI+2T9co8tdI+2T9cqBQhwbfbHhPeWukfbJ+uUeWukfbJ+uVAoQ4NvtjwnvLXSPtk/XKPLXSPtk/XKgUIcG32x4T3lrpH2yfrlHlrpH2yfrlQKEODb7Y8J7y10j7ZP1yjy10j7ZP1yoFCHBt9seG0eDTTlpmssjpZ5HuExaHOcSQAyM05qk9KFH+CX0OT8939uJCscng7TTEXaoiD6aUNaXONA0Ek7AMVGQzzTtEkTgyNwqKt4XLWoOvWME60xZ3SQSsb5zmkDlOdPfSnvTXc7pCN8EbQQHMaGOYcCC0UyOrBdXwFILcWSMhmI3x9S0tGBDdpyqccBs5QlbPpJj5pIRUPZQmtOEDrbzVHSorSE7ZrZZ2RkO3omR7hiGjg4V91PeFzLYZHSWiSLgzMlDo3EUDgY2hzccwe8Kok/HMV6ZvCO8gFxAvVJ1NAxJBwXkOlwXtY+KWIvwYZG0DjsqCaO5CmVis/2eSS6x77sLPNGMji+QuIJwJxrTmTaZm/yMEbrQ79o17hIC2OMNN7W0G9qACCRtOn42vuNZJJwrhcxtReAJLQa8JwAJoFI2O0slYHsNWnX3gjURsVa3x0JgjfHJWKZz7zWlwkY5slHNI/eq4AhTWgoHNY4vbdMkj5bnED6UaeXDtSSDwFxZUUvFtQdVSMPdVIhs1DwmVrswAqMB7qpRg/ZipoLox2YZpu2zN1TOOFfOxpQivNj2BRXVJ614AHFO3A0qBlmNuvn7ayXCrm5iuGYrjq2dutJfZASP2z9RADs7uHbiDtJ5qLWWzXaHfHOFKYmoNTWvP8ABBZtxvpH6D3hXSbIc47wqXuN9I/Qe8K6TZDnHeFFMt0Xolp/Jk/ocvlrR9kdLIyNnnOIA2DaTyAVPuX1Lui9EtP5Mn9Dl81bkrW2O1ROfg01bU6rwoD006V6WwzMW65jm+a/ETVTEnn/AOCEb3LDJJK2rZCH8EOBpwS1wBHurtxTXSmjWGM2iz3t4DgwhxBc1xGOGpuLRia1OyhSOm9FSwzPa5riC4lrwCQ4EkjHbtG1SogdZ9GyiUXXTvbcjOdGlpqRqwB7Nq+rO7u1U1ZzMfv156fw5YzmJjkhtIaKkijhldQslaHtIrhUB113LQ96cP3OzDeQSxpla54vOu3GsAJvkjDA1oK61MDSkTN4jmF+E2aCSgxuyxAkDDjUukcoTTSDjao7LflYx7zaHVecATILrcMtQBOoJF25pnSNdfpMx4xqs0U64R9r0MWxmRksczG0vmM1LK63Ait3lTqLctKWVdJFG7gne3uo4XzRofhRpdqCljahZopDLHZmucze2Mixe+uZcQaBoz511PZGzx2t7Jork7o3hznULA01cJBqLe3BY49fXTPPx9Oq8On/AIp1qgdG5zHgtc00LTqKVkYxszmuBuBzm4Z0F4DoNE43SWxstoe5hq0BrA45vuNDbx56dyTlJFpfdbeO+Po2la8J2FF9UTM0xM9HGYiJ0dukspya8Z6602VxxXd+ycWQ68MOLhi7PzseUbF0+1vP/jtFaClw0rXUNuIHQj7c6l77OymHCLdlQOfE9yxif58tafkG074KG411cKVOA268+laB4BvTLR+T/m1Z5bLXfAFxjaGtWimdBQ8mA6OVaH4BfTLR+T/m1Y2iP9FS2/jhtkmbef4FVLwu/wDEWn+F/fiVtkzbz/AqpeF3/iLT/C/vxLwKuT1dn+bR7x93z7ovR755BHHS8ampyAArUqa33RsdGOhle4YOdeycMCBdcAabQktw9oay1UcaX2GMH/saEdNKc5CjbdomaKQxuY6taAgEh3K2maw9+v8AXdmiqZiIiJjE4zzz4OdMaLa1gnhqbO9xa2pq4EcamVSHU10GKR0voeSzlgdQh7bzS2tDyc4w6QpjSMJs+jWxSYSSSXwzW1o/+DrJ7atMxMmkbKA8RiOaHWN9ETG3cNRrXnadaOVN+5pu/qjX6xGIj7oObc1K2QRufG073vrnOdQMbUg1rmQRqqkbboR7Gh7HsmjLrl6Mk0ccg4UqCdSkbfCbQ6z1ljEhgDuGaB7zLIS2owBNa4qUk0g2zsO+x2dj3PjIihxN1jw8ufQ01GnKice5GP3npj+fz+0O3clLdxkiD6hu9F2N4ioYTSgfTUoWKA76GPBBvhrhrGNCOdXF1ga6F5E8dx9oFo30uoQylTUZ3wcKbVXLfbGzW0yN810gIrmQCBU89K+9G7F6uuaomc/TGPz+jGxmMOO+AltDS7mDqKeX7Le819KjM6sa688k1sDnB/BZfNDwaVr7k/dbX1B+zjNzgLppk4GmGQvV5KBHe5nOn3w4dJZOLIeWtNerHZgm9qfBQ721wOok5dvfVO3W19Kmzt1it3lIx5qkf+wmFtte+U4DW0r5uuprj769KJRE5/fzlp/gl9Dk/Pd/biQjwS+hyfnu/txIVjk8bavnVe6RUbbtBWeV158YvHMgkV56ZlSSF1eebWGwxwtuxsDRrpmecnEpyhCAQhCAqhCEHJYKXaYUpTkSP2KPHgDHPl1JwhA3+xx0pdFNmI11xoccUu1oAAGQwHMF6hBO7jfSP0HvCuk2Q5x3hUvcb6R+g94V0myHOO8KKZbovRLT+TJ/Q5fKYyX1Zui9EtP5Mn9Dl8ptyXq/434anybTzhMWLdNaom3Wy1aMAHAOpzE4qPt1tkmdfleXuyqdQ2ADADmTdC++LdETmIjLhNUzGJkIQhbZACKIQgEqy0PD98B4dS69hmc+TWUkhMB4NJzesds1avcvPGU1a3zWhbWjagHMA0wCaIWdynpC709Xq0zwC+mWj8n/ADasyWm+AX0y0fk/5tXHa/k1N2vjhtkmbef4FVLwu/8AEWn+F/fiVtkzbz/AqpeF3/iLT/C/vxL89Vyets/zaPePu+clN2fdXa2NuiSoyBcASPeRj76qEQsP09duiv4oifcta7W+V5fI4ucdZ/3AJFCEaiIiMQEIQiheseQQRmDUHlC8QgUs9ocw3mmh9x7CnHjSatd8PZsA2bAAmaEZmimdZg78Zy48M4ggmgqQTWlaVpXGiaIQixTEcoax4JfQ5Pz3f24kI8Evocn57v7cSFY5Pz+1fOq92gM3LWc5SuPMW6/cu/JCLjv7Pkudy+46KxxyRh7pA9zXmtBQty81SrdEximL9Q8843cq/wC/FdHwIzyRi47/AOX5I8kYuO/+X5KV8Vx0aKuN2tCXFxxIdjWtcQMTinFns4ZgCdmNOTYOTtUEF5IRcd/Z8keSEXHf2fJWNCCueSEXHf2fJB3Iw+sf/L8lY0laob7HMJpeBbXZUUQV8blIPWP2Zt+S68kYeO/+X5J9Y9CMZGI7ziA6/XI40ww1Ye9LeKY6EVecQcXF1KXcr1eKO1URY3Iw+sf/AC/JHkhFx39nyU9Z7O1go0UHyAHcAlVBEaL0AyB99rnE0IoaUxpsHIpObIc47wlEnNkOcd4QJ2+ziSKSNxo17HMJGoOBBOPOs3j8DdhI4NpnI2gxn/BaRpCyiWKSImgexzCRqvAivaoDcjuMisNnfA2R0jXPMl5wAIJa1lMOQdq727tVFM7tWJ6MVUxVOsKz9zFj9otHTH9CPuYsftFo6Y/oV8GhosM+DljlhTX/ALjXPFLQaOYxwcK1FaY8ZX1V7uThUdGe/cvY/aLR0x/Qj7l7H7RaOmP6FpqE9Xe7jhUdGZfcvY/aLR0x/Qj7l7H7RaOmP6FpqE9Xe7jhUdGZHwMWP2i0dMf0LkeBuxe0z9Mf0LSbZZxJG9hNA4FtdlRRMbJoRjI2sLnENJNcq1c11DTVVoT1V7uOFR0UY+Bix+0Wjpj+hA8DFj9otHTH9Cv3imOlKvOIdwnF2IBGF6u0p3BCGCjRQVJ6TVPV3u44VHRm33L2P2i0dMf0KwbjtwMGj5XyxSyvL2XCH3aAVBqLrRjgrahZq2i7VGJq0WLdMTmIJyZt5/gVHbqNDx2uyyWeVxYx92r20BFx7X6wRm0KRkzbz/AprpvRwtNnlgc4tErCwuGJAcKVC4y60TiqJzhnzPA3YSKi0zkbQYz/AILr7mLF7RaOmP6Fbtz25WOy2RllD3PaxznhxoDVxJxpsr79akX6KjJrjXDGudKGvPh/tBSYh9NW2XomcVzMKAPAzYvaJ+mP6EfcvY/X2jpZ9Cv79FRmuBx1V/7XumuvMY0pUp3FGGtDRkMExDPrL/dLNvuXsfr7R0s+hH3L2P19o6WfQtMQmIPWX+6WZ/cvY/X2jpZ9C8PgYsQztE/TH9C01NtJWMTRujJIBpiOQgpiD1l/ulnQ8DVi9onx5Y/oXp8DFi9otHTH9CvVn0KxrGMvON0EAg3a1cXVNNhOCU8Ux4VvGhJxcXedgRjqTEHrL/dKgjwMWL2i0dMf0L37l7H6+0dLPoWkxRhooMvmantXaYg9Zf7pVbc3uHhscToo5JHBzy+rrtakNbqAw4IQrShMONVyqqczOoQs28bT+uk6xR42n9dJ1itYYaShZt42n9dJ1ijxtP66TrFMDSULNvG0/rpOsUeNp/XSdYpgaShZt42n9dJ1ijxtP66TrFMDSULNvG0/rpOsUeNp/XSdYpgaShZt42n9dJ1ijxtP66TrFMDSUnNkOcd4VT3KW6V89HyOcLpNCSRmFbJshzjvCgUQkrSeA78J7kbwNrus75oFUJLeBtd1nfNG8Da7rO+aBVCS3gbXdZ3zRvA2u6zvmgVQkt4G13Wd80bwNrus75oFUJLeBtd1nfNG8Da7rO+aBVCS3gbXdZ3zRvA2u6zvmgVQkt4G13Wd81yGUeKE+acyTkW7SqO5M28/wKUScmbef4FeWnzdebciR+8NYUIKoSW8Da7rO+aN4G13Wd80XQqhJbwNrus75o3gbXdZ3zQ0KoSW8Da7rO+aN4G13Wd80NCqElvA2u6zvmjeBtd1nfNDQqhJbwNrus75o3gbXdZ3zQ0KoSW8Da7rO+aN4G13Wd80NCqFH2irXUBd1ie8r1F3WcoSc8rWNc9xo1oLidgAqVDxWi02hrZIXtjicAW3m1fyhwIIwNcRhsqtMJxCibLpFzJGQWgt3194sc0G6Q3acOEcaADVjSoS1l0tG+eWAVD46E1pRwNMW0NcKitaZhBIIUX4+hvzt4X7AAvcBeBLtTQMSQcDhmubNp1pe1kkM0JeaMMrQA853QWuNHU1FBLIUJa90sTJLjY5ZeEYy6NoLb4BcWAki84AEkDYpSw2tkrGyRm812Ry5CCNRBwogXQkQXGOopeLagnK8W4V5KpvctNDwowa4Z0AqMMtlefkQPkJhS01qN7pndJOeBoSG5Zjbr5+2Mnwq9lKitBiRXHVxe3WgtO430j9B7wrpNkOcd4VL3G+kfoPeFdJshzjvCivLV5jvwnuSqStXmO/Ce5NtN6UjstnltEpoyJpe7aaahyk0A5SgfIWf73pe3EWizW2OzWV7WvhbvNZC1wB/ah7TQjEYOINK0oU80DuhngtEOj9Iva+1yte+OWNhEbmsyDnENBkNHmjWgAAVxIW6rcRTnej2ZideS6IUTYtPxSWqaygESRAHGlHggGrca4VFa7Uj5Uwb9aIuEfs7N8e8C8MM2gDEkcy54aTiFXod1QvME1mngZIQ1ksjW3STgA664lhJyqudMbr44HujbFLMWuax5jAusc+l1hcSOGajAK4FjQouw6ehlhdKCWhpLHscKPY8Zsc3U7JNTuoi4j+z5piRPIUD5UxcR/Z80eVMXEf2fNN2RPJJ3nt/C7vYmGj9ORyuugFrjlWmPNQ5p+7z2/hd3sTA9kzbz/Ary05D8Tf6gvZM28/wK8tOQ/E3+oKEcyqFF7ptOxWKyy2qatyMVoPOcSQ0NbXWSQFV/smmLUTPFbYoIXAPhYIeEWOF5u+Nkbea6hAIqca4bZM4dLduK+dUR75/rK+IVT3P7onttDNH2xzTbd7M15jS2NzA6gAcaXn0q40AGesFS2itPxTzTwNBEkLrpBpwhlebQ5Vw6FWKoxMwlkKvs3WwF1qaGvIs10Oc0Xr5cS2jAMTRwIxp0L2y7pwZGRzWeazmQ0jdIG3XHU2rXG647CrhE+hVrSG7GOOQxxwzTUfvTnRtBaJKElgJIvPABwCkrNp6B8Ana43K3aEUcHDAsLdThs+CYEmhQPlTFxH9nzR5UR8R/Z803ZE8hQPlTFxH9nzTzRumo5jdFQ7YaY81CmJHds85CLZ5yFl1jkyrTtmdJZpo2+c5hAG05099Ke9NNyukY5LNG1pAfGwMczItLABkdWFVNKI0juass7r8kQvHEuBLa8pocTyrbij9Jztnt1ljiIcYS6SR4xDRweDXL92nvCSl0fK6W1Swi7PHMHRuIoHtdExrm45tPe1WHR2jYoG3YmBoOdMzTaTiU7QVrR9lNllluMfJdgjJujhSPL5S8gmgLsa0rlTkTScfaJGCKS1vG+tke2RoZFE1jr2uMOvYUABOeKuCKoKWZjAbNFJFJWGd77zWFwkY5stHNIzcS4AjNWDc5Z3tje57bhllfNvetgkIo0010FTylSlUIG7B+yGIHAGJyHBGJTVllbqnccK1vAmlCM8qGtcswE/MYu3aYUpTkySHi+LHgDHA5mvOgb/AGIVH7d+YIaHDG7hz41NdpdXZReyWW6Q7fHuFKUJqDU1rz6uZdixR0oG0GVASNddR2pZjQAAMgKAcgQT+430j9B7wrpNkOcd4VL3G+kfoPeFdJshzjvCivLV5jvwnuVV8LOjJLRom1RxAl4aJA0Ylwjc15AGskNOCtVq8x34T3JVBW9wW6Oz22xQvhe2rWNY+PJ0bmtALSNQ2HIiiqe6DSEdu09o+CzUk+yF888zcWsBFLl4a6hoI2uby0mtOeCrRVqkMr4Cx7jVxicWBx1ktHBqdoAqp/c5uaslhjMdlhbG04uIqXOI4zjUn3lQVu16LmfNbJoBS0QztfESMHAwRtezHMEV94SmirCbHaX0Y+VzbIHuujhSyulc55FaCpOquVFd0K5GcabLbaXR2ea2vklcA6BwuQwCoqZL0YoBStA4mq50y82ZkkEsb8bW20smDS5sjDI15FRk9oBFDswWkoTIpUVglmFptIjcwSyMeyJwo9zIo7l5w1F1a0zoEjYnGMkljjXDWOcH/dSvaFd4U0WilMH/ALt4tBAJpVxxGNSRh/1SJtLqUaxwoCKioJJZdqcNtD7grwhN4UnQthkdMw3SA1wcXEUGBr0q4u89v4Xd7Eqknee38Lu9iTOR7Jm3n+BXlpyH4m/1BeyZt5/gV5ach+Jv9QWSOal+GfR8kuipDG2+YnsnLOMyM8LoBJPICrDuY3Q2e2WZk8D2lpaC5tRWM0xa8aiMehTCoulfBLomeUymAsJNXCN5Y136RgPdTNBDyW5lv3SWY2Y32WGKTfpm4sLnhzQwOyNC4dDthUpLomd2/wA9l4NpZaZWAnAOilugg8gJDwf+pVr3P6As1ii3qzRNjZmaZuO1zji48pKk1cik6Js4sM9qEcUkjY4LOLrBVzzWS84VIqcbxFVH25gtkrG2ae2SVlbI9r+DBA1rrxrejBvDJoBWjITIziW1fZd4gmje0xWp0we1hc2WN5kcHNLRi7hAFuakIdGTPhmmMbmGWd0whPntYWtYCRxjdvEf9ld0JkUqS1kkne3iprdGX72BFMjWp5a+7h9oJvUY5tSTVtQcbv04+5XhCu8KX9sNQRG8UAGZyBJpWnuTjQ0EkkzHkODWAAuNf3W0wrtPerYhN4MLZ5yEWzzkLDrHJnKFZbDoewzAuitYka0gFzJI3AE5AkDAlOPJmzevdq/eZ+9gNWvVtWnFUkK3RbmLO4kNmcSMwHMNNWoJTyQi9ZJ/L9KKpqFcvJCL1kn8v0o8kIvWSfy/SgpqFcvJCL1kn8v0rx+5KEAkyPAGJJLaAD9KCnIVsZubsxFRO4jKocwiox2JR+5SACpleBtJaP8AFBT0K3x7lIHebK88xaf8V35IResk/l+lBFbjfSP0HvCuk2Q5x3hRmi9ARwPvtc8mhbQ0pjTYORSc2Q5x3hQeWrzHfhPclVzKyrSNoI6VzcdxuwKhRCTuO43YEXHcbsCgUQk7juN2BFx3G7AgUQk7juN2BFx3G7AgUQk7juN2BFx3G7AgUQk7juN2BFx3G7AgUSTvPb+F3exe3HcbsC8bEb1S6uBGrXT5Kj2TNvP8CvLTkPxN/qC9kzbz/Ar2VlRStMQa8xB+ChDtCTuO43YEXHcbsCKUQk7juN2BFx3G7AgUQk7juN2BFx3G7AgUQk7juN2BFx3G7AgUQk7juN2BFx3G7AgUQk7juN2BFx3G7AgaWzzkJZ9lqalx7EKNRVCG3M7jbNYY5I4d8LZHNe6+6pqzKhaBhgMNalXaKhObNQGZyaS4a9pPuNMk8JUb45bwatcKtbJmDRrrxqccgGmp5lWDuy2OOO9cbS8STicSSXHPlcT704UXJppoBdccWiuOGNI3SggVyLW9oSp0o0ODHAh1/e9WFQwg55Vexu2rggfoTE6TbfdG0Eua4MIw85zGyAYnikn9J5KpSabYA8lruABhhVxyLRjmDSurFBJpO0RB7XNOTgWmmwiiZSaWaA4ljsK0ApVxD97oMcydu1eu0vHqqcaYUx4LX15qOCAsuhomMEdCWh18VOvDZTYu26KhFaMAqQcCcxdprw81vQm7tNNwo0kXg3lILi0OaNYwrjTDHkSsulmNc5tHVEjIqYYmS7Rwx80VNfwFA9iiDcGin/oAdwHQu1HO0s0EtuuLwQLopkS1ta1pSrgNqfQyhzQ4ZHFB2k5shzjvCUSc2Q5x3hAohCEAhCEAhN7faxEwvIJALQaZi84NrzCtTyA5pu7SrAX4G6x10uwpkKkY1IHCr+E8iCQQmdl0g17roa4YVa40o4UBqKGowcM6JGHTLHUoHYmgGGNCMRQ0pcc1/MdoIQSSFF+O2BtS1wNK3cCTUMdhjscD7jsT6zz3r3BIuuu6scAcKc6BZCEIBCEIE5M28/wKUScmbef4FKIBCEIBCE3ttrETQ5wNKgYaqnM8gGJ5kDhCj/GzeHwTdY/ey7DE0aSQK1IF6n6TnhXqz6Sa8uF1wpkTSjuA1+FDhg4ZoHyFHxaVa5oe0EsuiQuwoGOrR2eIwdlqbzVIdLNfdDWklzWvAwyeHnHHVcNecIJBCYnSbavaASWua3VRxeQ3A1yDsDsIXdit2+ZNIF1r6mmT60y14FA7QhCAQhCAKRFmZQgCgLQzCo4La0HaelCEHL7FGQQWCh1fpLP6SQh9ijJcSwEuzPuA92AblsGxeoQeSWKMkuLeEcbwJBrQDMGuTQuTo+I5sGv+Zt09IACEIOzY46g3RUVI53VJ7z0rg6OiLblwXeLq8273ABCEHRsMdb1wVyr7we8A+5D7DGXXiwXs72vNru9jD7kIQeOsEZFC2uN6pJJqKY1JrqHQnDWgAACgGAAyCEIPVxIK9I7ChCDtCEIBCEIOJIw4UIqKg05WkEdoCQZYIxQBtAKUAJAwyqK0PvQhB02xRguIYAXYEgZg58y4m0dE4EXaVBbhhmC2opk6hIrnQoQg8boyIFxukl1RVxLsHBoIFTgCGNTpjAK0GZqeU/6EIQdIQhAIQhBy4Yjn+BXSEIBCEIBcSxNcKOAIzoUIQIssEYAAbQChu1NMAAKitDQNbnsXUdjjaXFrGguzIGdQB3AdCEIOG2CMZNproCQDzitDjjjrJOZK9+wx0HBpQNaCCQQGVAoQaigc4e8oQg9bYowQQ0VFSDzmprtxxx1ruGBrfNFMA33NyHuqUIQKoQhAIQh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8" name="Picture 16" descr="https://encrypted-tbn1.gstatic.com/images?q=tbn:ANd9GcRX9Cd5831-vUH2dgEOcX1fdCCylvrWV78CAGjTtcXg86INjMprtQ"/>
          <p:cNvPicPr>
            <a:picLocks noChangeAspect="1" noChangeArrowheads="1"/>
          </p:cNvPicPr>
          <p:nvPr/>
        </p:nvPicPr>
        <p:blipFill>
          <a:blip r:embed="rId4" cstate="print">
            <a:lum bright="5000"/>
          </a:blip>
          <a:srcRect/>
          <a:stretch>
            <a:fillRect/>
          </a:stretch>
        </p:blipFill>
        <p:spPr bwMode="auto">
          <a:xfrm>
            <a:off x="2194686" y="1524000"/>
            <a:ext cx="1524000" cy="876300"/>
          </a:xfrm>
          <a:prstGeom prst="rect">
            <a:avLst/>
          </a:prstGeom>
          <a:solidFill>
            <a:schemeClr val="accent2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0" y="2323785"/>
            <a:ext cx="9144000" cy="3200400"/>
          </a:xfrm>
          <a:prstGeom prst="rect">
            <a:avLst/>
          </a:prstGeom>
          <a:solidFill>
            <a:srgbClr val="FFFF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00FFCC">
              <a:alpha val="39999"/>
            </a:srgbClr>
          </a:solidFill>
          <a:ln/>
        </p:spPr>
        <p:txBody>
          <a:bodyPr/>
          <a:lstStyle/>
          <a:p>
            <a:r>
              <a:rPr lang="ru-RU" sz="3600" b="1" dirty="0" smtClean="0">
                <a:solidFill>
                  <a:schemeClr val="accent6"/>
                </a:solidFill>
              </a:rPr>
              <a:t>Структура цены предложения</a:t>
            </a:r>
            <a:endParaRPr lang="ru-RU" sz="3600" b="1" dirty="0">
              <a:solidFill>
                <a:schemeClr val="accent6"/>
              </a:solidFill>
            </a:endParaRP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98871" y="1810160"/>
            <a:ext cx="2286000" cy="3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Уравнение баланса: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152400" y="6374878"/>
            <a:ext cx="8763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Следствие:       </a:t>
            </a:r>
            <a:r>
              <a:rPr lang="ru-RU" sz="1500" b="1" dirty="0" smtClean="0">
                <a:solidFill>
                  <a:srgbClr val="A50021"/>
                </a:solidFill>
              </a:rPr>
              <a:t>в экономике «прибыли и ссудного процента» дисбаланс неизбежен  </a:t>
            </a:r>
            <a:endParaRPr lang="ru-RU" sz="1500" b="1" dirty="0">
              <a:solidFill>
                <a:srgbClr val="A50021"/>
              </a:solidFill>
            </a:endParaRPr>
          </a:p>
        </p:txBody>
      </p:sp>
      <p:sp>
        <p:nvSpPr>
          <p:cNvPr id="24596" name="AutoShape 20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8" name="AutoShape 22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2133600" y="1810160"/>
            <a:ext cx="289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  Предложение   =   Спрос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5516628" y="1810160"/>
            <a:ext cx="35511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Производство   =    Потребление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2057400" y="2415604"/>
            <a:ext cx="7010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err="1" smtClean="0">
                <a:solidFill>
                  <a:srgbClr val="000099"/>
                </a:solidFill>
              </a:rPr>
              <a:t>МатРесурсы</a:t>
            </a:r>
            <a:r>
              <a:rPr lang="ru-RU" sz="1600" b="1" dirty="0" smtClean="0">
                <a:solidFill>
                  <a:srgbClr val="000099"/>
                </a:solidFill>
              </a:rPr>
              <a:t>   </a:t>
            </a:r>
            <a:r>
              <a:rPr lang="ru-RU" sz="1600" b="1" dirty="0" smtClean="0">
                <a:solidFill>
                  <a:srgbClr val="000099"/>
                </a:solidFill>
              </a:rPr>
              <a:t>+   Зарплаты   +   Прибыль   +   Проценты   +   Налоги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57" name="Равно 56"/>
          <p:cNvSpPr/>
          <p:nvPr/>
        </p:nvSpPr>
        <p:spPr>
          <a:xfrm>
            <a:off x="3794886" y="1886360"/>
            <a:ext cx="288000" cy="180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0" name="AutoShape 18"/>
          <p:cNvSpPr>
            <a:spLocks noChangeArrowheads="1"/>
          </p:cNvSpPr>
          <p:nvPr/>
        </p:nvSpPr>
        <p:spPr bwMode="auto">
          <a:xfrm rot="-5400000">
            <a:off x="5128443" y="1904360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Равно 61"/>
          <p:cNvSpPr/>
          <p:nvPr/>
        </p:nvSpPr>
        <p:spPr>
          <a:xfrm>
            <a:off x="7170357" y="1886360"/>
            <a:ext cx="288000" cy="180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Плюс 64"/>
          <p:cNvSpPr/>
          <p:nvPr/>
        </p:nvSpPr>
        <p:spPr>
          <a:xfrm>
            <a:off x="3505200" y="2469133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люс 65"/>
          <p:cNvSpPr/>
          <p:nvPr/>
        </p:nvSpPr>
        <p:spPr>
          <a:xfrm>
            <a:off x="4953000" y="2469133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106428" y="2415604"/>
            <a:ext cx="28194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Структура цены: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228600" y="5912742"/>
            <a:ext cx="845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Производство    =     Потребление 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  </a:t>
            </a:r>
            <a:r>
              <a:rPr lang="ru-RU" sz="1600" b="1" dirty="0" err="1" smtClean="0">
                <a:solidFill>
                  <a:srgbClr val="000099"/>
                </a:solidFill>
              </a:rPr>
              <a:t>ФинПрибыль</a:t>
            </a:r>
            <a:r>
              <a:rPr lang="ru-RU" sz="1600" b="1" dirty="0" smtClean="0">
                <a:solidFill>
                  <a:srgbClr val="000099"/>
                </a:solidFill>
              </a:rPr>
              <a:t> 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 Проценты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41" name="Плюс 40"/>
          <p:cNvSpPr/>
          <p:nvPr/>
        </p:nvSpPr>
        <p:spPr>
          <a:xfrm>
            <a:off x="4487333" y="5965641"/>
            <a:ext cx="313267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люс 43"/>
          <p:cNvSpPr/>
          <p:nvPr/>
        </p:nvSpPr>
        <p:spPr>
          <a:xfrm>
            <a:off x="6477000" y="5966271"/>
            <a:ext cx="313267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люс 48"/>
          <p:cNvSpPr/>
          <p:nvPr/>
        </p:nvSpPr>
        <p:spPr>
          <a:xfrm>
            <a:off x="6400800" y="2469133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люс 52"/>
          <p:cNvSpPr/>
          <p:nvPr/>
        </p:nvSpPr>
        <p:spPr>
          <a:xfrm>
            <a:off x="7871271" y="2469133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 Box 23"/>
          <p:cNvSpPr txBox="1">
            <a:spLocks noChangeArrowheads="1"/>
          </p:cNvSpPr>
          <p:nvPr/>
        </p:nvSpPr>
        <p:spPr bwMode="auto">
          <a:xfrm>
            <a:off x="3048000" y="4034993"/>
            <a:ext cx="5410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smtClean="0">
                <a:solidFill>
                  <a:srgbClr val="000099"/>
                </a:solidFill>
              </a:rPr>
              <a:t>Зарплаты  +  Прибыль  +  Проценты  +  Налоги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6629400" y="4568393"/>
            <a:ext cx="2057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smtClean="0">
                <a:solidFill>
                  <a:srgbClr val="000099"/>
                </a:solidFill>
              </a:rPr>
              <a:t>Зарплаты, пенсии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58" name="AutoShape 18"/>
          <p:cNvSpPr>
            <a:spLocks noChangeArrowheads="1"/>
          </p:cNvSpPr>
          <p:nvPr/>
        </p:nvSpPr>
        <p:spPr bwMode="auto">
          <a:xfrm>
            <a:off x="3109086" y="3306198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AutoShape 18"/>
          <p:cNvSpPr>
            <a:spLocks noChangeArrowheads="1"/>
          </p:cNvSpPr>
          <p:nvPr/>
        </p:nvSpPr>
        <p:spPr bwMode="auto">
          <a:xfrm>
            <a:off x="5715000" y="2772530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228600" y="1333185"/>
            <a:ext cx="876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A50021"/>
                </a:solidFill>
              </a:rPr>
              <a:t>Неравенство   </a:t>
            </a:r>
            <a:r>
              <a:rPr lang="ru-RU" b="1" dirty="0" smtClean="0">
                <a:solidFill>
                  <a:srgbClr val="A50021"/>
                </a:solidFill>
              </a:rPr>
              <a:t>=   Математика   +   Психология </a:t>
            </a:r>
            <a:r>
              <a:rPr lang="ru-RU" b="1" dirty="0" smtClean="0">
                <a:solidFill>
                  <a:srgbClr val="A50021"/>
                </a:solidFill>
              </a:rPr>
              <a:t>(модели </a:t>
            </a:r>
            <a:r>
              <a:rPr lang="ru-RU" b="1" dirty="0" smtClean="0">
                <a:solidFill>
                  <a:srgbClr val="A50021"/>
                </a:solidFill>
              </a:rPr>
              <a:t>поведения)</a:t>
            </a:r>
            <a:endParaRPr lang="ru-RU" b="1" dirty="0">
              <a:solidFill>
                <a:srgbClr val="A50021"/>
              </a:solidFill>
            </a:endParaRPr>
          </a:p>
        </p:txBody>
      </p:sp>
      <p:sp>
        <p:nvSpPr>
          <p:cNvPr id="69" name="Равно 68"/>
          <p:cNvSpPr/>
          <p:nvPr/>
        </p:nvSpPr>
        <p:spPr>
          <a:xfrm>
            <a:off x="2397891" y="1424499"/>
            <a:ext cx="288000" cy="180000"/>
          </a:xfrm>
          <a:prstGeom prst="mathEqual">
            <a:avLst/>
          </a:prstGeom>
          <a:solidFill>
            <a:srgbClr val="FF5050"/>
          </a:solidFill>
          <a:ln w="952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C0000"/>
              </a:solidFill>
            </a:endParaRPr>
          </a:p>
        </p:txBody>
      </p:sp>
      <p:sp>
        <p:nvSpPr>
          <p:cNvPr id="70" name="Плюс 69"/>
          <p:cNvSpPr/>
          <p:nvPr/>
        </p:nvSpPr>
        <p:spPr>
          <a:xfrm>
            <a:off x="4289871" y="1394271"/>
            <a:ext cx="228600" cy="228600"/>
          </a:xfrm>
          <a:prstGeom prst="mathPlus">
            <a:avLst/>
          </a:prstGeom>
          <a:solidFill>
            <a:srgbClr val="FF5050"/>
          </a:solidFill>
          <a:ln w="952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C0000"/>
              </a:solidFill>
            </a:endParaRPr>
          </a:p>
        </p:txBody>
      </p:sp>
      <p:sp>
        <p:nvSpPr>
          <p:cNvPr id="80" name="Text Box 23"/>
          <p:cNvSpPr txBox="1">
            <a:spLocks noChangeArrowheads="1"/>
          </p:cNvSpPr>
          <p:nvPr/>
        </p:nvSpPr>
        <p:spPr bwMode="auto">
          <a:xfrm>
            <a:off x="4495800" y="5646357"/>
            <a:ext cx="3886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i="1" dirty="0" smtClean="0">
                <a:solidFill>
                  <a:srgbClr val="CC0000"/>
                </a:solidFill>
              </a:rPr>
              <a:t>Спекулятивный финансовый капитал, накопления</a:t>
            </a:r>
            <a:endParaRPr lang="ru-RU" sz="1200" i="1" dirty="0">
              <a:solidFill>
                <a:srgbClr val="CC0000"/>
              </a:solidFill>
            </a:endParaRPr>
          </a:p>
        </p:txBody>
      </p:sp>
      <p:sp>
        <p:nvSpPr>
          <p:cNvPr id="77" name="Text Box 23"/>
          <p:cNvSpPr txBox="1">
            <a:spLocks noChangeArrowheads="1"/>
          </p:cNvSpPr>
          <p:nvPr/>
        </p:nvSpPr>
        <p:spPr bwMode="auto">
          <a:xfrm>
            <a:off x="2362200" y="2968193"/>
            <a:ext cx="6553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smtClean="0">
                <a:solidFill>
                  <a:srgbClr val="000099"/>
                </a:solidFill>
              </a:rPr>
              <a:t>Инвестиции, возврат займов</a:t>
            </a:r>
            <a:r>
              <a:rPr lang="ru-RU" sz="1400" b="1" dirty="0" smtClean="0">
                <a:solidFill>
                  <a:srgbClr val="000099"/>
                </a:solidFill>
              </a:rPr>
              <a:t>  +  </a:t>
            </a:r>
            <a:r>
              <a:rPr lang="ru-RU" sz="1400" b="1" dirty="0" smtClean="0">
                <a:solidFill>
                  <a:srgbClr val="000099"/>
                </a:solidFill>
              </a:rPr>
              <a:t>Потребление  </a:t>
            </a:r>
            <a:r>
              <a:rPr lang="ru-RU" sz="1400" b="1" dirty="0" smtClean="0">
                <a:solidFill>
                  <a:srgbClr val="000099"/>
                </a:solidFill>
              </a:rPr>
              <a:t>+  </a:t>
            </a:r>
            <a:r>
              <a:rPr lang="ru-RU" sz="1400" b="1" dirty="0" err="1" smtClean="0">
                <a:solidFill>
                  <a:srgbClr val="000099"/>
                </a:solidFill>
              </a:rPr>
              <a:t>ФинПрибыль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81" name="Text Box 23"/>
          <p:cNvSpPr txBox="1">
            <a:spLocks noChangeArrowheads="1"/>
          </p:cNvSpPr>
          <p:nvPr/>
        </p:nvSpPr>
        <p:spPr bwMode="auto">
          <a:xfrm>
            <a:off x="2667000" y="3501593"/>
            <a:ext cx="6019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err="1" smtClean="0">
                <a:solidFill>
                  <a:srgbClr val="000099"/>
                </a:solidFill>
              </a:rPr>
              <a:t>МатРесурсы</a:t>
            </a:r>
            <a:r>
              <a:rPr lang="ru-RU" sz="1400" b="1" dirty="0" smtClean="0">
                <a:solidFill>
                  <a:srgbClr val="000099"/>
                </a:solidFill>
              </a:rPr>
              <a:t>  </a:t>
            </a:r>
            <a:r>
              <a:rPr lang="ru-RU" sz="1400" b="1" dirty="0" smtClean="0">
                <a:solidFill>
                  <a:srgbClr val="000099"/>
                </a:solidFill>
              </a:rPr>
              <a:t>+ </a:t>
            </a:r>
            <a:r>
              <a:rPr lang="ru-RU" sz="1400" b="1" dirty="0" smtClean="0">
                <a:solidFill>
                  <a:srgbClr val="000099"/>
                </a:solidFill>
              </a:rPr>
              <a:t> </a:t>
            </a:r>
            <a:r>
              <a:rPr lang="ru-RU" sz="1400" b="1" dirty="0" smtClean="0">
                <a:solidFill>
                  <a:srgbClr val="000099"/>
                </a:solidFill>
              </a:rPr>
              <a:t>Зарплаты  </a:t>
            </a:r>
            <a:r>
              <a:rPr lang="ru-RU" sz="1400" b="1" dirty="0" smtClean="0">
                <a:solidFill>
                  <a:srgbClr val="000099"/>
                </a:solidFill>
              </a:rPr>
              <a:t>+  Прибыль  </a:t>
            </a:r>
            <a:r>
              <a:rPr lang="ru-RU" sz="1400" b="1" dirty="0" smtClean="0">
                <a:solidFill>
                  <a:srgbClr val="000099"/>
                </a:solidFill>
              </a:rPr>
              <a:t>+ </a:t>
            </a:r>
            <a:r>
              <a:rPr lang="ru-RU" sz="1400" b="1" dirty="0" smtClean="0">
                <a:solidFill>
                  <a:srgbClr val="000099"/>
                </a:solidFill>
              </a:rPr>
              <a:t> Проценты  +  Налоги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82" name="AutoShape 18"/>
          <p:cNvSpPr>
            <a:spLocks noChangeArrowheads="1"/>
          </p:cNvSpPr>
          <p:nvPr/>
        </p:nvSpPr>
        <p:spPr bwMode="auto">
          <a:xfrm>
            <a:off x="3352800" y="3862899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3" name="AutoShape 18"/>
          <p:cNvSpPr>
            <a:spLocks noChangeArrowheads="1"/>
          </p:cNvSpPr>
          <p:nvPr/>
        </p:nvSpPr>
        <p:spPr bwMode="auto">
          <a:xfrm>
            <a:off x="6858000" y="4357884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auto">
          <a:xfrm>
            <a:off x="3352800" y="4571370"/>
            <a:ext cx="320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smtClean="0">
                <a:solidFill>
                  <a:srgbClr val="000099"/>
                </a:solidFill>
              </a:rPr>
              <a:t>Потребление  </a:t>
            </a:r>
            <a:r>
              <a:rPr lang="ru-RU" sz="1400" b="1" dirty="0" smtClean="0">
                <a:solidFill>
                  <a:srgbClr val="000099"/>
                </a:solidFill>
              </a:rPr>
              <a:t>+  </a:t>
            </a:r>
            <a:r>
              <a:rPr lang="ru-RU" sz="1400" b="1" dirty="0" smtClean="0">
                <a:solidFill>
                  <a:srgbClr val="000099"/>
                </a:solidFill>
              </a:rPr>
              <a:t>Накопления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85" name="Text Box 23"/>
          <p:cNvSpPr txBox="1">
            <a:spLocks noChangeArrowheads="1"/>
          </p:cNvSpPr>
          <p:nvPr/>
        </p:nvSpPr>
        <p:spPr bwMode="auto">
          <a:xfrm>
            <a:off x="4343400" y="5104770"/>
            <a:ext cx="320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 smtClean="0">
                <a:solidFill>
                  <a:srgbClr val="000099"/>
                </a:solidFill>
              </a:rPr>
              <a:t>Прибыль  </a:t>
            </a:r>
            <a:r>
              <a:rPr lang="ru-RU" sz="1400" b="1" dirty="0" smtClean="0">
                <a:solidFill>
                  <a:srgbClr val="000099"/>
                </a:solidFill>
              </a:rPr>
              <a:t>+  </a:t>
            </a:r>
            <a:r>
              <a:rPr lang="ru-RU" sz="1400" b="1" dirty="0" err="1" smtClean="0">
                <a:solidFill>
                  <a:srgbClr val="000099"/>
                </a:solidFill>
              </a:rPr>
              <a:t>ФинПрибыль</a:t>
            </a:r>
            <a:endParaRPr lang="ru-RU" sz="1400" b="1" dirty="0">
              <a:solidFill>
                <a:srgbClr val="000099"/>
              </a:solidFill>
            </a:endParaRPr>
          </a:p>
        </p:txBody>
      </p:sp>
      <p:sp>
        <p:nvSpPr>
          <p:cNvPr id="86" name="Равно 85"/>
          <p:cNvSpPr/>
          <p:nvPr/>
        </p:nvSpPr>
        <p:spPr>
          <a:xfrm>
            <a:off x="2546514" y="5988942"/>
            <a:ext cx="288000" cy="180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8" name="AutoShape 18"/>
          <p:cNvSpPr>
            <a:spLocks noChangeArrowheads="1"/>
          </p:cNvSpPr>
          <p:nvPr/>
        </p:nvSpPr>
        <p:spPr bwMode="auto">
          <a:xfrm>
            <a:off x="3657600" y="4365441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" name="AutoShape 18"/>
          <p:cNvSpPr>
            <a:spLocks noChangeArrowheads="1"/>
          </p:cNvSpPr>
          <p:nvPr/>
        </p:nvSpPr>
        <p:spPr bwMode="auto">
          <a:xfrm>
            <a:off x="5270400" y="4891284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" name="AutoShape 18"/>
          <p:cNvSpPr>
            <a:spLocks noChangeArrowheads="1"/>
          </p:cNvSpPr>
          <p:nvPr/>
        </p:nvSpPr>
        <p:spPr bwMode="auto">
          <a:xfrm rot="5400000">
            <a:off x="6236697" y="4634712"/>
            <a:ext cx="216000" cy="180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0980"/>
            </a:srgbClr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" name="Text Box 23"/>
          <p:cNvSpPr txBox="1">
            <a:spLocks noChangeArrowheads="1"/>
          </p:cNvSpPr>
          <p:nvPr/>
        </p:nvSpPr>
        <p:spPr bwMode="auto">
          <a:xfrm>
            <a:off x="152400" y="3198674"/>
            <a:ext cx="1371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i="1" dirty="0" smtClean="0">
                <a:solidFill>
                  <a:srgbClr val="CC0000"/>
                </a:solidFill>
              </a:rPr>
              <a:t>Суммируем производство для конечного потребления домохозяйств по переделам </a:t>
            </a:r>
            <a:br>
              <a:rPr lang="ru-RU" sz="1200" i="1" dirty="0" smtClean="0">
                <a:solidFill>
                  <a:srgbClr val="CC0000"/>
                </a:solidFill>
              </a:rPr>
            </a:br>
            <a:r>
              <a:rPr lang="ru-RU" sz="1200" i="1" dirty="0" smtClean="0">
                <a:solidFill>
                  <a:srgbClr val="CC0000"/>
                </a:solidFill>
              </a:rPr>
              <a:t>за период экономического цикла</a:t>
            </a:r>
            <a:endParaRPr lang="ru-RU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s://encrypted-tbn0.gstatic.com/images?q=tbn:ANd9GcT1dZmOXWHnQMaurm_2CvLNGcXx8ts3lhkC0FsFDda4rXWH4on3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58000" y="2766564"/>
            <a:ext cx="1950720" cy="98298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Прямоугольник 26"/>
          <p:cNvSpPr/>
          <p:nvPr/>
        </p:nvSpPr>
        <p:spPr>
          <a:xfrm>
            <a:off x="0" y="2362200"/>
            <a:ext cx="9144000" cy="1828800"/>
          </a:xfrm>
          <a:prstGeom prst="rect">
            <a:avLst/>
          </a:prstGeom>
          <a:solidFill>
            <a:srgbClr val="FFFF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 Box 23"/>
          <p:cNvSpPr txBox="1">
            <a:spLocks noChangeArrowheads="1"/>
          </p:cNvSpPr>
          <p:nvPr/>
        </p:nvSpPr>
        <p:spPr bwMode="auto">
          <a:xfrm>
            <a:off x="838200" y="6088443"/>
            <a:ext cx="807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 Зарплаты  +  Прибыль  +  Проценты  -   (Экспорт – Импорт)   </a:t>
            </a:r>
            <a:r>
              <a:rPr lang="ru-RU" sz="1600" b="1" dirty="0" smtClean="0">
                <a:solidFill>
                  <a:srgbClr val="CC0000"/>
                </a:solidFill>
              </a:rPr>
              <a:t>???</a:t>
            </a:r>
            <a:r>
              <a:rPr lang="ru-RU" sz="1600" b="1" dirty="0" smtClean="0">
                <a:solidFill>
                  <a:srgbClr val="000099"/>
                </a:solidFill>
              </a:rPr>
              <a:t>   Зарплаты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00FFCC">
              <a:alpha val="39999"/>
            </a:srgbClr>
          </a:solidFill>
          <a:ln/>
        </p:spPr>
        <p:txBody>
          <a:bodyPr/>
          <a:lstStyle/>
          <a:p>
            <a:r>
              <a:rPr lang="ru-RU" sz="3600" b="1" dirty="0" smtClean="0">
                <a:solidFill>
                  <a:schemeClr val="accent6"/>
                </a:solidFill>
              </a:rPr>
              <a:t>Объективные </a:t>
            </a:r>
            <a:r>
              <a:rPr lang="ru-RU" sz="3600" b="1" dirty="0" smtClean="0">
                <a:solidFill>
                  <a:schemeClr val="accent6"/>
                </a:solidFill>
              </a:rPr>
              <a:t>причины </a:t>
            </a:r>
            <a:r>
              <a:rPr lang="ru-RU" sz="3600" b="1" dirty="0" smtClean="0">
                <a:solidFill>
                  <a:schemeClr val="accent6"/>
                </a:solidFill>
              </a:rPr>
              <a:t>неравенства</a:t>
            </a:r>
            <a:endParaRPr lang="ru-RU" sz="3600" b="1" dirty="0">
              <a:solidFill>
                <a:schemeClr val="accent6"/>
              </a:solidFill>
            </a:endParaRP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152400" y="2732392"/>
            <a:ext cx="7467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1500" b="1" dirty="0" smtClean="0">
                <a:solidFill>
                  <a:srgbClr val="000099"/>
                </a:solidFill>
              </a:rPr>
              <a:t>     Не инвестированная часть прибыли</a:t>
            </a:r>
            <a:endParaRPr lang="ru-RU" sz="1500" b="1" dirty="0">
              <a:solidFill>
                <a:srgbClr val="000099"/>
              </a:solidFill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152400" y="1572674"/>
            <a:ext cx="2133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Ценовой дисбаланс: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152400" y="3085785"/>
            <a:ext cx="7467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1500" b="1" dirty="0" smtClean="0">
                <a:solidFill>
                  <a:srgbClr val="000099"/>
                </a:solidFill>
              </a:rPr>
              <a:t>     Ростовщический процент, превышающий затраты банков</a:t>
            </a:r>
            <a:endParaRPr lang="ru-RU" sz="1500" b="1" dirty="0">
              <a:solidFill>
                <a:srgbClr val="000099"/>
              </a:solidFill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152400" y="3440863"/>
            <a:ext cx="7467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ru-RU" sz="1500" b="1" dirty="0" smtClean="0">
                <a:solidFill>
                  <a:srgbClr val="000099"/>
                </a:solidFill>
              </a:rPr>
              <a:t>     Неиспользуемые «накопления» населения (домохозяйств)</a:t>
            </a:r>
            <a:endParaRPr lang="ru-RU" sz="1500" b="1" dirty="0">
              <a:solidFill>
                <a:srgbClr val="000099"/>
              </a:solidFill>
            </a:endParaRPr>
          </a:p>
        </p:txBody>
      </p:sp>
      <p:sp>
        <p:nvSpPr>
          <p:cNvPr id="24596" name="AutoShape 20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8" name="AutoShape 22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152400" y="2382250"/>
            <a:ext cx="5334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Финансовые </a:t>
            </a:r>
            <a:r>
              <a:rPr lang="ru-RU" sz="1500" b="1" i="1" dirty="0" smtClean="0">
                <a:solidFill>
                  <a:srgbClr val="A50021"/>
                </a:solidFill>
              </a:rPr>
              <a:t>причины </a:t>
            </a:r>
            <a:r>
              <a:rPr lang="ru-RU" sz="1500" b="1" i="1" dirty="0" smtClean="0">
                <a:solidFill>
                  <a:srgbClr val="A50021"/>
                </a:solidFill>
              </a:rPr>
              <a:t>неравенства, кризисов</a:t>
            </a:r>
            <a:r>
              <a:rPr lang="ru-RU" sz="1500" b="1" i="1" dirty="0" smtClean="0">
                <a:solidFill>
                  <a:srgbClr val="A50021"/>
                </a:solidFill>
              </a:rPr>
              <a:t>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152400" y="4267200"/>
            <a:ext cx="43434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Роль государственного управления: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860871" y="5364228"/>
            <a:ext cx="815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Зарплаты  +  Прибыль  +  Проценты  </a:t>
            </a:r>
            <a:r>
              <a:rPr lang="ru-RU" sz="1600" b="1" dirty="0" smtClean="0">
                <a:solidFill>
                  <a:srgbClr val="000099"/>
                </a:solidFill>
              </a:rPr>
              <a:t>+  Коррупция   </a:t>
            </a:r>
            <a:r>
              <a:rPr lang="ru-RU" sz="1600" b="1" dirty="0" smtClean="0">
                <a:solidFill>
                  <a:srgbClr val="000099"/>
                </a:solidFill>
              </a:rPr>
              <a:t>=   Зарплаты   –  Поборы 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43" name="Плюс 42"/>
          <p:cNvSpPr/>
          <p:nvPr/>
        </p:nvSpPr>
        <p:spPr>
          <a:xfrm>
            <a:off x="2003871" y="5417757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люс 44"/>
          <p:cNvSpPr/>
          <p:nvPr/>
        </p:nvSpPr>
        <p:spPr>
          <a:xfrm>
            <a:off x="3306828" y="5410200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Минус 46"/>
          <p:cNvSpPr/>
          <p:nvPr/>
        </p:nvSpPr>
        <p:spPr>
          <a:xfrm>
            <a:off x="7604886" y="5435767"/>
            <a:ext cx="252000" cy="2160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2438400" y="1557285"/>
            <a:ext cx="6271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Зарплаты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</a:t>
            </a:r>
            <a:r>
              <a:rPr lang="ru-RU" sz="1600" b="1" dirty="0" err="1" smtClean="0">
                <a:solidFill>
                  <a:srgbClr val="000099"/>
                </a:solidFill>
              </a:rPr>
              <a:t>ФинПрибыль</a:t>
            </a:r>
            <a:r>
              <a:rPr lang="ru-RU" sz="1600" b="1" dirty="0" smtClean="0">
                <a:solidFill>
                  <a:srgbClr val="000099"/>
                </a:solidFill>
              </a:rPr>
              <a:t>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Проценты           Зарплаты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39" name="Не равно 38"/>
          <p:cNvSpPr/>
          <p:nvPr/>
        </p:nvSpPr>
        <p:spPr>
          <a:xfrm>
            <a:off x="7027200" y="1633485"/>
            <a:ext cx="288000" cy="180000"/>
          </a:xfrm>
          <a:prstGeom prst="mathNotEqual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Плюс 40"/>
          <p:cNvSpPr/>
          <p:nvPr/>
        </p:nvSpPr>
        <p:spPr>
          <a:xfrm>
            <a:off x="3634929" y="1610814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люс 43"/>
          <p:cNvSpPr/>
          <p:nvPr/>
        </p:nvSpPr>
        <p:spPr>
          <a:xfrm>
            <a:off x="5463099" y="1610814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Не равно 51"/>
          <p:cNvSpPr/>
          <p:nvPr/>
        </p:nvSpPr>
        <p:spPr>
          <a:xfrm>
            <a:off x="6134329" y="5450881"/>
            <a:ext cx="320000" cy="180000"/>
          </a:xfrm>
          <a:prstGeom prst="mathNotEqual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64" name="Плюс 63"/>
          <p:cNvSpPr/>
          <p:nvPr/>
        </p:nvSpPr>
        <p:spPr>
          <a:xfrm>
            <a:off x="3321942" y="6134415"/>
            <a:ext cx="2540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люс 72"/>
          <p:cNvSpPr/>
          <p:nvPr/>
        </p:nvSpPr>
        <p:spPr>
          <a:xfrm>
            <a:off x="4655757" y="5420653"/>
            <a:ext cx="2540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 Box 16"/>
          <p:cNvSpPr txBox="1">
            <a:spLocks noChangeArrowheads="1"/>
          </p:cNvSpPr>
          <p:nvPr/>
        </p:nvSpPr>
        <p:spPr bwMode="auto">
          <a:xfrm>
            <a:off x="152400" y="5364228"/>
            <a:ext cx="762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но: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75" name="Text Box 16"/>
          <p:cNvSpPr txBox="1">
            <a:spLocks noChangeArrowheads="1"/>
          </p:cNvSpPr>
          <p:nvPr/>
        </p:nvSpPr>
        <p:spPr bwMode="auto">
          <a:xfrm>
            <a:off x="152400" y="5752785"/>
            <a:ext cx="2133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Экспорт - импорт: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78" name="Text Box 23"/>
          <p:cNvSpPr txBox="1">
            <a:spLocks noChangeArrowheads="1"/>
          </p:cNvSpPr>
          <p:nvPr/>
        </p:nvSpPr>
        <p:spPr bwMode="auto">
          <a:xfrm>
            <a:off x="2621028" y="1866665"/>
            <a:ext cx="419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i="1" dirty="0" smtClean="0">
                <a:solidFill>
                  <a:srgbClr val="000099"/>
                </a:solidFill>
              </a:rPr>
              <a:t>Производство и посредники (торговля, банки)</a:t>
            </a:r>
            <a:endParaRPr lang="ru-RU" sz="1400" i="1" dirty="0">
              <a:solidFill>
                <a:srgbClr val="000099"/>
              </a:solidFill>
            </a:endParaRPr>
          </a:p>
        </p:txBody>
      </p:sp>
      <p:sp>
        <p:nvSpPr>
          <p:cNvPr id="79" name="Text Box 23"/>
          <p:cNvSpPr txBox="1">
            <a:spLocks noChangeArrowheads="1"/>
          </p:cNvSpPr>
          <p:nvPr/>
        </p:nvSpPr>
        <p:spPr bwMode="auto">
          <a:xfrm>
            <a:off x="7315200" y="1866665"/>
            <a:ext cx="1371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i="1" dirty="0" smtClean="0">
                <a:solidFill>
                  <a:srgbClr val="000099"/>
                </a:solidFill>
              </a:rPr>
              <a:t>Потребление</a:t>
            </a:r>
            <a:endParaRPr lang="ru-RU" sz="1400" i="1" dirty="0">
              <a:solidFill>
                <a:srgbClr val="000099"/>
              </a:solidFill>
            </a:endParaRPr>
          </a:p>
        </p:txBody>
      </p:sp>
      <p:sp>
        <p:nvSpPr>
          <p:cNvPr id="80" name="Text Box 23"/>
          <p:cNvSpPr txBox="1">
            <a:spLocks noChangeArrowheads="1"/>
          </p:cNvSpPr>
          <p:nvPr/>
        </p:nvSpPr>
        <p:spPr bwMode="auto">
          <a:xfrm>
            <a:off x="3962400" y="1302957"/>
            <a:ext cx="2971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i="1" dirty="0" smtClean="0">
                <a:solidFill>
                  <a:srgbClr val="CC0000"/>
                </a:solidFill>
              </a:rPr>
              <a:t>Спекулятивный капитал, накопления</a:t>
            </a:r>
            <a:endParaRPr lang="ru-RU" sz="1200" i="1" dirty="0">
              <a:solidFill>
                <a:srgbClr val="CC0000"/>
              </a:solidFill>
            </a:endParaRPr>
          </a:p>
        </p:txBody>
      </p:sp>
      <p:sp>
        <p:nvSpPr>
          <p:cNvPr id="77" name="Text Box 16"/>
          <p:cNvSpPr txBox="1">
            <a:spLocks noChangeArrowheads="1"/>
          </p:cNvSpPr>
          <p:nvPr/>
        </p:nvSpPr>
        <p:spPr bwMode="auto">
          <a:xfrm>
            <a:off x="6781800" y="2369757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«Рецепт баланса»:</a:t>
            </a:r>
            <a:endParaRPr lang="ru-RU" sz="1500" b="1" i="1" dirty="0">
              <a:solidFill>
                <a:srgbClr val="A50021"/>
              </a:solidFill>
            </a:endParaRPr>
          </a:p>
        </p:txBody>
      </p:sp>
      <p:sp>
        <p:nvSpPr>
          <p:cNvPr id="81" name="Text Box 16"/>
          <p:cNvSpPr txBox="1">
            <a:spLocks noChangeArrowheads="1"/>
          </p:cNvSpPr>
          <p:nvPr/>
        </p:nvSpPr>
        <p:spPr bwMode="auto">
          <a:xfrm>
            <a:off x="152400" y="3810000"/>
            <a:ext cx="8763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Следствие:       </a:t>
            </a:r>
            <a:r>
              <a:rPr lang="ru-RU" sz="1500" b="1" dirty="0" smtClean="0">
                <a:solidFill>
                  <a:srgbClr val="A50021"/>
                </a:solidFill>
              </a:rPr>
              <a:t>концентрация капитала, неизбежный рост неравенства</a:t>
            </a:r>
            <a:endParaRPr lang="ru-RU" sz="1500" b="1" dirty="0">
              <a:solidFill>
                <a:srgbClr val="A50021"/>
              </a:solidFill>
            </a:endParaRPr>
          </a:p>
        </p:txBody>
      </p:sp>
      <p:sp>
        <p:nvSpPr>
          <p:cNvPr id="82" name="Text Box 23"/>
          <p:cNvSpPr txBox="1">
            <a:spLocks noChangeArrowheads="1"/>
          </p:cNvSpPr>
          <p:nvPr/>
        </p:nvSpPr>
        <p:spPr bwMode="auto">
          <a:xfrm>
            <a:off x="1066800" y="4602228"/>
            <a:ext cx="7696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Зарплаты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</a:t>
            </a:r>
            <a:r>
              <a:rPr lang="ru-RU" sz="1600" b="1" dirty="0" err="1" smtClean="0">
                <a:solidFill>
                  <a:srgbClr val="000099"/>
                </a:solidFill>
              </a:rPr>
              <a:t>ФинПрибыль</a:t>
            </a:r>
            <a:r>
              <a:rPr lang="ru-RU" sz="1600" b="1" dirty="0" smtClean="0">
                <a:solidFill>
                  <a:srgbClr val="000099"/>
                </a:solidFill>
              </a:rPr>
              <a:t>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Проценты   -   </a:t>
            </a:r>
            <a:r>
              <a:rPr lang="ru-RU" sz="1600" b="1" dirty="0" err="1" smtClean="0">
                <a:solidFill>
                  <a:srgbClr val="000099"/>
                </a:solidFill>
              </a:rPr>
              <a:t>ГосЗаказ</a:t>
            </a:r>
            <a:r>
              <a:rPr lang="ru-RU" sz="1600" b="1" dirty="0" smtClean="0">
                <a:solidFill>
                  <a:srgbClr val="000099"/>
                </a:solidFill>
              </a:rPr>
              <a:t>           Зарплаты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84" name="Плюс 83"/>
          <p:cNvSpPr/>
          <p:nvPr/>
        </p:nvSpPr>
        <p:spPr>
          <a:xfrm>
            <a:off x="2263329" y="4655757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люс 84"/>
          <p:cNvSpPr/>
          <p:nvPr/>
        </p:nvSpPr>
        <p:spPr>
          <a:xfrm>
            <a:off x="4091499" y="4655757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Равно 85"/>
          <p:cNvSpPr/>
          <p:nvPr/>
        </p:nvSpPr>
        <p:spPr>
          <a:xfrm>
            <a:off x="6934200" y="4678428"/>
            <a:ext cx="288000" cy="180000"/>
          </a:xfrm>
          <a:prstGeom prst="mathEqual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87" name="Минус 86"/>
          <p:cNvSpPr/>
          <p:nvPr/>
        </p:nvSpPr>
        <p:spPr>
          <a:xfrm>
            <a:off x="5555043" y="4670871"/>
            <a:ext cx="2286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 Box 23"/>
          <p:cNvSpPr txBox="1">
            <a:spLocks noChangeArrowheads="1"/>
          </p:cNvSpPr>
          <p:nvPr/>
        </p:nvSpPr>
        <p:spPr bwMode="auto">
          <a:xfrm>
            <a:off x="1066800" y="4983228"/>
            <a:ext cx="7924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 dirty="0" smtClean="0">
                <a:solidFill>
                  <a:srgbClr val="000099"/>
                </a:solidFill>
              </a:rPr>
              <a:t>Зарплаты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</a:t>
            </a:r>
            <a:r>
              <a:rPr lang="ru-RU" sz="1600" b="1" dirty="0" err="1" smtClean="0">
                <a:solidFill>
                  <a:srgbClr val="000099"/>
                </a:solidFill>
              </a:rPr>
              <a:t>ФинПрибыль</a:t>
            </a:r>
            <a:r>
              <a:rPr lang="ru-RU" sz="1600" b="1" dirty="0" smtClean="0">
                <a:solidFill>
                  <a:srgbClr val="000099"/>
                </a:solidFill>
              </a:rPr>
              <a:t>   </a:t>
            </a:r>
            <a:r>
              <a:rPr lang="ru-RU" sz="1600" b="1" dirty="0" smtClean="0">
                <a:solidFill>
                  <a:srgbClr val="000099"/>
                </a:solidFill>
              </a:rPr>
              <a:t>+  </a:t>
            </a:r>
            <a:r>
              <a:rPr lang="ru-RU" sz="1600" b="1" dirty="0" smtClean="0">
                <a:solidFill>
                  <a:srgbClr val="000099"/>
                </a:solidFill>
              </a:rPr>
              <a:t> Проценты           Зарплаты   +   Эмиссия</a:t>
            </a:r>
            <a:endParaRPr lang="ru-RU" sz="1600" b="1" dirty="0">
              <a:solidFill>
                <a:srgbClr val="000099"/>
              </a:solidFill>
            </a:endParaRPr>
          </a:p>
        </p:txBody>
      </p:sp>
      <p:sp>
        <p:nvSpPr>
          <p:cNvPr id="91" name="Плюс 90"/>
          <p:cNvSpPr/>
          <p:nvPr/>
        </p:nvSpPr>
        <p:spPr>
          <a:xfrm>
            <a:off x="2263329" y="5036757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люс 91"/>
          <p:cNvSpPr/>
          <p:nvPr/>
        </p:nvSpPr>
        <p:spPr>
          <a:xfrm>
            <a:off x="4091499" y="5036757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Равно 92"/>
          <p:cNvSpPr/>
          <p:nvPr/>
        </p:nvSpPr>
        <p:spPr>
          <a:xfrm>
            <a:off x="5638800" y="5059428"/>
            <a:ext cx="288000" cy="180000"/>
          </a:xfrm>
          <a:prstGeom prst="mathEqual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72" name="Плюс 71"/>
          <p:cNvSpPr/>
          <p:nvPr/>
        </p:nvSpPr>
        <p:spPr>
          <a:xfrm>
            <a:off x="7201215" y="5029200"/>
            <a:ext cx="2540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Минус 93"/>
          <p:cNvSpPr/>
          <p:nvPr/>
        </p:nvSpPr>
        <p:spPr>
          <a:xfrm>
            <a:off x="4709286" y="6157086"/>
            <a:ext cx="2286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люс 55"/>
          <p:cNvSpPr/>
          <p:nvPr/>
        </p:nvSpPr>
        <p:spPr>
          <a:xfrm>
            <a:off x="2019615" y="6141972"/>
            <a:ext cx="2540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 Box 16"/>
          <p:cNvSpPr txBox="1">
            <a:spLocks noChangeArrowheads="1"/>
          </p:cNvSpPr>
          <p:nvPr/>
        </p:nvSpPr>
        <p:spPr bwMode="auto">
          <a:xfrm>
            <a:off x="152400" y="6458635"/>
            <a:ext cx="8763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Следствие:       </a:t>
            </a:r>
            <a:r>
              <a:rPr lang="ru-RU" sz="1500" b="1" dirty="0" smtClean="0">
                <a:solidFill>
                  <a:srgbClr val="A50021"/>
                </a:solidFill>
              </a:rPr>
              <a:t>захват рынков сбыта, глобализация, изменение </a:t>
            </a:r>
            <a:r>
              <a:rPr lang="ru-RU" sz="1500" b="1" dirty="0" err="1" smtClean="0">
                <a:solidFill>
                  <a:srgbClr val="A50021"/>
                </a:solidFill>
              </a:rPr>
              <a:t>гео-неравенства</a:t>
            </a:r>
            <a:endParaRPr lang="ru-RU" sz="1500" b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0" y="4038600"/>
            <a:ext cx="9144000" cy="2819400"/>
          </a:xfrm>
          <a:prstGeom prst="rect">
            <a:avLst/>
          </a:prstGeom>
          <a:solidFill>
            <a:srgbClr val="FFFF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152400" y="1348929"/>
            <a:ext cx="8839200" cy="2529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Управление неравенством: </a:t>
            </a:r>
            <a:r>
              <a:rPr lang="ru-RU" sz="1400" b="1" i="1" dirty="0" smtClean="0">
                <a:solidFill>
                  <a:srgbClr val="A50021"/>
                </a:solidFill>
              </a:rPr>
              <a:t>	    </a:t>
            </a:r>
            <a:r>
              <a:rPr lang="ru-RU" sz="1400" b="1" i="1" dirty="0" smtClean="0">
                <a:solidFill>
                  <a:schemeClr val="accent6"/>
                </a:solidFill>
              </a:rPr>
              <a:t>о</a:t>
            </a:r>
            <a:r>
              <a:rPr lang="ru-RU" sz="1400" b="1" dirty="0" smtClean="0">
                <a:solidFill>
                  <a:schemeClr val="accent6"/>
                </a:solidFill>
              </a:rPr>
              <a:t>граничение прибыли, 						перераспределение доходов через налоги и льготы, 			«уничтожение лишних накоплений» в периоды «рукотворных» кризисов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rgbClr val="A50021"/>
                </a:solidFill>
              </a:rPr>
              <a:t> </a:t>
            </a:r>
            <a:r>
              <a:rPr lang="ru-RU" sz="1400" i="1" dirty="0" smtClean="0">
                <a:solidFill>
                  <a:srgbClr val="A50021"/>
                </a:solidFill>
              </a:rPr>
              <a:t>    Риски</a:t>
            </a:r>
            <a:r>
              <a:rPr lang="ru-RU" sz="1400" i="1" dirty="0" smtClean="0">
                <a:solidFill>
                  <a:srgbClr val="A50021"/>
                </a:solidFill>
              </a:rPr>
              <a:t>:</a:t>
            </a:r>
            <a:r>
              <a:rPr lang="ru-RU" sz="1400" b="1" dirty="0" smtClean="0">
                <a:solidFill>
                  <a:schemeClr val="accent6"/>
                </a:solidFill>
              </a:rPr>
              <a:t>  </a:t>
            </a:r>
            <a:r>
              <a:rPr lang="ru-RU" sz="1400" dirty="0" err="1" smtClean="0">
                <a:solidFill>
                  <a:srgbClr val="A50021"/>
                </a:solidFill>
              </a:rPr>
              <a:t>демотивация</a:t>
            </a:r>
            <a:r>
              <a:rPr lang="ru-RU" sz="1400" dirty="0" smtClean="0">
                <a:solidFill>
                  <a:srgbClr val="A50021"/>
                </a:solidFill>
              </a:rPr>
              <a:t>  стяжателей, отсутствие капитала для развития, проигрыш конкурентам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b="1" dirty="0" smtClean="0">
                <a:solidFill>
                  <a:srgbClr val="A50021"/>
                </a:solidFill>
              </a:rPr>
              <a:t>Альтернатива:  </a:t>
            </a:r>
            <a:r>
              <a:rPr lang="ru-RU" sz="1400" b="1" dirty="0" smtClean="0">
                <a:solidFill>
                  <a:schemeClr val="accent6"/>
                </a:solidFill>
              </a:rPr>
              <a:t>«патриотический»  госкапитализм,  </a:t>
            </a:r>
            <a:r>
              <a:rPr lang="ru-RU" sz="1400" dirty="0" smtClean="0">
                <a:solidFill>
                  <a:schemeClr val="accent6"/>
                </a:solidFill>
              </a:rPr>
              <a:t>конкуренция с частным капиталом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rgbClr val="A50021"/>
                </a:solidFill>
              </a:rPr>
              <a:t>     Источник </a:t>
            </a:r>
            <a:r>
              <a:rPr lang="ru-RU" sz="1400" i="1" dirty="0" smtClean="0">
                <a:solidFill>
                  <a:srgbClr val="A50021"/>
                </a:solidFill>
              </a:rPr>
              <a:t>капитала: </a:t>
            </a:r>
            <a:r>
              <a:rPr lang="ru-RU" sz="1400" i="1" dirty="0" smtClean="0">
                <a:solidFill>
                  <a:srgbClr val="A50021"/>
                </a:solidFill>
              </a:rPr>
              <a:t> </a:t>
            </a:r>
            <a:r>
              <a:rPr lang="ru-RU" sz="1400" dirty="0" smtClean="0">
                <a:solidFill>
                  <a:schemeClr val="accent6"/>
                </a:solidFill>
              </a:rPr>
              <a:t>инвестиционные государственные ссуды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rgbClr val="A50021"/>
                </a:solidFill>
              </a:rPr>
              <a:t>          Мотивация</a:t>
            </a:r>
            <a:r>
              <a:rPr lang="ru-RU" sz="1400" i="1" dirty="0" smtClean="0">
                <a:solidFill>
                  <a:srgbClr val="A50021"/>
                </a:solidFill>
              </a:rPr>
              <a:t>:</a:t>
            </a:r>
            <a:r>
              <a:rPr lang="ru-RU" sz="1400" b="1" dirty="0" smtClean="0">
                <a:solidFill>
                  <a:schemeClr val="accent6"/>
                </a:solidFill>
              </a:rPr>
              <a:t>  </a:t>
            </a:r>
            <a:r>
              <a:rPr lang="ru-RU" sz="1400" dirty="0" smtClean="0">
                <a:solidFill>
                  <a:schemeClr val="accent6"/>
                </a:solidFill>
              </a:rPr>
              <a:t>возврат </a:t>
            </a:r>
            <a:r>
              <a:rPr lang="ru-RU" sz="1400" dirty="0" err="1" smtClean="0">
                <a:solidFill>
                  <a:schemeClr val="accent6"/>
                </a:solidFill>
              </a:rPr>
              <a:t>госссуды</a:t>
            </a:r>
            <a:r>
              <a:rPr lang="ru-RU" sz="1400" dirty="0" smtClean="0">
                <a:solidFill>
                  <a:schemeClr val="accent6"/>
                </a:solidFill>
              </a:rPr>
              <a:t> 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chemeClr val="accent6"/>
                </a:solidFill>
              </a:rPr>
              <a:t> </a:t>
            </a:r>
            <a:r>
              <a:rPr lang="ru-RU" sz="1400" i="1" dirty="0" smtClean="0">
                <a:solidFill>
                  <a:schemeClr val="accent6"/>
                </a:solidFill>
              </a:rPr>
              <a:t>    Управление структурой цены через цены госпредприятий, 				ценовое давление на экономику «прибыли и процента»</a:t>
            </a:r>
            <a:endParaRPr lang="ru-RU" sz="1400" i="1" dirty="0">
              <a:solidFill>
                <a:schemeClr val="accent6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00FFCC">
              <a:alpha val="39999"/>
            </a:srgbClr>
          </a:solidFill>
          <a:ln/>
        </p:spPr>
        <p:txBody>
          <a:bodyPr/>
          <a:lstStyle/>
          <a:p>
            <a:r>
              <a:rPr lang="ru-RU" sz="3600" b="1" dirty="0" smtClean="0">
                <a:solidFill>
                  <a:schemeClr val="accent6"/>
                </a:solidFill>
              </a:rPr>
              <a:t>Рецепты временные и вечные</a:t>
            </a:r>
            <a:endParaRPr lang="ru-RU" sz="3600" b="1" dirty="0">
              <a:solidFill>
                <a:schemeClr val="accent6"/>
              </a:solidFill>
            </a:endParaRPr>
          </a:p>
        </p:txBody>
      </p:sp>
      <p:sp>
        <p:nvSpPr>
          <p:cNvPr id="24596" name="AutoShape 20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8" name="AutoShape 22" descr="data:image/jpeg;base64,/9j/4AAQSkZJRgABAQAAAQABAAD/2wCEAAkGBxQTEhQUEhQWFhUWFxUVFxUYGRgXFxYZFRcXFxUaFxoYHCggHB0mHRwWITEiJSorLy4uFx8zODMvNygtLisBCgoKDg0OGxAQGywkICQsLCwsNCwsLCwsLCwsLCwsLCwsLCwsLCwsLCwsLCwsLCwsLCwsLCwsLCwsLCwsLCwsLP/AABEIAHgAwAMBEQACEQEDEQH/xAAcAAACAgMBAQAAAAAAAAAAAAAEBQYHAQIDAAj/xAA8EAACAQIEBAMGAwUIAwAAAAABAhEAAwQSITEFBkFREyJhBxQycYGRI0JSgqGxwdEVQ2JyktLh8BdUsv/EABwBAAEFAQEBAAAAAAAAAAAAAAMBAgQFBgAHCP/EADMRAAIBAwQBAwIEBQQDAAAAAAECAAMEEQUSITFBEyJRBmEUMnHBBxVSsdFCgeHwI1Oh/9oADAMBAAIRAxEAPwB3bWvOCZtiYVbWhEwTGFWloRMAxhdpKETAMYUiUJjI5M7otCJjCZ2VaYTBGdKbEnqSdM0sScMXdyrNFpoS0aZCMbxxyxS3OYkAZTBJJiATt860FtaLkM0GW8SUcvX3NkG4TmzNuQSBOxI3I7+tVWoKoqnbCIMiNC1QMZj8TGauxFxNgaTESepJ0zSiJMGjLTYpunZmnhyYFFtrarcNtpjMTcF5nrmGhJbysCdDBzDpEHTpWrvNLo0bIbuHEHSrMXxAbiVk+jLBTBbqUUNDAwS4lFBh1MAtijmSmhVtaExgSYZaWgsYBjCra0JjAMYUi0ImAM7otDMGZ0imxkwzAb1wGZ2ZgPT/AEyOZ01e7ArlXmOxIXzPx7JKjeryxtNxzBtxIzxzCC2gaSSTlJkjqNo6EZh9RVxbPuYrBHmGctcQuqnluMIMCTI0JO0eoH0oV5Rp55EchxLBwOMz20eIzKGjtImszXo+nUIksLkZnfxR1oOwxDxNlu9q40yBzEnYNQ8RuJsDXbeI0iZCSQBv0qZZUHr1BSWMb2jMaYewFGn1PevSrSypWq7UEhlt3MV45fxILZiRMdVE9vXXX0NZrX7SuagYHIhaLhe4I61lXRkbDdywVvMFupTxDqYJdWiAw6mLra1IJktjC7S0JjI5MLtrQSYFjDLa0EmR2MIRaGTBEzL3gu9KqFuoMmC3OK25Zc3mUBiOwPrtRxZ1MbowmRriPHXd/DsqWMTA1qzoWKqNzxMxHZ4q9wZlcIyAtmE6jsdfkIqyNsiezGcxoeH4jmVmSJhoEmCQDprpUdNOXePiE3yNcyHOisDJygzqJMbwasLcBHKxpOZzw3ExcUZlDMoBE7TESR16UdrfYeD3GTthsSpuBQoVn1MHSY1Kjpp++g1KZKk94ijuSO9x3KCq6QpA0JywIGgqsp2m99zSSz4ECxHMDZR5idxm2nUxE0X8Cu8wZeb2uJvZOYMrsQryZ2jUb/MRT3tVcYib5LeG8Zz5luI1p1ykqxGzbEGqW5svT5U5EMrAxha4ihcJm8zAkDuB61GNs+zfjiNJGcRlhrbMfKcsDeJ37Ve6BZVKj+qpxiRqzeI2Fbtc9GRZp4YmesRPWBsJ+p+5peCcGdmJcRbhmHqd/pXmer02S6fMsKTZWCXBVeDJQMEurRQYdTFloVJaTWhlpaCxkdjDLa0EmR2MKQUIwDTuNqbByI818SybVcWFAvBvFPArYxNu8ysBeDBlP6g4jIfSRp61YXBNFlBHtxzBDqR7h+Jdb4YSGVtBsSex+ulWD0langzlz5nuJXcjPliGOsbbySPSZP1paI3jBjTxOfCkuXVYBMyzvmCSegBanVNlM5zHDqHYvhN8AK9koo0zZkOnrrQkrUnPtbmOg4wRKZUHhpr5iJZiNte1Sqbpv2ueY7YSMzjax5QC26gn8p0DDNOxplSgWY84EaDDbHCMSMxNlmtvBzBk7a7H/utBavQT27hmcTmCYu2yqEKZVnQ5g2vUSPnRFwfcTFmMPiPxrOaIEgTIAPTN6TH0otSmgp4XuDAOYwxHG7niNpLO5zAfHO0T1g6VEFkpXvqEzjqSbh/DMl/DZ2m6WZ7jTARUUgrrtqR9RQ7BBc1ChHsxEqNgZEsfAhcgKHMp8wYGQZ6gitRa21OhT2UxgSKzFu4RUnGY2YmkBHM4mKscZcx8j9K8++oqqNc4Xx3J1D8sCcVRSSDBbq0RTDqYqtCpbSY5hdoUFoBjDbQoJkdzCkoZECYl5v5itYOwWdl8Rg3hod3KxI0+dXmg6JX1O4CopK59x+JGrVAiypW5ubFMzOoUqQcqktp1MxW11P6fXT3ApniRqdUvJuvD7ar7xhxmS6kXLQMMQNWa33YbxWVFV2c0qng8H/MkiAYu6udWY5mceZhoHAGlzTvoCO81I2MRx4jj9ogHFFOKtqlpryI0OqDMRAgCDvrFWIsWWgXqHaT1AmpnqO+J8fVipxWEyFCoYSGDAaxcQAFT21O1QqVmUGUfOY/dnuMjjrd63KpbIAMKoAG0kjKNNNYI/wCYRpvTqe7M6BY2bCANkCagmYYMAND30IPy+VSadM3De0ZP7SQlYKuGka4LgDi7lx1kJbYKG/W2pgeigSf+atLpvwyKp/Me/tI4bceJM7uMt2bXmVACBKsFIGkjMSNTEnTUz6VRrTerUyJ0VcH4pblzYsgsxIEkKqAzpbQiWJ1k6b1Nr21QgFzFBxAuKZAWMZNzlOmUdu3enUQ5YAQxA25nuXF8zXGyK6jyGD5FaS11ieo2UdzUm+qqwCIOPP3+0jqD5khu2gLb3rpNu2qBVtk+crBym6dwWMtG9QKNZ1YUKI5J5I/aKeol4X7YLti0lpcMjKghWZ2BYdCdK9ZsfpdXoKWfnHMrnrYMK/8AOF7/ANW1/rb/AG1KP0mmM7zGGufiOOE85YkrjMY+Da2ww9q4q5nNu6qF4IkQpAPTUg7Vj778LTvKVvRqhgWw324kkBthJElXA+KribS3U1DqGzdCW+IDr5TpXmet2b0Lx1fg55k2kQUyIW9VHPcPmD3RTxDqYotVNI8mTnIzzDLQoLSO55hlqgsMQD4ExxLGrh7L3rk5LalmgawOwPWpdjYVru4WiowScSK9QKCZRz+88ZxLMz5VQEgxItIxOQASJJMDevc6q2v0zpopp+Y/3lSC1Z8xTyzauW8U0JmySrrMaSP41Ta9dUry2DBsEiGorhsS3bow7W5sq6TqyifIy7EoIZY6Om1edJ64f3EGTAIpw6XzfVrSoWtkvqwAuKRDwYyye+kxqKmOyLT2t0YsCw3Ai73jZXIbbeZF8jefsoE69pMzpNErXe0KtTn+0RB7uYJc4XaLMisCyqGYSNM21FJrpTFUrhSe5IFNWbAifh2NGGxKKx8txlBX9qJ+etSjQa4olhAuoB5kp5kwZv2roAJRl8pPdFJQn6hl+ZqBptb8PWUnx3BMMiZ5awvu9q0rfAinOwEwzrLkD55Vn0rtTr/iazMPPUVfaJCeZ+YWuXbiqoyqxVZMxB7RqfWt1o30qKlstVj3Iz3W08RDfx7tAGmoIiZkbEHoanjSaFkC1Q5Ea1Zqhlg4Hgt4e7+9jO7yfDJLNoAfOv5j1g9tYrBXV1Ses/odDzJasSMGOSt73hjcRQXOecwK2lAhJMZZHfWJkCq/KenhT1Hw/FW7C2wbodwDmUEEF2bqqHztP623oKPXNUBTicepU3H87XC7W/DB0VeoAJ0r2/6W9EWvp06m4+ZVV92eRFZFadgWXAkefSnLOJXE4GySBFyyqsoO0rkI9OtfMGs0qljqrg5yGlzTw9OUbh+PYnA3mtWbzZLN26qr8S7lWIHcgV7m2i2mr2YrVUG91zmVvqtTbA6l68E4vaxVoXbJJXVZZYMgCf8Ao0r591bTq2n3Bo1Rgy4pOHGRCbtV4ktZGcdg7jm01u4Ua20kfldWjMCPppV9a3NOkrpUXOZKqrk5jkMACSYABJPYbmfpVYtNqr7EGcwLEKMmVlzB7TXZrlvDIotEMmdpzNIKyIIiJkV6/oX8PKS01rXTHd3jxKOvfFiVHUgVziN5hDXrrDqGuOQfoTXo1HSbOiQVpgESA1Rmh3BeOthluhFB8U2ifMQR4TFht3kiqv6g0SnqG0seoSjVKdQngnEL9/Fs9p0ttMqrDoSNBGpivPdW0+3tLcK4JkqmxZsy2OI3LuVfeSiPpEOrBtoOVspH7LVhKAQMRSBI+45k0xbwC2v4x8MsQxjECVAndWlgT9JBqTddKAf9okzwXKbl3zNmELkAGR0bYNoJg9oInSkuGIResf8A2JjmA8Y4Ob/EGw+AuIl97Aa67yYyHuB8RlZ0/L99Dope4tNl1+QHIH3gnc0z7DzNsH7HcT4gu376XHGwkxM76rVncZKenQAAggxJy0lr8n4gqRNuIux5m/vdf09IWKol0iqGzkQgqietcoYgLE24ItZvMd7X7PWWrjpFTdncIpqiRLifsZv3GL27tpS24MxM7yFraaTrFxaUhRqAECRalMMciLuV+UlwPEmsYq4jXfCV7JQkeZiQYkfEANPnVL9U6jWrW+6kPbnmGt1AODHmOUeLb8xzGVKEeQIPyjQxJ1gzPWsdQY+mcDj95LPBmvG7K+LZ8pQkibxJIMbKpDE/eKdQztbJz9okY3GuBCLGRn1nz21CnXUqmYn9pqBmnvBqggfbudz4lQcxJcF38VwzGdumte4fSdS2a1P4dCv6+ZVVyc8mY5b4I2LxCWFbKWmWILBQNzAq013V6el2prt46g6VMucS/OT+XEwNk2kbNLMxcjUyfLMdhXzlr2tvq1z67KAftLilTFNcSuvaVyLeF9sThkL238zoo1RhuY6g716j9F/WFv8Ah1s7psEcAmQbi3YncIw9jfG81u5hXcSnmtJENBk3NfQxpVR/EbSQaq3tLlSOcdQtlUwNpljXa8tGMS2WJrVTGPiTzzOPML2xhb3jEi2UYMRvqNI9ZirLQVrNqFP0RlsyDcsAhzPn2vp5OgG7mVmDRcTp5jQqy5UxR3NeHKnir4jsi/qXcfWdKwWtU32kIMyVSIzzL04ddtPh191uXLw2JZrkaf5UYV5HX3rXPqpj/v6yyGPEXcLKjEMrK58UQq23hZWSS40o1wN1LIxx8zpthL3g3Li7LmBCxGZzvr06adZprJ6iD5nDgwrkbgHhcXuYgPK3ku+UiGUypM9x2+laLTL71KQpEdCR6iYOZbcVaZgjKT524/ireOxCJiLiorrChiAPKp0qpuKzrUODN5o2mWta0R3QEn/M9yVx/FXMdh0uYi4yMzSpYkHysdaW3rO1QAmdrOmWtG0d0QAj/Il1xVrMGJUvPfAvF4vbxBfKtlLRyj4mILED0HefWq3VL706JogZJhqaZO6cC/jXUBEqCWKwTlfYAk+k/KKzODTp48ww9xmt6HxQADRaEFbjiJbUFB5v3TRFPp0eR38RYZx+/bWyVv3HsjsrPHX9VtaFYpUeuPSTd/39TEYgDmUxjgodsjFhrqetfQmkCrTtB6q4OOpT1MFuJevs85etYbDI6wbl1FZ37giQB6Ca8F+sNcuL+9ek5wqngS2t6IRAZLlrG5h85mwpAfgxDEeM4BYF9MUtoC8p+JIXMG0OYbHeryjrV01ubV3yh+Y0Ul3ZEY3ap5IXOYls1Nb7SybriQn2pYy+lsL5PAu5Vj84ZZYn5GK9I/h7aWlxcFsH1E5+2JR6i7L31Ktmva8Si7MxT4s9SN1Og9wQZrK6lbHBzD02luezvjF7E2WW9ct2bKCAFVcx76v5fuDXj2u2SW9UMi7mMn03zDOJ4VGXMs5IORoIPaUG8T10k6ADeotFyDg9+RCtzMjG5V8K+ipktqqqJaTm8+cjQEGATrqSZ0pjUjnehzk8zpI+UMMqYtslwtlTacwJZW1neYUfep+kuxcsRjiDqDOBIyntQxkDS1qAfhP+6rFr1gZr0+mqDLuLGIcZxDxrj4i8gd7jfAJVNFAkxr0GlQ67mqxIOJKUCkFtaT4A8+YRY4ylt7V6xhsl62SZklJgiYPQg/Q9SNKZbs1J927ME1tVqZpVau5G4+8b3PajjIOlnQH8p/rVgt6xME/01QVdwYyTc3YdXxa57hXMkhc2USqjWRrsx+x71W6vUdXDKPEyFMYyBI6+Lzr4OHQNNtpDSmUz5Ap2JJBAOmoB3NV1Olj31DjB4hJ04daREzGcpAzvBOu03Add516HQr1p1bcTjz4/4nAZaJue+KXbNtVR0u2mEaquYdvh0+wFaD6W02heV/8AyAow5g7lwq8Ssm1n617cq7U294EqCcmfSvLJnCYfWfwbevfyivlzXcC/qgDHM0FM+wRrbugyAdQYI7Gqoo4QMRwfMU8zcUHHMQTm9P48Qgg92niFWI7VTmlgxMhPtY4a7pZuqAVt5lb9QLkZfppXpP8ADzVLe2qVKVY4JH+0pb+3q1sbRmVp7u36T9q9a/mtp16glZ/Lrr+gz3u7fpNO/mtp/wCwTv5fc/0Ge93b9Jrv5raf1id/Lrn+gzncwzfpP2qDeX1pUGN4iiwuR/oMxgmNt1ZgWVTJXofptWQ1Clb1AQjDOO4dLesvJUyy+Ac6jEXmuXiLSW1ARP8AF+s/LoKwl3phoU9tM5Y9mSFDHxGGI4tbGBfELobmignzRBW2p9BmZiepM1HSg63Ap+B3OwZJOUvd/fEFnLPgXDC9stpRPc6H71N0kVCzlhB1BjGfmVfZwV3KPwruw/u3/pStSbPU9Mo3tDYMsOoy4Rxe5hzlNtWEiVddR/MfKolxbh+DkSq1CwoVFNdDyfid+Ncw3MQBaVFUTJVF1YjbaSaZbWgp+SY3TdMS3Hr1Gz+sTXMDdyn8K5sfyP8A0qcKbAjiW9a9obDhh1LQ5wGH97fxiubwbZhugy3VMdj5h9qTVfVDptHE80pjOcfMjtrjCHA28QQGKAK6g6xot0A/shx2M1AagxuGpHz1HY4gPHecBZuhrAF1LgbOOuY/mHz69/4T9P0f8VT21G2sOjHmlU8KZXWLzO7MFYAmQvQV6vpLWVpSCs6lvJkKpZ3TnOwzkcO3RT9qt6up2u04cQf8uuc/kMs7Fc/quGa1hkvJcVLaW3ZVK+VQG06TrM+leT0/pdKl+K1xVQqeTjOZPNG52ALTMD5T4rxDE4m9iUZGu2rSg2mUqL6S3l0MSp20/ManaxY6PZ24tCcq54Ix7YEUrhOXUgSzuWOYFxlouqPbZTDo4IKt1E7GvLtY0v8AA1tisGU9ESSu7yMRo5qoAhRBXb0jeigYhlGYiW4AJJgdasQjNwJZFSeIi47zHYazctjzt8MbdJDA9RU+1saiOHPEmWdhVNQE8CQWr0k/M1YUdT012W+Z21fiYmu3H5nbR8Txrtx+Yhpg+JxvYcGnK5Ej1bVHHIgNzh/pRxXIlW+lrngThikIXKSY7U+mwznEq7mxWkMyzvZTwE4TFW7t24M121HhgGUD6pmadzG39abRv1NXYBx+8zVy2eJdIq2PEhcyheeiP7SxOYkDOswATGRO5FU11n1DPQNNptV01Avf/JnuRyv9p4bIWjO0ZgA3wNvBIrrUH1RF1QMumMKnYA/uJfRFXM89yZTPtR4J71irl23cGa3bC+GQRnVPjynuCduv0qmuNQX1dmOP3ltp7oPYw7lcWcKQIk5T06UpqAnJ7mtp6UhIYiF2cOBQTUPzLanaovidwaZk/MlhQPE9NOLn5M7aJ6aTe3zO2jxC+FcSfD3VupupmOhHUGhXFJaybGkS7tUr0yjDuWyXNiL9pMyXyhdAQMpYCHHTqJ+lZcj1gaTnBXqYE+8lGP5Y3d9KrcYMCIK2w+VP8yQsrznRDkRwSNSpgxoRNaTTiMlTNNphXeVaRCrg5E0IGIdwXBC9eS2zZQxgn+X1oNepsplhIl9XajSLLLNw3KOFBzG3m0ACnYRufmazD6nXYYBxMc+q3R43ESIc88uDDuty0DkeZA1CkRGvQGdKuNNvfXXD9iXekan6wKVTyPMi9m0XYKoliYC9STsKsmYAZ8S9qVVVN5PEl6+zu8VDLdTUAwylSD1B32qrfWaIbbiZ4fUVMEgqYPiOQcQiMxa35RMSdQBJp1PVqDNjBhB9Q0CcbTK7xrSQJgHqelaKjwJH1KoSOJY3BeOWboCl108O2rNmklFWMi7nUn7VS3NrUptvX9ZlmU55EnXBubEshLWLdEAUAXCRGmUDNGi9d+29XFjemsMMJEam3gR+/A8JfPimzauF9c8Bs3rI3qxKI3Jj1uq6DaGIAmbfAcJZPiLZtIU1DwBl0iZ6aVwRFORxOa5rVBtZiRI3xzmxL+azhXV1YZWcQd8wbJOjR5du9V9/eGmMKI1aRPciXGuN2FVVQrs6MyZpGdT8YbUa/wD1Wft7Woz73/WT7Si7uMDqQgVaE5PM9IoklBmbKKaYRjgZlpcE5SwotKxUXZE5zMN8h0rNXWpVlcqOMTE3Wr3JqEAlZGuaeTnstnsKXtsdhqyk7D1FWVjqSVFw5wZbadrC1BsrHBHmRzFcNvWyBctOhYwsgiT2FWCVqbZIMtkv6DglWziF8x8DbCOtt2DZkDSBH+YesGh29wtcEr4gtPvhdoWx1LW5XxBfCWGO+RQfpp/KsnqAxcMBMReoFuHA+Ye5qJAqIJdaiqJIUSO3rC3EKNs2ny+VWiOUYMJZh2QhhK54hhTadladCYJG4GxrR0n9VcgzVUblaibhJTwPlFw1q61xYBV8oB2EEazVXc6muGQCUd7qodGpqJYaGs2TmZk5IhK0NWK9GCIwMCJrnK6e8pibbG2yxKgDKw1nToasF1JhRNJufvJg1Cp6BoNyDJBVVK/9Jzu2gQQRvpr1oiOVOY4EiQLj/s/s3HdwSuYaKICqe9aG21p1AUyYLxyADKov8LZLjrrNucxE6RufQVrKdcVFB+ZZFKO0Ox7nXhXL97FSwIFsElnc+UxGaO8Dr6jvTalwlE7ez9pWXTU14WWZheGXbKlbVy5ZCgW1VWKyzCZygQAoBOusnpEVBa7ZKh8YGT9h/mVZG45mcXw25eQLfuXLysPDZWYtDiOhBkNIIgAgjqDFct4z1BjzyPuP8xMbTK74ry7cw5B3SQVdToJ+GT0JH8DUundJV46M0NoKNVQDNLeGI1M66yevrTXqHqaSwo0f9HiEigmWwGBNktlvhBPyBP8ACmlgvZg6lamgyxl38DsZbFpSuUhFBH0rFXj5qsQZ51dPmqxzGQFQ8yLNHtKSCQCRqCRMH0oi1GQYBjgxUYBlbe1DGW3uW0XV7YbMekMAQJ+YrTaNTZKRJ6M1X09SdQznoyX8qGMHh/8AIP51S6jzctKS+Gbl/wBYxutUUQCiBXWowEkKIktmp7dSwfqK+YuGG69l1GbKwDD/AAzM/u/fUyzudisp+Ie0uPTVlPkSUWTECqmpyxMrGGeYbbao5EjEQlHoREGRO6NTCIIib02MnqSLFnHbuVDUu1XLxp6lYcJUHFX77NCBR4ixIIMglh2/nFa9yfQWmO/Ed+ILKE+JIbvE4H4SAOShtzlA1LLaUKSJAIzGJgkGm2tJlJqseB4g6h8w/A3PIGMQIVRtqbbu/wC4Wx/q70MqRbu57Y4/eN8iZxt3ylxGsqenmVEuIZGxg3Nd/h7UqA+glQdqcTsAkgxd7/mU+OgLZnNyMpG6reUqpMAnzAnqDA0p9yjE+sh/NOpNsPECTl0Yu6Sl3KuQMgySoXYDQj/s0B7r8MgDjPzLnTdUNqCMZyczOA9nl0v+M6hAdcupYegNCrazSC+wcy5r/UCbP/GOZYuFwqoAqqAAABHYVnHruxyTMs9QtyTCQKAYIT1Njp40sTGYi4xy7ZxF1XuJICkEyRJkZZ76ZvvVnQ1CpRTasm0L2tRXahjKAAABAGgHYDpUQsWbc0D7icmcLrU/uFVYHdaiKJIURJbNTjJ5HEJtmhmDaF22oJEjsMQq09CYQJEKttQiIFoQrUMiCInZWphEYROgpuIwwDi+FzrFSbepsbMQmVlxXlq4GJWROhjtWot79QOZHK85g9/GYhLYtlVy/mMasO0nQadflR19J3355ilieDCBxlZtBBdVQRIIBHwlfmTBjcUTY5pspxj948sM5na3xDMbgIusrMcoAUCCqrrsQYESZphytMLxgf3ibhmd8DhL7p4ZChekLqoOkTpOmkkTqaiVbmkh3RAT1JvwHhYsqY3bUz6bR6VQ3l09Y8mFVceY3AqBuMfM124xs9SZizFdFmrmlEUCcWeiiEAg7vTgIUCDXWoqiFUQS41GAkhR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52400" y="4152585"/>
            <a:ext cx="8839200" cy="255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ru-RU" sz="1500" b="1" i="1" dirty="0" smtClean="0">
                <a:solidFill>
                  <a:srgbClr val="A50021"/>
                </a:solidFill>
              </a:rPr>
              <a:t>Рецепты излечения бедности:						</a:t>
            </a:r>
            <a:r>
              <a:rPr lang="ru-RU" sz="1400" b="1" i="1" dirty="0" smtClean="0">
                <a:solidFill>
                  <a:schemeClr val="accent6"/>
                </a:solidFill>
              </a:rPr>
              <a:t>доступность  питания,  жилья,  здравоохранения,  образования,  досуга</a:t>
            </a:r>
            <a:endParaRPr lang="ru-RU" sz="1400" b="1" dirty="0" smtClean="0">
              <a:solidFill>
                <a:schemeClr val="accent6"/>
              </a:solidFill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rgbClr val="A50021"/>
                </a:solidFill>
              </a:rPr>
              <a:t>    Риски</a:t>
            </a:r>
            <a:r>
              <a:rPr lang="ru-RU" sz="1400" i="1" dirty="0" smtClean="0">
                <a:solidFill>
                  <a:srgbClr val="A50021"/>
                </a:solidFill>
              </a:rPr>
              <a:t>:</a:t>
            </a:r>
            <a:r>
              <a:rPr lang="ru-RU" sz="1400" b="1" dirty="0" smtClean="0">
                <a:solidFill>
                  <a:schemeClr val="accent6"/>
                </a:solidFill>
              </a:rPr>
              <a:t> </a:t>
            </a:r>
            <a:r>
              <a:rPr lang="ru-RU" sz="1400" dirty="0" smtClean="0">
                <a:solidFill>
                  <a:srgbClr val="A50021"/>
                </a:solidFill>
              </a:rPr>
              <a:t>рост иждивенчества, низкий уровень бесплатной медицины, образования, отток специалистов</a:t>
            </a:r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ru-RU" sz="1400" b="1" i="1" dirty="0" smtClean="0">
                <a:solidFill>
                  <a:srgbClr val="A50021"/>
                </a:solidFill>
              </a:rPr>
              <a:t>Новые инструменты:         </a:t>
            </a:r>
            <a:r>
              <a:rPr lang="ru-RU" sz="1400" b="1" dirty="0" smtClean="0">
                <a:solidFill>
                  <a:schemeClr val="accent6"/>
                </a:solidFill>
              </a:rPr>
              <a:t>беспроцентные государственные ссуды  </a:t>
            </a:r>
            <a:r>
              <a:rPr lang="ru-RU" sz="1400" dirty="0" smtClean="0">
                <a:solidFill>
                  <a:schemeClr val="accent6"/>
                </a:solidFill>
              </a:rPr>
              <a:t>на профилактику и лечение,	 образование, покупку и капитальный ремонт жилья (минуя банковскую систему)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rgbClr val="A50021"/>
                </a:solidFill>
              </a:rPr>
              <a:t>    Мотивация</a:t>
            </a:r>
            <a:r>
              <a:rPr lang="ru-RU" sz="1400" i="1" dirty="0" smtClean="0">
                <a:solidFill>
                  <a:srgbClr val="A50021"/>
                </a:solidFill>
              </a:rPr>
              <a:t>:</a:t>
            </a:r>
            <a:r>
              <a:rPr lang="ru-RU" sz="1400" b="1" dirty="0" smtClean="0">
                <a:solidFill>
                  <a:schemeClr val="accent6"/>
                </a:solidFill>
              </a:rPr>
              <a:t>   </a:t>
            </a:r>
            <a:r>
              <a:rPr lang="ru-RU" sz="1400" b="1" dirty="0" smtClean="0">
                <a:solidFill>
                  <a:schemeClr val="accent6"/>
                </a:solidFill>
              </a:rPr>
              <a:t>  </a:t>
            </a:r>
            <a:r>
              <a:rPr lang="ru-RU" sz="1400" dirty="0" smtClean="0">
                <a:solidFill>
                  <a:schemeClr val="accent6"/>
                </a:solidFill>
              </a:rPr>
              <a:t>возврат </a:t>
            </a:r>
            <a:r>
              <a:rPr lang="ru-RU" sz="1400" dirty="0" err="1" smtClean="0">
                <a:solidFill>
                  <a:schemeClr val="accent6"/>
                </a:solidFill>
              </a:rPr>
              <a:t>госссуды</a:t>
            </a:r>
            <a:r>
              <a:rPr lang="ru-RU" sz="1400" dirty="0" smtClean="0">
                <a:solidFill>
                  <a:schemeClr val="accent6"/>
                </a:solidFill>
              </a:rPr>
              <a:t> </a:t>
            </a:r>
            <a:r>
              <a:rPr lang="ru-RU" sz="1400" dirty="0" smtClean="0">
                <a:solidFill>
                  <a:schemeClr val="accent6"/>
                </a:solidFill>
              </a:rPr>
              <a:t>(частями не более 10-15% годового дохода), </a:t>
            </a:r>
            <a:r>
              <a:rPr lang="ru-RU" sz="1400" dirty="0" smtClean="0">
                <a:solidFill>
                  <a:schemeClr val="accent6"/>
                </a:solidFill>
              </a:rPr>
              <a:t>	</a:t>
            </a:r>
            <a:r>
              <a:rPr lang="ru-RU" sz="1400" dirty="0" smtClean="0">
                <a:solidFill>
                  <a:schemeClr val="accent6"/>
                </a:solidFill>
              </a:rPr>
              <a:t>			гарантии равного доступа к дорогостоящим услугам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sz="1400" i="1" dirty="0" smtClean="0">
                <a:solidFill>
                  <a:schemeClr val="accent6"/>
                </a:solidFill>
              </a:rPr>
              <a:t>    Управление структурой спроса, ускоренное развитие экономики человека, 			стратегические конкурентные преимущества для страны</a:t>
            </a:r>
            <a:endParaRPr lang="ru-RU" sz="1400" i="1" dirty="0">
              <a:solidFill>
                <a:schemeClr val="accent6"/>
              </a:solidFill>
            </a:endParaRPr>
          </a:p>
        </p:txBody>
      </p:sp>
      <p:pic>
        <p:nvPicPr>
          <p:cNvPr id="36" name="Picture 6" descr="https://encrypted-tbn2.gstatic.com/images?q=tbn:ANd9GcRVHZXDLcUFcu0scmNZO3d6xOymAUxDarzVUR7pL-0HW0Uf9J8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6367" y="2815621"/>
            <a:ext cx="1334233" cy="11467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23"/>
          <p:cNvSpPr txBox="1">
            <a:spLocks noChangeArrowheads="1"/>
          </p:cNvSpPr>
          <p:nvPr/>
        </p:nvSpPr>
        <p:spPr bwMode="auto">
          <a:xfrm>
            <a:off x="3429000" y="4388468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Контроль цен,    объема услуг, медицинских       показаний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00FFCC">
              <a:alpha val="39999"/>
            </a:srgbClr>
          </a:solidFill>
          <a:ln/>
        </p:spPr>
        <p:txBody>
          <a:bodyPr/>
          <a:lstStyle/>
          <a:p>
            <a:r>
              <a:rPr lang="ru-RU" sz="3500" b="1" dirty="0" smtClean="0">
                <a:solidFill>
                  <a:schemeClr val="accent6"/>
                </a:solidFill>
              </a:rPr>
              <a:t>Государственная беспроцентная ссуда</a:t>
            </a:r>
            <a:endParaRPr lang="ru-RU" sz="3500" b="1" dirty="0">
              <a:solidFill>
                <a:schemeClr val="accent6"/>
              </a:solidFill>
            </a:endParaRP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304800" y="1298492"/>
            <a:ext cx="320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000099"/>
                </a:solidFill>
              </a:rPr>
              <a:t>в здравоохранении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838200" y="5626228"/>
            <a:ext cx="8153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smtClean="0">
                <a:solidFill>
                  <a:srgbClr val="000099"/>
                </a:solidFill>
              </a:rPr>
              <a:t>Каждые 3-5 лет – списание части долгов (до 30%) и пересчет ставки налога (взноса):  </a:t>
            </a:r>
            <a:br>
              <a:rPr lang="ru-RU" sz="1300" b="1" dirty="0" smtClean="0">
                <a:solidFill>
                  <a:srgbClr val="000099"/>
                </a:solidFill>
              </a:rPr>
            </a:br>
            <a:r>
              <a:rPr lang="ru-RU" sz="1300" b="1" dirty="0" smtClean="0">
                <a:solidFill>
                  <a:srgbClr val="000099"/>
                </a:solidFill>
              </a:rPr>
              <a:t>Налог = (Бесплатные услуги + Списанные долги - Дотации) / База Налога</a:t>
            </a:r>
            <a:endParaRPr lang="ru-RU" sz="1300" b="1" dirty="0">
              <a:solidFill>
                <a:srgbClr val="000099"/>
              </a:solidFill>
            </a:endParaRPr>
          </a:p>
        </p:txBody>
      </p:sp>
      <p:pic>
        <p:nvPicPr>
          <p:cNvPr id="21" name="Picture 6" descr="Центральный банк Российской Федер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6361" y="1409385"/>
            <a:ext cx="1914525" cy="561975"/>
          </a:xfrm>
          <a:prstGeom prst="rect">
            <a:avLst/>
          </a:prstGeom>
          <a:noFill/>
        </p:spPr>
      </p:pic>
      <p:pic>
        <p:nvPicPr>
          <p:cNvPr id="23554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578778"/>
            <a:ext cx="1981200" cy="547293"/>
          </a:xfrm>
          <a:prstGeom prst="rect">
            <a:avLst/>
          </a:prstGeom>
          <a:noFill/>
        </p:spPr>
      </p:pic>
      <p:pic>
        <p:nvPicPr>
          <p:cNvPr id="23560" name="Picture 8" descr="https://encrypted-tbn3.gstatic.com/images?q=tbn:ANd9GcRykdhngWON0I2UX0bhsXr4_XNu48YjY22SBir7uq283mPtkNs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483778"/>
            <a:ext cx="1226948" cy="762000"/>
          </a:xfrm>
          <a:prstGeom prst="rect">
            <a:avLst/>
          </a:prstGeom>
          <a:noFill/>
        </p:spPr>
      </p:pic>
      <p:pic>
        <p:nvPicPr>
          <p:cNvPr id="23562" name="Picture 10" descr="https://encrypted-tbn2.gstatic.com/images?q=tbn:ANd9GcSHKz3jK9aCWQZbJCJqdNBjFyUOeRvQhGtshnI9OgFjlvyqC20Ti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4331378"/>
            <a:ext cx="1249082" cy="914400"/>
          </a:xfrm>
          <a:prstGeom prst="rect">
            <a:avLst/>
          </a:prstGeom>
          <a:noFill/>
        </p:spPr>
      </p:pic>
      <p:pic>
        <p:nvPicPr>
          <p:cNvPr id="23564" name="Picture 12" descr="http://www.nalog.ru/css/ul/i/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1" y="2578778"/>
            <a:ext cx="609599" cy="622169"/>
          </a:xfrm>
          <a:prstGeom prst="rect">
            <a:avLst/>
          </a:prstGeom>
          <a:noFill/>
        </p:spPr>
      </p:pic>
      <p:sp>
        <p:nvSpPr>
          <p:cNvPr id="23580" name="AutoShape 28" descr="data:image/jpeg;base64,/9j/4AAQSkZJRgABAQAAAQABAAD/2wCEAAkGBxQTEhIUEhMVFhQUFxcYFBQXFBcVGBgUFBQWFxQUFxcaHSggGholGxQUITEhJSkrLi4uFx8zODMsNygtLisBCgoKDg0OGBAQGiwkHCQuLCwuLCwsLS8sLCwsLSwsLCwsLCssLCwrLCw3LC4tLSwsLCw3LCwsLCwsLCwrLDEtLP/AABEIAMkA+wMBIgACEQEDEQH/xAAbAAEAAgMBAQAAAAAAAAAAAAAABAUBAgYDB//EAEQQAAEDAQQFBwgIBQQDAAAAAAEAAgMRBAUhMRJBUWGRBiJScYGh0RMUIzJikrHBFTNCgpOi4fBDU7LC0iRjcoMWhKP/xAAZAQEBAQEBAQAAAAAAAAAAAAAAAQIDBAX/xAAlEQEAAwABAwMEAwAAAAAAAAAAAQIREgMhMSJBUTJhccEEE1L/2gAMAwEAAhEDEQA/APuCIiAiIgIiICIiAiIgIiICIiAiIgIiICIiAiIgIiICIiAiIgIiICIiAiIgIiICIiAiIgIiICIiAiwSq6135BHm8E7G849yCyQlcna+VTj9WwNHScangFS2y8nv9eRzt1aDgFNXHbS31A1waZW1yzrxOpTmPBFQQRtGK+TvNNVBvGCmXfeMkRBjeWjonFp7FORj6ci5mw8rBgJm6Pttxb2jMLoLNamSCrHBw3FXUeyIioIiICIiAiIgIiICIiAiIgIiICIiAiEqstl/QR4F+kei3nHuQWawSuRtvKx5wiYG73mp4BUN4XlI8Vkkc7cMBwCzNlx3dqvyFmBfpHY3nHuVLbuVD6ejYGjpOxPALjjajTAFvd3L1bMKYmvcpyXE62Xg+Q8+Rzt1aDgFHbE7UKBax2sAYUC9BbRrUGrYdpJWQaYgLXzoVwTzkcUG7nnYF4vjB1aPV4L0M42BayTN2oI74yN/V4L0slqc01Y4tO1ppxWROFkva7EjtGaDobu5WyNoJm6bem3A9o1rqLBesUw5jxXonA8F8xLeia7jgeOtG2kA7HDsPYVYkx9bRcFd/KaaOml6Ruw4O4rpru5RQy0FdB3RdhwORWomExbogKKoIiICIiAiIgIiICIiAol5XgyFuk7PJrRm47AEvG3tibU4uPqtGZPhvXJ2uV73FxNX5VzDB0Wb96kyqHe94SPdWR5x/hgkBo1DeVWun2Cg3YKVPYjXadQ+ZRsDWCrsXbPBYVH0SMx++K0kcdnd+q2nkcRU5agorwaZniorcS01FeZtIGBHx8FFmkoK1PFSncnLW4BwicQQCKObke1c7dStfMrjZtvZs+PgtxbWbP3wUf8A8etQzhkHun4KHK0sJDtIOGYIoR1hK9WLeJTis/O486fBbG1x7B+XxVRCHPOizSc7OgbXDbh1rAcRmcjlTLsWufscVqXxnLBY0WH9lVrZSa0AI1nROresmQ7BwTmuLBzGaq96w6ztpgSO0qrfKdjVuy0bgVeSYsDZx0jxCybEDXnE8FAZP1cVYWdx38U0xmCyFpweadE0PDWvfye0L0hFSBt3qzjsopSgJ3/JVGl3XpLDg19W9F2I7Ni6K7+VMbqCUGN23Np7VWWe5XvFAyg2nAd6sbLyXaDWRxOR0Rlh1rUajoI5A4VaQQdYxWy1jjDRRoAGwCi2W0EREBERAREQEREFdbLqD3aWkQSKE5mmwbFtDdMbRSlVPRTBzt83boc5mvCh1dS591iJNTiV2t7CrB1+KopW0WZhXPXjDRg61XPcNas+Uj+YM/W1dRXMvGsV4qSr1t7ubgdY+K6LlbdXlTZneeRwEQtGi6QsLvawI6lx9qko2m8fFdBflou+1mFz7VoGOMMp5JzhtJqd6+f/ACYn+yJ/WutPCC3k5LUaF6RZ6rS74VUnlzMW2htQcImDT6Zxq4bVVTXHd5B/17cf9k1+KtXXjZJbRATLWGxwgDSBBmkFNEBusDRB7V54tNbxaO/afbHTNh42m1Ou+zN0QPOrQQ41x0Iga0I7u07EvYtlYy1xepKKSDoygYg/v4rwtfKQyuL5LFA4nAF1S7RGQqt7sv2J2lZ5LPHBFLWrmk0DqYOIOAyGPUpFep05jqTWd9/HeGvTaOOvS6LwMNhfIGh3pgC062kNBHBaWyBpb5aDGI+s3Ww7DuXhZy1liliL2Oc2fCjgdJo0ecNoUKy210D9NhBafXZqITpUvHLq9P5nt8wt5r2rZJsUlbPbTrDBTd6y9zA59msug0uPOrTrwqVtIyHza1yQu5srPUObXCtR1YrwfO5tmsug8tPOrQ78AQuMXtbqbTzy9/w6TERXJ+HuLOyM+kOnJ/LBwH/IqVGScSANwwCiWW8mSGkoDJenTmu61JkcWGhGJy1g9q9n8Wa8/XvP7/pw6sTnp+laXLZw6eIHIuAK+iwWNjPVaBv18V875OSg2iGutwpjrX0tfVq8siIi0giIgIiICIiAiIgIiICIiCFepoztXN2uYDEkAb/hvKl3ternEsYKU+87hk3tPYqh9mpzpHaO0l3O6tM5dTaLEqpr2DpTT0jWjUI8ztxNVWmwHpyfglWFts7HOcRUDV6OQ/JQH2PY4/hy/wCKivJ12up67+2B6jm5ndPjA/wU1tlp9scJR/asuh2SAfekHyTBXfQrum3thk/xWRdbhk+P3JB/ap4hcP4rT/2vHyW7a/z2j/up8UwQPMZOnD+cf2rzmu15zdD7xHxCsXF+q0NP/sDxWzXSfzh+Oz5uUxdU7LscPtQdkjfFb+YyajEf+5nirdxl1S//AFjPzWrBPrdX70RTDVMbreT6kXZKzxW7brkGUbeyRviroRSnX3Rn5LV8M3RB+5H4Jxg1Uuu6U5xfmb4qTZrFI3+G/qLgQpzYJNcY/CYfksOgkGUTfwWqcY3TZS7oldFLG90L+Y4HABfSrNesT2hwcBXU7mkbiCvljIX64R+Crrk7YQ6Vum1rG0J0g3QIIGGJwW4lJfRgUWGZBZW2RERAREQEREBERAREQEKIg5S9ZnNqdEMaTs0nHPIZDtr1Khmle81Y01H23c53YTl2ALvL1ZVnaqGaPPDUsSr55aLZKDi4nHHEqyu61CQYaVRSuJwrljUVUS3MFTgtrjGMnZ81FWU0oaC4l1BnQn/Jc/a74kLvRlzWjLnHHHAnYrm2D0b+oqkjhCg8H3tOP4jveKz9MWkYF7st+RyKsLostndPoWqoYRVp0tFukMaOOwjepF5Q+dua6JrI4WAaEulUujIwboDYQ7XgkzERsrHecVBvifp/vgsC+Jj9se63wW00FlZgXvkO41HdQd68f9Ocg9u/HxK585/zK8Y+XuLzm2t9xvgtheUh1M9xvgvIWfCrHBw71syYbO9areLExj2FufrZH+G3wW7bWf5cX4bfBebHgkCmJyU59m0CWuwcNS2yhm3uqKxRaOv0QrvV1BFG4VDGY/7YVc+EKfYXYD97EF1dvJ8ykERtDdbi0gUrjTHNdBZ+ScTSCCQRs/VWFw/UM7fiVYLUQjDRQAbFlEWkEREBERAREQEREBERAREQRbx9XtVHaDn1K8vH1R1qjtGRWZVxVscCSlyNxk+781pbhmsXMPrKHZ81lU22t5r+pVMRarS0P9E4bsVShpyGs0FFJFpdt2Ml0pph6CPUftupXR6hmf1UOS7XuD6sMcEj6x0w0STUsI1NdqGo0Xd2G6Wl0cBHMhaHSe08449tfdC6Wexsex0bmjQcKEblOnXfVK2n2fLTyLIaHZgioO45KvtNxgNc1rCXtAOAJzJHfQ8F3UV5ebeUs0wc4s50bqZsccKnV41pqXI22/zpudHRleaasJ9UneCPWOpW3UrWcSKzKmu+4pXStD2FsechOFQPsjXiumtLI42klrQ0eyqe1X7aAKjybtYGiRXt0ldwx+cNjph5QNcOtzdIBa2JjYT3yVX55C4gNpXVzKfJSr0A84dXd/SFDbYxiCMQVNigArvWK35V1qa5LytUIoaL2u9nNH72LwtDcCvS7X+rXJaR9IuP6hnb8Sp6gXGfQs7fiVPXSGRERAREQEREBERAREQEREBERBEvL1e1UdpyPb8Fd3n6o6/kVRWnI9SzKw4q2NNTitblH1n3fmsWx5qda3uV1fKavV+ayqXa4/Rv6vkq64GF1pgacjI3+oVVjbJfRP6lVXHaNG0QOOqRterSFe6qzbxKw+o3AautDtflKcGg/ElW0jqAnYK8Fztx2oMtFoicaVcHDhonvaV0Ewq1w2gjiF0p9MMz5fOOURl0Raa5SONdYLQSMNYDRl1qlZd8z4ppqB7QavGtpca7q540U+3zySNNmcdHRe6o9oghrq9EivAqtZbZm2eWEOaGOficy7QpzSdmS8nq2M+Z38uvbEOyDSZKyhqxumDjUkOaHUHUctyvbJaTFBZ36JJYyKrQMcGCooqVkYbFI+mi6RugBuqC5wOzmgcVaWWz+UstnYSedHFU6/VC79P3xzsxa7U18xc3SAfVwBacDXFp2au9SYHFwOKr7VZWsl9G0ENGiCSdpq7rpRT7OSAVKZnb5lqdeFprQr1uxlQP3sXnaZMDgva7HUAW2X0a4/qWdvxKnqBcbqws7fiVPW4ZERFQREQEREBERAREQEREBERBCvU8wdfyVBaXYHqPwV7fHqjr+S560uwPUVmVhxdscKlbXIa+Upu+axbKVK3uEU8r935rKpNrwjf1H5KiNKHbmr+8KeTkO5UUdFB0d4XgXxQ2yPMDQmA6TcHV7QD1OUuy8qyQAMXHADaTkFzF33l5F7m0L4ZcJGAaRB1SNGveNijmDybJJYQ53lKiL2ITg6Qa+diBsFVmk8fTK2je67t5bIS8u5/SGvad42bgFX2SyPeXNjawhlHHSJGL9LVkfVVCy8DtXtFeJaCWvLXOpWhIrQmnCp4rU0rM7KRaYXtpumd1amOpFKkk01YAN1bFYaIijjaDhG1rQTsa2le5crY75mbI1xc90QNJBTSwOFRvC6iWaORvrNLT7S17ZCflAitQJJOs5qY2YKK6CIZUwy536r3vV9J3bMPgFmtOMYs22XnO8Y9q9rtaaNP7zUe0gUUy7XCg7FR9EuD6hnb/AFFWKruT/wBQzt/qKsVuPDIiIqCIiAiIgIiICIiAiLxbamHJwQeyKst18CJwBaSCM1Btt76YHknAEZg4VU0WF+OoxvX8iuatMgoeorzvC3PcA2StBjUKsdU+q6qzLWKG3HNbXG/CTHZ81IddMjnAmhFcRgKhTPMCAAGCg1VHx1qCPbpfRPG5UMJXSusbuiOI+CrrRcslasAG3EZ11II933kLPKZHRF4pogg4tB9Yga8F73xaQyUGyvJD2tLmOxjDdEBjWj7JAHetHXLNrLeIWjbgl1FnFSYiYySO3dFmtkb/AK2zkHa3nd4oV5h8H2YXE7w6neVOPJ+XpM4p9BS9Nq5/1/eWuX2R/OHOFAAxuwZ+C1ZdrK1Uxtxy9NnevQXPIPts71utYr4SZmUb6ObgW4EKbolzi95qSsx3W8fxGd69XXe/XI3vWkRLQ8bVIuyT1SNVFHkuNznV8q2mw1KtYrKAKaTadqDv+TcgMDMRXnYV9oq1XzWxSujcCySm2mzYunHKkdDvWolJh0aKruy+Wy6VRo0pma1qrETN6Q4ha1G6ICiAiIgIiIMaS0kxGdFHLljSUHjPaHM9bLaqK1WbEujcWnPPBdA5V1qsBzZgdmpTFUj7we3CQVG3UvJ/k34tNDuU2SGU1BiwUQ3TJWojcK7CPFQR3B4wrpBeboSTXR7wprbol6Lh2hbG55dh4jxUVXOgdsPEeKwIn7PzKzbc8msH3gFg3LJsPvpgrPIu2fmWfNnftys23HJrH5/1T6BfsHvlMNVgsx2D3lg2bcOKuG3G7X/U5DcLto94phqk8ga5Dis+bH2VeC4dzeJWDyfPs96YapfNj7Hf4ILLToK7HJ//AI8Cthyf3t91XDVGY/8AisGIbWhdB9AD2fdWzbgG0e6phrnxEOk3gshntDh+q6L6CG0e6Fs24W9L8oVw1zNB0hwW4I6S6b6Cb0j7oW7bkb0jwCZJrmKDpLAA6RXVC42bXd3gtxc7Ok/iPBMTVXZeUT2Ma0NqGgDXqUuDlK8uaCwUJAyOsqV9CR7XcR4Lf6Gi9rj+iuSdln52zpDitm2ph+23iFWNuaIane8vSO6ogQQ01Brmcwr3RaIvPyiz5RUQKpVahZQZqlVhEGURZCDFEosogxRKLKyUGtEotgiDGilFsig1omitllUaaKzRbIg10UotkQYASiyFlBhFlEGFlEQKpVEQZqlVhEGdJZ0loVk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82" name="AutoShape 30" descr="data:image/jpeg;base64,/9j/4AAQSkZJRgABAQAAAQABAAD/2wCEAAkGBxQSEhUUEhQWFhUXFhQZFhgUGBQVFBkYFhQXFxYXFRQYHSggGBolHBUVITEhJSorLi4uFx8zODMsNygtLisBCgoKDg0OGxAQGzQkICUtLywsLCwvLCwsLCwsLCwsLCwsLCwsLCwsLCwsLCwsLCwsLCwsLCwsLCwsLCwsLCwsLP/AABEIAN0A5AMBEQACEQEDEQH/xAAcAAABBQEBAQAAAAAAAAAAAAAAAwQFBgcCAQj/xABQEAABAgMDBQkMBwYEBgMAAAABAgMABBEFEiEGMUFRYQcTInGBkaGx0RYjMkJSU2JykrLB0hQkc4KTosIVM0Nj4fA0VKOzCBd0hJTig8Px/8QAGgEAAgMBAQAAAAAAAAAAAAAAAAQBAwUCBv/EADcRAAIBAgIFCwQDAQEAAwEAAAABAgMEESESFDFRcQUTIjJBUmGRodHwIzOBsRVC4cFiJEOCU//aAAwDAQACEQMRAD8A3CIAIACAAgAIACAAgAIACAAgAIACACPn7blmP30wy39o4hHWYlRbIxMsy33X8SzZuJxBmFCor/JQfC9ZWGoHPAljkBS8ncup+QcKytTzayVONvKUpKic5CzUtr4sNYMdzpSgsZIiM4y2GxWPupWc+hJU9vKz4TbqVApPrAFJG0HmjmMHLYS2ltJ2SypknjRqbl1HUHW73s1rEunNbUCkmS6VA4jEbI4JPYACAAgAIACAAgAIACAAgAIACAAgAIACAAgAIACAAgAIACACp5RbokjKVSXN9cH8Nii1V1KVW6k7CaxbCjKRw5pFHc3SrRnVFNnSl0VIvBJeUONZo2g7CDxxfzEIdZ/P2c6cnsK1lcJ9pNbRnbq1CqZcOlTh42mqNoT6RPOcIOdpx6qI0ZPayky8spw4AAaTo/qY5SqV34EylGnxJiVk0ozYnSTn/pD1KjGmstu8VnUctoupFRQ4jbFjSeTOMSMm7L0t+z2GEqtq09KmMwr9kh1k6iTcVvc648wSaJdSELaB1OtlN5PrA01gZ4pVxNZNFvNp7C/S25zNtALs20W1pzp3ta2ag6rilJPLExu6U8n/AMYOjOIqcqLcs/8AxTJebGdS0BQp9szgnjUDHXN0p7Hgc6U1tLJk/uuSb9A+FS6zpVw2q7HU5htUExXO3ktmZ0qiZfpd9LiQpCkqScQpJCkkbCMDFGGBYKRABAAQAEABAAQAEABAAQAEABAAQAEABAAQAVfK7LqVs8XVq3x6lQy3Qr2FZzIHHjqBi2FKU9hzKSRnP0m17cPA7xKnUVNskaar8N87BwcMwhjCnS25v55FfSkTdnZD2bJJvzB+lKSKqLlEy6aZ+BW7T1iqMyvyvFPRp5vcvf2G6dlJrGWS8SvZU7q7hG8WcEtpzBaEgcjSCOmg4tMc0o16jxqZeC/6/YJulFYRz8X/AMRRWrPUtRcfUpa1GqryipSjrWs4kxr0rTtn5e4hUuOyJIBIA1Acgh3JIWxbZHTlqAYIxOvRya4Uq3SWUBinQbzkMpa0VpOJvA5wfgdEL07mcXnmXToxkssialphLgqk8Y0jjEaFOrGaxQnODhtOZuSS5nwOgjP/AFiKtGNTb5kwqShsE7KteYkFcE3m64pNbh2g50K2jpjEvOT1LrbeySNK3u3Hq7NzNVyXy838d6cN4DhNO4qHFpKdoPNGNOV1avN4rzXujSjGhX2LB+THdp2TZ87UzDG8un+MxwTXWoAUV94Kh235Ywynl6r3FqvJ72wz/ZWnck7Rssl+zXy+znIb4RI9OXxC9VU8LUBG1CvSrLPz/wBM+VOcHgWfJHdWYmCGpsCXdrS8a7yo5qXji2disNscVLdrNZkxmntNGBhcsCAAgAIACAAgAIACAAgAIACAAgA8WoAEk0AxJOAAGckwAZNldukuPufRLJClrUSnfUCqla94Bwp/MOGkYcKGqdFJaUyqU3sR7k5ueMy3frRIffPCDNbyATjVxR/eK1k4bFZ4UvOU4UVgtu5bf8RfQtZVMx7lhlw3LJuuHGguMNUrTRe8lO06sBojD/8Ak3r3R9P9NDClb+L+eRktrWxM2grhm60DggVDY+dW09EbVlyfGC6C/wD0zPuLty63kKSkklsYZ9JOf+kbVKjGns2mdOo57TqamUtiqjxDSeIR1UqxgsWRCm5bCCnJ9TmGZOofHXGbVryqcBuFJQGkUloQAdNrKTUGh1iJUmniiGk9pMyVrA4OYHXoPHqh+ldJ5T8xWdBrOJKFAIxxB5obwxRRjgRczZZSQtklKgagA0IOtKtEI1rPFPR8hmncYbfMseT+XZHepwUNab6B/uI0cY5tMebuuTMMXS8vY2aN7/8A08y/2faKkUWyvA41SQUqHUYzKdSpRl0Xg+3/AFD8oQqxzzPbcsOTtOu+gS81TB5A4KjoDg8biOOoxvWXKqb0Z5P0/G4ybixcelHNepW7Nt6esF0S82guyxwRQ1FNcu4aUppbVTkznYlCFVaUdogm45M2CxrWZm2kvMLC0KzEZwdKVA4pUNIOMKSi4vBlqeI+jkkIACAAgAIACAAgAIACADh51KElSiEpSCVEmgAAqSScwgAxjKfKWZtqY+hWeCJevDVim+AcVunxWtSc501zByEFSWlLaUtuTwRbLHsqWsllQbUku07/ADDlBmzgVwSkaE89TGJf8pylLm6Wb8Oz3Y/b2qw0p7DO8qd0RS1FuSqSSQXlCqj9kk+8ebTFFtyY5S062bfZ7+xbVu0lo08lv9iqytlFRK3iVKJqQTUk61q0mPS0bNLDS8jHqXDfV8yVCQBqA5AIewSQttIyYtIlQbYSVrUaCgJqdSUjwjCVe8jFPR8+wYpW7ltLfk3ublffZ8mpGDSVUI+0cTp2Jzazmjy13yu28KXm/wDiNijZpLp+RP8A/Liz/NL/ABXvmhL+Uue96L2GNVpbv2H/AC5s/wA0v8V75oP5S53+i9idVp7v2H/Lmz/NL/Fe+aD+Uue96L2DVae79nn/AC5s/wA0v8V75oP5S573ovYNVpbv2ITm5tJKQQ2Ftr0LDi10O1KyQR/dRHcOVa6ljLBrgl+jmVnTayyM/tSzJmzl3XU3mieCsVLauI+Ir0T0549HZcoqoug+Ke0y7i0aefmOJSaS4KpPGDnHGI2qdWM10TOnCUdp5OSCXBjgdBGf+ojmrRjUWfmTCpKGwaWdaczZ6qoN5snFKqls/Irb1xjXnJ6n11waNK3u3Hq+RoFhZQszQ4Burpi2rwhrI8obR0R5u4tKlHbs3mzSuIVdm3cWhqcbdaMvOI31hWGNbydRSRjhrGI0Q1Z8oSpNKTy9V7ooubONRYx2/spk7JTVgPiYllb9JuEZ/BUNCHaYJXTwVjPzpj08JwuImNKMqbwNeybt5meYS8wqoOCkml5CtKVjQR05xC04OLwZYniiVjgkIACAAgAIACAAgADABjOXWUbtqzQs6QxbvUWoeC4UnhKURmZR0n7tXKcFTjpyKZScngiSnrXk7Bl/ozSr8wQC6U031aqZ1HxE56VzDNU1jKuqtW4k4Usl2y3eC3scpQhTWlPPcvnYZdalqzVoqq4brQPBQKhtPJ46tp6IvsuTowXQXFvtKri7cut5IcyUihscEY6Sc57I26VGNPZtM2dRz2ns5NoaFVHHQBnPJE1KsYLFhCEpPIQsmyZq0lUbFxkHhLVXexsrncVsHLTPGJfcpRprpvhFGlb2jby8zULBycl7PbUtCbywklbqgC4QBUhPkjDMOWseWr3VW5kk8l2LsNanRhSWPqMpfdIkVEC+tNdK2yEjjIrQbYulyXcJY4LzOVd0mWd6aSlBWogJSkqJ0XQKk11UhBQbej2jLaSxIvJ/KdidC94KuBdvBabp4VaGmrA80X3FpUoYafaV060amOiJHK2X+lfRCpQdvXcU0QVFIUBe2gjlwjrUqvNc7hlt8SOfhp6Hae2plQww+3LuX98cuXaJqnhqupqa4YiIpWlSpTdSOxBOtGMlF7Wc2flSw8+5LoKt8bv3ryaJ72oJVwq6zE1LOpCmqj2PDDPeEa8ZScVtQhZ2UcrPqcYQlTiQk37yO9FNaCpOeuiOqlrWt0qjeG7PMiFaFVuKz/RUcpsgVtEvSNSBiWq8NOve1Hwh6Jx480adnypsVTJ7/fcKV7LLGOa3FdkbYB4LvBUMKkECo0KHin+8I9NSu08pefYY9S3wziS5QCNBB5QYb2oW2Mh5yxyk32CUqGIAJBB1oVoMI1rNNdHyGqdzg+l5k5YWW5BDc4DhQBwChH2iR1jm0x5y65M2un5fP0bVve9k/M0iyLUbU2W3Al6VdFFDwk0PjJ2cXHnha1up20tGWz9F9xbxrR0o7f2VKbYeyfnEvMEuyb2bGoWnPvajmDiRUpVp9oR6qMo14eJhNOmzaLJtJuZZQ8yq82sVSesEaCDUEaCIUlFxeDLU8R3EEhAAQAEABAAQAZruxZYfR2vojKqOupq4oGhQ0cKA6FKxGwV2QxQgn0pbEVzl2IzCzMrDJsFmQT390Dfpgp4QGhqXQcyU1xWc5rhShiKs3UlgiYpRWLI6UsipvvkqUo1IJKiSdK1Z1GGKVokk5+QvUuG8o+ZMhIA0ADkAh3JC2LbIictepCGAVKJoCATU6kJzqP8AeMJVrtRT0fPsGadu3nIs2TO56pZDs8TjiGgeEftVDN6o59EeZu+VdqpZvf7e/obNGy7+zcaQyhKEhKAEpSKBKQAANQAzRiSk5PF5mgklkhvayu8O/ZOe4Y6pdePFET6rMBbX3gjegeGk77Q1HBpvd7MAc9DHr2vqY6X4/wCmGurs/JoOU1sJbsiXbaXe35ttu9mNxtI32oObEBFPSjHtqDleSlJbHj+XsH61RRoJLty8tpA5Dz30SebTfSpDyUoUUKBSCsBSQSPGSvgnjMN3tN1qDyzTx8vdFFvLQq7do2yvYWu0Zm4CVJVfwwUAhpCiRtAFcNUd2bStoY9q/bZFdN1pYHb1tmbm5JxfhpMuheoqS9W8OMEHjrEKgqNGpFbHi15E85zlSDfh+xlak8tqZnLhoXFvtk6bqnaqA47tOImLaUFOlDHswfoV1JOM5YdpqGQtmol5RBQQougOLWMxJGAGxIw59cYN/WlUrNPLDJI1LanGEFh25lgvQkMFcynyTZnAVfu3qYOJGfYtPjDp2w7a3tSjltju9hetbRqZ7GZxNy8xILuOpqgnA50K2oXoOw80emtL9SWMHit3ajFuLXB4Sye8lJKcQ6KpOOkHOOMRsU6saiyM6dOUHmeT1nIdHCFDoUM47eKIqUY1FmEKrhsI6TnJmQVwDeaJxSa72eTxFbeuMa85PUuuuDNO2vHF9F/g07JXKOVtJlUk/glwYIURfbXoUg6RWhBGY5xiYRtnVtJqEur2P/g3WULiOlHb2r/pH5FWm7Y0+uQmj3lxQuq8UKVg26nUldLqhoI2Gu3UiqkNJbTNi9F4M2qEy4IACAAgAIAKnlrl9LWcLqzvj5FUsoIv45is5m07TjqBgA+fJgvz7y33Ti4oqUo+CNSUjSAKAbBDMKc6uSyXzzKp1I0+I/lm0Nm4yL6/GUcw9ZWj1RDUFGHRgsXv9xaTc1pTyQtMTCGRVxV5Z5zsSNA/vGLJTjSWMnmcRjKplHYM7PkJm0V3WxdbB4SjUNp9ZXjq2DZmzxj3nKCgum/wjRtrRyfR8zTMmslWJIVSL7pFFOq8LaEjxE7Bykx5m5vKlfJ5Ld82mzRt40/F7yevQmXnl+JDAbWgCppxKRUqQsDjKSBHdNpTTe8iSxi0ZRKZMWkGlS4butOKSpYUpmhKaUJUCVAYDNqj0M7y0c+cbxa2ZMyo29fR0cMnwJBzI19b7DK0n6M0kJLgUgVrVxxSU1KhVZuio0CKVf0o05Tj1nnhnwWPZ6lmqzclF9VfGKZR5AlCUKkg4td7hBS0VApUKSTdzEdI1RzbcpKTarYJeCf+k1bPBJ0xzYlkTX7S+kvM3EqBvG82Re3kIOCVE0vAxxXr0dW5qEsWtmT347jqlSqc9pyX63DOcyMdankLl27zG+trwUgXBfBUmhNSBQ0pooIshfwnQam+lg1255bTmVrKNVOKyFZLJN1ybmt/busuh+4uqDRSnQptQANQcK5o5newjShoPFrDFZ7syY20pVJaSyeP+ElkJKTctfYfb71UqbWFIIBrwgAFVorwhhnrrii/nRrYVIPPtWfzIttYVYYxksi334zRw5K4AEJyXQ6godSFoOcKxHHsO2O4TlB6UXgyJRUlg9hnGUORbjBLsqVLQMboxdRxeWOnjjdtOUlJpTyl2Ps/z9GXXsmljHNbiPs23QeC7gfK0co0f3mj0NG7xyn5mNUtsM4k2UgjQQeUEQ7k0LZohZ+wiDfYJSoGoANCDrQrQYRrWia6HkN0rlp4S8xe2crFzbCWp1NX2cGnwAFqQcFNvp06CFDSM2JJWoz5t4MYktJYo2XclyoM5Kb24qrzFEqJzqQf3a9poCknWknTEVoKMsVsYQeKLzFJ2EACE7ONsoU46tKEJFVKWQlIGskwAY1lpuuLdJYswKSDUF8p74r7FBHBHpKFdgzx0k28EQ3hmyhM2WEVdmlVJNTeJUSTiStWdaj/AHWHYW0YLSq+QrKvKT0afmLJeXMYI70yM6syiBoTq/vijvTlV6vRjvOdGNPbnIbzNqoaTvcuBQeNo4xrO0xXO4jBaFLzOo0ZTelUCwWpRSt8npgjH92lD6lK9daUEAbAa7RmjJualw/tRxb7W16Yv9mjRhS/u8FuzNCl8tbObSENu3UJFAlLL4AGwBuMWXJ91J4yWL4r3NFXNFLBP0fsKd3kh58/hTHyRz/G3Pd9Y+5OtUd/o/Y87u5Hz5/Cf+SJ/jrnu+q9w1ujv9H7B3dyPnj+E/8AJB/HXPd9V7hrdHf6P2PO7uR88fwn/kg/jbnu+q9w1ujv9H7Hnd3I+eP4T/yQfx1z3fVe5OtUt/o/Y87upHzx/Cf+SD+OuO76r3I1ujv9H7Hnd1I+eP4T/wAkH8dcd31XuGt0d/o/YO7mS88fwn/kif4647vqvcNbo7/R+x53cSXnj+E/8kH8dcd31XuGt0d/o/Y87t5Lzx/Cf+SI/jrju+q9w1ujv9H7HndvJeeP4T/yRP8AH3Hd9V7hrdHf6P2Du3kvPH8J/wCSD+PuO76r3DW6O/0fsed20l54/hP/ACQfx9x3fVe5Ot0d/o/YO7aS88fwn/kg/j7ju+q9w1ujv9H7HndtJeeP4T/yQfx1x3fVe4a3R3+j9it5Rv2dM1Wh7e3fKDT11R9NNzpGPHD9tG7pdGUcVxWXDMVru3qZp4Pg/YrNn2otk0BCkVzY0401FRzckbVKvKHDcZdSjGfHeWqz59Dwqg46UnwhyatsaVKrGoshCdOUHmE/ZqHhwhjoUPCHaNkRUoxqLMKdWUNhG2NPzVkzAfZooUKVVrva0kglKgMUnAUOg68RGfVozp5PYP06samzabrkXl9K2iLqDvb4FVMuEX8M5QczidoxGkCFy0tkAHzfukT02/aLktNuUQh2jSUghoIVi2sI8ZRSU4kmhJFaR3TjpSSOZy0U2RTs0zKgpaF9zST+pXwEOupToLCGbFVCdbOWSGak1o7NKOOKWxgoji8VPXFLWPTqvgvnYWLLo01+TgvOzS0tIFAfBQnBIA0qOof2IhznWeivInRhSWkzm17EdlqFdCFYBSSSK6jUChjirRlTw0jqlXjUxwPZewXlpC0pBSoVBvJ7Y6jb1JJNESrwi8Geu5PvpSVKSAEgkm8nMBU6Yl21RLFoFcU28Ezyw7EXMlV0hKU0qo44nMANJjmjRlVeQVq0aSzErXstcuu4uhqKpUMxHwjmrTdN4M6pVVUWKHPc1MeQPbT2xZqtXd6o41mnvE5iwH20lakgJSKnhJPRWOZUKkU2yY14SeCHGT2T5mQpRVcQk0qBUk0rQcVRjtjqhbupi28Ec17jm8ksWNLZslUu7vZN4GhSrMCCaYjQaxxVpOnLRO6VVVI6Qv3MzHkD209sd6rV3eqOdZp/Ee9zMx5A9tPbBqtXd6oNZp/ENLQsp1gAuAAE0FFA6K6I4qUpw6x3CrGfVJmzMkS60HFOXFKFUpu1FDmvGunZmi+naOUNJvDd/ovUu1Geilx/whGrNcU6WQBfBUCCQPBz4mF1Tk56C2jLqRUdPsHvcxM+QPbT2xZqtXd6or1mnv8AQaWhZTjASXABerSigc2fNxiK6lKUOsdwqxn1STk8knXGg5eSkkVSg1qRoqfFrF0bSco6WJTO7hGWjgRMlZ7jqy2gcMA1BITmNDn01MUQpym8FtL51IxWL2D/ALmJnyB7ae2LdVq7vUq1mnvI+dkFtLCFjhEAgAhWc0GbTFU6coPB7S2E4yWKJKZyemGEb9gLuJuKN9O04c9KxbK3qU1plUbinN6PxjuysogaJewOhYzfeGjjzcUMUbvsn5lVW27YeRYaAjQQRxgj4w5k0KbCs29ZaWaPNKLZChdAJBCtBbUMUkYmM+5oRgtJeQ9QrSk9Fm5bltozszZ6HZpaSVKUG1KQb6m00SFLoQCSoLxpiKGExoqu75k/VDU6gYoIadI8lRq0o8SiU/8AyCADHmHQihAvL0EiqU8Q8ZW04CLIy0dm04kscnsNEyU3OC623Nzq6pdAW20CbykkAhTq84BqOCNGnRGbyldSoRSXWbG7WjGo/BFeyUQETz6KUu78kbLjwFBzdEa/J8sWnvSZm30cI8GTeWLV6VXsKDzLFegmHbpY0mJ2rwqorFk5QhlpLZQVUvYggZ1E/GFaV0oRUcByrbucnJMUnspkuNrRvaheSRWo0jiial2pxccNpELZxkniSuQB7y4P5ledCeyLbHqNeP8AwovesuAhugt4Mq2rHOEn4RxfLJM6sXm0N28rEgAb2rAAeENA4oFepLDA7do29ojaWUqXWlI3si8KVqMMaxzVulODjgdU7ZwkpYk3kKfqx2OK91J+MX2f2/yLXn3PwRu6AOGyfRX1pim960WXWWyQDK9Pmle0OyOtdW4NTe8O69Pmle0OyDXVuDU3vIrKC2RMBICSm7eOJBrUDshe4rqollsL6FHm28zQ5MUbQNSE+6I1YropGVLrMoU7PBqfccIrRahQYeLdjLlU0K7kacKelQUfAkO7BPmle0OyL9dW4p1N7yHt+1fpRRRJTdvDE18KnZC1etzrQxRpc2nizSkJoANQAjXSwyMhvFmcotIMzjrl2ovvCgIGdZx6IyY1VCq5YbzWdNzpKPAle7FPmle0OyGNdW4o1N7xhITP0ifbXSgKgQDjS4ivWmvLFMZc5XT+ZFs4c3Qa+Zl4tNYDLpOYNrJ4rpjSqPCLx3GbBdJYbyo5H5OtzTLxcUpKkqQEKTiQbpJqCaEGqebRHlLy6lQlHD8o9Rb26qxeI3eambPVRYvNE4HEtn1T4itnXD1nfqS6D4pid1ZNdZflHVFWlNS8uzUX1BOOdNcXF/dQkn7sM3FbnGsNhRQpc2nifT0jJoZbQ02LqG0pQgDQlIoBzCFi8QtuzETUu6w54DqFIOsVGBG0GhG0QAYPl7kezIrlJRglbzgJddX4SlOLQ23RIwSkELoBrxJhu3SwciqpuNhtRAQUNp8FtCUgaqDDopHkuVqmlWw3L9mxZxwhjvMPcTvVtPJzXnHP9RvfekkR6LkmeMKb3rDyy/4ZPKMetxxJ+3Wr0u8P5a+gVHVG3WWNOS8DIovCpHiZrLSS3KlCSqmelPiYyIU5T6qNiU4x2sW/Y73mzzp7Y71ep3Tjnqe8sW565++T9mRy3weoQzYvrLgK3y6r4jrL5FWEHU4OlKosvV0EcWT6b4FRZst1SQpKCQcxqnthFUaklikPOrBPBs9csp5IKlIIABJNU5hn0wOhUSxaBVoN4JltyBPeFj+aelCYesuo+Ije9dcBrugj9yftP0RXfdh3Y/2K6myHiAQ2aHanthXmKj7Bp1qaeGJ7+xn/ADZ509sTq9Xu/oOfp7xtNya28FpKag0zY80VzpyhlJYHcJxlsZrDYwHEOqNxbDDZmdpMqdmnggXjvjmApmCjrjHnFzqNI2abUaax3Cf7Hf8ANK/L2wcxV7oc9T3nLMopLzaFpIJW3gdRWBHKhKM0pLtR05JwbW5mqxtmIZOllby1ltJVUlRp6RJjDUZTb0V4m25KCSbFP2Q/5pXNHXMVO6Rz1PeSeRTR+lY+KhdeOoT8TFtovq/gpu5fS/JbMp3bsq8dabvtKCfjD1w8KbEbdY1EcbnbVJUq8p1Z5glP6THiuUpY1UtyPXWKwpt+JaEJQSA4lK0VF9KgFJUmuIIOcUhKlPQmpbhqpHSg4kIbJbsvKJhLNUtLKLqSSQBMJW0U1ONAvHHNhHsY006bkebcsJYG5QuWBABjuVI3/KWWbOIQZcewFv8AxhyGVFlUuui9Wiurq+Mjmw+EeIvJt3En4m7bxwppGNZaje7ZQryt4Ufvd7Pux6HkeeNOD3Nr55mXyhDOS8CxOovJI1gjnFI9S9h56OTxM/yWVQuJ2J6CR8YzrJ4OSNK6WKTLBWNDaJkZkGaPOp9AflXT9UZ9n15IavM4Jkxlqmsqo6loPTT4wxdrGmL2jwqfgjLCc7wjZeHMoxNs/pIsrrpscT5q04PQV1GLKqxg+DOKeU0ebn6u9Oj0x0pHZC1i+i+P/Du9XSXA53QU8Bo+ksc6R2RF8uivnYTYvNi0m53tHqp6hDdPqoqn1mLX46wOSuZTmrjY2daoz7zrxHLbqs0OkaKMwz+yT9ceO13/AHIzrfOvJ8TTq/ZS4FivxoYCZX18O0GxqU30C9GfUzuF+BxZW7L1MLupUdSVHmFY0JPBNmbFYtIoeR4pvh2IHvQhYraaV29hY1O0FdUPPITSzIjIFNXHl+ike0ok9UI2WcpMZvXhGKJXLhykqR5S0DmJV+mLrx/T/JTZr6n4JrIo3JFkAJxClVKQTwlqVnPHHir2eNeR621h9JZks44TnPZzQpjiM4JEZutruvWbMjPvaSTtaW2se+Y9lYy0qXFL9HmrhaNTDxNpBrjFB2ewAY9LcPKpVfFKqckmO2G//o+byr+5dZnFavWV1x4StnVlxf7PQU8oLgZLuvN3JqWcwxbP+m5X9cbvI7wg1uafzyM++WMl4omwqPZnlzPpEXJt1PpODmXUdUZtDKtJcTTqZ0k+BN34fFCNyTN2dWNaXR+YH4Qhb5V2uIzcZ0U+BZMqU1lXdgB5lAw3cr6TFLf7qK5k+53qmpSu34xVaP6YzcLpj+YVVCvVV1GL59VlUdpxufK4Lw2tnoVCljsf4LL3avyK5fDvLf2n6FR3erorj/w5sus+BGSdsNJQgEmoSAcDoERC5pqKTZZOhNybQt+3GvKPsmO9ap7/AEOdXnuIu0JpLzzVw1FUDEEYle3jhStUjUmsPD9l9ODhB4+P6NKrGqZRndhmr7p9fpXGdbfcl+TTrfbiT96HxPAiLJF60QdRV0NkQhHO5+bhueVuW+2l3Zd4/wAtfukQ7WeFOT8BCjHGpFeJT8lxRCz6XUB2wrZ5RY7dbUSU+5RpZ9FXVDNWWEG/Appxxmj3IBvvTqtawPZTX9UL2K6LZ1evpJHO6C7RtpOtSleymn6oL15RQWSzbLxY9n3JdlN5vBpseGmvgiPEV+lUlLHtPXUnhBLB5eAutunjJ5Kn4RTgW4kTuwJrIyCtQeT+VPyx63kp40o8Dz17lUlxNjs9d5ptWtCDzpBiHtORxEEmPWfhlS5tK+mTTDj+x83lS65dJkcNXrK6zHgq33JcWehp9VcDNN2ZircuvUtxPtJCh7hjV5Hec4+AnerJMJCYvNtHykJ57oPbHt4SximeXnHCTXiU60eBPr2qH5mweswj1bn5uHo50CSvRoYipHWMq7PjaV9KCYQjlc/NwzUWNAt9tJrLvD+Wv3SYdrLGnJeDEqOVRPxKbk8vgKHpdYHZC1m+i+I7cLNEotWB4jDb2C6EcgDi8Njf6oRsf7F17/UfZcj6unY6n3Vxbe9RcSqz674FGjMNIIAHNmirzX2jfviO6axkuKOKnVfA1MqjbZiozvJ48NZ2dZjOtM5SNS46qJ29GgKEfkrwp1Z1Bw/mA+MZ9DOu3xGLjKilwLFlK99UdOsU51hMNXD+kxW3X1UVywMGuNSvgPhFdovpjNx1xW2XKMq20HORHVy8KTOaKxmiXyKTSVB8pazzG7+mCzX0iu7f1CJy6N95lvYfzqCfhC1/LBrwRfYxxT8XgaME0FNWEeGe09eth4YAI/deNLPkBtdP5R2x67kn7UeH/Tz199x8TX7KTRloam2xzJEQ9pwOogkx21u9ZUNK0LLf52FNe8IbjnRKn1y8TyaOL9Y9JrHh7qKjXmvFm9ReNOPAou600FSF6g4DzZrjpvI/WIc5KmlXww2plN3F83j4lWsZ/wCrSytSgn32+siPbUX9OD+dqPNVY/Ukvm8hsqhdm0K1pbPMog9Ahe46NZPgX2+dJriOaxoC+BHsKuzrZ9JHSLsITyuEMrOgy8zCaoUNaVDnFIfksU0Z8Xg8SgZPrwV909cIWT2mjcrYTF6HmhVCOQp746PRT0KPbCNn1pF931USmWeMtxLR8R8YvvF9PyKbX7hRIyzSCAB7YorMM/aI6FAxZR+4uJXV6j4GlOqwPEeqNlmQtpnuTx8M7E/GM+y7XwNK57Cavw+KjfIcd9dV6HvKr+mELTryZfd9SKH+UL1ZBJ8vejz0UeqLbh/RKqC+sRtkYNJ5esx1bZUkd1uuxG3XO9ga1DoBMcXb6CXidW66WJZrD4EtLp8qh5wpyLaOVOKF62dSTIe0uHabKc91bGBxHBVfNRGbylPDSfh8/Zocnwx0Vvfz9GmrmQc7bfIFp91QjyGlj2HpdFrtEFrT5NOImnTWIxROe8id2EVRZrAzltZI2r3pI6ax7Hk5aNFcF+jzl08aj4s2ptFABqAHNFIHUBJje7F9XtKRmswokn/t3gtXQ6IboZwaKp7UzQLZTRyozKAI5qfCPH8pw0a7e/Bm1aSxplR3QpW/Z0xh4KUr/DWlf6Y45PxVxFk3ODptGY2U99RUfNuBXsrQ58Y9vSl9B+D/AO4nnKi+svFf4eZcJ4TSh5KxzEEdcF7tTJtNjRyldcYcTxRU0R00qkw2ra2eZcI3GVVPh+xmnnTa+bDQgcY0jNM7ssXXFp1VHsqpGbadGbRpV84pkreh/EWwOMjFUfcHoHoWIRtfuS+dpbdfbRM5Xf4VXrI98D4wxd/af4KLb7iKFGUaYQASGT4+stev1An4RbQ+7EqrfbkaDOKo2s+gr3TGvPYzLiukkUOwsAr7vxhGx2P8Ghc7USTq6A8R6oclsYulmJ5KruMzTmpA6ErPxEI2zwjOXh7l9ysZRj4jrKg3ZRhO1HQ2Y7ucqUVwK7dY1ZP5tGsjg2j1RDFFYU0c1M5sY28vBI9Y9ULXr6qL7ZbWW9JuuS7XktrV7KUoHvGGf7Rj4f4KZuMpeKRFWK3vtr4qACVOEk1pwGikVoPKpGHyrLoz8jX5Oi8YZbMzSVSitFFeoQroGI5RHmNFm8prtyEUNFSgnSohPKTT4xMY6TUd+RMpYJsYZaD6RlBKMDM0ZcEeqovr/JSPa0lo0W/m48xJ6UzZYULQgAzrdys3fJFDoGLLqSfUcBQoe0WzyQxbSwlgV1FkPcn5/wCk2dKP1qoI3tZ9NvgKPKUE8ojC5botNTXDzzRoWE8cYsb2/L77LPoPjsup9pBEYlCbjVjLc0PzWMWjFsnlX5WZR6F72kK+WPe0c6c4nmq2U4SF8oV75Ky7mng15UY9Iibh6VKMjmgtGrJDWWXVCeIdUM0njBcDmawkxlaqqFJ4+ggwrd5STLqGxo0JK60MaKM1rMoZF2adHpudKqxnUsq7XE0pZ0l+B7eh4XOckzSZWPQX76YRtvvP8/stuftL8E9lQKyrn3OhxMNXK+kxa2+4igxkmoEAElk2PrTXGroQoxdb/dRTcfbZeLTXRlw/y1+6Y1KnUfAzqfXXEpNj+CrjHVCln1WPV9qHU2rgK9U9UMVXhB8CqHWR5ILuyEwfKWE84QPiYSp5UJPxw/RbPOtHgPMs1UQwn1jzJSPjHd4+hFfNhXarpSYg0aJA1AdUORWCRxLN4jCeF55tOspHtKpCVznUSGKWUGy1sOXp5foMpTyqVe6iIZi8a78EKNYUV4sYZCJvzrzmi64eVbgI6Kx5vlWXQ4v/AE3uTo9LgjQowDYJbJhkuTCKnBFVmuzN0kQ7Yw06y8MxW7lo0n4la3Nvr1tTU7nQjfFIP2h3pn/SC49ZV6FNRMGGcmzZoTLQgAYW9ZomZZ5hWZxtSeIkYHkNDyR1F6LTIaxWBlu45OkompBzBxCi4hJzhQIQ6kcSko9oxPKdDnqTw7f3tQW1TQniW+gOePELBZs3ni9hheTbdx19nUlafYUU/GPf2UtLHxR5q7WGD3M5Cr1nbUL/AF9i46WdtwOdlfiM5JXAHL1xfbv6aOauUmJWniBy/wB9EU3mxM7t3my8yDl5ps60IPOkQ9B4xQjNYSaKdagpOL9brQD8YQ2XPzcPLOgmLVh4oDJo0mzxOddfhCNHK4f5Lq32UWPKAVl3fV6iDDdx9qQrQ+4jP4yDUCACVyXH1lGwLP5FD4wxa/dRRcfbZbraV9Xd+zV1Ro1vty4MRor6i4lOsw8E8fwEK2nVY3X2oVnV97VydYi24eFNnNLro7WaSKE+W8eYV+IEKbKC8WWf/c3uQ5y0VVbQ1JPSQPhHd5nKKOLTY2J3oeKhvJC9ONjUpP5Re+EIy6VwkXvKiyYsd+rs47qPQm/ToSItoy6VSRTVXRhEeblgu7+qgIIaTRQqMLx4xnGakeY5Tnhox4m/YwxbZellJzVSecc+cdMZORpZoWtOd+h2XMv1o493lrXVVUkji4Z+5G7yPQx6T7f0v9MnlGrno7v2x7uK2PvMhvpFFPrKx6ieAjkNFK+9GrcSxnhuM+msEaBFBYEABABi2XDarKthqeQDvTxvrA04BEwjjIIWNalHVDlL6lPRKpdGWJoNooF4LQQUOALSRmIUK4c9eWPG8o2/NVnuefubdrU04YbjC3kbzar6ThVx38/fBz1HPHp+SqmlGD3oxr+OGlxI+UcCWJpB0Kw4yaDpSIbg0qdRMpksZwaIhqaKRTDliqnXlBYIulTUnizx6ZKsDTkiKld1MmEKai8UXiwXQqXbpoSEnjTh8I07d400ZtdYVGVjKF4fSVEaLteMJFYQrz0azkuweoRxpYMZ/tA7P75YnXJbkTzCHeT8wBMpUTS9eGyqhh00545oVMa2k+0ivD6eCLRb7oTLuV0poNpOAh+4aVN4iVBN1FgUKsZBqBeGuDECVyYdCZhNdIUBxkYdkMWskqiKbiLcGWfKJ4Jl110i6NpJ/wD2H7lpU2JW6bqIpbE3cFMM8Z9O4dNYJD86Wk8T16cvCmEFS4c1o4EQpaLxHjroLUqgaFOXhtLgp0E88DknCEfm0hJqUm/mQtlY8DMYeKlIPHUqp0iO7uX1eBzbR+nxGH7S2Dnidce4nV/EXsWaAf3xWFEuEcdw0EcUqmNXTfiTUh9PRXgPLIcuycwo51G7ylNP1R3ReFGbOKqxqxSLXubyhEqtehTquOiUpGI1VrjHmeU3jUS3I3bHKHFltlZcuLShOdRAHbGfTg5yUV2js5qEXJkNuhrM7Py1ly54LRShRGhxQq4s67jePGVCPZ21ONGlkeaqzdSeZssnLJabQ2gUQhKUpGpKRQDmELt4ssFogAgAIAK3ugZOfT5NbQA31PDZJ8tINBXQFAlP3ospT0JYnMo4o+eLPtCdcUJduYeTdvBKFOuISgIzpu+LTNSkFSgq1TRaT4kc7zUdLYOJjJqccVfWoKXhwlOEqNM3CIi2NjOKwikuBTK8py24iEvkvMuKN8XATVSlKSeWiTiY6ja1ZPPIJXVKKyzL1IySGm0tpGCRTHOdZO0mNKEFCKijMnNyk5M9nJRDqFIWOCoUNM/GDrglBSWDCM3F4opqsnJtkkMrqk6Uqu+0k5jxRn6vWg2oPI0NZpTWMlmTGTeTu8EuOkKcIoAMQmufE5ydcMW9vodKW0XuLjT6MdhP3RqENYCuJCZRZPCYopBCXAKY+CoaAqmbj2wtXt1UzW0ZoXDp5PYQjWSsw4QHnAEjTeUs09EHDnhdWtWWU3lxxGXdU45xWfkXGVlUNoShAolIoP6nSYfjBRWCM+UnJ4sVoNQjrA5IHKLJ0TBC0EJcApj4KhorTMRrhavbc5nHJjVC55vJ5oiGslZhxQ39wXR6RWqnog4DjhdWlST6by8y93VOK6Cz8i4S7CEJShKQEpAAGwRoRgorBCEpOTxYTDCVpUhQBSoEEbDA4prBhFuLxRSJvJN9Cu9ELTXgmoSoUzVB07RGbK0nF9HM0oXcGulkTGTuTpaVvrxCnMaAYgVzkk51f1hihbOL0p7RevcKa0Y7Cx0Goc0N4ChXMpsni8d8aoF0opJwCqZiDoP9IUuLbT6Udo3b3GgtGWwgG8nZspu3KJBrQrTQnNXA56CFVb1msMBp3FJPEdtN2jLN8BakIQCeCpsgDEkiuOuF6nJyb0pRx/P+l0L7+sZFyyDyqLMjNzswvfHUOBpgEJFVrbCgKJA2k7AqKKFnTVXSgsMi+rczcNGTJzcXsBR3y0H6lbpWlsqzkFVXXPvKFOJJ1w/cT/ohWnHtZqkKloQAEABAAQAfOM3hbk39tMQ1afd/AtdfbLHejWMvAL0QGAXoAwPL0SGAXoCcDy9AGAX4gMAvQBgF6AMDy/AGAX4MQwC9BiGB5egJwC9AGAXoAwPL8AYBegA8vQAF6AAvQAN7RxacGtC/dMcVM4s6h1kVjIDJ9y0H0y4Kg0Fb46RW6lNACRovqCQkdgMZdKahFs1px0mfTcpLJaQltCQlCEhKUjMEpFABsoIobxzZ0KxBIQAEAGY7vM861Ky5accbJmKEtrWgkb04aEpINKgRIGXy0vaK0JWmceopIUKzMxWhFRXGGY2k5JNYC8rmEXgxxY1ivtzG+urSokKvG8payVDOSoY8ZMX0LacJ6TKK1eE4YIlbctT6O1fABN4AAmgxqeoGGK9Xm46RTRpc5LArvdi6fBbR+Y9RhPXZvYhrU47z3unmjmaTyIcPxg1qq/6+jDVqW/1R6LdnTma/0nPiYNYrvs9GRzFBbX6nX7SnzmbP4dOsx1ztw+z0Dm7ddvqeiZtE+LTkaHWYNK53fojRtt/7PQbROz8GJ/8Akv4g/wDj/MToM2if4gHK38EwaNzv/RGlb7v2e/Q7QOd5POPgiDm7nvfPINO37vzzOhZ09pmE85+SJ5q473zyI5yh3fnmdCy5vTNc17+kTzNbvkc7S7h1+yZn/Nq5j80TzFbvhz1LuHosZ/TOL5En54lUKnf+eYc/T7nzyOhYrumbd5MPjE8xPvsjn49xHf7GX/mn+cROry77I55dxHQsc/5mY9odkGrvvsOeXdR0myT/AJiY9sfLHSo/+n5kc7/5Qomz6fxnvb/pE81/6Zzzn/lCiZSn8V32gfhHXN+LI0/BCiWyPHXy3eyJ0fE5b8Dt3FJGsEY7RSJaywBbcSqydizjNd6fLdaXt6ddbrStK3QK0qc+sxm6nU8B/WoCFsTc9LpqucfxCqXZh85hpqdsVVaMqe0sp1Y1Nh9SWcatNk4m4jPn8ERSWjiABha1sy8qkKmXm2UqNElxQQCaVoCdNIAMl3bsopWalpdMtMNPKS/eUG1pWQnelipAzCpA5YkCGsdX1dn7Jv3BGzR+2uBk1V03xHd6LCvA8VQ5xXjgwxJWQVicAAuU0xAYHBmE6VDnEGkidF7hMzzYzrR7Se2OdOO8NCW44Nptedb9tPbEc7DevNE83Pczg2uz51v2hEOtTX9l5k81Pus5NssedRziI5+n3kTzNTus5NtsedT0waxS7yJ5ie45NvMedHMrsiNZpbw5ipuOTlAx5wcyuyDWaW8nmKm48OUMv5f5V9kRrNLeGr1Nxz3Ry/ln2VdkGtUt5Or1dx4cpJfyz7KuyI1ulvDVqu487pZfyz7KuyI1ylv9CdWq7vU87ppfyz7KuyDXKW/0ZGrVN3qdDKJg+Mr2F9kTrdL4mGrVPjR2LcaPl/hudkTrMPHyZHMT8PNHQthv0/w3PliVXg9/kznmZeHmhRNpIPl/hu/LHXOx+J+xHNS+NCqZpJ18qVjrEdKaZGgxS9HWJzgVnLYVS2NjnUmEb3+o5adpqUru0ySG0pLMzwUJBolrxUgGnfNkIDpp0o+HEIWK0WlKhXPRQBFeeIAyz/iG/wANK/8AUK/2VxIGbymTbakJUVLqpKSaFNMRXVGhCzhKKbbEp3UlJrAXtgPNoaRL36AXTdFTRIAFTTDTHddTjFKnicUdCTbmRRYnVaXfbCf1CFtG4e/zL9Kgt3kdCyJs51H7zhPUTBq9d9vqHPUl2egdzj5zrRyqWf0xOqVd6837BrNNdnovc6TkorStHICYnUZdrRDu1uFE5J63RyI/9olWP/r0I1vw9RVOSqdLh5EgfGOtSW851t7jsZLN6Vr/ACj4R1qUd7I1uW4UTkyz5SzyjsjpWcPEjWp+B2MnGNSj94/CJ1Smc6zUO02BL+QfaV2xOq0t3qw1ipvOxYjA/hjnV2x1q9Pcc8/U3nYsljzSeuDmKfdDnp7zsWcz5pHsiJ5mn3URzs950JNofw2/ZT2R1zcNyI5yW87DCBmQn2R2ROjHcRpS3nYCdQ5hE4IjFnoVBkB7vkSQeb5EBgeX4AwC/AGAX4CcDy/AGAjMS6HKX0hVM1RWlc8cyhGXWWJ1GUo7GVzKqWQhKLiUprfrQUrgIRuoRjhorAbtpylji8T6fsP/AAzH2LXuCEhozX/iG/w0r/1Cv9lcSBTbOV3pv1E+6I2aXUXBGVU67HF+LMTg8vwYgF+IAL0BOB4VwYoNFiSptIzqSOMiOdOK7SdCW4SVabQ/iI9oRy61Nf2R1zU9wmq2WfODkqYjWKe8nmJ7hJVvMjx+ZKuyOXdU951q89xwcoWdavZPxjnW6ZOrTE1ZSt+Ss8ie2Id5DczrVZCZymR5C/y9sc67HcydVe84VlQnzZ5VAfCI1z/yTq3iJHKv+WPb/wDWI1t9355Bqy7x4MqCczaT94n4RDvJL+p0rVbzsW86czXQsxw75+HmTqi8T0WvMnAMEnUG3SeYRGvt5LD5+SdTXidOT84kFSpZaUjOpTL6UjjUcBHWt1NwatAad0D3kp9lWnNpg1mru9GGr095IBVo/wCTf/8AGmOyOdbqeHz8hq0PECu0NMm9/wCNMdkTrlTwDVoeJwZqeGeUd5ZeYETrk9y+fkNVhvODakyPCl1DjbeT1xOuz3IjVY7xFeUxSaKQAdRUUnpETrr7pzqi3nbeVCT4nsqB+AjtXq7YkO0fYxlb1pJeSm6FC7ereppA1HZFFxWjUSwLaNJwxxPqiw/8Mx9i17ghUvKHu7WU4/JsqaQtxTb4JS2lS1XVNrTW6kE57vPEgZXKyNpkBKJOYoAACZZ4YDDwlJpDCuqiWCKXQg3ix4nJm2l5pV0cYYT7xiHc1d/6JVCG4dM5AW0vO2Ues8wPcUY55+p3ieahuHDe5Ra6vCcaT60w6fdQY5dWb7X5nShFdg7b3F55XhzTI4i8vrAjlye8nBDlrcMdPhzqORlR6S4I5JHzW4W3404v7rSE9ajAA7a3D5QeFMzJ/BA9yACKt/cTKaqkn738t+gPI4kU5CBxxZBw/scvHsKW5YK5BR+n2ctxGtS3m0/dfZUUchqYY5qnJdFnGnJbSyWXOZPLA3yUeYOsreeTzhaj+URRVs5y2PDh/qO4VorasSwyth2G7TenpOpzJcuJV7KyD0Rn1LG62xqP5wGoXNHtgiWYyClji0zJq2pQ2em6YTnaXuznMfyy9XFv3fRDhGRd3wWWBxJSP0xS7K7fb6stVzQXZ6CoyWUkYhlI15v0wLk64e1rzYa5RXZ6DWZZlWf389LN7L6L3ICoHoi6HI9SW1+SK5coQWxEXN5YWSz/ABHZhQ0NpUE+0bo6Ydp8iwXWz4v2F58ozewiTumTDxLdmSIBzVuqfc4ylAATxkkRo07GjSWOS9PUUncTnteJ2xkDaloKC7RmS2nPdUoLUPVZRRtB259kWutTh1UcaDe0v+TOQsnI0U23fdH8V2i3Pu6EfdAiidWUtpYoJFmio6CAAgAIAOVoBwIB4wDAAwmrBlXRRyWYWPTabV1iACFntzezHRRUm0n7K8z/ALZEAFnlmQhCUJ8FKQkacEigx5IAFIACAAgAIACAAgAIACAAgAIAPCIAIC1MiZCYqXJVu8c6kDe1+0ihiyNWa2M5cUyszu45JL/duPtbApK0/nST0xYrmS2nLpohJvcRSMUTdKeUwFHnDiYsV0+1epHNkcrcycTh9NP4Sh/90Tz63fPIjQe8dyu4xvvCXOA/9vU85dgdzhsQc34k1J7i0qmm+Pvq2J3tAP5SemK3dS3HSppFgs7c4s5nESyVnW8VO/lUbvRFbrzfadaCLTLy6G0hLaUoSMwSAlI4gMIreZ0KRABAAQAEABAAQAEABAAQAE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85" name="AutoShape 33" descr="data:image/png;base64,iVBORw0KGgoAAAANSUhEUgAAAPsAAADJCAMAAADSHrQyAAAAw1BMVEX////e2s89PDjb18zMyr3f29DZ18vU0MXPzMC4tKjk5NjHw7jCwLPc28/GxLfu7uOvrZ9JSENRUEuJhXz09fCqpZm9ua9yb2hZV1J3dG1vbGX5+fk4NzPq6t5FRD/s7Ot/fHJoZV6Xk4hhXlnf39+tra3Jycmjn5MzMi9XVE/Q0NDo6OiQkJDe3t6RjYG9vb0qKSaenp7CwsKjo6R7e3ptbWweHRqVlZVfX15cWFGIiId9fXz29uqZmJGjoZEAAAAWFhMmhCnWAAASEUlEQVR4nO2dCX+iSLeHww6yCCooiora3WCc2E73+87c3JnMne//qe6pDYrNpaMRjf/+daJwUtRT51RRVVDw9HQvmk8mT0/o//xpgn5P4P98gj/AXrxvA1/xD7zzjvTl+eXb8wv8e57D/+cN/vzy8jL/Nv/6/ev3ny/fQd/g/1fY+/zj6/O1M3xGIR8TPeGfL9TP+BvEwmYz3/yYzGHzHHRnjn/ooYceeuihhx566KGraN75rP3quaAK6qekB3JFkRRB6gyunZUPVlcQbEVPtsZno590JfC5nGyXSZIEQK8qn4W+awtKB5P7ruv6mF76DPSTqSQoionIXSOwTCsw/MT4DPSTqc3IfSMwTV3XZZPR33XkTzoqIl8Sn5uyrmHphF67Y99POqhtB/IEk5uUHMHn9Hfpe+Jzi5HLOlPuexfRK3fne+RzRQhyn6OKLjuWZTkyxc/o7yvywec2IfcznwN4YMiqaViWyegdC+hdXVFU+07oJx04q0klctMyDAfadkW14EznyLzvEb1kz6+d7/drgMgFY7ks+hzIYTMSpc8in/leULrXzvv7hFs4ycBdOMPiyGWbkBN6x8A7S/SScMO+x+R1PpeFnBzTSybQFyPfl5Hvb5R+wPucJ0cBXZYiOAV6i9DbtnCDkT9AbbvksmjXddp9NXShSk4iX65Evm+iYrox+oECPtdK5OBzS6vxeUavyFXfm4otqN3bmdwZwCmKI5dpR8YI9pGTyNebfH8b9MTnPiV3ZNaRsdQD5MT3elD1PRSKOm0/PficIyc+R4N0SzqCvI7eDFzftwRbEFpOD+SQd0xuMHLq86PAKb5mkRMD9T2hV2ypxZO6hJxOTNCeDOu8niQF0ee+lxF9EqDIbyk9jvacPO+8nkrO0ZvM9yajb6Pva3xe6byeiI87+nJOb5Bpzbb5vkTe2Hk90fcS+J4Ncxi92i76gSCVJiApOW3aFaQCVUanZB8Uaqfw9sj3WcWn05pBiy5ndO0qOWrhdBrtKhGPb5GPEt6c2SgS+UW/scjnOvrU94aE2vzr088FfurVzLpw2YClE/2x2+3++GPXS+imzvpfE/8e/7vb9QBS2f4fWPRM+Lnb/RssYfMf/wZZcEjcEJdNaePIvy59F9VzszgNZxY7r4o5jMRZP4yi3ZtCNqRpX0If9L4opgtIQUt60fjNNEaR2FsaWpyK4dJQuSoiVyLf0Gz7mvTo4lI+9Yp97piVAYtipGLPUAHe07C7+/BdJ6EOxZKG6GN/t9RVe5tGC8s2I+8tgG+FBkKu+l67Xr3vVqZeweU1QzUlSEUv6Lyl4gzVc0USAdjHNh3wsJj2IerfdgkU5BLYNU303ixbKIkMc4q+d68zqUsuLhUmIEm3vdp5Rew9axpG6dhE7H66FqMhtuvEMwhzqAuw0Rcw+9hce29mBR2lY9fS2x98OWMyVfmpVzPrttcNWLDft2EqLnwNmJT1aJuKEcbrxJ7hoSjo+CgSgF1c9dKhWUOOU+KHOdfx/WQqwLCq6HN0OjfrByyIXYx2kbhCTbdi7vqmJ6ZvhH1mWhHstdzUxzEvRpEYGY0doiI9uZTlwsn0g+iJzwvTcGS2vanzimPe9xdRlIJDlThdxD0xWoG/ELtluwA821L2aDWDb9q+yR2N0OuMHgb4H3M5A0+92tnUK4p2E5HLzQMWzB7Y8kxMY+i/gF9T5GocBMCuIG+DKPsY2sQ03DcIKA9z2OWMC9f7SUeyeZ/L1OfyvnkJXN8BcRVFC11Jdn3XMFDrjnaFs8BWFNTaM/aFDqfA3XLvMEChwxyZo0dT2tLlfE8uNLiVaG+aeS2yq8Ab65216EN/Ffg8OBd2FmIAyOoiRewKYVdR6xccmtnD9Jnv6ZQ2RP5FJvSr5DKK9qButr2QSw2iOPLNRZquXf0t7bnQs08gsLeabc6iN6jbitaLkN+1YRStAxu1fqJxYKYHD/KCvKMfkGlN4QL1nlxQzMhN3IULDs+8Qnu2SyNo5napFyZ6bxeloqkYO9i0GyWwa9dD8Cac52wNWaY7Hzo6UfrHtu4cX/K9mdPLjB7O92ed0MeXWPIJSNZtt/a0x5mgYXx7Wy7fEhcKKoAPy8BWE7wpSJYg3NkLYgN6PbBzufRVG7ZvkyMSR8McbnqDTWmf8UIe9jlPDucW2Qr2XmfgJOFJN1VF12Ml/Iltk1T8E1vp0NdXiSXdfUzaqKMf5BfwKb19Lnre5+gwdPZQVo+ejFIUbjKCfiBbuEkN/DszVI6c0Mb0Or53R5IkfkJffT89kGeTzvj+IHIIXc2mWVogATKEMpbR+4klIN+/Z2oLoj0nh3qlqeQAkppJu6ZYJlCecNYkqEbE9wn0KKTpe9hVQU8KPqfJo9uEAqMVCizUx9NY5pBvyOWMJJDeNaXZnSTbEjkNetlxTNN0ri2UBdS/U1WpkD/s+/ee6V+WvoGiXZIKiSP81kjLIp4JRX5gvhP9aZIYVokcJ85V+TaokkFJM99/mjMNs4p+A9L0d6M/zd0bZe+8n/0Jhiu3CK+f47rVi8Hd8nwz0rUzoD/hR0Y8fbkZ3+vkiRdnQSf6omuHW9sWSNPefWqraDKY/POP237NBxeZt/rHteTW60JX5n1L7bRd9qXYnU637XrPyG0vu/VJ2TeaKt/EaV49Q1+2zE6GC6oq2LZdnDaB7+VN+Y7Dm+iOahpNydbsQMmSc5wkyWdnn38h2khGkvgFwfekX6vEr7Hd1tvWmTYku62zNTcbksOXs7MzbVy3bvYkmaUViUn9TEu8YxYR+7Ab16Zq+F412V1Ya+qev09T0twii9pk1svTHbLBQBdTCkoNugBOZn0uuiJOD9OSaTSWZdhjlZM1ZauSbBTK9Vlwzl/Ri0LHhf9wIHpgOK6DNuj9Ui6jWKe7HC6PaIPsVIopkGmypJykLFl5Wy6n1JFpsuUsOJuLog8cOKSmySyTiIdskN1SJiMfNqIFf1km4RPZoC9K5TSScSrIlvbKs2SNcrIrvSkLjnpR9jmaGNTxPXQaPTBZ2SoXgn4GigyZ7qKZ1LK/lcOIM5zNRAj5pmQtzg4sUciXbGVme+GgH1h0ES8ciP8Nxc75fTbzPE/0iSl4U8YTm+BLjQKNowwdLL3ZSpa1umR1jRQpsmPwC2qrsUNnts55huyNQkEJ/QcNtTVYsAF3KJy8vlOgGBo5tEtmIyDH0vAGx5oxS49oFpgaTtasJIvrO7MDSzG1aBYqttZl6/vTJkCRplkWnqG3rCBAWYE8GlzEe14P5Bm4okPLhG8zDeCfhTY4ZpwWDME0dIrJWjRZKyjY9QA+iqu2Mra9+EnuixEgYMxrBYbrG+jk5Bi9qIC+Bq0MXDiyrWr4Pizft7BtP80sieF67fUtDKHaWjHZdUTtiGUPQj/tm7jMS7aGc/kbywcCVLiOLbEDo9sqkzAqoK/XI6wY6rzdsVVyD5qfLH3X3Y44dGY46i2WAUpWLSQbi1FWRNgMw0frrVW2dfULBzyj7075Ay/7fbFQ13uQz9cV0mjx97TDs2/74zRr57Dhimg08oJKsrOU2SHy1SsyQ/Tizizbxh+0cHYwnfJ+h0x6HHqvR8AXoNUY2O0C+zDiy4gYrhbwq1dl7+VluWJC8F56RXbkS02usuPoHBFurGEDOyPPDBerdR17gXyxYPSi2S1l4ePYu1Mb9VXIgbcZe44+RgKi8O9pFzKpYnYX8TD23vqVR18sXoG9lGwP241WhTKCAhjNzG4hC/0PZB8MbNW2ZctwXR94OPZRjo7ow7+7gy7YwjnddV00JA1p6wVIC84QoKxuOdmeWEHH+CvPLNt+JLtSz05yOh5iAVOVfUjZC2WE1MDO0LMyQvC9q7I3+L3ADvT72cfMEGMRdoFnZ2XEF1Lr2UMQZu/uZR9mAibzOHYE32J2jI7h4/1+H3LwzX5fFdARfHvZx5Qd4OMDfs8KaTjc5/fxOG9CEHxr2TMkgDqOHdPvZecDBNjXN8Ae7mNfLHI7oN/DPubZh21mX40x9WH2Mc8ejvewY2ZaN1DT0Fr2BbDHcYzpz8bOVY6Ws8dYB9hXJ7DzlQPgR/INsPcP+T2zPJod4MevrWcHpv3sYW64nz0s6L7YMVEz+/Ae2WPO78ezh+2u7/0T2UGH2eOMfdVa9iGw9wn98ezNfqd9oKxyQIi0N+YJe/809ma/Z808Qw+Hbfc7hj+BPdzHjrpKnN/bzN4/in2IefqH2EkfqNAstpg97jP4c7Hz8XEb7P3D7CxADsb8rbEf4fcj2Fdc/+922M/j9xI7Oh3eAXucB8jemC+y34vff4Ud+V3/xOwPvz/Yb5P92LZueM9tXf8Ev9/I+f08fZv7Zj+pvt8Pe3zY76tbrO/xUeO4DGnv3AXv9laz/9K8zf52npvI/2zsGB5NVt6G3+PT2A/OVXITdm1nj09jD4+Yo87n59vL/gvXJuI7ujZxJHv4S+zD8Wvrr0Gfdj3uk12LJOdtFsh3dQ063H/9fcX6LKex43sPWh7zR95zcpzfC/ectJsd90XCo9jzxvvwvUbhDdxr9HnvMfuVewvDO7m3cHU6++F7SjnyNt9TWriX+Nj7qPfdS7y4oXuJaV+k/v75sJ49u4fcrmNftI1ddfCBk0p9x7HM1g5MBx2w1bAtWgNTYC+sHSA8aCFlQJM9tHZAoln4UPaGdVKI/ZXzJ1ozUrtOqnbNCF37pDuWhZPd5vfP16wZudo6qfJirtJaIeJPslaokX1UZEdrhSprxLLFR6XFQt511wYWFzBGjH1dWOeA18cV10UO8YpQj19LRvxZsz7Oq10ntVqNxCuxT/CSUIEGHAbaLkZk1dusxy8SWyzeXBrHZH0cso1Xs6yUaCxjojDRuKpEk32tro8D9tHwTcPhxNn2f1zu8Sa5ulNyXPJ2DVoz++ui4xHTYpFgr+e2foJs44isHS0E82unO82KiSW77Y9ojecXB668bhdnQS1kIfwAeMRezmS/P8prfLbeceUTHmbr5uyslDKi9bQ22ZWYr5pFSyLRqtCRR7NQZI/bwJ7F6D528Vj2GWXPNZrhLCitZn/dxz7j/IlWQR/NPlrPWux3wrRajI5hp9rLjpe+Zwvl12K7/U6yeTb2gnpiy/y+Lp7hsdaEHdta9ESMup8R6wPm8COvkd0rsa970bXYJ9NO7kt84kJEyzF9bAs6w78SptGrT9BVPc8kou9lEfKaEa06+emQ2b4tl0OP1CKOvOf1arPQf744u1R5gJ+qSZKqjNPc8a+YaR1LNU/WUyXJ3BFDDsoL6p7CJ0lKHOHnCUBqRICemvW2+qVfqqSgp87XyLEWXNRjjZ0GW9NNC/BAlDRYmlYoEvgMXfQbTJ1Lwys1TzvHUkLGToN0HTbZqnr2/BLqUC8QGpK1+xGxQ9zo4T6zNGh6ILF2YfZO4+s+GDtzfG/Y9KoQBbNjx68Jkxc02gI7SpGhe7Od2WQrXZjdDJo0ZA+dojG/HltNpoZIDKnfASlpTDakzwrK4CO/MdlLjuXm+C2vTSo/JvcE0z221cfvNtsKqnqx5zp1j33fzdX0vjeLPNjrNVcPH/26ulzMvxiNTVJLZFyEfQ6tTE0/rW1SoCk8O/8UxbtCnqiMf5IP9AHJNVszW/YYZSW34v7E5hPKzPjPDYfj85L/yUXifnrtqny8LsC+53zdKp2fXWgabbRPZ2SfDJD0X3vD2TU0xxk+Swl08HDs2pF8gvCYUD3LwKZz8GWlbZR6loHNg/3W9JnZz/NiaOlMbzb8WMlneE7xZGKyVzUZ9e+EaJdYZv33T9dP5vOX528/vn//ivXz5++gP//887fffvtf0F9//fUf0H+x/ocIzdWR6SXPo8+Mx4qwqu/OyEQM+Mfy06ktPLlFUyeHQgeFY6MsQE4gPyhbP3/+xJn8/v3Ht+fnzbvejEv9DvjzzYa8weSF6JnqG9IPpO9UXzP9JPr9d1paTL81ibMhf/Q7SSFPkh0EHxEfm2WE5ou8BWazgRyf4xVyEwJP8FkRZIXAlQMpCFYWWWGUSuRIFf76R87K4WbAFPkLyyDO7XnenjchmvPa5KKv3OEKIy+NSrEcr0oSXPovX4qwjJeJ5vgcndpJrea12lT05ddVTWxTe9D6DJ6BfH8JNKq+aH5Bkz14TToj9oHiOLVYzqanD+J86KGHHnrooYceeuihhx5qj/4fLXzhYqbEUgs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86" name="Picture 3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77212" y="2578778"/>
            <a:ext cx="8143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AutoShape 18"/>
          <p:cNvSpPr>
            <a:spLocks noChangeArrowheads="1"/>
          </p:cNvSpPr>
          <p:nvPr/>
        </p:nvSpPr>
        <p:spPr bwMode="auto">
          <a:xfrm rot="2700000">
            <a:off x="3382736" y="3063303"/>
            <a:ext cx="203200" cy="1580021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utoShape 18"/>
          <p:cNvSpPr>
            <a:spLocks noChangeArrowheads="1"/>
          </p:cNvSpPr>
          <p:nvPr/>
        </p:nvSpPr>
        <p:spPr bwMode="auto">
          <a:xfrm rot="8100000">
            <a:off x="1404419" y="3073955"/>
            <a:ext cx="203200" cy="1561587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 rot="16200000">
            <a:off x="2413000" y="1765978"/>
            <a:ext cx="203200" cy="24384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2819400" y="3597179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Ссуда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1905000" y="3948146"/>
            <a:ext cx="1219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rgbClr val="CC0000"/>
                </a:solidFill>
              </a:rPr>
              <a:t>Комиссия до 2%</a:t>
            </a:r>
            <a:endParaRPr lang="ru-RU" sz="1000" b="1" dirty="0">
              <a:solidFill>
                <a:srgbClr val="CC0000"/>
              </a:solidFill>
            </a:endParaRPr>
          </a:p>
        </p:txBody>
      </p:sp>
      <p:sp>
        <p:nvSpPr>
          <p:cNvPr id="48" name="Text Box 16"/>
          <p:cNvSpPr txBox="1">
            <a:spLocks noChangeArrowheads="1"/>
          </p:cNvSpPr>
          <p:nvPr/>
        </p:nvSpPr>
        <p:spPr bwMode="auto">
          <a:xfrm>
            <a:off x="304800" y="3597179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Возврат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304800" y="3874178"/>
            <a:ext cx="152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100" b="1" dirty="0" smtClean="0">
                <a:solidFill>
                  <a:srgbClr val="CC0000"/>
                </a:solidFill>
              </a:rPr>
              <a:t>3-5 лет </a:t>
            </a:r>
            <a:br>
              <a:rPr lang="ru-RU" sz="1100" b="1" dirty="0" smtClean="0">
                <a:solidFill>
                  <a:srgbClr val="CC0000"/>
                </a:solidFill>
              </a:rPr>
            </a:br>
            <a:r>
              <a:rPr lang="ru-RU" sz="1100" b="1" dirty="0" smtClean="0">
                <a:solidFill>
                  <a:srgbClr val="CC0000"/>
                </a:solidFill>
              </a:rPr>
              <a:t>до 10-15% дохода потребителя в год</a:t>
            </a:r>
            <a:endParaRPr lang="ru-RU" sz="1100" b="1" dirty="0">
              <a:solidFill>
                <a:srgbClr val="CC0000"/>
              </a:solidFill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1295400" y="2731178"/>
            <a:ext cx="2438400" cy="0"/>
          </a:xfrm>
          <a:prstGeom prst="straightConnector1">
            <a:avLst/>
          </a:prstGeom>
          <a:ln w="25400" cmpd="sng">
            <a:solidFill>
              <a:schemeClr val="accent6">
                <a:lumMod val="40000"/>
                <a:lumOff val="60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23"/>
          <p:cNvSpPr txBox="1">
            <a:spLocks noChangeArrowheads="1"/>
          </p:cNvSpPr>
          <p:nvPr/>
        </p:nvSpPr>
        <p:spPr bwMode="auto">
          <a:xfrm>
            <a:off x="1752600" y="2487464"/>
            <a:ext cx="152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Обмен информацией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7" name="AutoShape 18"/>
          <p:cNvSpPr>
            <a:spLocks noChangeArrowheads="1"/>
          </p:cNvSpPr>
          <p:nvPr/>
        </p:nvSpPr>
        <p:spPr bwMode="auto">
          <a:xfrm rot="16200000">
            <a:off x="4546600" y="3747178"/>
            <a:ext cx="203200" cy="2286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AutoShape 18"/>
          <p:cNvSpPr>
            <a:spLocks noChangeArrowheads="1"/>
          </p:cNvSpPr>
          <p:nvPr/>
        </p:nvSpPr>
        <p:spPr bwMode="auto">
          <a:xfrm>
            <a:off x="4353686" y="2128457"/>
            <a:ext cx="203200" cy="3175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Text Box 16"/>
          <p:cNvSpPr txBox="1">
            <a:spLocks noChangeArrowheads="1"/>
          </p:cNvSpPr>
          <p:nvPr/>
        </p:nvSpPr>
        <p:spPr bwMode="auto">
          <a:xfrm>
            <a:off x="4633086" y="2140527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Заем</a:t>
            </a:r>
          </a:p>
        </p:txBody>
      </p:sp>
      <p:sp>
        <p:nvSpPr>
          <p:cNvPr id="70" name="AutoShape 18"/>
          <p:cNvSpPr>
            <a:spLocks noChangeArrowheads="1"/>
          </p:cNvSpPr>
          <p:nvPr/>
        </p:nvSpPr>
        <p:spPr bwMode="auto">
          <a:xfrm rot="18900000">
            <a:off x="5684265" y="2969436"/>
            <a:ext cx="93878" cy="1556728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1000"/>
            </a:srgbClr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Двойная стрелка вверх/вниз 71"/>
          <p:cNvSpPr/>
          <p:nvPr/>
        </p:nvSpPr>
        <p:spPr>
          <a:xfrm rot="-2700000">
            <a:off x="5973808" y="2932603"/>
            <a:ext cx="107764" cy="1594129"/>
          </a:xfrm>
          <a:prstGeom prst="upDownArrow">
            <a:avLst/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Двойная стрелка вверх/вниз 72"/>
          <p:cNvSpPr/>
          <p:nvPr/>
        </p:nvSpPr>
        <p:spPr>
          <a:xfrm rot="2700000">
            <a:off x="7726407" y="2916824"/>
            <a:ext cx="107764" cy="1594129"/>
          </a:xfrm>
          <a:prstGeom prst="upDownArrow">
            <a:avLst/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4472499" y="3340778"/>
            <a:ext cx="0" cy="1447800"/>
          </a:xfrm>
          <a:prstGeom prst="straightConnector1">
            <a:avLst/>
          </a:prstGeom>
          <a:ln w="38100" cmpd="sng">
            <a:solidFill>
              <a:schemeClr val="accent6">
                <a:lumMod val="40000"/>
                <a:lumOff val="60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16"/>
          <p:cNvSpPr txBox="1">
            <a:spLocks noChangeArrowheads="1"/>
          </p:cNvSpPr>
          <p:nvPr/>
        </p:nvSpPr>
        <p:spPr bwMode="auto">
          <a:xfrm>
            <a:off x="6096000" y="3569378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Ссуда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82" name="Text Box 16"/>
          <p:cNvSpPr txBox="1">
            <a:spLocks noChangeArrowheads="1"/>
          </p:cNvSpPr>
          <p:nvPr/>
        </p:nvSpPr>
        <p:spPr bwMode="auto">
          <a:xfrm>
            <a:off x="5112957" y="3935264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chemeClr val="accent6"/>
                </a:solidFill>
              </a:rPr>
              <a:t>Бюджет</a:t>
            </a:r>
            <a:endParaRPr lang="ru-RU" sz="1200" b="1" i="1" dirty="0">
              <a:solidFill>
                <a:schemeClr val="accent6"/>
              </a:solidFill>
            </a:endParaRPr>
          </a:p>
        </p:txBody>
      </p:sp>
      <p:sp>
        <p:nvSpPr>
          <p:cNvPr id="83" name="Text Box 16"/>
          <p:cNvSpPr txBox="1">
            <a:spLocks noChangeArrowheads="1"/>
          </p:cNvSpPr>
          <p:nvPr/>
        </p:nvSpPr>
        <p:spPr bwMode="auto">
          <a:xfrm>
            <a:off x="6324600" y="3797978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 smtClean="0">
                <a:solidFill>
                  <a:srgbClr val="CC0000"/>
                </a:solidFill>
              </a:rPr>
              <a:t>Комиссия до 2%</a:t>
            </a:r>
            <a:endParaRPr lang="ru-RU" sz="1000" b="1" dirty="0">
              <a:solidFill>
                <a:srgbClr val="CC0000"/>
              </a:solidFill>
            </a:endParaRPr>
          </a:p>
        </p:txBody>
      </p:sp>
      <p:sp>
        <p:nvSpPr>
          <p:cNvPr id="84" name="Text Box 16"/>
          <p:cNvSpPr txBox="1">
            <a:spLocks noChangeArrowheads="1"/>
          </p:cNvSpPr>
          <p:nvPr/>
        </p:nvSpPr>
        <p:spPr bwMode="auto">
          <a:xfrm>
            <a:off x="7924800" y="3569378"/>
            <a:ext cx="838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Кредит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cxnSp>
        <p:nvCxnSpPr>
          <p:cNvPr id="85" name="Прямая со стрелкой 84"/>
          <p:cNvCxnSpPr/>
          <p:nvPr/>
        </p:nvCxnSpPr>
        <p:spPr>
          <a:xfrm rot="-3900000">
            <a:off x="7056877" y="2541811"/>
            <a:ext cx="0" cy="1447800"/>
          </a:xfrm>
          <a:prstGeom prst="straightConnector1">
            <a:avLst/>
          </a:prstGeom>
          <a:ln w="25400" cmpd="sng">
            <a:solidFill>
              <a:schemeClr val="accent6">
                <a:lumMod val="40000"/>
                <a:lumOff val="60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 Box 23"/>
          <p:cNvSpPr txBox="1">
            <a:spLocks noChangeArrowheads="1"/>
          </p:cNvSpPr>
          <p:nvPr/>
        </p:nvSpPr>
        <p:spPr bwMode="auto">
          <a:xfrm>
            <a:off x="7010400" y="3035978"/>
            <a:ext cx="762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Лимиты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Text Box 16"/>
          <p:cNvSpPr txBox="1">
            <a:spLocks noChangeArrowheads="1"/>
          </p:cNvSpPr>
          <p:nvPr/>
        </p:nvSpPr>
        <p:spPr bwMode="auto">
          <a:xfrm>
            <a:off x="228600" y="1932251"/>
            <a:ext cx="419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i="1" dirty="0" smtClean="0">
                <a:solidFill>
                  <a:srgbClr val="CC0000"/>
                </a:solidFill>
              </a:rPr>
              <a:t>Потребительская ссуда </a:t>
            </a:r>
            <a:endParaRPr lang="ru-RU" sz="1400" b="1" i="1" dirty="0">
              <a:solidFill>
                <a:srgbClr val="CC0000"/>
              </a:solidFill>
            </a:endParaRPr>
          </a:p>
        </p:txBody>
      </p:sp>
      <p:sp>
        <p:nvSpPr>
          <p:cNvPr id="88" name="Text Box 23"/>
          <p:cNvSpPr txBox="1">
            <a:spLocks noChangeArrowheads="1"/>
          </p:cNvSpPr>
          <p:nvPr/>
        </p:nvSpPr>
        <p:spPr bwMode="auto">
          <a:xfrm>
            <a:off x="3604071" y="4003907"/>
            <a:ext cx="914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Стандарты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9" name="Text Box 16"/>
          <p:cNvSpPr txBox="1">
            <a:spLocks noChangeArrowheads="1"/>
          </p:cNvSpPr>
          <p:nvPr/>
        </p:nvSpPr>
        <p:spPr bwMode="auto">
          <a:xfrm>
            <a:off x="4953000" y="1932251"/>
            <a:ext cx="419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i="1" dirty="0" smtClean="0">
                <a:solidFill>
                  <a:srgbClr val="CC0000"/>
                </a:solidFill>
              </a:rPr>
              <a:t>Инвестиционная ссуда </a:t>
            </a:r>
            <a:endParaRPr lang="ru-RU" sz="1400" b="1" i="1" dirty="0">
              <a:solidFill>
                <a:srgbClr val="CC0000"/>
              </a:solidFill>
            </a:endParaRPr>
          </a:p>
        </p:txBody>
      </p:sp>
      <p:sp>
        <p:nvSpPr>
          <p:cNvPr id="90" name="Text Box 16"/>
          <p:cNvSpPr txBox="1">
            <a:spLocks noChangeArrowheads="1"/>
          </p:cNvSpPr>
          <p:nvPr/>
        </p:nvSpPr>
        <p:spPr bwMode="auto">
          <a:xfrm>
            <a:off x="685800" y="4826363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Потребители (пациенты)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1" name="Text Box 16"/>
          <p:cNvSpPr txBox="1">
            <a:spLocks noChangeArrowheads="1"/>
          </p:cNvSpPr>
          <p:nvPr/>
        </p:nvSpPr>
        <p:spPr bwMode="auto">
          <a:xfrm>
            <a:off x="7467600" y="4822528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Медицинские учреждения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3733800" y="4940978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Оплата услуг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93" name="Text Box 23"/>
          <p:cNvSpPr txBox="1">
            <a:spLocks noChangeArrowheads="1"/>
          </p:cNvSpPr>
          <p:nvPr/>
        </p:nvSpPr>
        <p:spPr bwMode="auto">
          <a:xfrm>
            <a:off x="838200" y="6139270"/>
            <a:ext cx="81534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smtClean="0">
                <a:solidFill>
                  <a:srgbClr val="000099"/>
                </a:solidFill>
              </a:rPr>
              <a:t>Доп. оборот отрасли = (Доля ЗП в ВВП)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15% = 7,5-12% ВВП (удвоение финансирования)</a:t>
            </a:r>
            <a:endParaRPr lang="ru-RU" sz="1300" b="1" dirty="0">
              <a:solidFill>
                <a:srgbClr val="000099"/>
              </a:solidFill>
            </a:endParaRPr>
          </a:p>
        </p:txBody>
      </p: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838200" y="6450722"/>
            <a:ext cx="8077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smtClean="0">
                <a:solidFill>
                  <a:srgbClr val="000099"/>
                </a:solidFill>
              </a:rPr>
              <a:t>Максимальный необеспеченный госдолг = (Доля ЗП в ВВП)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15%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4 года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30% = 9-15% ВВП</a:t>
            </a:r>
            <a:endParaRPr lang="ru-RU" sz="1300" b="1" dirty="0">
              <a:solidFill>
                <a:srgbClr val="000099"/>
              </a:solidFill>
            </a:endParaRPr>
          </a:p>
        </p:txBody>
      </p:sp>
      <p:pic>
        <p:nvPicPr>
          <p:cNvPr id="96" name="Picture 4" descr="https://encrypted-tbn2.gstatic.com/images?q=tbn:ANd9GcQN0y4O_RHPIb774q4leqSvwYR02SoB-fDqzjwk0YH6bGxN94KH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6183364"/>
            <a:ext cx="213878" cy="194765"/>
          </a:xfrm>
          <a:prstGeom prst="rect">
            <a:avLst/>
          </a:prstGeom>
          <a:noFill/>
        </p:spPr>
      </p:pic>
      <p:pic>
        <p:nvPicPr>
          <p:cNvPr id="98" name="Picture 4" descr="https://encrypted-tbn2.gstatic.com/images?q=tbn:ANd9GcQN0y4O_RHPIb774q4leqSvwYR02SoB-fDqzjwk0YH6bGxN94KH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8165" y="6503278"/>
            <a:ext cx="213878" cy="194765"/>
          </a:xfrm>
          <a:prstGeom prst="rect">
            <a:avLst/>
          </a:prstGeom>
          <a:noFill/>
        </p:spPr>
      </p:pic>
      <p:pic>
        <p:nvPicPr>
          <p:cNvPr id="99" name="Picture 4" descr="https://encrypted-tbn2.gstatic.com/images?q=tbn:ANd9GcQN0y4O_RHPIb774q4leqSvwYR02SoB-fDqzjwk0YH6bGxN94KH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5707443"/>
            <a:ext cx="213878" cy="194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23"/>
          <p:cNvSpPr txBox="1">
            <a:spLocks noChangeArrowheads="1"/>
          </p:cNvSpPr>
          <p:nvPr/>
        </p:nvSpPr>
        <p:spPr bwMode="auto">
          <a:xfrm>
            <a:off x="3352800" y="4356637"/>
            <a:ext cx="2590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Контроль цен,        системы обучения 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00FFCC">
              <a:alpha val="39999"/>
            </a:srgbClr>
          </a:solidFill>
          <a:ln/>
        </p:spPr>
        <p:txBody>
          <a:bodyPr/>
          <a:lstStyle/>
          <a:p>
            <a:r>
              <a:rPr lang="ru-RU" sz="3500" b="1" dirty="0" smtClean="0">
                <a:solidFill>
                  <a:schemeClr val="accent6"/>
                </a:solidFill>
              </a:rPr>
              <a:t>Государственная беспроцентная ссуда</a:t>
            </a:r>
            <a:endParaRPr lang="ru-RU" sz="3500" b="1" dirty="0">
              <a:solidFill>
                <a:schemeClr val="accent6"/>
              </a:solidFill>
            </a:endParaRP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304800" y="1298492"/>
            <a:ext cx="320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000099"/>
                </a:solidFill>
              </a:rPr>
              <a:t>в образовании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60" name="Text Box 23"/>
          <p:cNvSpPr txBox="1">
            <a:spLocks noChangeArrowheads="1"/>
          </p:cNvSpPr>
          <p:nvPr/>
        </p:nvSpPr>
        <p:spPr bwMode="auto">
          <a:xfrm>
            <a:off x="762000" y="5626228"/>
            <a:ext cx="82296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err="1" smtClean="0">
                <a:solidFill>
                  <a:srgbClr val="000099"/>
                </a:solidFill>
              </a:rPr>
              <a:t>Госссуда</a:t>
            </a:r>
            <a:r>
              <a:rPr lang="ru-RU" sz="1300" b="1" dirty="0" smtClean="0">
                <a:solidFill>
                  <a:srgbClr val="000099"/>
                </a:solidFill>
              </a:rPr>
              <a:t> – альтернатива ЕГЭ, основа системы непрерывного обучения, социального равенства</a:t>
            </a:r>
            <a:endParaRPr lang="ru-RU" sz="1300" b="1" dirty="0">
              <a:solidFill>
                <a:srgbClr val="000099"/>
              </a:solidFill>
            </a:endParaRPr>
          </a:p>
        </p:txBody>
      </p:sp>
      <p:pic>
        <p:nvPicPr>
          <p:cNvPr id="21" name="Picture 6" descr="Центральный банк Российской Федер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6361" y="1409385"/>
            <a:ext cx="1914525" cy="561975"/>
          </a:xfrm>
          <a:prstGeom prst="rect">
            <a:avLst/>
          </a:prstGeom>
          <a:noFill/>
        </p:spPr>
      </p:pic>
      <p:pic>
        <p:nvPicPr>
          <p:cNvPr id="23564" name="Picture 12" descr="http://www.nalog.ru/css/ul/i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1" y="2578778"/>
            <a:ext cx="609599" cy="622169"/>
          </a:xfrm>
          <a:prstGeom prst="rect">
            <a:avLst/>
          </a:prstGeom>
          <a:noFill/>
        </p:spPr>
      </p:pic>
      <p:sp>
        <p:nvSpPr>
          <p:cNvPr id="23580" name="AutoShape 28" descr="data:image/jpeg;base64,/9j/4AAQSkZJRgABAQAAAQABAAD/2wCEAAkGBxQTEhIUEhMVFhQUFxcYFBQXFBcVGBgUFBQWFxQUFxcaHSggGholGxQUITEhJSkrLi4uFx8zODMsNygtLisBCgoKDg0OGBAQGiwkHCQuLCwuLCwsLS8sLCwsLSwsLCwsLCssLCwrLCw3LC4tLSwsLCw3LCwsLCwsLCwrLDEtLP/AABEIAMkA+wMBIgACEQEDEQH/xAAbAAEAAgMBAQAAAAAAAAAAAAAABAUBAgYDB//EAEQQAAEDAQQFBwgIBQQDAAAAAAEAAgMRBAUhMRJBUWGRBiJScYGh0RMUIzJikrHBFTNCgpOi4fBDU7LC0iRjcoMWhKP/xAAZAQEBAQEBAQAAAAAAAAAAAAAAAQIDBAX/xAAlEQEAAwABAwMEAwAAAAAAAAAAAQIREgMhMSJBUTJhccEEE1L/2gAMAwEAAhEDEQA/APuCIiAiIgIiICIiAiIgIiICIiAiIgIiICIiAiIgIiICIiAiIgIiICIiAiIgIiICIiAiIgIiICIiAiwSq6135BHm8E7G849yCyQlcna+VTj9WwNHScangFS2y8nv9eRzt1aDgFNXHbS31A1waZW1yzrxOpTmPBFQQRtGK+TvNNVBvGCmXfeMkRBjeWjonFp7FORj6ci5mw8rBgJm6Pttxb2jMLoLNamSCrHBw3FXUeyIioIiICIiAiIgIiICIiAiIgIiICIiAiEqstl/QR4F+kei3nHuQWawSuRtvKx5wiYG73mp4BUN4XlI8Vkkc7cMBwCzNlx3dqvyFmBfpHY3nHuVLbuVD6ejYGjpOxPALjjajTAFvd3L1bMKYmvcpyXE62Xg+Q8+Rzt1aDgFHbE7UKBax2sAYUC9BbRrUGrYdpJWQaYgLXzoVwTzkcUG7nnYF4vjB1aPV4L0M42BayTN2oI74yN/V4L0slqc01Y4tO1ppxWROFkva7EjtGaDobu5WyNoJm6bem3A9o1rqLBesUw5jxXonA8F8xLeia7jgeOtG2kA7HDsPYVYkx9bRcFd/KaaOml6Ruw4O4rpru5RQy0FdB3RdhwORWomExbogKKoIiICIiAiIgIiICIiAol5XgyFuk7PJrRm47AEvG3tibU4uPqtGZPhvXJ2uV73FxNX5VzDB0Wb96kyqHe94SPdWR5x/hgkBo1DeVWun2Cg3YKVPYjXadQ+ZRsDWCrsXbPBYVH0SMx++K0kcdnd+q2nkcRU5agorwaZniorcS01FeZtIGBHx8FFmkoK1PFSncnLW4BwicQQCKObke1c7dStfMrjZtvZs+PgtxbWbP3wUf8A8etQzhkHun4KHK0sJDtIOGYIoR1hK9WLeJTis/O486fBbG1x7B+XxVRCHPOizSc7OgbXDbh1rAcRmcjlTLsWufscVqXxnLBY0WH9lVrZSa0AI1nROresmQ7BwTmuLBzGaq96w6ztpgSO0qrfKdjVuy0bgVeSYsDZx0jxCybEDXnE8FAZP1cVYWdx38U0xmCyFpweadE0PDWvfye0L0hFSBt3qzjsopSgJ3/JVGl3XpLDg19W9F2I7Ni6K7+VMbqCUGN23Np7VWWe5XvFAyg2nAd6sbLyXaDWRxOR0Rlh1rUajoI5A4VaQQdYxWy1jjDRRoAGwCi2W0EREBERAREQEREFdbLqD3aWkQSKE5mmwbFtDdMbRSlVPRTBzt83boc5mvCh1dS591iJNTiV2t7CrB1+KopW0WZhXPXjDRg61XPcNas+Uj+YM/W1dRXMvGsV4qSr1t7ubgdY+K6LlbdXlTZneeRwEQtGi6QsLvawI6lx9qko2m8fFdBflou+1mFz7VoGOMMp5JzhtJqd6+f/ACYn+yJ/WutPCC3k5LUaF6RZ6rS74VUnlzMW2htQcImDT6Zxq4bVVTXHd5B/17cf9k1+KtXXjZJbRATLWGxwgDSBBmkFNEBusDRB7V54tNbxaO/afbHTNh42m1Ou+zN0QPOrQQ41x0Iga0I7u07EvYtlYy1xepKKSDoygYg/v4rwtfKQyuL5LFA4nAF1S7RGQqt7sv2J2lZ5LPHBFLWrmk0DqYOIOAyGPUpFep05jqTWd9/HeGvTaOOvS6LwMNhfIGh3pgC062kNBHBaWyBpb5aDGI+s3Ww7DuXhZy1liliL2Oc2fCjgdJo0ecNoUKy210D9NhBafXZqITpUvHLq9P5nt8wt5r2rZJsUlbPbTrDBTd6y9zA59msug0uPOrTrwqVtIyHza1yQu5srPUObXCtR1YrwfO5tmsug8tPOrQ78AQuMXtbqbTzy9/w6TERXJ+HuLOyM+kOnJ/LBwH/IqVGScSANwwCiWW8mSGkoDJenTmu61JkcWGhGJy1g9q9n8Wa8/XvP7/pw6sTnp+laXLZw6eIHIuAK+iwWNjPVaBv18V875OSg2iGutwpjrX0tfVq8siIi0giIgIiICIiAiIgIiICIiCFepoztXN2uYDEkAb/hvKl3ternEsYKU+87hk3tPYqh9mpzpHaO0l3O6tM5dTaLEqpr2DpTT0jWjUI8ztxNVWmwHpyfglWFts7HOcRUDV6OQ/JQH2PY4/hy/wCKivJ12up67+2B6jm5ndPjA/wU1tlp9scJR/asuh2SAfekHyTBXfQrum3thk/xWRdbhk+P3JB/ap4hcP4rT/2vHyW7a/z2j/up8UwQPMZOnD+cf2rzmu15zdD7xHxCsXF+q0NP/sDxWzXSfzh+Oz5uUxdU7LscPtQdkjfFb+YyajEf+5nirdxl1S//AFjPzWrBPrdX70RTDVMbreT6kXZKzxW7brkGUbeyRviroRSnX3Rn5LV8M3RB+5H4Jxg1Uuu6U5xfmb4qTZrFI3+G/qLgQpzYJNcY/CYfksOgkGUTfwWqcY3TZS7oldFLG90L+Y4HABfSrNesT2hwcBXU7mkbiCvljIX64R+Crrk7YQ6Vum1rG0J0g3QIIGGJwW4lJfRgUWGZBZW2RERAREQEREBERAREQEKIg5S9ZnNqdEMaTs0nHPIZDtr1Khmle81Y01H23c53YTl2ALvL1ZVnaqGaPPDUsSr55aLZKDi4nHHEqyu61CQYaVRSuJwrljUVUS3MFTgtrjGMnZ81FWU0oaC4l1BnQn/Jc/a74kLvRlzWjLnHHHAnYrm2D0b+oqkjhCg8H3tOP4jveKz9MWkYF7st+RyKsLostndPoWqoYRVp0tFukMaOOwjepF5Q+dua6JrI4WAaEulUujIwboDYQ7XgkzERsrHecVBvifp/vgsC+Jj9se63wW00FlZgXvkO41HdQd68f9Ocg9u/HxK585/zK8Y+XuLzm2t9xvgtheUh1M9xvgvIWfCrHBw71syYbO9areLExj2FufrZH+G3wW7bWf5cX4bfBebHgkCmJyU59m0CWuwcNS2yhm3uqKxRaOv0QrvV1BFG4VDGY/7YVc+EKfYXYD97EF1dvJ8ykERtDdbi0gUrjTHNdBZ+ScTSCCQRs/VWFw/UM7fiVYLUQjDRQAbFlEWkEREBERAREQEREBERAREQRbx9XtVHaDn1K8vH1R1qjtGRWZVxVscCSlyNxk+781pbhmsXMPrKHZ81lU22t5r+pVMRarS0P9E4bsVShpyGs0FFJFpdt2Ml0pph6CPUftupXR6hmf1UOS7XuD6sMcEj6x0w0STUsI1NdqGo0Xd2G6Wl0cBHMhaHSe08449tfdC6Wexsex0bmjQcKEblOnXfVK2n2fLTyLIaHZgioO45KvtNxgNc1rCXtAOAJzJHfQ8F3UV5ebeUs0wc4s50bqZsccKnV41pqXI22/zpudHRleaasJ9UneCPWOpW3UrWcSKzKmu+4pXStD2FsechOFQPsjXiumtLI42klrQ0eyqe1X7aAKjybtYGiRXt0ldwx+cNjph5QNcOtzdIBa2JjYT3yVX55C4gNpXVzKfJSr0A84dXd/SFDbYxiCMQVNigArvWK35V1qa5LytUIoaL2u9nNH72LwtDcCvS7X+rXJaR9IuP6hnb8Sp6gXGfQs7fiVPXSGRERAREQEREBERAREQEREBERBEvL1e1UdpyPb8Fd3n6o6/kVRWnI9SzKw4q2NNTitblH1n3fmsWx5qda3uV1fKavV+ayqXa4/Rv6vkq64GF1pgacjI3+oVVjbJfRP6lVXHaNG0QOOqRterSFe6qzbxKw+o3AautDtflKcGg/ElW0jqAnYK8Fztx2oMtFoicaVcHDhonvaV0Ewq1w2gjiF0p9MMz5fOOURl0Raa5SONdYLQSMNYDRl1qlZd8z4ppqB7QavGtpca7q540U+3zySNNmcdHRe6o9oghrq9EivAqtZbZm2eWEOaGOficy7QpzSdmS8nq2M+Z38uvbEOyDSZKyhqxumDjUkOaHUHUctyvbJaTFBZ36JJYyKrQMcGCooqVkYbFI+mi6RugBuqC5wOzmgcVaWWz+UstnYSedHFU6/VC79P3xzsxa7U18xc3SAfVwBacDXFp2au9SYHFwOKr7VZWsl9G0ENGiCSdpq7rpRT7OSAVKZnb5lqdeFprQr1uxlQP3sXnaZMDgva7HUAW2X0a4/qWdvxKnqBcbqws7fiVPW4ZERFQREQEREBERAREQEREBERBCvU8wdfyVBaXYHqPwV7fHqjr+S560uwPUVmVhxdscKlbXIa+Upu+axbKVK3uEU8r935rKpNrwjf1H5KiNKHbmr+8KeTkO5UUdFB0d4XgXxQ2yPMDQmA6TcHV7QD1OUuy8qyQAMXHADaTkFzF33l5F7m0L4ZcJGAaRB1SNGveNijmDybJJYQ53lKiL2ITg6Qa+diBsFVmk8fTK2je67t5bIS8u5/SGvad42bgFX2SyPeXNjawhlHHSJGL9LVkfVVCy8DtXtFeJaCWvLXOpWhIrQmnCp4rU0rM7KRaYXtpumd1amOpFKkk01YAN1bFYaIijjaDhG1rQTsa2le5crY75mbI1xc90QNJBTSwOFRvC6iWaORvrNLT7S17ZCflAitQJJOs5qY2YKK6CIZUwy536r3vV9J3bMPgFmtOMYs22XnO8Y9q9rtaaNP7zUe0gUUy7XCg7FR9EuD6hnb/AFFWKruT/wBQzt/qKsVuPDIiIqCIiAiIgIiICIiAiLxbamHJwQeyKst18CJwBaSCM1Btt76YHknAEZg4VU0WF+OoxvX8iuatMgoeorzvC3PcA2StBjUKsdU+q6qzLWKG3HNbXG/CTHZ81IddMjnAmhFcRgKhTPMCAAGCg1VHx1qCPbpfRPG5UMJXSusbuiOI+CrrRcslasAG3EZ11II933kLPKZHRF4pogg4tB9Yga8F73xaQyUGyvJD2tLmOxjDdEBjWj7JAHetHXLNrLeIWjbgl1FnFSYiYySO3dFmtkb/AK2zkHa3nd4oV5h8H2YXE7w6neVOPJ+XpM4p9BS9Nq5/1/eWuX2R/OHOFAAxuwZ+C1ZdrK1Uxtxy9NnevQXPIPts71utYr4SZmUb6ObgW4EKbolzi95qSsx3W8fxGd69XXe/XI3vWkRLQ8bVIuyT1SNVFHkuNznV8q2mw1KtYrKAKaTadqDv+TcgMDMRXnYV9oq1XzWxSujcCySm2mzYunHKkdDvWolJh0aKruy+Wy6VRo0pma1qrETN6Q4ha1G6ICiAiIgIiIMaS0kxGdFHLljSUHjPaHM9bLaqK1WbEujcWnPPBdA5V1qsBzZgdmpTFUj7we3CQVG3UvJ/k34tNDuU2SGU1BiwUQ3TJWojcK7CPFQR3B4wrpBeboSTXR7wprbol6Lh2hbG55dh4jxUVXOgdsPEeKwIn7PzKzbc8msH3gFg3LJsPvpgrPIu2fmWfNnftys23HJrH5/1T6BfsHvlMNVgsx2D3lg2bcOKuG3G7X/U5DcLto94phqk8ga5Dis+bH2VeC4dzeJWDyfPs96YapfNj7Hf4ILLToK7HJ//AI8Cthyf3t91XDVGY/8AisGIbWhdB9AD2fdWzbgG0e6phrnxEOk3gshntDh+q6L6CG0e6Fs24W9L8oVw1zNB0hwW4I6S6b6Cb0j7oW7bkb0jwCZJrmKDpLAA6RXVC42bXd3gtxc7Ok/iPBMTVXZeUT2Ma0NqGgDXqUuDlK8uaCwUJAyOsqV9CR7XcR4Lf6Gi9rj+iuSdln52zpDitm2ph+23iFWNuaIane8vSO6ogQQ01Brmcwr3RaIvPyiz5RUQKpVahZQZqlVhEGURZCDFEosogxRKLKyUGtEotgiDGilFsig1omitllUaaKzRbIg10UotkQYASiyFlBhFlEGFlEQKpVEQZqlVhEGdJZ0loVkI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82" name="AutoShape 30" descr="data:image/jpeg;base64,/9j/4AAQSkZJRgABAQAAAQABAAD/2wCEAAkGBxQSEhUUEhQWFhUXFhQZFhgUGBQVFBkYFhQXFxYXFRQYHSggGBolHBUVITEhJSorLi4uFx8zODMsNygtLisBCgoKDg0OGxAQGzQkICUtLywsLCwvLCwsLCwsLCwsLCwsLCwsLCwsLCwsLCwsLCwsLCwsLCwsLCwsLCwsLCwsLP/AABEIAN0A5AMBEQACEQEDEQH/xAAcAAABBQEBAQAAAAAAAAAAAAAAAwQFBgcCAQj/xABQEAABAgMDBQkMBwYEBgMAAAABAgMABBEFEiEGMUFRYQcTInGBkaGx0RYjMkJSU2JykrLB0hQkc4KTosIVM0Nj4fA0VKOzCBd0hJTig8Px/8QAGgEAAgMBAQAAAAAAAAAAAAAAAAQBAwUCBv/EADcRAAIBAgIFCwQDAQEAAwEAAAABAgMEESESFDFRcQUTIjJBUmGRodHwIzOBsRVC4cFiJEOCU//aAAwDAQACEQMRAD8A3CIAIACAAgAIACAAgAIACAAgAIACACPn7blmP30wy39o4hHWYlRbIxMsy33X8SzZuJxBmFCor/JQfC9ZWGoHPAljkBS8ncup+QcKytTzayVONvKUpKic5CzUtr4sNYMdzpSgsZIiM4y2GxWPupWc+hJU9vKz4TbqVApPrAFJG0HmjmMHLYS2ltJ2SypknjRqbl1HUHW73s1rEunNbUCkmS6VA4jEbI4JPYACAAgAIACAAgAIACAAgAIACAAgAIACAAgAIACAAgAIACACp5RbokjKVSXN9cH8Nii1V1KVW6k7CaxbCjKRw5pFHc3SrRnVFNnSl0VIvBJeUONZo2g7CDxxfzEIdZ/P2c6cnsK1lcJ9pNbRnbq1CqZcOlTh42mqNoT6RPOcIOdpx6qI0ZPayky8spw4AAaTo/qY5SqV34EylGnxJiVk0ozYnSTn/pD1KjGmstu8VnUctoupFRQ4jbFjSeTOMSMm7L0t+z2GEqtq09KmMwr9kh1k6iTcVvc648wSaJdSELaB1OtlN5PrA01gZ4pVxNZNFvNp7C/S25zNtALs20W1pzp3ta2ag6rilJPLExu6U8n/AMYOjOIqcqLcs/8AxTJebGdS0BQp9szgnjUDHXN0p7Hgc6U1tLJk/uuSb9A+FS6zpVw2q7HU5htUExXO3ktmZ0qiZfpd9LiQpCkqScQpJCkkbCMDFGGBYKRABAAQAEABAAQAEABAAQAEABAAQAEABAAQAVfK7LqVs8XVq3x6lQy3Qr2FZzIHHjqBi2FKU9hzKSRnP0m17cPA7xKnUVNskaar8N87BwcMwhjCnS25v55FfSkTdnZD2bJJvzB+lKSKqLlEy6aZ+BW7T1iqMyvyvFPRp5vcvf2G6dlJrGWS8SvZU7q7hG8WcEtpzBaEgcjSCOmg4tMc0o16jxqZeC/6/YJulFYRz8X/AMRRWrPUtRcfUpa1GqryipSjrWs4kxr0rTtn5e4hUuOyJIBIA1Acgh3JIWxbZHTlqAYIxOvRya4Uq3SWUBinQbzkMpa0VpOJvA5wfgdEL07mcXnmXToxkssialphLgqk8Y0jjEaFOrGaxQnODhtOZuSS5nwOgjP/AFiKtGNTb5kwqShsE7KteYkFcE3m64pNbh2g50K2jpjEvOT1LrbeySNK3u3Hq7NzNVyXy838d6cN4DhNO4qHFpKdoPNGNOV1avN4rzXujSjGhX2LB+THdp2TZ87UzDG8un+MxwTXWoAUV94Kh235Ywynl6r3FqvJ72wz/ZWnck7Rssl+zXy+znIb4RI9OXxC9VU8LUBG1CvSrLPz/wBM+VOcHgWfJHdWYmCGpsCXdrS8a7yo5qXji2disNscVLdrNZkxmntNGBhcsCAAgAIACAAgAIACAAgAIACAAgA8WoAEk0AxJOAAGckwAZNldukuPufRLJClrUSnfUCqla94Bwp/MOGkYcKGqdFJaUyqU3sR7k5ueMy3frRIffPCDNbyATjVxR/eK1k4bFZ4UvOU4UVgtu5bf8RfQtZVMx7lhlw3LJuuHGguMNUrTRe8lO06sBojD/8Ak3r3R9P9NDClb+L+eRktrWxM2grhm60DggVDY+dW09EbVlyfGC6C/wD0zPuLty63kKSkklsYZ9JOf+kbVKjGns2mdOo57TqamUtiqjxDSeIR1UqxgsWRCm5bCCnJ9TmGZOofHXGbVryqcBuFJQGkUloQAdNrKTUGh1iJUmniiGk9pMyVrA4OYHXoPHqh+ldJ5T8xWdBrOJKFAIxxB5obwxRRjgRczZZSQtklKgagA0IOtKtEI1rPFPR8hmncYbfMseT+XZHepwUNab6B/uI0cY5tMebuuTMMXS8vY2aN7/8A08y/2faKkUWyvA41SQUqHUYzKdSpRl0Xg+3/AFD8oQqxzzPbcsOTtOu+gS81TB5A4KjoDg8biOOoxvWXKqb0Z5P0/G4ybixcelHNepW7Nt6esF0S82guyxwRQ1FNcu4aUppbVTkznYlCFVaUdogm45M2CxrWZm2kvMLC0KzEZwdKVA4pUNIOMKSi4vBlqeI+jkkIACAAgAIACAAgAIACADh51KElSiEpSCVEmgAAqSScwgAxjKfKWZtqY+hWeCJevDVim+AcVunxWtSc501zByEFSWlLaUtuTwRbLHsqWsllQbUku07/ADDlBmzgVwSkaE89TGJf8pylLm6Wb8Oz3Y/b2qw0p7DO8qd0RS1FuSqSSQXlCqj9kk+8ebTFFtyY5S062bfZ7+xbVu0lo08lv9iqytlFRK3iVKJqQTUk61q0mPS0bNLDS8jHqXDfV8yVCQBqA5AIewSQttIyYtIlQbYSVrUaCgJqdSUjwjCVe8jFPR8+wYpW7ltLfk3ublffZ8mpGDSVUI+0cTp2Jzazmjy13yu28KXm/wDiNijZpLp+RP8A/Liz/NL/ABXvmhL+Uue96L2GNVpbv2H/AC5s/wA0v8V75oP5S53+i9idVp7v2H/Lmz/NL/Fe+aD+Uue96L2DVae79nn/AC5s/wA0v8V75oP5S573ovYNVpbv2ITm5tJKQQ2Ftr0LDi10O1KyQR/dRHcOVa6ljLBrgl+jmVnTayyM/tSzJmzl3XU3mieCsVLauI+Ir0T0549HZcoqoug+Ke0y7i0aefmOJSaS4KpPGDnHGI2qdWM10TOnCUdp5OSCXBjgdBGf+ojmrRjUWfmTCpKGwaWdaczZ6qoN5snFKqls/Irb1xjXnJ6n11waNK3u3Hq+RoFhZQszQ4Burpi2rwhrI8obR0R5u4tKlHbs3mzSuIVdm3cWhqcbdaMvOI31hWGNbydRSRjhrGI0Q1Z8oSpNKTy9V7ooubONRYx2/spk7JTVgPiYllb9JuEZ/BUNCHaYJXTwVjPzpj08JwuImNKMqbwNeybt5meYS8wqoOCkml5CtKVjQR05xC04OLwZYniiVjgkIACAAgAIACAAgADABjOXWUbtqzQs6QxbvUWoeC4UnhKURmZR0n7tXKcFTjpyKZScngiSnrXk7Bl/ozSr8wQC6U031aqZ1HxE56VzDNU1jKuqtW4k4Usl2y3eC3scpQhTWlPPcvnYZdalqzVoqq4brQPBQKhtPJ46tp6IvsuTowXQXFvtKri7cut5IcyUihscEY6Sc57I26VGNPZtM2dRz2ns5NoaFVHHQBnPJE1KsYLFhCEpPIQsmyZq0lUbFxkHhLVXexsrncVsHLTPGJfcpRprpvhFGlb2jby8zULBycl7PbUtCbywklbqgC4QBUhPkjDMOWseWr3VW5kk8l2LsNanRhSWPqMpfdIkVEC+tNdK2yEjjIrQbYulyXcJY4LzOVd0mWd6aSlBWogJSkqJ0XQKk11UhBQbej2jLaSxIvJ/KdidC94KuBdvBabp4VaGmrA80X3FpUoYafaV060amOiJHK2X+lfRCpQdvXcU0QVFIUBe2gjlwjrUqvNc7hlt8SOfhp6Hae2plQww+3LuX98cuXaJqnhqupqa4YiIpWlSpTdSOxBOtGMlF7Wc2flSw8+5LoKt8bv3ryaJ72oJVwq6zE1LOpCmqj2PDDPeEa8ZScVtQhZ2UcrPqcYQlTiQk37yO9FNaCpOeuiOqlrWt0qjeG7PMiFaFVuKz/RUcpsgVtEvSNSBiWq8NOve1Hwh6Jx480adnypsVTJ7/fcKV7LLGOa3FdkbYB4LvBUMKkECo0KHin+8I9NSu08pefYY9S3wziS5QCNBB5QYb2oW2Mh5yxyk32CUqGIAJBB1oVoMI1rNNdHyGqdzg+l5k5YWW5BDc4DhQBwChH2iR1jm0x5y65M2un5fP0bVve9k/M0iyLUbU2W3Al6VdFFDwk0PjJ2cXHnha1up20tGWz9F9xbxrR0o7f2VKbYeyfnEvMEuyb2bGoWnPvajmDiRUpVp9oR6qMo14eJhNOmzaLJtJuZZQ8yq82sVSesEaCDUEaCIUlFxeDLU8R3EEhAAQAEABAAQAZruxZYfR2vojKqOupq4oGhQ0cKA6FKxGwV2QxQgn0pbEVzl2IzCzMrDJsFmQT390Dfpgp4QGhqXQcyU1xWc5rhShiKs3UlgiYpRWLI6UsipvvkqUo1IJKiSdK1Z1GGKVokk5+QvUuG8o+ZMhIA0ADkAh3JC2LbIictepCGAVKJoCATU6kJzqP8AeMJVrtRT0fPsGadu3nIs2TO56pZDs8TjiGgeEftVDN6o59EeZu+VdqpZvf7e/obNGy7+zcaQyhKEhKAEpSKBKQAANQAzRiSk5PF5mgklkhvayu8O/ZOe4Y6pdePFET6rMBbX3gjegeGk77Q1HBpvd7MAc9DHr2vqY6X4/wCmGurs/JoOU1sJbsiXbaXe35ttu9mNxtI32oObEBFPSjHtqDleSlJbHj+XsH61RRoJLty8tpA5Dz30SebTfSpDyUoUUKBSCsBSQSPGSvgnjMN3tN1qDyzTx8vdFFvLQq7do2yvYWu0Zm4CVJVfwwUAhpCiRtAFcNUd2bStoY9q/bZFdN1pYHb1tmbm5JxfhpMuheoqS9W8OMEHjrEKgqNGpFbHi15E85zlSDfh+xlak8tqZnLhoXFvtk6bqnaqA47tOImLaUFOlDHswfoV1JOM5YdpqGQtmol5RBQQougOLWMxJGAGxIw59cYN/WlUrNPLDJI1LanGEFh25lgvQkMFcynyTZnAVfu3qYOJGfYtPjDp2w7a3tSjltju9hetbRqZ7GZxNy8xILuOpqgnA50K2oXoOw80emtL9SWMHit3ajFuLXB4Sye8lJKcQ6KpOOkHOOMRsU6saiyM6dOUHmeT1nIdHCFDoUM47eKIqUY1FmEKrhsI6TnJmQVwDeaJxSa72eTxFbeuMa85PUuuuDNO2vHF9F/g07JXKOVtJlUk/glwYIURfbXoUg6RWhBGY5xiYRtnVtJqEur2P/g3WULiOlHb2r/pH5FWm7Y0+uQmj3lxQuq8UKVg26nUldLqhoI2Gu3UiqkNJbTNi9F4M2qEy4IACAAgAIAKnlrl9LWcLqzvj5FUsoIv45is5m07TjqBgA+fJgvz7y33Ti4oqUo+CNSUjSAKAbBDMKc6uSyXzzKp1I0+I/lm0Nm4yL6/GUcw9ZWj1RDUFGHRgsXv9xaTc1pTyQtMTCGRVxV5Z5zsSNA/vGLJTjSWMnmcRjKplHYM7PkJm0V3WxdbB4SjUNp9ZXjq2DZmzxj3nKCgum/wjRtrRyfR8zTMmslWJIVSL7pFFOq8LaEjxE7Bykx5m5vKlfJ5Ld82mzRt40/F7yevQmXnl+JDAbWgCppxKRUqQsDjKSBHdNpTTe8iSxi0ZRKZMWkGlS4butOKSpYUpmhKaUJUCVAYDNqj0M7y0c+cbxa2ZMyo29fR0cMnwJBzI19b7DK0n6M0kJLgUgVrVxxSU1KhVZuio0CKVf0o05Tj1nnhnwWPZ6lmqzclF9VfGKZR5AlCUKkg4td7hBS0VApUKSTdzEdI1RzbcpKTarYJeCf+k1bPBJ0xzYlkTX7S+kvM3EqBvG82Re3kIOCVE0vAxxXr0dW5qEsWtmT347jqlSqc9pyX63DOcyMdankLl27zG+trwUgXBfBUmhNSBQ0pooIshfwnQam+lg1255bTmVrKNVOKyFZLJN1ybmt/busuh+4uqDRSnQptQANQcK5o5newjShoPFrDFZ7syY20pVJaSyeP+ElkJKTctfYfb71UqbWFIIBrwgAFVorwhhnrrii/nRrYVIPPtWfzIttYVYYxksi334zRw5K4AEJyXQ6godSFoOcKxHHsO2O4TlB6UXgyJRUlg9hnGUORbjBLsqVLQMboxdRxeWOnjjdtOUlJpTyl2Ps/z9GXXsmljHNbiPs23QeC7gfK0co0f3mj0NG7xyn5mNUtsM4k2UgjQQeUEQ7k0LZohZ+wiDfYJSoGoANCDrQrQYRrWia6HkN0rlp4S8xe2crFzbCWp1NX2cGnwAFqQcFNvp06CFDSM2JJWoz5t4MYktJYo2XclyoM5Kb24qrzFEqJzqQf3a9poCknWknTEVoKMsVsYQeKLzFJ2EACE7ONsoU46tKEJFVKWQlIGskwAY1lpuuLdJYswKSDUF8p74r7FBHBHpKFdgzx0k28EQ3hmyhM2WEVdmlVJNTeJUSTiStWdaj/AHWHYW0YLSq+QrKvKT0afmLJeXMYI70yM6syiBoTq/vijvTlV6vRjvOdGNPbnIbzNqoaTvcuBQeNo4xrO0xXO4jBaFLzOo0ZTelUCwWpRSt8npgjH92lD6lK9daUEAbAa7RmjJualw/tRxb7W16Yv9mjRhS/u8FuzNCl8tbObSENu3UJFAlLL4AGwBuMWXJ91J4yWL4r3NFXNFLBP0fsKd3kh58/hTHyRz/G3Pd9Y+5OtUd/o/Y87u5Hz5/Cf+SJ/jrnu+q9w1ujv9H7B3dyPnj+E/8AJB/HXPd9V7hrdHf6P2PO7uR88fwn/kg/jbnu+q9w1ujv9H7Hnd3I+eP4T/yQfx1z3fVe5OtUt/o/Y87upHzx/Cf+SD+OuO76r3I1ujv9H7Hnd1I+eP4T/wAkH8dcd31XuGt0d/o/YO7mS88fwn/kif4647vqvcNbo7/R+x53cSXnj+E/8kH8dcd31XuGt0d/o/Y87t5Lzx/Cf+SI/jrju+q9w1ujv9H7HndvJeeP4T/yRP8AH3Hd9V7hrdHf6P2Du3kvPH8J/wCSD+PuO76r3DW6O/0fsed20l54/hP/ACQfx9x3fVe5Ot0d/o/YO7aS88fwn/kg/j7ju+q9w1ujv9H7HndtJeeP4T/yQfx1x3fVe4a3R3+j9it5Rv2dM1Wh7e3fKDT11R9NNzpGPHD9tG7pdGUcVxWXDMVru3qZp4Pg/YrNn2otk0BCkVzY0401FRzckbVKvKHDcZdSjGfHeWqz59Dwqg46UnwhyatsaVKrGoshCdOUHmE/ZqHhwhjoUPCHaNkRUoxqLMKdWUNhG2NPzVkzAfZooUKVVrva0kglKgMUnAUOg68RGfVozp5PYP06samzabrkXl9K2iLqDvb4FVMuEX8M5QczidoxGkCFy0tkAHzfukT02/aLktNuUQh2jSUghoIVi2sI8ZRSU4kmhJFaR3TjpSSOZy0U2RTs0zKgpaF9zST+pXwEOupToLCGbFVCdbOWSGak1o7NKOOKWxgoji8VPXFLWPTqvgvnYWLLo01+TgvOzS0tIFAfBQnBIA0qOof2IhznWeivInRhSWkzm17EdlqFdCFYBSSSK6jUChjirRlTw0jqlXjUxwPZewXlpC0pBSoVBvJ7Y6jb1JJNESrwi8Geu5PvpSVKSAEgkm8nMBU6Yl21RLFoFcU28Ezyw7EXMlV0hKU0qo44nMANJjmjRlVeQVq0aSzErXstcuu4uhqKpUMxHwjmrTdN4M6pVVUWKHPc1MeQPbT2xZqtXd6o41mnvE5iwH20lakgJSKnhJPRWOZUKkU2yY14SeCHGT2T5mQpRVcQk0qBUk0rQcVRjtjqhbupi28Ec17jm8ksWNLZslUu7vZN4GhSrMCCaYjQaxxVpOnLRO6VVVI6Qv3MzHkD209sd6rV3eqOdZp/Ee9zMx5A9tPbBqtXd6oNZp/ENLQsp1gAuAAE0FFA6K6I4qUpw6x3CrGfVJmzMkS60HFOXFKFUpu1FDmvGunZmi+naOUNJvDd/ovUu1Geilx/whGrNcU6WQBfBUCCQPBz4mF1Tk56C2jLqRUdPsHvcxM+QPbT2xZqtXd6or1mnv8AQaWhZTjASXABerSigc2fNxiK6lKUOsdwqxn1STk8knXGg5eSkkVSg1qRoqfFrF0bSco6WJTO7hGWjgRMlZ7jqy2gcMA1BITmNDn01MUQpym8FtL51IxWL2D/ALmJnyB7ae2LdVq7vUq1mnvI+dkFtLCFjhEAgAhWc0GbTFU6coPB7S2E4yWKJKZyemGEb9gLuJuKN9O04c9KxbK3qU1plUbinN6PxjuysogaJewOhYzfeGjjzcUMUbvsn5lVW27YeRYaAjQQRxgj4w5k0KbCs29ZaWaPNKLZChdAJBCtBbUMUkYmM+5oRgtJeQ9QrSk9Fm5bltozszZ6HZpaSVKUG1KQb6m00SFLoQCSoLxpiKGExoqu75k/VDU6gYoIadI8lRq0o8SiU/8AyCADHmHQihAvL0EiqU8Q8ZW04CLIy0dm04kscnsNEyU3OC623Nzq6pdAW20CbykkAhTq84BqOCNGnRGbyldSoRSXWbG7WjGo/BFeyUQETz6KUu78kbLjwFBzdEa/J8sWnvSZm30cI8GTeWLV6VXsKDzLFegmHbpY0mJ2rwqorFk5QhlpLZQVUvYggZ1E/GFaV0oRUcByrbucnJMUnspkuNrRvaheSRWo0jiial2pxccNpELZxkniSuQB7y4P5ledCeyLbHqNeP8AwovesuAhugt4Mq2rHOEn4RxfLJM6sXm0N28rEgAb2rAAeENA4oFepLDA7do29ojaWUqXWlI3si8KVqMMaxzVulODjgdU7ZwkpYk3kKfqx2OK91J+MX2f2/yLXn3PwRu6AOGyfRX1pim960WXWWyQDK9Pmle0OyOtdW4NTe8O69Pmle0OyDXVuDU3vIrKC2RMBICSm7eOJBrUDshe4rqollsL6FHm28zQ5MUbQNSE+6I1YropGVLrMoU7PBqfccIrRahQYeLdjLlU0K7kacKelQUfAkO7BPmle0OyL9dW4p1N7yHt+1fpRRRJTdvDE18KnZC1etzrQxRpc2nizSkJoANQAjXSwyMhvFmcotIMzjrl2ovvCgIGdZx6IyY1VCq5YbzWdNzpKPAle7FPmle0OyGNdW4o1N7xhITP0ifbXSgKgQDjS4ivWmvLFMZc5XT+ZFs4c3Qa+Zl4tNYDLpOYNrJ4rpjSqPCLx3GbBdJYbyo5H5OtzTLxcUpKkqQEKTiQbpJqCaEGqebRHlLy6lQlHD8o9Rb26qxeI3eambPVRYvNE4HEtn1T4itnXD1nfqS6D4pid1ZNdZflHVFWlNS8uzUX1BOOdNcXF/dQkn7sM3FbnGsNhRQpc2nifT0jJoZbQ02LqG0pQgDQlIoBzCFi8QtuzETUu6w54DqFIOsVGBG0GhG0QAYPl7kezIrlJRglbzgJddX4SlOLQ23RIwSkELoBrxJhu3SwciqpuNhtRAQUNp8FtCUgaqDDopHkuVqmlWw3L9mxZxwhjvMPcTvVtPJzXnHP9RvfekkR6LkmeMKb3rDyy/4ZPKMetxxJ+3Wr0u8P5a+gVHVG3WWNOS8DIovCpHiZrLSS3KlCSqmelPiYyIU5T6qNiU4x2sW/Y73mzzp7Y71ep3Tjnqe8sW565++T9mRy3weoQzYvrLgK3y6r4jrL5FWEHU4OlKosvV0EcWT6b4FRZst1SQpKCQcxqnthFUaklikPOrBPBs9csp5IKlIIABJNU5hn0wOhUSxaBVoN4JltyBPeFj+aelCYesuo+Ije9dcBrugj9yftP0RXfdh3Y/2K6myHiAQ2aHanthXmKj7Bp1qaeGJ7+xn/ADZ509sTq9Xu/oOfp7xtNya28FpKag0zY80VzpyhlJYHcJxlsZrDYwHEOqNxbDDZmdpMqdmnggXjvjmApmCjrjHnFzqNI2abUaax3Cf7Hf8ANK/L2wcxV7oc9T3nLMopLzaFpIJW3gdRWBHKhKM0pLtR05JwbW5mqxtmIZOllby1ltJVUlRp6RJjDUZTb0V4m25KCSbFP2Q/5pXNHXMVO6Rz1PeSeRTR+lY+KhdeOoT8TFtovq/gpu5fS/JbMp3bsq8dabvtKCfjD1w8KbEbdY1EcbnbVJUq8p1Z5glP6THiuUpY1UtyPXWKwpt+JaEJQSA4lK0VF9KgFJUmuIIOcUhKlPQmpbhqpHSg4kIbJbsvKJhLNUtLKLqSSQBMJW0U1ONAvHHNhHsY006bkebcsJYG5QuWBABjuVI3/KWWbOIQZcewFv8AxhyGVFlUuui9Wiurq+Mjmw+EeIvJt3En4m7bxwppGNZaje7ZQryt4Ufvd7Pux6HkeeNOD3Nr55mXyhDOS8CxOovJI1gjnFI9S9h56OTxM/yWVQuJ2J6CR8YzrJ4OSNK6WKTLBWNDaJkZkGaPOp9AflXT9UZ9n15IavM4Jkxlqmsqo6loPTT4wxdrGmL2jwqfgjLCc7wjZeHMoxNs/pIsrrpscT5q04PQV1GLKqxg+DOKeU0ebn6u9Oj0x0pHZC1i+i+P/Du9XSXA53QU8Bo+ksc6R2RF8uivnYTYvNi0m53tHqp6hDdPqoqn1mLX46wOSuZTmrjY2daoz7zrxHLbqs0OkaKMwz+yT9ceO13/AHIzrfOvJ8TTq/ZS4FivxoYCZX18O0GxqU30C9GfUzuF+BxZW7L1MLupUdSVHmFY0JPBNmbFYtIoeR4pvh2IHvQhYraaV29hY1O0FdUPPITSzIjIFNXHl+ike0ok9UI2WcpMZvXhGKJXLhykqR5S0DmJV+mLrx/T/JTZr6n4JrIo3JFkAJxClVKQTwlqVnPHHir2eNeR621h9JZks44TnPZzQpjiM4JEZutruvWbMjPvaSTtaW2se+Y9lYy0qXFL9HmrhaNTDxNpBrjFB2ewAY9LcPKpVfFKqckmO2G//o+byr+5dZnFavWV1x4StnVlxf7PQU8oLgZLuvN3JqWcwxbP+m5X9cbvI7wg1uafzyM++WMl4omwqPZnlzPpEXJt1PpODmXUdUZtDKtJcTTqZ0k+BN34fFCNyTN2dWNaXR+YH4Qhb5V2uIzcZ0U+BZMqU1lXdgB5lAw3cr6TFLf7qK5k+53qmpSu34xVaP6YzcLpj+YVVCvVV1GL59VlUdpxufK4Lw2tnoVCljsf4LL3avyK5fDvLf2n6FR3erorj/w5sus+BGSdsNJQgEmoSAcDoERC5pqKTZZOhNybQt+3GvKPsmO9ap7/AEOdXnuIu0JpLzzVw1FUDEEYle3jhStUjUmsPD9l9ODhB4+P6NKrGqZRndhmr7p9fpXGdbfcl+TTrfbiT96HxPAiLJF60QdRV0NkQhHO5+bhueVuW+2l3Zd4/wAtfukQ7WeFOT8BCjHGpFeJT8lxRCz6XUB2wrZ5RY7dbUSU+5RpZ9FXVDNWWEG/Appxxmj3IBvvTqtawPZTX9UL2K6LZ1evpJHO6C7RtpOtSleymn6oL15RQWSzbLxY9n3JdlN5vBpseGmvgiPEV+lUlLHtPXUnhBLB5eAutunjJ5Kn4RTgW4kTuwJrIyCtQeT+VPyx63kp40o8Dz17lUlxNjs9d5ptWtCDzpBiHtORxEEmPWfhlS5tK+mTTDj+x83lS65dJkcNXrK6zHgq33JcWehp9VcDNN2ZircuvUtxPtJCh7hjV5Hec4+AnerJMJCYvNtHykJ57oPbHt4SximeXnHCTXiU60eBPr2qH5mweswj1bn5uHo50CSvRoYipHWMq7PjaV9KCYQjlc/NwzUWNAt9tJrLvD+Wv3SYdrLGnJeDEqOVRPxKbk8vgKHpdYHZC1m+i+I7cLNEotWB4jDb2C6EcgDi8Njf6oRsf7F17/UfZcj6unY6n3Vxbe9RcSqz674FGjMNIIAHNmirzX2jfviO6axkuKOKnVfA1MqjbZiozvJ48NZ2dZjOtM5SNS46qJ29GgKEfkrwp1Z1Bw/mA+MZ9DOu3xGLjKilwLFlK99UdOsU51hMNXD+kxW3X1UVywMGuNSvgPhFdovpjNx1xW2XKMq20HORHVy8KTOaKxmiXyKTSVB8pazzG7+mCzX0iu7f1CJy6N95lvYfzqCfhC1/LBrwRfYxxT8XgaME0FNWEeGe09eth4YAI/deNLPkBtdP5R2x67kn7UeH/Tz199x8TX7KTRloam2xzJEQ9pwOogkx21u9ZUNK0LLf52FNe8IbjnRKn1y8TyaOL9Y9JrHh7qKjXmvFm9ReNOPAou600FSF6g4DzZrjpvI/WIc5KmlXww2plN3F83j4lWsZ/wCrSytSgn32+siPbUX9OD+dqPNVY/Ukvm8hsqhdm0K1pbPMog9Ahe46NZPgX2+dJriOaxoC+BHsKuzrZ9JHSLsITyuEMrOgy8zCaoUNaVDnFIfksU0Z8Xg8SgZPrwV909cIWT2mjcrYTF6HmhVCOQp746PRT0KPbCNn1pF931USmWeMtxLR8R8YvvF9PyKbX7hRIyzSCAB7YorMM/aI6FAxZR+4uJXV6j4GlOqwPEeqNlmQtpnuTx8M7E/GM+y7XwNK57Cavw+KjfIcd9dV6HvKr+mELTryZfd9SKH+UL1ZBJ8vejz0UeqLbh/RKqC+sRtkYNJ5esx1bZUkd1uuxG3XO9ga1DoBMcXb6CXidW66WJZrD4EtLp8qh5wpyLaOVOKF62dSTIe0uHabKc91bGBxHBVfNRGbylPDSfh8/Zocnwx0Vvfz9GmrmQc7bfIFp91QjyGlj2HpdFrtEFrT5NOImnTWIxROe8id2EVRZrAzltZI2r3pI6ax7Hk5aNFcF+jzl08aj4s2ptFABqAHNFIHUBJje7F9XtKRmswokn/t3gtXQ6IboZwaKp7UzQLZTRyozKAI5qfCPH8pw0a7e/Bm1aSxplR3QpW/Z0xh4KUr/DWlf6Y45PxVxFk3ODptGY2U99RUfNuBXsrQ58Y9vSl9B+D/AO4nnKi+svFf4eZcJ4TSh5KxzEEdcF7tTJtNjRyldcYcTxRU0R00qkw2ra2eZcI3GVVPh+xmnnTa+bDQgcY0jNM7ssXXFp1VHsqpGbadGbRpV84pkreh/EWwOMjFUfcHoHoWIRtfuS+dpbdfbRM5Xf4VXrI98D4wxd/af4KLb7iKFGUaYQASGT4+stev1An4RbQ+7EqrfbkaDOKo2s+gr3TGvPYzLiukkUOwsAr7vxhGx2P8Ghc7USTq6A8R6oclsYulmJ5KruMzTmpA6ErPxEI2zwjOXh7l9ysZRj4jrKg3ZRhO1HQ2Y7ucqUVwK7dY1ZP5tGsjg2j1RDFFYU0c1M5sY28vBI9Y9ULXr6qL7ZbWW9JuuS7XktrV7KUoHvGGf7Rj4f4KZuMpeKRFWK3vtr4qACVOEk1pwGikVoPKpGHyrLoz8jX5Oi8YZbMzSVSitFFeoQroGI5RHmNFm8prtyEUNFSgnSohPKTT4xMY6TUd+RMpYJsYZaD6RlBKMDM0ZcEeqovr/JSPa0lo0W/m48xJ6UzZYULQgAzrdys3fJFDoGLLqSfUcBQoe0WzyQxbSwlgV1FkPcn5/wCk2dKP1qoI3tZ9NvgKPKUE8ojC5botNTXDzzRoWE8cYsb2/L77LPoPjsup9pBEYlCbjVjLc0PzWMWjFsnlX5WZR6F72kK+WPe0c6c4nmq2U4SF8oV75Ky7mng15UY9Iibh6VKMjmgtGrJDWWXVCeIdUM0njBcDmawkxlaqqFJ4+ggwrd5STLqGxo0JK60MaKM1rMoZF2adHpudKqxnUsq7XE0pZ0l+B7eh4XOckzSZWPQX76YRtvvP8/stuftL8E9lQKyrn3OhxMNXK+kxa2+4igxkmoEAElk2PrTXGroQoxdb/dRTcfbZeLTXRlw/y1+6Y1KnUfAzqfXXEpNj+CrjHVCln1WPV9qHU2rgK9U9UMVXhB8CqHWR5ILuyEwfKWE84QPiYSp5UJPxw/RbPOtHgPMs1UQwn1jzJSPjHd4+hFfNhXarpSYg0aJA1AdUORWCRxLN4jCeF55tOspHtKpCVznUSGKWUGy1sOXp5foMpTyqVe6iIZi8a78EKNYUV4sYZCJvzrzmi64eVbgI6Kx5vlWXQ4v/AE3uTo9LgjQowDYJbJhkuTCKnBFVmuzN0kQ7Yw06y8MxW7lo0n4la3Nvr1tTU7nQjfFIP2h3pn/SC49ZV6FNRMGGcmzZoTLQgAYW9ZomZZ5hWZxtSeIkYHkNDyR1F6LTIaxWBlu45OkompBzBxCi4hJzhQIQ6kcSko9oxPKdDnqTw7f3tQW1TQniW+gOePELBZs3ni9hheTbdx19nUlafYUU/GPf2UtLHxR5q7WGD3M5Cr1nbUL/AF9i46WdtwOdlfiM5JXAHL1xfbv6aOauUmJWniBy/wB9EU3mxM7t3my8yDl5ps60IPOkQ9B4xQjNYSaKdagpOL9brQD8YQ2XPzcPLOgmLVh4oDJo0mzxOddfhCNHK4f5Lq32UWPKAVl3fV6iDDdx9qQrQ+4jP4yDUCACVyXH1lGwLP5FD4wxa/dRRcfbZbraV9Xd+zV1Ro1vty4MRor6i4lOsw8E8fwEK2nVY3X2oVnV97VydYi24eFNnNLro7WaSKE+W8eYV+IEKbKC8WWf/c3uQ5y0VVbQ1JPSQPhHd5nKKOLTY2J3oeKhvJC9ONjUpP5Re+EIy6VwkXvKiyYsd+rs47qPQm/ToSItoy6VSRTVXRhEeblgu7+qgIIaTRQqMLx4xnGakeY5Tnhox4m/YwxbZellJzVSecc+cdMZORpZoWtOd+h2XMv1o493lrXVVUkji4Z+5G7yPQx6T7f0v9MnlGrno7v2x7uK2PvMhvpFFPrKx6ieAjkNFK+9GrcSxnhuM+msEaBFBYEABABi2XDarKthqeQDvTxvrA04BEwjjIIWNalHVDlL6lPRKpdGWJoNooF4LQQUOALSRmIUK4c9eWPG8o2/NVnuefubdrU04YbjC3kbzar6ThVx38/fBz1HPHp+SqmlGD3oxr+OGlxI+UcCWJpB0Kw4yaDpSIbg0qdRMpksZwaIhqaKRTDliqnXlBYIulTUnizx6ZKsDTkiKld1MmEKai8UXiwXQqXbpoSEnjTh8I07d400ZtdYVGVjKF4fSVEaLteMJFYQrz0azkuweoRxpYMZ/tA7P75YnXJbkTzCHeT8wBMpUTS9eGyqhh00545oVMa2k+0ivD6eCLRb7oTLuV0poNpOAh+4aVN4iVBN1FgUKsZBqBeGuDECVyYdCZhNdIUBxkYdkMWskqiKbiLcGWfKJ4Jl110i6NpJ/wD2H7lpU2JW6bqIpbE3cFMM8Z9O4dNYJD86Wk8T16cvCmEFS4c1o4EQpaLxHjroLUqgaFOXhtLgp0E88DknCEfm0hJqUm/mQtlY8DMYeKlIPHUqp0iO7uX1eBzbR+nxGH7S2Dnidce4nV/EXsWaAf3xWFEuEcdw0EcUqmNXTfiTUh9PRXgPLIcuycwo51G7ylNP1R3ReFGbOKqxqxSLXubyhEqtehTquOiUpGI1VrjHmeU3jUS3I3bHKHFltlZcuLShOdRAHbGfTg5yUV2js5qEXJkNuhrM7Py1ly54LRShRGhxQq4s67jePGVCPZ21ONGlkeaqzdSeZssnLJabQ2gUQhKUpGpKRQDmELt4ssFogAgAIAK3ugZOfT5NbQA31PDZJ8tINBXQFAlP3ospT0JYnMo4o+eLPtCdcUJduYeTdvBKFOuISgIzpu+LTNSkFSgq1TRaT4kc7zUdLYOJjJqccVfWoKXhwlOEqNM3CIi2NjOKwikuBTK8py24iEvkvMuKN8XATVSlKSeWiTiY6ja1ZPPIJXVKKyzL1IySGm0tpGCRTHOdZO0mNKEFCKijMnNyk5M9nJRDqFIWOCoUNM/GDrglBSWDCM3F4opqsnJtkkMrqk6Uqu+0k5jxRn6vWg2oPI0NZpTWMlmTGTeTu8EuOkKcIoAMQmufE5ydcMW9vodKW0XuLjT6MdhP3RqENYCuJCZRZPCYopBCXAKY+CoaAqmbj2wtXt1UzW0ZoXDp5PYQjWSsw4QHnAEjTeUs09EHDnhdWtWWU3lxxGXdU45xWfkXGVlUNoShAolIoP6nSYfjBRWCM+UnJ4sVoNQjrA5IHKLJ0TBC0EJcApj4KhorTMRrhavbc5nHJjVC55vJ5oiGslZhxQ39wXR6RWqnog4DjhdWlST6by8y93VOK6Cz8i4S7CEJShKQEpAAGwRoRgorBCEpOTxYTDCVpUhQBSoEEbDA4prBhFuLxRSJvJN9Cu9ELTXgmoSoUzVB07RGbK0nF9HM0oXcGulkTGTuTpaVvrxCnMaAYgVzkk51f1hihbOL0p7RevcKa0Y7Cx0Goc0N4ChXMpsni8d8aoF0opJwCqZiDoP9IUuLbT6Udo3b3GgtGWwgG8nZspu3KJBrQrTQnNXA56CFVb1msMBp3FJPEdtN2jLN8BakIQCeCpsgDEkiuOuF6nJyb0pRx/P+l0L7+sZFyyDyqLMjNzswvfHUOBpgEJFVrbCgKJA2k7AqKKFnTVXSgsMi+rczcNGTJzcXsBR3y0H6lbpWlsqzkFVXXPvKFOJJ1w/cT/ohWnHtZqkKloQAEABAAQAfOM3hbk39tMQ1afd/AtdfbLHejWMvAL0QGAXoAwPL0SGAXoCcDy9AGAX4gMAvQBgF6AMDy/AGAX4MQwC9BiGB5egJwC9AGAXoAwPL8AYBegA8vQAF6AAvQAN7RxacGtC/dMcVM4s6h1kVjIDJ9y0H0y4Kg0Fb46RW6lNACRovqCQkdgMZdKahFs1px0mfTcpLJaQltCQlCEhKUjMEpFABsoIobxzZ0KxBIQAEAGY7vM861Ky5accbJmKEtrWgkb04aEpINKgRIGXy0vaK0JWmceopIUKzMxWhFRXGGY2k5JNYC8rmEXgxxY1ivtzG+urSokKvG8payVDOSoY8ZMX0LacJ6TKK1eE4YIlbctT6O1fABN4AAmgxqeoGGK9Xm46RTRpc5LArvdi6fBbR+Y9RhPXZvYhrU47z3unmjmaTyIcPxg1qq/6+jDVqW/1R6LdnTma/0nPiYNYrvs9GRzFBbX6nX7SnzmbP4dOsx1ztw+z0Dm7ddvqeiZtE+LTkaHWYNK53fojRtt/7PQbROz8GJ/8Akv4g/wDj/MToM2if4gHK38EwaNzv/RGlb7v2e/Q7QOd5POPgiDm7nvfPINO37vzzOhZ09pmE85+SJ5q473zyI5yh3fnmdCy5vTNc17+kTzNbvkc7S7h1+yZn/Nq5j80TzFbvhz1LuHosZ/TOL5En54lUKnf+eYc/T7nzyOhYrumbd5MPjE8xPvsjn49xHf7GX/mn+cROry77I55dxHQsc/5mY9odkGrvvsOeXdR0myT/AJiY9sfLHSo/+n5kc7/5Qomz6fxnvb/pE81/6Zzzn/lCiZSn8V32gfhHXN+LI0/BCiWyPHXy3eyJ0fE5b8Dt3FJGsEY7RSJaywBbcSqydizjNd6fLdaXt6ddbrStK3QK0qc+sxm6nU8B/WoCFsTc9LpqucfxCqXZh85hpqdsVVaMqe0sp1Y1Nh9SWcatNk4m4jPn8ERSWjiABha1sy8qkKmXm2UqNElxQQCaVoCdNIAMl3bsopWalpdMtMNPKS/eUG1pWQnelipAzCpA5YkCGsdX1dn7Jv3BGzR+2uBk1V03xHd6LCvA8VQ5xXjgwxJWQVicAAuU0xAYHBmE6VDnEGkidF7hMzzYzrR7Se2OdOO8NCW44Nptedb9tPbEc7DevNE83Pczg2uz51v2hEOtTX9l5k81Pus5NssedRziI5+n3kTzNTus5NtsedT0waxS7yJ5ie45NvMedHMrsiNZpbw5ipuOTlAx5wcyuyDWaW8nmKm48OUMv5f5V9kRrNLeGr1Nxz3Ry/ln2VdkGtUt5Or1dx4cpJfyz7KuyI1ulvDVqu487pZfyz7KuyI1ylv9CdWq7vU87ppfyz7KuyDXKW/0ZGrVN3qdDKJg+Mr2F9kTrdL4mGrVPjR2LcaPl/hudkTrMPHyZHMT8PNHQthv0/w3PliVXg9/kznmZeHmhRNpIPl/hu/LHXOx+J+xHNS+NCqZpJ18qVjrEdKaZGgxS9HWJzgVnLYVS2NjnUmEb3+o5adpqUru0ySG0pLMzwUJBolrxUgGnfNkIDpp0o+HEIWK0WlKhXPRQBFeeIAyz/iG/wANK/8AUK/2VxIGbymTbakJUVLqpKSaFNMRXVGhCzhKKbbEp3UlJrAXtgPNoaRL36AXTdFTRIAFTTDTHddTjFKnicUdCTbmRRYnVaXfbCf1CFtG4e/zL9Kgt3kdCyJs51H7zhPUTBq9d9vqHPUl2egdzj5zrRyqWf0xOqVd6837BrNNdnovc6TkorStHICYnUZdrRDu1uFE5J63RyI/9olWP/r0I1vw9RVOSqdLh5EgfGOtSW851t7jsZLN6Vr/ACj4R1qUd7I1uW4UTkyz5SzyjsjpWcPEjWp+B2MnGNSj94/CJ1Smc6zUO02BL+QfaV2xOq0t3qw1ipvOxYjA/hjnV2x1q9Pcc8/U3nYsljzSeuDmKfdDnp7zsWcz5pHsiJ5mn3URzs950JNofw2/ZT2R1zcNyI5yW87DCBmQn2R2ROjHcRpS3nYCdQ5hE4IjFnoVBkB7vkSQeb5EBgeX4AwC/AGAX4CcDy/AGAjMS6HKX0hVM1RWlc8cyhGXWWJ1GUo7GVzKqWQhKLiUprfrQUrgIRuoRjhorAbtpylji8T6fsP/AAzH2LXuCEhozX/iG/w0r/1Cv9lcSBTbOV3pv1E+6I2aXUXBGVU67HF+LMTg8vwYgF+IAL0BOB4VwYoNFiSptIzqSOMiOdOK7SdCW4SVabQ/iI9oRy61Nf2R1zU9wmq2WfODkqYjWKe8nmJ7hJVvMjx+ZKuyOXdU951q89xwcoWdavZPxjnW6ZOrTE1ZSt+Ss8ie2Id5DczrVZCZymR5C/y9sc67HcydVe84VlQnzZ5VAfCI1z/yTq3iJHKv+WPb/wDWI1t9355Bqy7x4MqCczaT94n4RDvJL+p0rVbzsW86czXQsxw75+HmTqi8T0WvMnAMEnUG3SeYRGvt5LD5+SdTXidOT84kFSpZaUjOpTL6UjjUcBHWt1NwatAad0D3kp9lWnNpg1mru9GGr095IBVo/wCTf/8AGmOyOdbqeHz8hq0PECu0NMm9/wCNMdkTrlTwDVoeJwZqeGeUd5ZeYETrk9y+fkNVhvODakyPCl1DjbeT1xOuz3IjVY7xFeUxSaKQAdRUUnpETrr7pzqi3nbeVCT4nsqB+AjtXq7YkO0fYxlb1pJeSm6FC7ereppA1HZFFxWjUSwLaNJwxxPqiw/8Mx9i17ghUvKHu7WU4/JsqaQtxTb4JS2lS1XVNrTW6kE57vPEgZXKyNpkBKJOYoAACZZ4YDDwlJpDCuqiWCKXQg3ix4nJm2l5pV0cYYT7xiHc1d/6JVCG4dM5AW0vO2Ues8wPcUY55+p3ieahuHDe5Ra6vCcaT60w6fdQY5dWb7X5nShFdg7b3F55XhzTI4i8vrAjlye8nBDlrcMdPhzqORlR6S4I5JHzW4W3404v7rSE9ajAA7a3D5QeFMzJ/BA9yACKt/cTKaqkn738t+gPI4kU5CBxxZBw/scvHsKW5YK5BR+n2ctxGtS3m0/dfZUUchqYY5qnJdFnGnJbSyWXOZPLA3yUeYOsreeTzhaj+URRVs5y2PDh/qO4VorasSwyth2G7TenpOpzJcuJV7KyD0Rn1LG62xqP5wGoXNHtgiWYyClji0zJq2pQ2em6YTnaXuznMfyy9XFv3fRDhGRd3wWWBxJSP0xS7K7fb6stVzQXZ6CoyWUkYhlI15v0wLk64e1rzYa5RXZ6DWZZlWf389LN7L6L3ICoHoi6HI9SW1+SK5coQWxEXN5YWSz/ABHZhQ0NpUE+0bo6Ydp8iwXWz4v2F58ozewiTumTDxLdmSIBzVuqfc4ylAATxkkRo07GjSWOS9PUUncTnteJ2xkDaloKC7RmS2nPdUoLUPVZRRtB259kWutTh1UcaDe0v+TOQsnI0U23fdH8V2i3Pu6EfdAiidWUtpYoJFmio6CAAgAIAOVoBwIB4wDAAwmrBlXRRyWYWPTabV1iACFntzezHRRUm0n7K8z/ALZEAFnlmQhCUJ8FKQkacEigx5IAFIACAAgAIACAAgAIACAAgAIAPCIAIC1MiZCYqXJVu8c6kDe1+0ihiyNWa2M5cUyszu45JL/duPtbApK0/nST0xYrmS2nLpohJvcRSMUTdKeUwFHnDiYsV0+1epHNkcrcycTh9NP4Sh/90Tz63fPIjQe8dyu4xvvCXOA/9vU85dgdzhsQc34k1J7i0qmm+Pvq2J3tAP5SemK3dS3HSppFgs7c4s5nESyVnW8VO/lUbvRFbrzfadaCLTLy6G0hLaUoSMwSAlI4gMIreZ0KRABAAQAEABAAQAEABAAQAE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85" name="AutoShape 33" descr="data:image/png;base64,iVBORw0KGgoAAAANSUhEUgAAAPsAAADJCAMAAADSHrQyAAAAw1BMVEX////e2s89PDjb18zMyr3f29DZ18vU0MXPzMC4tKjk5NjHw7jCwLPc28/GxLfu7uOvrZ9JSENRUEuJhXz09fCqpZm9ua9yb2hZV1J3dG1vbGX5+fk4NzPq6t5FRD/s7Ot/fHJoZV6Xk4hhXlnf39+tra3Jycmjn5MzMi9XVE/Q0NDo6OiQkJDe3t6RjYG9vb0qKSaenp7CwsKjo6R7e3ptbWweHRqVlZVfX15cWFGIiId9fXz29uqZmJGjoZEAAAAWFhMmhCnWAAASEUlEQVR4nO2dCX+iSLeHww6yCCooiora3WCc2E73+87c3JnMne//qe6pDYrNpaMRjf/+daJwUtRT51RRVVDw9HQvmk8mT0/o//xpgn5P4P98gj/AXrxvA1/xD7zzjvTl+eXb8wv8e57D/+cN/vzy8jL/Nv/6/ev3ny/fQd/g/1fY+/zj6/O1M3xGIR8TPeGfL9TP+BvEwmYz3/yYzGHzHHRnjn/ooYceeuihhx566KGraN75rP3quaAK6qekB3JFkRRB6gyunZUPVlcQbEVPtsZno590JfC5nGyXSZIEQK8qn4W+awtKB5P7ruv6mF76DPSTqSQoionIXSOwTCsw/MT4DPSTqc3IfSMwTV3XZZPR33XkTzoqIl8Sn5uyrmHphF67Y99POqhtB/IEk5uUHMHn9Hfpe+Jzi5HLOlPuexfRK3fne+RzRQhyn6OKLjuWZTkyxc/o7yvywec2IfcznwN4YMiqaViWyegdC+hdXVFU+07oJx04q0klctMyDAfadkW14EznyLzvEb1kz6+d7/drgMgFY7ks+hzIYTMSpc8in/leULrXzvv7hFs4ycBdOMPiyGWbkBN6x8A7S/SScMO+x+R1PpeFnBzTSybQFyPfl5Hvb5R+wPucJ0cBXZYiOAV6i9DbtnCDkT9AbbvksmjXddp9NXShSk4iX65Evm+iYrox+oECPtdK5OBzS6vxeUavyFXfm4otqN3bmdwZwCmKI5dpR8YI9pGTyNebfH8b9MTnPiV3ZNaRsdQD5MT3elD1PRSKOm0/PficIyc+R4N0SzqCvI7eDFzftwRbEFpOD+SQd0xuMHLq86PAKb5mkRMD9T2hV2ypxZO6hJxOTNCeDOu8niQF0ee+lxF9EqDIbyk9jvacPO+8nkrO0ZvM9yajb6Pva3xe6byeiI87+nJOb5Bpzbb5vkTe2Hk90fcS+J4Ncxi92i76gSCVJiApOW3aFaQCVUanZB8Uaqfw9sj3WcWn05pBiy5ndO0qOWrhdBrtKhGPb5GPEt6c2SgS+UW/scjnOvrU94aE2vzr088FfurVzLpw2YClE/2x2+3++GPXS+imzvpfE/8e/7vb9QBS2f4fWPRM+Lnb/RssYfMf/wZZcEjcEJdNaePIvy59F9VzszgNZxY7r4o5jMRZP4yi3ZtCNqRpX0If9L4opgtIQUt60fjNNEaR2FsaWpyK4dJQuSoiVyLf0Gz7mvTo4lI+9Yp97piVAYtipGLPUAHe07C7+/BdJ6EOxZKG6GN/t9RVe5tGC8s2I+8tgG+FBkKu+l67Xr3vVqZeweU1QzUlSEUv6Lyl4gzVc0USAdjHNh3wsJj2IerfdgkU5BLYNU303ixbKIkMc4q+d68zqUsuLhUmIEm3vdp5Rew9axpG6dhE7H66FqMhtuvEMwhzqAuw0Rcw+9hce29mBR2lY9fS2x98OWMyVfmpVzPrttcNWLDft2EqLnwNmJT1aJuKEcbrxJ7hoSjo+CgSgF1c9dKhWUOOU+KHOdfx/WQqwLCq6HN0OjfrByyIXYx2kbhCTbdi7vqmJ6ZvhH1mWhHstdzUxzEvRpEYGY0doiI9uZTlwsn0g+iJzwvTcGS2vanzimPe9xdRlIJDlThdxD0xWoG/ELtluwA821L2aDWDb9q+yR2N0OuMHgb4H3M5A0+92tnUK4p2E5HLzQMWzB7Y8kxMY+i/gF9T5GocBMCuIG+DKPsY2sQ03DcIKA9z2OWMC9f7SUeyeZ/L1OfyvnkJXN8BcRVFC11Jdn3XMFDrjnaFs8BWFNTaM/aFDqfA3XLvMEChwxyZo0dT2tLlfE8uNLiVaG+aeS2yq8Ab65216EN/Ffg8OBd2FmIAyOoiRewKYVdR6xccmtnD9Jnv6ZQ2RP5FJvSr5DKK9qButr2QSw2iOPLNRZquXf0t7bnQs08gsLeabc6iN6jbitaLkN+1YRStAxu1fqJxYKYHD/KCvKMfkGlN4QL1nlxQzMhN3IULDs+8Qnu2SyNo5napFyZ6bxeloqkYO9i0GyWwa9dD8Cac52wNWaY7Hzo6UfrHtu4cX/K9mdPLjB7O92ed0MeXWPIJSNZtt/a0x5mgYXx7Wy7fEhcKKoAPy8BWE7wpSJYg3NkLYgN6PbBzufRVG7ZvkyMSR8McbnqDTWmf8UIe9jlPDucW2Qr2XmfgJOFJN1VF12Ml/Iltk1T8E1vp0NdXiSXdfUzaqKMf5BfwKb19Lnre5+gwdPZQVo+ejFIUbjKCfiBbuEkN/DszVI6c0Mb0Or53R5IkfkJffT89kGeTzvj+IHIIXc2mWVogATKEMpbR+4klIN+/Z2oLoj0nh3qlqeQAkppJu6ZYJlCecNYkqEbE9wn0KKTpe9hVQU8KPqfJo9uEAqMVCizUx9NY5pBvyOWMJJDeNaXZnSTbEjkNetlxTNN0ri2UBdS/U1WpkD/s+/ee6V+WvoGiXZIKiSP81kjLIp4JRX5gvhP9aZIYVokcJ85V+TaokkFJM99/mjMNs4p+A9L0d6M/zd0bZe+8n/0Jhiu3CK+f47rVi8Hd8nwz0rUzoD/hR0Y8fbkZ3+vkiRdnQSf6omuHW9sWSNPefWqraDKY/POP237NBxeZt/rHteTW60JX5n1L7bRd9qXYnU637XrPyG0vu/VJ2TeaKt/EaV49Q1+2zE6GC6oq2LZdnDaB7+VN+Y7Dm+iOahpNydbsQMmSc5wkyWdnn38h2khGkvgFwfekX6vEr7Hd1tvWmTYku62zNTcbksOXs7MzbVy3bvYkmaUViUn9TEu8YxYR+7Ab16Zq+F412V1Ya+qev09T0twii9pk1svTHbLBQBdTCkoNugBOZn0uuiJOD9OSaTSWZdhjlZM1ZauSbBTK9Vlwzl/Ri0LHhf9wIHpgOK6DNuj9Ui6jWKe7HC6PaIPsVIopkGmypJykLFl5Wy6n1JFpsuUsOJuLog8cOKSmySyTiIdskN1SJiMfNqIFf1km4RPZoC9K5TSScSrIlvbKs2SNcrIrvSkLjnpR9jmaGNTxPXQaPTBZ2SoXgn4GigyZ7qKZ1LK/lcOIM5zNRAj5pmQtzg4sUciXbGVme+GgH1h0ES8ciP8Nxc75fTbzPE/0iSl4U8YTm+BLjQKNowwdLL3ZSpa1umR1jRQpsmPwC2qrsUNnts55huyNQkEJ/QcNtTVYsAF3KJy8vlOgGBo5tEtmIyDH0vAGx5oxS49oFpgaTtasJIvrO7MDSzG1aBYqttZl6/vTJkCRplkWnqG3rCBAWYE8GlzEe14P5Bm4okPLhG8zDeCfhTY4ZpwWDME0dIrJWjRZKyjY9QA+iqu2Mra9+EnuixEgYMxrBYbrG+jk5Bi9qIC+Bq0MXDiyrWr4Pizft7BtP80sieF67fUtDKHaWjHZdUTtiGUPQj/tm7jMS7aGc/kbywcCVLiOLbEDo9sqkzAqoK/XI6wY6rzdsVVyD5qfLH3X3Y44dGY46i2WAUpWLSQbi1FWRNgMw0frrVW2dfULBzyj7075Ay/7fbFQ13uQz9cV0mjx97TDs2/74zRr57Dhimg08oJKsrOU2SHy1SsyQ/Tizizbxh+0cHYwnfJ+h0x6HHqvR8AXoNUY2O0C+zDiy4gYrhbwq1dl7+VluWJC8F56RXbkS02usuPoHBFurGEDOyPPDBerdR17gXyxYPSi2S1l4ePYu1Mb9VXIgbcZe44+RgKi8O9pFzKpYnYX8TD23vqVR18sXoG9lGwP241WhTKCAhjNzG4hC/0PZB8MbNW2ZctwXR94OPZRjo7ow7+7gy7YwjnddV00JA1p6wVIC84QoKxuOdmeWEHH+CvPLNt+JLtSz05yOh5iAVOVfUjZC2WE1MDO0LMyQvC9q7I3+L3ADvT72cfMEGMRdoFnZ2XEF1Lr2UMQZu/uZR9mAibzOHYE32J2jI7h4/1+H3LwzX5fFdARfHvZx5Qd4OMDfs8KaTjc5/fxOG9CEHxr2TMkgDqOHdPvZecDBNjXN8Ae7mNfLHI7oN/DPubZh21mX40x9WH2Mc8ejvewY2ZaN1DT0Fr2BbDHcYzpz8bOVY6Ws8dYB9hXJ7DzlQPgR/INsPcP+T2zPJod4MevrWcHpv3sYW64nz0s6L7YMVEz+/Ae2WPO78ezh+2u7/0T2UGH2eOMfdVa9iGw9wn98ezNfqd9oKxyQIi0N+YJe/809ma/Z808Qw+Hbfc7hj+BPdzHjrpKnN/bzN4/in2IefqH2EkfqNAstpg97jP4c7Hz8XEb7P3D7CxADsb8rbEf4fcj2Fdc/+922M/j9xI7Oh3eAXucB8jemC+y34vff4Ud+V3/xOwPvz/Yb5P92LZueM9tXf8Ev9/I+f08fZv7Zj+pvt8Pe3zY76tbrO/xUeO4DGnv3AXv9laz/9K8zf52npvI/2zsGB5NVt6G3+PT2A/OVXITdm1nj09jD4+Yo87n59vL/gvXJuI7ujZxJHv4S+zD8Wvrr0Gfdj3uk12LJOdtFsh3dQ063H/9fcX6LKex43sPWh7zR95zcpzfC/ectJsd90XCo9jzxvvwvUbhDdxr9HnvMfuVewvDO7m3cHU6++F7SjnyNt9TWriX+Nj7qPfdS7y4oXuJaV+k/v75sJ49u4fcrmNftI1ddfCBk0p9x7HM1g5MBx2w1bAtWgNTYC+sHSA8aCFlQJM9tHZAoln4UPaGdVKI/ZXzJ1ozUrtOqnbNCF37pDuWhZPd5vfP16wZudo6qfJirtJaIeJPslaokX1UZEdrhSprxLLFR6XFQt511wYWFzBGjH1dWOeA18cV10UO8YpQj19LRvxZsz7Oq10ntVqNxCuxT/CSUIEGHAbaLkZk1dusxy8SWyzeXBrHZH0cso1Xs6yUaCxjojDRuKpEk32tro8D9tHwTcPhxNn2f1zu8Sa5ulNyXPJ2DVoz++ui4xHTYpFgr+e2foJs44isHS0E82unO82KiSW77Y9ojecXB668bhdnQS1kIfwAeMRezmS/P8prfLbeceUTHmbr5uyslDKi9bQ22ZWYr5pFSyLRqtCRR7NQZI/bwJ7F6D528Vj2GWXPNZrhLCitZn/dxz7j/IlWQR/NPlrPWux3wrRajI5hp9rLjpe+Zwvl12K7/U6yeTb2gnpiy/y+Lp7hsdaEHdta9ESMup8R6wPm8COvkd0rsa970bXYJ9NO7kt84kJEyzF9bAs6w78SptGrT9BVPc8kou9lEfKaEa06+emQ2b4tl0OP1CKOvOf1arPQf744u1R5gJ+qSZKqjNPc8a+YaR1LNU/WUyXJ3BFDDsoL6p7CJ0lKHOHnCUBqRICemvW2+qVfqqSgp87XyLEWXNRjjZ0GW9NNC/BAlDRYmlYoEvgMXfQbTJ1Lwys1TzvHUkLGToN0HTbZqnr2/BLqUC8QGpK1+xGxQ9zo4T6zNGh6ILF2YfZO4+s+GDtzfG/Y9KoQBbNjx68Jkxc02gI7SpGhe7Od2WQrXZjdDJo0ZA+dojG/HltNpoZIDKnfASlpTDakzwrK4CO/MdlLjuXm+C2vTSo/JvcE0z221cfvNtsKqnqx5zp1j33fzdX0vjeLPNjrNVcPH/26ulzMvxiNTVJLZFyEfQ6tTE0/rW1SoCk8O/8UxbtCnqiMf5IP9AHJNVszW/YYZSW34v7E5hPKzPjPDYfj85L/yUXifnrtqny8LsC+53zdKp2fXWgabbRPZ2SfDJD0X3vD2TU0xxk+Swl08HDs2pF8gvCYUD3LwKZz8GWlbZR6loHNg/3W9JnZz/NiaOlMbzb8WMlneE7xZGKyVzUZ9e+EaJdYZv33T9dP5vOX528/vn//ivXz5++gP//887fffvtf0F9//fUf0H+x/ocIzdWR6SXPo8+Mx4qwqu/OyEQM+Mfy06ktPLlFUyeHQgeFY6MsQE4gPyhbP3/+xJn8/v3Ht+fnzbvejEv9DvjzzYa8weSF6JnqG9IPpO9UXzP9JPr9d1paTL81ibMhf/Q7SSFPkh0EHxEfm2WE5ou8BWazgRyf4xVyEwJP8FkRZIXAlQMpCFYWWWGUSuRIFf76R87K4WbAFPkLyyDO7XnenjchmvPa5KKv3OEKIy+NSrEcr0oSXPovX4qwjJeJ5vgcndpJrea12lT05ddVTWxTe9D6DJ6BfH8JNKq+aH5Bkz14TToj9oHiOLVYzqanD+J86KGHHnrooYceeuihhx5qj/4fLXzhYqbEUgs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86" name="Picture 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7212" y="2578778"/>
            <a:ext cx="8143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AutoShape 18"/>
          <p:cNvSpPr>
            <a:spLocks noChangeArrowheads="1"/>
          </p:cNvSpPr>
          <p:nvPr/>
        </p:nvSpPr>
        <p:spPr bwMode="auto">
          <a:xfrm rot="2700000">
            <a:off x="3449490" y="3090953"/>
            <a:ext cx="203200" cy="1391209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utoShape 18"/>
          <p:cNvSpPr>
            <a:spLocks noChangeArrowheads="1"/>
          </p:cNvSpPr>
          <p:nvPr/>
        </p:nvSpPr>
        <p:spPr bwMode="auto">
          <a:xfrm rot="8745568">
            <a:off x="1357332" y="3112052"/>
            <a:ext cx="239080" cy="1908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 rot="16200000">
            <a:off x="2413000" y="1765978"/>
            <a:ext cx="203200" cy="24384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2819400" y="3533001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Ссуда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48" name="Text Box 16"/>
          <p:cNvSpPr txBox="1">
            <a:spLocks noChangeArrowheads="1"/>
          </p:cNvSpPr>
          <p:nvPr/>
        </p:nvSpPr>
        <p:spPr bwMode="auto">
          <a:xfrm>
            <a:off x="304800" y="3837801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Возврат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304800" y="4175256"/>
            <a:ext cx="152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100" b="1" dirty="0" smtClean="0">
                <a:solidFill>
                  <a:srgbClr val="CC0000"/>
                </a:solidFill>
              </a:rPr>
              <a:t>5-10 лет </a:t>
            </a:r>
            <a:br>
              <a:rPr lang="ru-RU" sz="1100" b="1" dirty="0" smtClean="0">
                <a:solidFill>
                  <a:srgbClr val="CC0000"/>
                </a:solidFill>
              </a:rPr>
            </a:br>
            <a:r>
              <a:rPr lang="ru-RU" sz="1100" b="1" dirty="0" smtClean="0">
                <a:solidFill>
                  <a:srgbClr val="CC0000"/>
                </a:solidFill>
              </a:rPr>
              <a:t>до 15% дохода выпускника в год</a:t>
            </a:r>
            <a:endParaRPr lang="ru-RU" sz="1100" b="1" dirty="0">
              <a:solidFill>
                <a:srgbClr val="CC0000"/>
              </a:solidFill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1295400" y="2731178"/>
            <a:ext cx="2438400" cy="0"/>
          </a:xfrm>
          <a:prstGeom prst="straightConnector1">
            <a:avLst/>
          </a:prstGeom>
          <a:ln w="25400" cmpd="sng">
            <a:solidFill>
              <a:schemeClr val="accent6">
                <a:lumMod val="40000"/>
                <a:lumOff val="60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23"/>
          <p:cNvSpPr txBox="1">
            <a:spLocks noChangeArrowheads="1"/>
          </p:cNvSpPr>
          <p:nvPr/>
        </p:nvSpPr>
        <p:spPr bwMode="auto">
          <a:xfrm>
            <a:off x="1752600" y="2487464"/>
            <a:ext cx="152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Обмен информацией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7" name="AutoShape 18"/>
          <p:cNvSpPr>
            <a:spLocks noChangeArrowheads="1"/>
          </p:cNvSpPr>
          <p:nvPr/>
        </p:nvSpPr>
        <p:spPr bwMode="auto">
          <a:xfrm rot="16200000">
            <a:off x="4546600" y="3530601"/>
            <a:ext cx="203200" cy="22860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AutoShape 18"/>
          <p:cNvSpPr>
            <a:spLocks noChangeArrowheads="1"/>
          </p:cNvSpPr>
          <p:nvPr/>
        </p:nvSpPr>
        <p:spPr bwMode="auto">
          <a:xfrm>
            <a:off x="4353686" y="2105786"/>
            <a:ext cx="203200" cy="3175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Text Box 16"/>
          <p:cNvSpPr txBox="1">
            <a:spLocks noChangeArrowheads="1"/>
          </p:cNvSpPr>
          <p:nvPr/>
        </p:nvSpPr>
        <p:spPr bwMode="auto">
          <a:xfrm>
            <a:off x="4633086" y="2125413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Заем</a:t>
            </a:r>
          </a:p>
        </p:txBody>
      </p:sp>
      <p:sp>
        <p:nvSpPr>
          <p:cNvPr id="70" name="AutoShape 18"/>
          <p:cNvSpPr>
            <a:spLocks noChangeArrowheads="1"/>
          </p:cNvSpPr>
          <p:nvPr/>
        </p:nvSpPr>
        <p:spPr bwMode="auto">
          <a:xfrm rot="18900000">
            <a:off x="5603815" y="3002759"/>
            <a:ext cx="102378" cy="134970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3366FF">
              <a:alpha val="31000"/>
            </a:srgbClr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Двойная стрелка вверх/вниз 71"/>
          <p:cNvSpPr/>
          <p:nvPr/>
        </p:nvSpPr>
        <p:spPr>
          <a:xfrm rot="-2700000">
            <a:off x="5870669" y="2965031"/>
            <a:ext cx="107762" cy="1347038"/>
          </a:xfrm>
          <a:prstGeom prst="upDownArrow">
            <a:avLst/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Двойная стрелка вверх/вниз 72"/>
          <p:cNvSpPr/>
          <p:nvPr/>
        </p:nvSpPr>
        <p:spPr>
          <a:xfrm rot="2700000">
            <a:off x="7798654" y="2999530"/>
            <a:ext cx="99262" cy="1301656"/>
          </a:xfrm>
          <a:prstGeom prst="upDownArrow">
            <a:avLst/>
          </a:prstGeom>
          <a:solidFill>
            <a:srgbClr val="800000">
              <a:alpha val="31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4472499" y="3352800"/>
            <a:ext cx="0" cy="1231222"/>
          </a:xfrm>
          <a:prstGeom prst="straightConnector1">
            <a:avLst/>
          </a:prstGeom>
          <a:ln w="38100" cmpd="sng">
            <a:solidFill>
              <a:schemeClr val="accent6">
                <a:lumMod val="40000"/>
                <a:lumOff val="60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16"/>
          <p:cNvSpPr txBox="1">
            <a:spLocks noChangeArrowheads="1"/>
          </p:cNvSpPr>
          <p:nvPr/>
        </p:nvSpPr>
        <p:spPr bwMode="auto">
          <a:xfrm>
            <a:off x="6019800" y="3505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Ссуда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82" name="Text Box 16"/>
          <p:cNvSpPr txBox="1">
            <a:spLocks noChangeArrowheads="1"/>
          </p:cNvSpPr>
          <p:nvPr/>
        </p:nvSpPr>
        <p:spPr bwMode="auto">
          <a:xfrm>
            <a:off x="5029200" y="3810000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chemeClr val="accent6"/>
                </a:solidFill>
              </a:rPr>
              <a:t>Бюджет</a:t>
            </a:r>
            <a:endParaRPr lang="ru-RU" sz="1200" b="1" i="1" dirty="0">
              <a:solidFill>
                <a:schemeClr val="accent6"/>
              </a:solidFill>
            </a:endParaRPr>
          </a:p>
        </p:txBody>
      </p:sp>
      <p:sp>
        <p:nvSpPr>
          <p:cNvPr id="83" name="Text Box 16"/>
          <p:cNvSpPr txBox="1">
            <a:spLocks noChangeArrowheads="1"/>
          </p:cNvSpPr>
          <p:nvPr/>
        </p:nvSpPr>
        <p:spPr bwMode="auto">
          <a:xfrm>
            <a:off x="6248400" y="3790890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 smtClean="0">
                <a:solidFill>
                  <a:srgbClr val="CC0000"/>
                </a:solidFill>
              </a:rPr>
              <a:t>Комиссия до 2%</a:t>
            </a:r>
            <a:endParaRPr lang="ru-RU" sz="1000" b="1" dirty="0">
              <a:solidFill>
                <a:srgbClr val="CC0000"/>
              </a:solidFill>
            </a:endParaRPr>
          </a:p>
        </p:txBody>
      </p:sp>
      <p:sp>
        <p:nvSpPr>
          <p:cNvPr id="84" name="Text Box 16"/>
          <p:cNvSpPr txBox="1">
            <a:spLocks noChangeArrowheads="1"/>
          </p:cNvSpPr>
          <p:nvPr/>
        </p:nvSpPr>
        <p:spPr bwMode="auto">
          <a:xfrm>
            <a:off x="8001000" y="3505200"/>
            <a:ext cx="838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Кредит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cxnSp>
        <p:nvCxnSpPr>
          <p:cNvPr id="85" name="Прямая со стрелкой 84"/>
          <p:cNvCxnSpPr/>
          <p:nvPr/>
        </p:nvCxnSpPr>
        <p:spPr>
          <a:xfrm rot="-3900000">
            <a:off x="7056877" y="2541811"/>
            <a:ext cx="0" cy="1447800"/>
          </a:xfrm>
          <a:prstGeom prst="straightConnector1">
            <a:avLst/>
          </a:prstGeom>
          <a:ln w="25400" cmpd="sng">
            <a:solidFill>
              <a:schemeClr val="accent6">
                <a:lumMod val="40000"/>
                <a:lumOff val="60000"/>
              </a:schemeClr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 Box 23"/>
          <p:cNvSpPr txBox="1">
            <a:spLocks noChangeArrowheads="1"/>
          </p:cNvSpPr>
          <p:nvPr/>
        </p:nvSpPr>
        <p:spPr bwMode="auto">
          <a:xfrm>
            <a:off x="7010400" y="3035978"/>
            <a:ext cx="762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Лимиты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Text Box 16"/>
          <p:cNvSpPr txBox="1">
            <a:spLocks noChangeArrowheads="1"/>
          </p:cNvSpPr>
          <p:nvPr/>
        </p:nvSpPr>
        <p:spPr bwMode="auto">
          <a:xfrm>
            <a:off x="228600" y="1932251"/>
            <a:ext cx="419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i="1" dirty="0" smtClean="0">
                <a:solidFill>
                  <a:srgbClr val="CC0000"/>
                </a:solidFill>
              </a:rPr>
              <a:t>Потребительская ссуда </a:t>
            </a:r>
            <a:endParaRPr lang="ru-RU" sz="1400" b="1" i="1" dirty="0">
              <a:solidFill>
                <a:srgbClr val="CC0000"/>
              </a:solidFill>
            </a:endParaRPr>
          </a:p>
        </p:txBody>
      </p:sp>
      <p:sp>
        <p:nvSpPr>
          <p:cNvPr id="88" name="Text Box 23"/>
          <p:cNvSpPr txBox="1">
            <a:spLocks noChangeArrowheads="1"/>
          </p:cNvSpPr>
          <p:nvPr/>
        </p:nvSpPr>
        <p:spPr bwMode="auto">
          <a:xfrm>
            <a:off x="3611628" y="3985071"/>
            <a:ext cx="914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Стандарты</a:t>
            </a:r>
            <a:endParaRPr lang="ru-RU" sz="1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9" name="Text Box 16"/>
          <p:cNvSpPr txBox="1">
            <a:spLocks noChangeArrowheads="1"/>
          </p:cNvSpPr>
          <p:nvPr/>
        </p:nvSpPr>
        <p:spPr bwMode="auto">
          <a:xfrm>
            <a:off x="4953000" y="1932251"/>
            <a:ext cx="4191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 i="1" dirty="0" smtClean="0">
                <a:solidFill>
                  <a:srgbClr val="CC0000"/>
                </a:solidFill>
              </a:rPr>
              <a:t>Инвестиционная ссуда </a:t>
            </a:r>
            <a:endParaRPr lang="ru-RU" sz="1400" b="1" i="1" dirty="0">
              <a:solidFill>
                <a:srgbClr val="CC0000"/>
              </a:solidFill>
            </a:endParaRPr>
          </a:p>
        </p:txBody>
      </p:sp>
      <p:sp>
        <p:nvSpPr>
          <p:cNvPr id="90" name="Text Box 16"/>
          <p:cNvSpPr txBox="1">
            <a:spLocks noChangeArrowheads="1"/>
          </p:cNvSpPr>
          <p:nvPr/>
        </p:nvSpPr>
        <p:spPr bwMode="auto">
          <a:xfrm>
            <a:off x="937071" y="4980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Выпускники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1" name="Text Box 16"/>
          <p:cNvSpPr txBox="1">
            <a:spLocks noChangeArrowheads="1"/>
          </p:cNvSpPr>
          <p:nvPr/>
        </p:nvSpPr>
        <p:spPr bwMode="auto">
          <a:xfrm>
            <a:off x="7391400" y="4724400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Учебные заведения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3733800" y="4724400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i="1" dirty="0" smtClean="0">
                <a:solidFill>
                  <a:srgbClr val="CC0000"/>
                </a:solidFill>
              </a:rPr>
              <a:t>Оплата обучения</a:t>
            </a:r>
            <a:endParaRPr lang="ru-RU" sz="1200" b="1" i="1" dirty="0">
              <a:solidFill>
                <a:srgbClr val="CC0000"/>
              </a:solidFill>
            </a:endParaRPr>
          </a:p>
        </p:txBody>
      </p: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762000" y="6450722"/>
            <a:ext cx="8077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smtClean="0">
                <a:solidFill>
                  <a:srgbClr val="000099"/>
                </a:solidFill>
              </a:rPr>
              <a:t>Максимальный необеспеченный госдолг = (Доля ЗП в ВВП)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15%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9 лет </a:t>
            </a:r>
            <a:r>
              <a:rPr lang="ru-RU" sz="1300" b="1" dirty="0" err="1" smtClean="0">
                <a:solidFill>
                  <a:srgbClr val="000099"/>
                </a:solidFill>
              </a:rPr>
              <a:t>х</a:t>
            </a:r>
            <a:r>
              <a:rPr lang="ru-RU" sz="1300" b="1" dirty="0" smtClean="0">
                <a:solidFill>
                  <a:srgbClr val="000099"/>
                </a:solidFill>
              </a:rPr>
              <a:t> 20% = 14-20% ВВП</a:t>
            </a:r>
            <a:endParaRPr lang="ru-RU" sz="1300" b="1" dirty="0">
              <a:solidFill>
                <a:srgbClr val="000099"/>
              </a:solidFill>
            </a:endParaRPr>
          </a:p>
        </p:txBody>
      </p:sp>
      <p:sp>
        <p:nvSpPr>
          <p:cNvPr id="2" name="AutoShape 2" descr="data:image/png;base64,iVBORw0KGgoAAAANSUhEUgAAATAAAAA+CAMAAACbWLcFAAAAtFBMVEX///8AAADy8vL6+vr5+fn19fW1tbUnJyfZ2dnl5eXu7u6BgYHd3d3T09Onp6eNjY3BwcHLy8ufn598fHxPT0/j4+MvLy8gICBBQUFUVFSWlpawsKsfHx+GhoZ+fn67u7ZycnJnZ2cVFRU3NzdeXl67u7sLCwvQ0MtISEiXl5KkpKSoqKPGxcFsbGyNjYfJyMQ7OzRaWlSRkYtsbGVMS0bc3NRkZF2goZrq6uMvLylWVlB3d3E0aedjAAASCklEQVR4nO1ca7eiurINhPAID0EF0SyN4iPGRNitTcPZ/P//dSvo6vfuD2ecPt3nrq4xFso7TKpmzao4FkI/MDmw/kf7/xjCn75hREIlKWzCPzjhjRshGDvmC6bEtnsuNXZ6Yo9bEP0D3LeGX0MQ21grXnPe9n1PCEIOcv4A9o1hA8xoBDdc/V3fZc3Jw8UAr97+lYP7HS1v7IcfOU7Okf9uuIOXtcRBI2bEz3/x+H4rA/qyUy5tTDTLkdNzW7x//04q2dvE1oyiqONaoDE8MfnVo/21ZjvgV8R2mOB/3yiqa44JYS0bumFdcwjSvpO2o4daS992IEQdx/nVY/6lBmgRO+ruIeuo8gkfBIRgoKTijN1a2CtU11LWKSWHWhBE+jeeMfsI25SzTvaiZ6IbNgMjmKj3H/7++4MkPeHp9v1Na55TIbtu1BtvGzB1CwjWgvC+UZFQ9/s97HGvbh/e3buu7x3u399LBlj2bd7EPQ5Y95bpH6DhGpG2y4W+34mQw/1eE8o1V4wBrfk4kve6Vn0XYs057zGPBcfOGyV+SHiU213b1/VABR86Hg7vPkg+3JiA3QFT7+qm/vD+LtXQElHrrukVEil+q5kSkh5ROFa95KxtnVbd11ypRnZMmUIJ8xtT3FWKhZ0A9S+4yHmEu1bYbzRREqcRzEec9b0WNmqEbrTuaSRqjmyg9nxocNuwWrRNrB0jY3mMfMY7+qtH/quMgnrgiLIYq5pEGihNB8TvOGscI1F7UBOsJ4EmlDY9b0imieBMKIrfZqYE+ZA3LLYDJmwbAyJtriNAhGvdMaxrngoN+NiwjAWU5m4XCFflvgK9+yZZjCChUHvJ7AZikEaM8+4KWZMBW0nhBFw1HEis5/cN1w2nec18zmzIEuRtOhio1paLvhl8IXkeyUaI8MO907rxGWsxFko0mjdKdjfQ+aDFNAO6IwqAfaOtCxseXfJIy4YRnglwsDr3ocoWohWMQD0kbIjYAPeyobmQtBlqIoY1nEO+LigdkyTG5ajRoEx//cQGXGx2Y2LbxLFHGz9MJ8R+9I/M2me7Rg8m9sdsDNvIY4vZZ65jrjfufu4aNz4PeZxNxvs+FuMnMsd/vON40nPUH78S57kK17YfFxm3vzpIw+1YsrxRHQ1qgEhE49aOQSQK3XEuOtNVxDHFbcfzd3/l2Qfl5Kr9pnW9sY6wDGG53cE9izPalrBhN0euBZ8rK0N0U3nVNVl4luWVF+vFq1xkVaWVIBTPXzxrOq0K2LXfWWV1hTx88fbeORtvlO/2e8/FqLI8z8uzar9/2RC48tXcoth7GVxiX+xProMOVrnYGjAWcEs4BC6UWCi2AoRS64LSfVmYbWg9h8XRHAODM9CYB/CtvTknNucklo+yakUfa8/qBjcc9Vqn9b3OuWieKDi18H0DWS4YfwIiQPxfZD1InUNxIIKvOX9rbRyUz+Hpwy1CU+uAZkuz+YDcCqHoVGR4N0/9OLb9uJhEUValvm8jaxW4pzg+rTI/C6ifW6soOM+ob63QtDrm/nrhm/c73/m5a6Wo2ES+Dw8eBe5LgtaVBw6RxsGuRJmVRJFruWh5pdnLFFS3dYI3cfQegPlegOjBSvI93HAEbHKAY7wRsOnLCFhqjgRgyRJ27Xb5KSLzGaYwAlo8AYN6SLKgh7jUF8b76HWeiPE2amoftWJoHz1FwUGBtFSypmFQEEj+FV5o+VJQlJ4fgPn78xOw2QOw7byIk1PwfEt7eJJsMWo5eOcA2njoaMbdyglC1cT24KkRLSfYPIeJvd3B2ZttABisXneBt3pxx7PWBdqOl7guyWGD0Bz+JsV6aaNjQYzLjIAl5SnJAJDsI2DX0/4jYAgAc8pZuYLjT77/Evsnup0DzADYrKoegHWDznnnRr5iQas4CIsRMYfJCPJj5o/J0iAWa8Juor3VUitXg3ALvpb6+0N5xNvVfmIAu14nS7SpZttZsTOAuVZexbPz81CnMIBZqyTJkTVFcbUq4s8BOy/d3SIeIxmw2gN9bPbma7YI9tbCWwFgNryTVVzRPXgzdmdWli+y0QNO/uGcHIzjzcMY3OJoXWezuQGMRlZaJs62jI6vgCUn9zwCZsFIt6cUUSsbb7UPLx7yF7MXcG+6iLLTdP8AzE6bvvcbvp4C+/OB0UgDD/dChlorqI8016ngORSckYD6UkV+zYUAJ/uWw6rpZG6f4mUIgGWnaAqAvYSzsAAPeyHlCp9iiM4vAIMniZE1n3lrv4q+AKzc7Lw0eQDmFgYwwzfIr4L9LEqsS3bazPZze3cNwjJHzua6n8bViDkQzmE/K68Epac03q8AsO1sszSA2YcdLhOUF8XeMhQ+2QVFaJcPwMLZbAaArc9RYi6UVoULp5z3W/AwL5vPguIBGHa0lEpEnWp9dcuAsARBwO5A9prXyghZwZXoc015z25a3yTApTvN/a8Bs1zgmDNdbgGwMkSr5aeQfEnOAbLicP8FYIsxQK2tm+K8vHwVks5qvzoZFJ1wB96yHmMmKSlAgA5X4Cs3pcgqDvsx1SBwgXkywrsPICRziOaptVxWC+CwZ0gW7ilDwAXT6pXD5pO9TcsvQnJfHc7AnhCaEMF+lcXzmUOLrUWjJ2CUaS5rqdhwO/KwaYNekwzEhWgBMymFBM3PWsYwp1CYSx3xQSkeQUX1DYdZLt0XE+AZtF4UwUfARtL3EoStOLOSzwF7CV4BgsFbrznklcPiU1yaFBiNiKSGkHE1QQU8zXmbWeZ1pZWb+wtDcXD1y2rc5m3REvjrHJLdIc9XFk1fSb+sZhBqiQ0h8OCwlVWlKCg/J/3oNM2D84GYeAGHhjd2tAJqAc9+BhgBLcHvzGlVyJmjc1TLmnF1Y8YaN+aKaRfTiGg+6IbJWHOedPybwgjy0w7e4XY+Sgu0mqOZiaPrEt7v1jxSBkPcz3YwbMe7mJDchrOj4TAwe2cd1nP3FbB5MrMmKKj2K/gcyXJ9mq28XYC85bT0/HTEt9yZx66CMlztz9S+ntYTb07RspzOKzsDTQBJcJ1WT1lRmAgvkhR4LX14mHGlYCT91WkELFsvxpeTucUB3mYMlwjKNbV2BPkvn0KSpTrTN0h8t7i3AQhx46YT1rfCHwtGm4NLEU3VrWM8hGhkrFbia8DwGkTLGiN3ity1ue3UfIVouKB44pv9EGDZJFwDmHgFo8zDMNy4aJ09nO6yDs0RKIT1SxiuXbhBvoLDn6F/XIdT+LoKw5WP/LVBcQJeh4INTdbhCp4PT+EQOCt5HDIxPHWZRuYzC1GwMp66ymJ4AdHajD41J9krc9N0YoawjhLj7niTXSbG+wOzPE7IzEA/efZnqNZxwzoVKiG6uqE6A1XPEPY7fusymwkg/BvPAwEFFEQuV0prnzhcBl972PjY39v4/8viDiOcR2IDxeJa5w1tIF02CCiMcdm7PGeYijwIchD3QPjy3nHW1Tcl3mrxTZkCFgeeCkUvh0GLKAB1j3UravA7je0W0y7oe6HZAOmyqaHyzAOm/+12mBPg7zrn0wLH/r17k9iW79MoaNjNNME2slasYy4KGs2UrHnG4j6QvuxkWLOWhh/A/5iggfy3543y/br8we7t9pp8XPktI1zfh1p2irFB9k0T3sJb/Y5BNs9FrVQApSShm0GyrlGU8Zu6ceFLqZtvn2W9Dg25A4GGK8O3tuFi2OACm8eZIex8EgcTnB2DFaRDB3ZP4gwSVTajkBdgBRL5ND+m/uSRB4DnzTKG5AC0a0/DjeH2zTrcJOai5vh8YhLrxSyiCSUTeI35Bj4Nm1+Sb4b4HzCSd7cPshM9Z+p+54j7nPtSISoEZ0BkmgeoZ4LbmnQc9EYrpLCdrv9OQFq76RlydGLy/zJA2PO2m4OPDqddOM+SOZwxs9zYFIGptYXCpbqGy3haQGLfoOPpAFLARcfSNvpoVBrZ+QQqBNKuNQtDUH7lLFlXPrIOJrdui8sSqjvXKpARsubwU2BbMaQ4K6Ino9Wt3c8ArFWCt1LGimW6bmTYBYz6oFMDP8amWHKYBv6KVCDTbhjaWLZ9x0T9PRYCHQZVtG8UJqrWaP8Y73YxYpssMUoWJzc+ORCUiy3aPeJyVTrXnROM4nRqQe1O0fHF1OOgGJPJPFhCGVqMVzCSPDr5aLz+2EE6XPH1UMGZhy0adbD9EoO6A8AWMcpfTtefARgWkg8fwkEHcS1Ezbtb3XQ1x+aXOob0bd2YkqiD+qnuNeuFsnPZiO+RiwFssZqOBWBSTisTnlAhP7oJyRJquItnAMPhebaNFukTsCkUg5OlIfoAVOUZapXV2JEAVT89o+jleFxElGIALAXpDYAlNLBHwHbb4BQX6y8Ac/aH/QjYYbf9KR6GcCzfS8VBbDWBOhJQpLXfNOSm+0CDfuAthCMXlPuB6mlnY9aJ6ffTGHjX1Eono+dE3vVROT+KkBGwa2kXBjAQ0utnbQNedbIOoM1n48p8nZ3xpgjmBjBQ/AAYKldHqzzPYxQssgdgxblcQT0RTa3s6NEZYP0JsGhVxAawyLWy1c8BDLR+c5cylZrQrkehQwRyhENsP28jbjqIuQOqPops1aAOanOoM7+fvKzK86DcHwvsuJi9AvZIp8khBQ8ED6vIPkQGsEfLd1olxZLstuPKeZLNTU/0PAJ2GQHbT4/e6GGR9QQssSl4mOWB7x6WxxWE6EfAvEuRBEVEPbfcoslPAgwgYwySoQ+chfo1ajSyG4xan7Rt7sccQ6lpoyaNak64+sEMrjUG36PTd91li5G56Xz7BMyC2AHAvEkZoHBLyzEDotUe5QvXLcb0akXpvILjR8AOBzqdA68FbjFWYRcIXd+Q/tidGOPNts6HA2SIj4BV+zlUyQBY6aGfCBgKdI9yMxOUce5OA0QbEK6B6mr19/s7dyPRI8plo5Wi4p9F5wMwWo695CMUxUnsZ8S1LrGf0sQybUAAbGzHhFfTMTfbp+CQ4JTzXRak8wNgdqJPwPLlfFmEQGeul/m+TRezgKaQBq1p5OdobK1dCqgD1yXdHSI/SqrItoC8ADDbtCF+JmCOEAhHEYACfBVhIlykhvVf7/5V/vXX+/dDxJooCiJMox6h/nuK4gHYQ/fkS2//kjrIWVUv3tlH7kvlvcTJmNyMrNiisUeGk6ryini1MJ4V57uX0tsEJjXCbtPCAejTZeUaHWctvOqys6qyLKwJtk7e4mDvTOeoMJBkVnQwEyMna2Wb9kNURdRawyDXy++P8z9hfTMGmmN+fhIPsmE+bXT7r/fv/5KNEqnL6jsfi0eb/UPVjZ6TVOjTpNfns16vk1wYP2a1yOvu8Rtsw4+pscdh5EmS0ZhJzS4bFYm57nQ3rtmPGbTHFJz9mHpzJteP82GfbvKTLBDN61Nzpjve3Fhgujs206aHoXTTtpn5+RORmvk/bxw/sPkInjv75xJ2Gv7XBoNwEz39xte6VQDQTTKuGh/qyk5q3gBwGOollNdh7f+S4jge7xpE/3xE/oN9/2GDnC2eDcHWz7VgDMQr042+Ca7qG2+6tiEGMAG+JwP9Jn+F8qX199tDL/WCKi0FwxgiU3DNFMWNmSVqek2chjQbCRn0F4/2dzDWmZYwopIp1vdU5QQpKCJbERAhmrZvmdEVtarrtZq6f1wMCdmBfkYESAs4S09lg5u8EVq0qB6mt0vdibiX4bC5DWE4vOUfUT8N6sWOm/xHWXjXsotyzi5KvOuYCLjbMqUpyLXazEnqrvvjYUa7Qsj1ZsYt8m3REbaRt/vwYeg67Isoj/QxzvsOEkIv3+pPw76wOOzkumnETbnctA210qzupKw71rSmmag5U27+bpB3+YfzkRFYclAi4p3wtcJUC18xzZpBKCYaEQiV+6YXy+u689/srzW/MP6B1Vy0tvmlk/YjrW4UYi9swN+IYDxuTDubsyb/w19P625snAqy60jktlY+l63Du55vAiooG+clyB+0PjMllR4/WQ8xGEJM0iAKe37vKe25+NXD+/2M3u7GjYgO/P7WyZYzSmkterWGoCTiz7+w+Mb62OgFyvMOy3ucc0VzeuOU3QUKm+aPlvgHw93AbaKk4Legie5ZJxGKuHR/9bh+X8uh9vbdGmiM4eFiM8mFzKNf0wX73zCCI1BkrFXSqZlgOY3/e52m/0kbG79O7uds6KI/ZP+F/R+wNPZYSg6MB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198557" y="2667000"/>
            <a:ext cx="2392680" cy="487981"/>
          </a:xfrm>
          <a:prstGeom prst="rect">
            <a:avLst/>
          </a:prstGeom>
          <a:noFill/>
          <a:ln>
            <a:noFill/>
          </a:ln>
        </p:spPr>
      </p:pic>
      <p:sp>
        <p:nvSpPr>
          <p:cNvPr id="25605" name="AutoShape 5" descr="data:image/jpeg;base64,/9j/4AAQSkZJRgABAQAAAQABAAD/2wCEAAkGBxQTEhUTExMWFhUXGB8aFxcYGB0XGBodHSAYHxofGxwaHCggGiIlHRocIjEhJSosLi4uHiEzODMsNykwLisBCgoKDg0OGxAQGjAkICQtLCw3LjgyLC8yLy4sLSwsLC80LCwtLCwrLCwtLCwsLC8sLC8sLCwsLCwsLCwsLCwsLP/AABEIAQMAuwMBIgACEQEDEQH/xAAcAAACAwEBAQEAAAAAAAAAAAAABgQFBwMCAQj/xABDEAACAQIDBgMECAIIBgMAAAABAgMAEQQSIQUGEzFBUSJhcTJCgZEHFCNSYnKhsYLBJDNDkqKy0fAVU2Nz4fEXg6P/xAAaAQEAAgMBAAAAAAAAAAAAAAAAAQMCBAUG/8QAMREAAgIBAgMGBQQDAQEAAAAAAAECAxEEIRIxQRNRYXGBsQUikaHwMsHR4RQjYvEz/9oADAMBAAIRAxEAPwDcaKKKAKKKKAKKKKAKKKKAKKKKAKxr6RJFOPxIlxE0eWBcqqpIVfD4lIddbl+/6WrWtp7Thw6Z55UjW9rsbXPYdz5Csd343iwc88snDOID4UIhyWMJVpAc+bVQSysG6j4VkgaluTK74DDNKWLmJcxcWYnzFhY1d0ubvb04WQJAMSjTKAhB8Ocr4SyXAzAkEgjmNRTHUMBRRRUAKKKKAKKKKAKKKKAKKKKAKKKKAKKKKAKKKKAKKKKAKDSpDvzE2N+piCe/EaMS5V4WZVzHXNmtbS9udNdAYx9b+sSnGsCzv/VkizJHclY1+7mAzAjnaQ9aUtowKrMAQbRjkLC91Byg+mlNu0sNwcRNAW0WU35EiOQhlNrgADNlXUWCNe16qhsASs7yy5DIxUWtqMygkZbhjmJJA5ad6yZkjtgsKjQmNlDoxFwRzsoFvUFS1/uhu9ad9Hu03mw8iyEsYJTEHPNwEjdW8xaSwPUC/WsywkbRRhG0Kllf2fCoNyxIa6+I3II90gHXTUdwNn8LCKx9qZjK38VsnPsgUDyAqAxkoqk3p3kTBJGzxySGSQRokYBYkgnqQALDmTXfdrbaY3DpiI1dVe4yuMrgqSpBHqKgxLSiiigCiiigCiiigCiiigCiiigCiiigCiiigCom0tpRYdOJNIsa8rsbXPYdz5CpdZ1v4n9MR2HsxARk62uz58vYmyg2tewHawCfh94sKu1BPxpsv1xmykNwwjR5c3Im2Y3t53rbMBj45kEkTq6nkVNx/wCD5V+eIYv6VfKcpbKGtpflWo/R6P6TMVA8UYMpA1LBjkv30L1kyWsED6ZY+H9XxCtYsxhYEXDDK7qTe/skMBp758qS4MDPOA+V3y2scxFraX0bnbrT99LEscsSxXOZGuttCGsRe41FlJHnmrOtj7s43EMyYdicgvIWYC172FyDqdflV8dPJw48pIojqYcbrXNHhcU7YiGCRjaSaKJh1yM6qwUjUeFj1r9FIoAAAAA0AGgFfn3dzZoXExnEFxlZWTMSMrqQy3U9mA6Vs218dxcBM8ZIORgbXzLbR7W1uBcgjXkRWN1Eq8ZFeoha2o9BR+lDeDBtwIzO+ePEAloTmKWDXzW0P3cve+mlWH0WbcwhwkWGimPEGa4lJDuxJZiM3tczy5WPas73ihXhIiJcA5UVRoALG2mnT/d67bJRThgCCLajQ5g62sy21DAi4tqOnOqi/BvVFccEpEaBiSwUXJ5k2FybV2rEgKKKKAKKKKAKKKKAKKKKAK8u4AJJAA5k6AUj74fSB9UZo0hLMpy5mNlBIvew1IsfjWebQ3rxOKe00ngvoi+Ffl1+NbtOissw3sjTv1sK08bs1qHffBviVwyS5na9iB4LjpmOl9DyrptbfHCYdzG8t3BsVUZiNL625VjWwAoxqqbeIEa8xe4v+tUsKZJGW3JiLAefYVtx+H18eG9jWlr59nmK3N0T6QMFcAuy36spA+dUu/e0o8RAsuEDTOjWukbOMp9r2Rc2Kg9tKTsDsATKGkZgDbXOkSXtcKMwzObWBKkWv0q9kwb4cFcOwyZQYxbqD4le99Ryv2Kk351oXqlP/Vn1N7TdvjN2PQU33mAGXMgt/ZlWuGBvm73vrarXYP0hDD4d4kgkOJkbRyuWIKNARmOY2BJ5cyakYwySOGk8MXEsEzDMb2AFx4Sb30FhapG0drTFMphhHBy6Ek3N/A1gLq3mDVUGlL5lkusTlFqLwS929lTYhczqXZuTt7C9yx5k/hHlyvetF2LspMNEI073ZjzZjzJ/3oLCoW68ZKGU4qScNoAwChCL3GXVg19Dcnl87ys7r5WPw7ijT6eNMcLd94ubwbtrKTIq+IjUctehH8xWXbV3ixuAZ4vvaEMofQ8vCddQeVbfiYsyMoZkJBGZbZl8xcEXHmKzHbc7xYkZZRiHjRiZHXKwCkXCEXXTXMQvl6Z16jEeGSyjCzSKVinF4fuImzt42VQHKxuBYMysCOQJ15kgCmPdfFGfEo7RsYFOZ5FjcqWGurez4rC48qk7QmkmkjlyLFIxLKFN1KgDl1Y9baV2hxmIdAPZIQg5SDmctbS1yFtpY636Vrm6PuI3xwaC5nUm18q6sPIjofI1Fw30g4ByRxsp00dSL37aa0jbQ3XjzXRs0jABhFIiZ265VkvmC2AFrX87UqHYsolDBWeJZFUyZbAEhWsw90gMPLUd7VuUVaexYbal6YNK2eohPKScfXJvO0N4cPDFxnkAjuq3AJ1Y2FwNbedS9n7QinTPE6uvdTfz17HUaVkO/iAxwR2uxsFFrm7EABetze2nOqaHaMuEs8bNG6nUcr26MvUeRqyGgU45T3Krdd2ckmtmfoCist3f+ld5HKT4depzRsRYaaFWv565u2nWtD2JtZMVCs0d8rcrix05/wDutO2iyr9SNuu6Fn6WT6KKKpLQoopS3p32jwzGKMCSUDUX8Kds3n1t+16sqqnbLhgssrtthVHim8IXPppw4AikN7P9nfTKrKcy+eoL/wB35o2xcFCcVEuJltAxyl0OXxH2QzNyUnQka68xUneXeLEYr+te6hsyoBZQdRp15E1B20vEwD9SoP7f+K7caZ108Lf0OMrq7tQmlszcpt1cMY0jVOGEbOpTQ5gCAxPvHU+1ejYe6mGwrM8aZpWN2kfxOT5dF9FA5mrpHBAINwRcEciK9Vw+OWMZ2O2oRTykK2M3IheZ5wfGbcIOokSI3cvZTa4ct4hfoLEVQ7W3RngZJ48SoVf6w8KyKOpyBjdLc9bqNbnpo9FY5MhLwG7ESJw5XzkSmRG6/wCzepc0UV3sih2W/iGjZb6eunyqHjp4oWERkVShfIPa8C+IBgOQAOUHoF61yfHAlhKgRJETrqrMSGH8LW17GhJ2faHAxCyRq32i3nit7qgWdejEKTqOYWx5CzjFKGUMpuCLgjqKz/ZyhVhmDZjGCuUnozCyn0JNj20qxg3mjgGJViqlBmSNjY5jcFbc7Zsp0+8elAWG9O1sgESHLmKiSQe4rG2n4iL8uQF+1RiIwCGQBFQIARZmBBIAHQcv3NV87idEQ6KTxC5NuJlZQTfoCevblUaLFhDiCLySsWsTpyC8vu3ZlUeQoC+Oy4GZHIAMVwg6X5Xt5UrYjdScsmHhxIAYmWRcpOQMSAxa+oNjZdCTm1sLi2lx6BlWVhHlKDyYsNWJ91QwYedjypj3ajHCMvvSsXY/GyjToqgAelAUH/x+jqUmkV1AOQrEEkV7WDl8xzZeaiwsbXvambZ+yY4oeDbMDcuW1LsdSzeZPy07VPopkgWto7lwzTQzF5BwXWRVBGUlGDLe6k2uByNG92CwGTNi41u1wCB9oTY3Iy6kga3plpE+k5ReBuqiT9Qoq+lynYk2ym1RjBvBlCBI3fhXfiXWNQLsuYkKpHMnkNOtfoLd/CcLDQxkWKxqCB3sL/rX55w07CUOpsysGU9iDcEfEVo+wd/pwyxyqJcxAv7LDl2BB/T1rp6zTWWRTjvg5em1ddU3GfXqafRUXZ+OWUEi4KmzA9DofiLHnUquK1g7SeSm2vsqVlcwTsjt3Y5Qe40NtOnKsu3t3W+pCOabFtLNIzGTMAqkAXzAXvYcjckaj2bWOv7WEnCfgi8lvCL5dfWxt60q7K+jyNWWTFTS4l1ObK7ExA6cla5IFhoSb21Hbb0+o7N8TfLp3+pqanT9rFwS59e4ot1vo74oWbFllQi6wjwsQeRkPNfyjXuelPa7sYQJw/q8eTsRe/rfnVftbe0BmhwqCeVTZmLZYYzexzvY3I18I10sStcMPDJNrPine/uQXhiHoQc59c1VW32WPMmWVaauqOIobVAAsNAOQr7Szj924mUHIhPd14h+bkmlabCywSBIRkJ9nheG7dPCNGPkQdKpwXmn14mlCqWY2VQST2A518w+bKue2ewzW5Xtra/S9K2L3vWRniwxsyaMzKc2b7scdrs3mdB58qgC/DtWCWaTE8LNxyFUgAAAAqit3dhrbmAdbV72hg5WeEORleThA9gtrt65gBfyrlsZpJJlE8ZjWCQlczBi8zklnNtPDpp3uOlWLyxBSJXCqiJGiki4LG7OfPkT2tWW4bSKbH7OlZI8MrnjwmQWGhdQyup/cetq77XwCYuRJmW7uFUXFvGF1BHa9jb1q18Jdp1YcQSI6kG4+0JUg/hbKPnVHvL9YWaPgpcCVn1925IAbyvcfCoJTyWWLwDvicM+ciGJEBS3tKCp1/M3T0rlgZJFfHM6eMXeO3XxXsO50/Svu1UnCw5HAaNGMjEcwWHEf4EKFHrXHaO1CgjSErISuTwkEqRdA59QxuPIGpwyG0tmdsViUeECWNnOIS6ZfaCgMDYdSoOo86YtxNsxSw/V0ZOJhwEZVItlGiOAOhHbkbjpVHtaD7JGiAWaNzLACdL2Qlb/AHX79LntVfu3toYfjYkIkSyvmeJyFJN/EEe1g69Y2PblzIlmp0VVbv7w4fGIXw8gbLYMOTKTqAw6VRb7S4gOoQnhkAAAkAtc5r2tc2tpytfzqMEDleo+MwMcotIiuByzC9KOx92lNmdIb/8AbBPztVljNlKtyks0TW5pIxA/gcsv6U5ciMFjj9g4eZBG8S5VFlsACo/DblWcbd3KkglHDclSCYmBysHGqqfX9r0zrvJiMOftguJh6ywjLKmvN4uTC2t1sdPZN6ZYJocVErowkjPssp5EXB8wQbgjpWxTqZ15Wdma1+lha1LG66i42w3xCrNhMa8AYeLwh2HdTcjUHSxF+dXOD2I6IFbF4h2HNyUBPwCWFRId2jFikxEMz2N1mjaxVlsbWsB4g2XU30vTHVc5t9cl0Y46BSnvPtVnZ8PC5RY1viJU1cFvYiit77C5Jv4Rb71xe7e2mMNh5ZyL5FJC/ePur8TYfGkjCYySLh4SNs+IkPEnl+6z6ux7a6AdAABy0rLDimzxGsUYw7Iz+zEG0iQW1ewsPSu831iJ1KELGB1Fyx/0HercYv7VYYlGVSONITyB0UX6sx1t0Fz2vR7XxzPiCq6xQsBI3mxsAO/XToLd6EnyfbOMjVkeQZmOa+XVQeQHw/emXdHDCQHFSeKUkoCR7Cg6hR0zEXJ66DoKSN5cTIsvhI0F2uLh76AHqBYE3B6ivey9/VjUR5JkYcsnDkX/ABFb+tgakNE7bH0vRRzSQw4dpchK5ywVWYGxsLEkedRdqb/TzRFbR4cOtiQzGQX6qdMummorOH2G7yF1fhtmPIcrk8tdOfemTYu6UZIMmaT85uPlyrsw0cIrLj65ODfrpSlwQl6JfuR4MVxSFjM05XQBbhV+I0Hxpi2fu1KwzSFIV7KM7n4nQfrTJgMGsa8gqjoBYVQbw7yBfCtRxb4hsY9jHHFa2/NnbB5MOsqs5kLG6k6GwUhVNvPW9QJse54wzhjw0ER1BYhsxzdiOV+tL319nbU1ebOsbaCqZ6aGcvJfXrpv5YY2GLAtxFcSm7OtiRyF1tYDsp1He1VW0N1pFF45FlFuUi2P95f9KtcJEPSrSIkCx5UglX+gysXbL/asmY45jFYTJLDY+FgSUB8jyHzqw2BtySGbjJMJVYWkjYhRJoQt9DqO9r20p3xuEBHcGkvbG6sLEkKUb7yeE/LkflVqcJ/qSKuxnX/85tfctYfpfWNlSTBZEv4ij6qO4jKC/nqPjWlsIsVBzDxSrcEHmDyKkciOYI1Br854zdllbMZWcKLKCNR+taDsjfIYLDR4eRJTw0CjIE/cvf8AatPU1Qgk4rB06Jucd9yzxG1sRh5mjDhsoy6qLHz9a5vNjSojMoLXDAlR4lPIX6UtSbaeZzIq5BfMQbMzgcwdLILaWFz50wbTkkAjMXiZFL265BzAHU2ubdeVahsknFYfKyGRHyscrODrGTyJHbzrxg0lwcsksUTgr4pob5lxCDnJGR/aKvQjW1r9RbNtI8CKdF4im7SLzOQWzFR72W4NuZHLXQ8NpbXOHyTx+LDv7dtQnZ17C1r/AOlQBzwWKSWNJY2DI6hlYciDqK7Um7m4tYsRNgww4bD6xhxoLK5+1RepCv4vLP6U5VBAj/SLirmOL3I140nrfLEOx5SN6oKqNmZo4zLa80huR3dtFW/YA29Lmp+98BaWXmc8kcdvJUzW+cpqeMEn2aL4nVzcjlmAsQO9sxHqDUko7QbMAwzRBjmYEl7amQ2OYj1A07WHSq/CbMZcPw5UIkdmMgve5JtcEc9ALH0qfu9tD6xLKY7cCGyK/wDzXN8zD8C2sD7xJPIC8Pe7ajmRsNhzle15ZR/ZA8lXpxGGv4RqeYoBW3gidLLIVYge2NCw1tmXkCO4Nj2FQNg7tNIePJ4YxfKORe1zp5aU37V2LEkn2py4aCFWc6m4GgHckkep+NeNgwSYnEGaYZLxMsUXSJWA000LkWzH4DQaiSjwezc9pLaHn2v/AOqZsHhQoueVVAdknw+GGiwozS2PtSELofJQ4+J8qlbV2hzHQV0qr5WQUO45VulhXY5rruV29e3cq5Qazt8QXNzXbb2NLyUz7qbmCUEzFulgpt63JU1N+qp0sV2j59OrKlprdS2oLl9CgwUZJHQE2v0pmwbgSBRcBkDLc3J5g3IFh00q12ru5Fh0bhvPkNrq2VgD3AIFjqdRVVHtCSTExYZ4wvDjIWxsLAXLMLm1wB/s1yJfE+01SWcRXPu6/wBHSp+FqvTSeMye/t/ZaYMP9a9rwCO5W3PUAde96ZT7NZ7svHO+JklhieXIHXw6KFULdmJ01OgHOmfAbZZ+GvhOe97AggAXDDuD8vOrNPrqnJR3zJv3M79HZGOdsJL2LDD4sA5DX3GYUEXFLm2MVw3Bq+2XtAMo7GuvKDxxI5ULMbMrF2bmcC3LW3e1V2K2F9aR8pAkVvDfk1xe36HWr7eNWijSaP245UYdiCcpU+RDEfGveK2QsmFmkQkLK8ckTA2ZbWIIPQqxPyrn32OcvI6dEOCPmI+zoWjYqykMpsVPh17XsbeutP8AsrCOr8SQgs1rZb5VA5Kt9fUnme3IVDA4lG4gAxeHUF7Cwmi6OB3Gtx0N+hFWG02fBzCVQXiaNTPENSCBYyRj7wAF194DvVBeTt3NmNC8pYFVuRCp+7mJJ8rm1h2F+tQ54eG7RW+zfxoOgPvp6a3HkWHSmXaDl8NxMOyswTPGeaPYZgCR0YaXGovfpVFg8XHilinUG2ezKfaR+TI3mA3xBBoQK0EjYeVXUn+ikOO7QEjiLzF7IXtfqimtfBrOcZs9TiEC6xzI6X8iGVlPmCSLU8bAa+FgP/ST/KKMMoNsS5JcS5H9SUnUfe+zZR/ijtVZiYjHhIoQ/wBpJmjZwddbvO9+5Fxfu4qb9IuGYKJU99DC/nchojz6NmW3XieVJGExMkmEmmPt4cgBetpGTMfklqBDhsjHJhMNIVAJCgog0u3sqvlclRStiNqfVLhmztIS7uffb3j8+nQWFTtiYctjJoJACskZaEno1syEfM/KqvZWBbFYcq4+1hNx5qefyIqSS53p26JpMJhz7JUSP+J/7IeYHib1K9q9bG26y4wQZTdc2gGrAKTYdyRXSbZxlwcWn2mGfTzU8v2HyqVNggZosTGPHHlLr1K6gH09pagFLsIuzrJILORKJPJ86FvTr8q4b5y8MZhycaeo5/yqw2Q39Kxi3/tHt6XJH6EVnu90zJMVucp1tfQHqbV1KNPwSznp7nNlerk1jGG/synme7Von0f73hLQYhnIZvDIz+BBYWDX1te+t+tdNyZI8Ns3EYsRK8wJN2APYKNeQ1ua+4HBxYh+NNFEGKrcKMisx5vlv7I/U1z9ZraJpwsi8JtJ7c0X6fSXRanXJcstb8i+312kv9Snjkk5C9yF6sbcvLuaSMW+EkhIlMiOLokqx5geTWYXvf48r86bIdkQw4iMQxgCVTdtTY3IuO2lc8Fg4YuOWVCjsEyP7Iy31HW9ia83bZXXZmH18X5Z6M7tUZyh8/2/F1Iu78MmGwjQrGQrRs5c6cRiU+IAU/KumzMUvGChlYLZFIe5I8Y0HUA9ewqwxK4JY1cRRFg6ixXKcrGzMoOhsTmuKk7IxKGJgAq8Jihy2tYciD2I/nW7ooRsnFuWGsS9M7ruNfVzlGuWI5T2/sVt7TzrzuXiGkdI+hOp7Aak/Kje5gRcdqUNiytxgtyBfW3X18q9nS1ZD5XzXM8rqK3GCk1vF8v2Nm3lUNCVBHiZAP760uR7ceLBOSpCLiSIzbQg3uB3swc/EVy30mZIVKEqwUZSOYPS1XON2OGgw8DGyRqZJW7E6n42v86411PZ4eeZ2qbeNcigxe2DEcNi7eMsPDb2kOjrb8Sfrlqz3o3pAxJQagquX0bl873+NWH/AA1ZcXExXLFAM1iPu6/uAPhVRLs3iYiTFyiyoS9vT2F/QVQXFxuvjuAkmHZvDlMkX4cxs6egYhh5PbpUbZUYixFgRkmIRvzgXib15p53XtVJgnb6hisTIo4jSBIvw3AzW+B/SumzoJC4RjYphuOWPuurB1/QUAy4chJcRc+CIviU7AMrh1H8aZv4jTdsaAx4eFDzWNQb9wBess3KkkxE9nFhIbEfgVg7j0Oi/wAVa/QhkTa2AWeGSFtA6kXHMHoR5g2I9KSMFsy3GDLl48ZDr0WRTqPTODY9iK0KqbEYUJMbgmObt7sgFv8AGo+afioQKOCiImQcpYlDp+NAcrj+A2v5SCpi7LHGdoyUDki45qW1B+DWNqnbQUKcLNYZopQjnusv2bfAtw2PpVu9kcsABcWYeY5H15jz07UJK3YjibD8SwSXVJUGqrIpIdfTMDY9q8bSyxxpiUv9kbyKf+W1hMp9NG9Ur1gltiZ1X+1VZk7E6pIPmqH+KuK4hWIB1jkORgeYzeFlbzsagC9AoXaWKUci1x8VU0hb8QfbfA04bPc/XULe00Meb1Ayn/LVLvfhrz2/C38q7tb2i/8AlHGj8s5r/p/fc4br7QVNm41JGABsIwSLszA6AczbQ/Gr/wCjiSOVMjaOhzDXncAH9v1rNEjAJLC9vOx+GmtN+6mMGHGJMdmmCAxhuVubHTmQDe3lXC1tNcuPhy5cWfDon75bOrprbIuDeOHGPHq17bI0baZSHLIwJCdR0HW9KWK21h2kXLIQj5i11KZb5b3ZrCzLmHP96+7S2ws6YdXdzh20nkA8ecdCACB963vA6cjVps3Z8BIyM7gi4uy3I7lVByj81q5n+JGC47m08vGFnweeRurVyslw0pNY33xz3XeE+8+HkiINgqjR2H2ZbUWUnroT6Wqp2JtCIxNh1Zc0khLONLLpZV7nmBfle/lV68McTOAwIa7Wa3hChRr0sSdD5HtVkERo9CrKVJ5CxA5m400uL9r1ktJVxRkp/qXdtt6kvU2cMo8PLx39hM3tjUQoVFrHJ8LXHPXSlLYcP2yHux/lTdvjDohKkE5gb9bWswtzBudfKqLZWFKywX63P6rXp/hElKlvxlt3b7ryznHh3HnvimYx4fL125/nUZd9VzCNPvMi/NgP5084yNXniw49iMCaXzsbRA+rgt/BSZvHricMP+tH+jA/yplOIIlmPvPNkHpGiW/xO5rV1fKK8ze0q2ZcQYdWLgGy8r/eI1Y+g/1pckU4hZSo+y4hjjt7wj9tz+aS6jyj86tJsXlw00i+IIpC9nf3QPLMVHnepODgEcCYZT7KhC3X8Zv3Jvr51qGyL20cOiYdAR9lFd2A5yOxsqjzYkKPWvUeBbJOW1klVY/h71vLpVztZFeXCQ2GRXMxFtCIQMn/AOjoR6V2m0DcMfaSNki6hdPaPfKMznvoOtAed0djJEDIB4rcMHyBJYj1cnXqFWmOuWFw4jRUXkoAHfTv511qCArliYA6lT16jmD0I8wda60UAk7WvLFNEfDIUdGHZwCyMPJrBh/4qDtPeN3wmG2hEoIayzx+Ta/MNe35qv8AfHCZQuKX2o7LL+KInW/5CcwPbMOtK27WDK4HhMPBIisPI9D8dPlUkosV2kEnwr+60hjBP3ZkBH+KNfnUHFzHD43Eq5AisJlv06t8jeue1dlyN9WjAOVQzFvyaKPX7QH0WrHauzxi3JcXvGVYeYBIv8elAKeMxghkws7e/hUb45nJHwvXfFKMTKssfiTMykj8tTsfu5Hi4cNE5ZHjLAMtr5Tc2IOhF7VL2DFFBg8NwgSrs+csbksNCT8uVdCGoXBGK5rb0OfLTuNk5t/K9/XBme1dm5cQqkaM1u3w+NWO7eCxIxCyhQjBr3kHguelr3bnawpr3u2CJUzrrSHs08GeN5M7BHDEZtdDfr+3WqtTC+TlOrDzHGHz9Om/iTXOhRjC3KxLOVjHhnyNW2Vu2EMpzBFl9qEKHjHpm19O1esFsOLDOxVz47A9LnpcW8Xx5UnYze+eTwJLZTe5WLhEdhmZmPLqLVaYnbjNGoj4rOAAcyrqfXNyv1tXFso1fZ5ab4vPp3r2OlTdpXY4xaXD5de5+5G3iSUO8hXOpcaG2Xsht2FzoeuvWuGB2s+HbPGY1ygs2hyZrEcgw5qf8IrquGxRJLxpKraFVcLqfesRl0qPhtgSpqmFYuuoeWRGF+ml7emmla0dNqFYnOL28M/ubkr6HBqMl9TjhdoT4pzCY3SJuvDyg91BPJTzsPPpVrtfBcKaN7eCGK7HpcudPkKlbG+soznEhdVBUggsDrcG2nK1e/rKTyLhZBdJzkNtDY87Hoetej00Y6evihHGd3thnD1K/wAifDN9NsPbv/8ASDh9qR4jaGGym4Ew+IF7GrHbW0cjY5VILo5I9JFjt+tx8KhbsbswYeczI8khinMYLkWAUHNooGtyNasH2MJXnnI8TOBf8NybefIVhqLIzkuHkkXaeEoRxPmT5peBh8BA2rSOsj//AFgyn5uFFcFx8kmKhwiDRrPO/XLzyjtcWB9a57wQvLLBKgvw2RAB2clTbz8V/hU+HDmOWaQe26kKe3S/wsK1y88xbTE+LxLqQFjKYdT00zSSN8yo9FFMmxYM32x5EZYh2TmW9XOvoF87pO6ux+JNNAf6tZs8o+8MkWVT5MQb9wGHWtNFAwoooqCAooooDniIVdWRhdWBVh3BFiPlS59WWOOXCgWEagxdSEN8mp10ZWX4DvTPS/vUMhil8zE2vSS1vU51T5nvUoHzHASPh3GgVyWAHMMoW3951+VR5cXHAmKl0OQ358vCunl7VcEnP1Zn6oYz/ekQkfAKvzpS3sBuzBmKOQWVdT9kylrgcwy9+oqq2zgWSyuHE8DZsieFnLhgqjKoDaEP4rqfPl63Hes62vtbgFor+CKR8qju7XNT9lYsRuyS2yvGktjyDA8M/AgL8BSXvFhyk80RJNnOVm6jpr100vV/wXVdtbLK3S28+v0NT4xpnGpJPZvfy6Dlu9v5A/2chKfmGnzF6k7a2Akw4sLKwPVSCP0rPNlCOEgyqCSSQ2YAgW5Wq/w21YFN0ZkPdWtXb7N5zyZw53JfLwto8/UWRrEVf7NXlUNdtRt7T5vUa/MVJwssdjJm8I/U87D4A/KolHPNmNTisuP0GjB/OpmLxQjXUgeZNgKUJN6lUWRgnna7froPlVHjNrwubySM582FYKjfdlz1iS+VZLPbm9kS38WY/h1/XlVZu7vRG2KhkIICSqWB5gHS/wCtUu1sVBKCqKL20bMNPh1qn2bgnMgRBmdyAAuvXmewHMnpWUopLD5dTa0nFZ8zWGb5sPZ/9DlPvcSV/U3J/lVpgnQMYbg3jzmx5G4U/uKQDisRFs5F4p4zFLH/ALkhIFvy6X7Xqg/420OLxmKD2VIhFbuxJJA7W0Px868vHWwlJxXTP2x75O89NLGfI1Jkt9RQaHiB38wgt/mdasJMUgeSV7ZEi18gMzMflalTdWaeVMO82s64eWUgC2ueBlW3ooFW2FcSTJFzDSBj5pHZ/iC2QHyvW6aww7BwHDQuwtLKeJL3ueS+iiyj0qzooqAFFFFAFFFFAFV+8GEMuGlRfaK3X8y+Jf1AqwooBH3g2Vk2ayySNG7yKxKkaEsoCm9wwC2B9KQtkxku4hxTzIou9iIoV/7sgFjqPZB5X5VtO1Nmx4hAkouoZXtewJU3F+4vzHWlHerdj63i0RYQI40zO7KeGzOwt4dBIyiM252z6266+o0yuXPDLarnX5CpgsLLiQxPBxKEWknZCiFQbhIchzSDN1vboL3NvmJ2SpzcaKeMJlmmZXSZFIGVUIcA5iPcUk2tfpU04vGws8CtHxDJk4uW0UQ0CrFEPFI2vM/ytU87YyKQ68NEIEInOVpXsGknlDEFVW6mxsdel1rVrplTvjl+dC+Vqnt3i/icLDmKxHDl0YgrJCYmJYhwpLXW6qQLX7XqLi9nqvGThIJZVVpXtljgjawYX5Ak9RyCk1Z4qXBthXbUwqSxmYWadybswuNVzcj7xsBoutJseFpkw0GYZZjMxRhxPZMWUNc8gXsAOxPWqeO22xpN/n5y8ty2MYRhlott0MPHNic0f9Rho3aNyuXjyFSoZQfcUE27k36CuO62AkZkaTQI3Eb8timvqGk+VW8+0niyiVFKgZVkjHhKqSutuQuOoFRJdpTlcV9XiR4plC57myKqkXGXQnxM3PtXV0yUv9cU8+P88jTvfD88msM6bu7N+wxsc4UcNlIJF+WYG3rpVFitkKUfCyBQxIfDSKAcxI9gnzALAHqrDtVuu9cSwRvKArsLMmuZyotytdiRY2APOiXE4nEBpThRFEqmxcZXDRi6Nwzr4b38VibaCtTVqSk3DOVz7ti6jDjvjD5HXABGk12fGUTKsjMiot1z5iGaw52/SouIweR1KNhYWaAw2iJkYytYvpGupsNBe9q47IwcWJh42MmLqbBmJA4LKbX5ZQA3O4sCFJ0vTLxIoI5WxCqAGT6zlGUdo8Sg908rkcrHtrRTc3Hgk/AznBReUhaaEMQzyO3jjaGycKImHQR53NrsTyNjz8q8SbOjayHDKud+JIrZzLG/vMADaUAgchpTLits5kxcTwcR4dW0+zxCMpZSp5BmQHTuO3KVgdgyYvBwyRuqnwvAzjMygWaNieeYaqRchgBfmawWlnKeVtj2+351MnelHf8APz8Rw3axOITaEaERyxyxv9qpt4RlJNu+YBSp8+1NezNjNFipJNDGUsncFmJYW9AtTo9jwq6yKgV1LNdfDcuAGuOt7D5Cp9deKwsGhJ5eQoooqSAooooAooooAooqFtqSRYJGhF5ApKi2Y/AdTbkO9qAmM1tToKStsb25yI4SY0JOaU6N4VznKD7IsV1OviFh1pWxW9LThYQrtiGXxBjmCnrZQLC3PW3ppXY7uYiddFvnZibaKLZVGZjyvltpci3Kq6rOPO2DOdfDzZx3bxUvFM6x3VmOXPNwwFY3ZhYFix1OtufOuW192oZmR8ZtCJSpJ1ygtdgxuXNyTlUGw6U2yfR4nBZTPLLIQMpltwwR0yRhfCTzF726mqTdzY0GCeSbEwiGYi2bgngJe4+zZMw1P3mzHTQVChdL9UkvBL+TJzrXJfU5Y/8A4dLMHfFtIQDw4kUsinq4UJ4iLi1yQNNKoIsZHh3R4w+dFdFDxOuUXzMfEy6+zrbsOZrnt3eIcZDGWlVWvcAqh16sRyvrYXqr2tjuM3Dw6s7MS88xBUE3JCqCfBGvmdeZ61lDQZabbS+nn9TCWrSTUcN93PyLP6zJLwkjgilclVjDsxEYJsDkHIX6ltbN2Jq+O5BjMKNi5mEzHiZFVFVSrGyAg21Ftb1Ybt4eOHCtiioWOJGMdhYyPls8rd9PAnlmPvVJw230KlpDrhic3nZQf9flWz2rU3KDx/Brx08ezUJpPG/r1ZVYjdwmTEzIwlVG4ZWVAQAgF2Ux5SDzubHkarBtFoyMO7Wik0NrSXzaXDNl5j/Zp13CxJPESTR8qu485Mzf5s4pY+kvZEOVmgULNHYuouLg3I8N7C/MEDUg1jFKbcZvaSx/DJti48Mq+cXn+UdtnjZ8eHkiviBHmdZHeGQpdwA4LBcoFrG1+t+tRG2LhpYhDDtXNZJI2EjKzMsgUFWBykZctxbkTUHYv0goMMmHkic+DKzDxEMNNRzYEW8xYg1L2fhRiIZgYGkSUjVYZHFxyIOTwsNOVav+C631X3NlalT8SbDgZIIXjBSTOdXSYxZVUKEAQjKdQSbkc6kbp7wSYdeG2pEoV4yb3z3IZSCQNe2lz051P3W3GIRuMTGMpWPIAkmvvvqyEjp4e9x0rjtTcuWKYSxsZFFvEFUONffC2DW55lFzyy1MO1UsSaa+4k62vlTTHvZe1I51zRtfQEjqL8rj4HXloe1TayvZ2PbCEh2YR3yLLEQQCCcoYHQ3zcrc7007gb1nHJNmSzQuFLD2WuL25+0vvAaag6XsMuNcfAY8D4eLoNdFFFZmIUUUUAUUUUAUUUUB5eMHmAfUduVeqKKAKrd4cNNJh3TDSCOU2yuwuBqL/perKipTw8kNZMt2duJimUCePDgqAFu7sD3uFUWt61VRbOxH1s4fEJHHHD4xFEmSKRb+Bj1cE2vc9CLVs9Ue8Y8UWgs2ZL/iIDIL9ASlvMkVZO2U3mTK6qYVLEUJO08YZliwnuySorflzXf/AAK9dtzthpiopnkv4sTxLD3gPFlPkTb5VTbPxJbGZm04aSOQRyJBVPQ+GT505bmyrDh8pNiWv+gH8qrLzjg0MONtyMuD09Y5XP7OKVt9cQWRMUDlZDwpL8mjYi2Ydcr/AKM1M29eJCYvBTdAJYz6MIm/ZWrhh9niWdI2W6GUadG4ZzsbHmAQoP5gKAoNn7nYqeFJDhcOLi6XdopMvTN4Tb0q42Fubj0ljcyxwKjhiI2Z86gglG9m99Rfsa0qirY3yisI1p6eEpKTW6/PMKKKKpLzjJhUa+ZFN+d1Bv63518weDjiXLEiot72UBRc8zYV3ooAooooAooooAooooAooooAooooAooooAqPjsGkyNHILq3PUg+RBGoIOoI1BqRRQCLtrYKwukpJkklcxySkAXXI3DDAaXuo10uzNoL2r3ithuVR1YAHQg9B3HemnbOzhiIWjJyk2Kta5VgbqwHWxANuvKlCPbTojxTjLJHoegHmCeakag9vSpB7xWxkxckETklI3zMOWZVR1INuhLC/ypn2VscQszly7EBFJ0CRj2VUfqWOrHU6AAV25+EezYiTTiACNbWKpzufNzr5AL50yUAUUUVACiiigCiiigCiiigCiiigCiiigCiiigCiiigCiiigCiiigCljefBo2KwJZQS0rI34lCO4BHIgMoOvn3N/tFZR5mMuQzUUUViZBRRRQBRRRQBRRRQBRRRQBRRR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7" name="AutoShape 7" descr="data:image/jpeg;base64,/9j/4AAQSkZJRgABAQAAAQABAAD/2wCEAAkGBxQTEhUTExMWFhUXGB8aFxcYGB0XGBodHSAYHxofGxwaHCggGiIlHRocIjEhJSosLi4uHiEzODMsNykwLisBCgoKDg0OGxAQGjAkICQtLCw3LjgyLC8yLy4sLSwsLC80LCwtLCwrLCwtLCwsLC8sLC8sLCwsLCwsLCwsLCwsLP/AABEIAQMAuwMBIgACEQEDEQH/xAAcAAACAwEBAQEAAAAAAAAAAAAABgQFBwMCAQj/xABDEAACAQIDBgMECAIIBgMAAAABAgMAEQQSIQUGEzFBUSJhcTJCgZEHFCNSYnKhsYLBJDNDkqKy0fAVU2Nz4fEXg6P/xAAaAQEAAgMBAAAAAAAAAAAAAAAAAQMCBAUG/8QAMREAAgIBAgMGBQQDAQEAAAAAAAECAxEEIRIxQRNRYXGBsQUikaHwMsHR4RQjYvEz/9oADAMBAAIRAxEAPwDcaKKKAKKKKAKKKKAKKKKAKKKKAKxr6RJFOPxIlxE0eWBcqqpIVfD4lIddbl+/6WrWtp7Thw6Z55UjW9rsbXPYdz5Csd343iwc88snDOID4UIhyWMJVpAc+bVQSysG6j4VkgaluTK74DDNKWLmJcxcWYnzFhY1d0ubvb04WQJAMSjTKAhB8Ocr4SyXAzAkEgjmNRTHUMBRRRUAKKKKAKKKKAKKKKAKKKKAKKKKAKKKKAKKKKAKKKKAKDSpDvzE2N+piCe/EaMS5V4WZVzHXNmtbS9udNdAYx9b+sSnGsCzv/VkizJHclY1+7mAzAjnaQ9aUtowKrMAQbRjkLC91Byg+mlNu0sNwcRNAW0WU35EiOQhlNrgADNlXUWCNe16qhsASs7yy5DIxUWtqMygkZbhjmJJA5ad6yZkjtgsKjQmNlDoxFwRzsoFvUFS1/uhu9ad9Hu03mw8iyEsYJTEHPNwEjdW8xaSwPUC/WsywkbRRhG0Kllf2fCoNyxIa6+I3II90gHXTUdwNn8LCKx9qZjK38VsnPsgUDyAqAxkoqk3p3kTBJGzxySGSQRokYBYkgnqQALDmTXfdrbaY3DpiI1dVe4yuMrgqSpBHqKgxLSiiigCiiigCiiigCiiigCiiigCiiigCiiigCom0tpRYdOJNIsa8rsbXPYdz5CpdZ1v4n9MR2HsxARk62uz58vYmyg2tewHawCfh94sKu1BPxpsv1xmykNwwjR5c3Im2Y3t53rbMBj45kEkTq6nkVNx/wCD5V+eIYv6VfKcpbKGtpflWo/R6P6TMVA8UYMpA1LBjkv30L1kyWsED6ZY+H9XxCtYsxhYEXDDK7qTe/skMBp758qS4MDPOA+V3y2scxFraX0bnbrT99LEscsSxXOZGuttCGsRe41FlJHnmrOtj7s43EMyYdicgvIWYC172FyDqdflV8dPJw48pIojqYcbrXNHhcU7YiGCRjaSaKJh1yM6qwUjUeFj1r9FIoAAAAA0AGgFfn3dzZoXExnEFxlZWTMSMrqQy3U9mA6Vs218dxcBM8ZIORgbXzLbR7W1uBcgjXkRWN1Eq8ZFeoha2o9BR+lDeDBtwIzO+ePEAloTmKWDXzW0P3cve+mlWH0WbcwhwkWGimPEGa4lJDuxJZiM3tczy5WPas73ihXhIiJcA5UVRoALG2mnT/d67bJRThgCCLajQ5g62sy21DAi4tqOnOqi/BvVFccEpEaBiSwUXJ5k2FybV2rEgKKKKAKKKKAKKKKAKKKKAK8u4AJJAA5k6AUj74fSB9UZo0hLMpy5mNlBIvew1IsfjWebQ3rxOKe00ngvoi+Ffl1+NbtOissw3sjTv1sK08bs1qHffBviVwyS5na9iB4LjpmOl9DyrptbfHCYdzG8t3BsVUZiNL625VjWwAoxqqbeIEa8xe4v+tUsKZJGW3JiLAefYVtx+H18eG9jWlr59nmK3N0T6QMFcAuy36spA+dUu/e0o8RAsuEDTOjWukbOMp9r2Rc2Kg9tKTsDsATKGkZgDbXOkSXtcKMwzObWBKkWv0q9kwb4cFcOwyZQYxbqD4le99Ryv2Kk351oXqlP/Vn1N7TdvjN2PQU33mAGXMgt/ZlWuGBvm73vrarXYP0hDD4d4kgkOJkbRyuWIKNARmOY2BJ5cyakYwySOGk8MXEsEzDMb2AFx4Sb30FhapG0drTFMphhHBy6Ek3N/A1gLq3mDVUGlL5lkusTlFqLwS929lTYhczqXZuTt7C9yx5k/hHlyvetF2LspMNEI073ZjzZjzJ/3oLCoW68ZKGU4qScNoAwChCL3GXVg19Dcnl87ys7r5WPw7ijT6eNMcLd94ubwbtrKTIq+IjUctehH8xWXbV3ixuAZ4vvaEMofQ8vCddQeVbfiYsyMoZkJBGZbZl8xcEXHmKzHbc7xYkZZRiHjRiZHXKwCkXCEXXTXMQvl6Z16jEeGSyjCzSKVinF4fuImzt42VQHKxuBYMysCOQJ15kgCmPdfFGfEo7RsYFOZ5FjcqWGurez4rC48qk7QmkmkjlyLFIxLKFN1KgDl1Y9baV2hxmIdAPZIQg5SDmctbS1yFtpY636Vrm6PuI3xwaC5nUm18q6sPIjofI1Fw30g4ByRxsp00dSL37aa0jbQ3XjzXRs0jABhFIiZ265VkvmC2AFrX87UqHYsolDBWeJZFUyZbAEhWsw90gMPLUd7VuUVaexYbal6YNK2eohPKScfXJvO0N4cPDFxnkAjuq3AJ1Y2FwNbedS9n7QinTPE6uvdTfz17HUaVkO/iAxwR2uxsFFrm7EABetze2nOqaHaMuEs8bNG6nUcr26MvUeRqyGgU45T3Krdd2ckmtmfoCist3f+ld5HKT4depzRsRYaaFWv565u2nWtD2JtZMVCs0d8rcrix05/wDutO2iyr9SNuu6Fn6WT6KKKpLQoopS3p32jwzGKMCSUDUX8Kds3n1t+16sqqnbLhgssrtthVHim8IXPppw4AikN7P9nfTKrKcy+eoL/wB35o2xcFCcVEuJltAxyl0OXxH2QzNyUnQka68xUneXeLEYr+te6hsyoBZQdRp15E1B20vEwD9SoP7f+K7caZ108Lf0OMrq7tQmlszcpt1cMY0jVOGEbOpTQ5gCAxPvHU+1ejYe6mGwrM8aZpWN2kfxOT5dF9FA5mrpHBAINwRcEciK9Vw+OWMZ2O2oRTykK2M3IheZ5wfGbcIOokSI3cvZTa4ct4hfoLEVQ7W3RngZJ48SoVf6w8KyKOpyBjdLc9bqNbnpo9FY5MhLwG7ESJw5XzkSmRG6/wCzepc0UV3sih2W/iGjZb6eunyqHjp4oWERkVShfIPa8C+IBgOQAOUHoF61yfHAlhKgRJETrqrMSGH8LW17GhJ2faHAxCyRq32i3nit7qgWdejEKTqOYWx5CzjFKGUMpuCLgjqKz/ZyhVhmDZjGCuUnozCyn0JNj20qxg3mjgGJViqlBmSNjY5jcFbc7Zsp0+8elAWG9O1sgESHLmKiSQe4rG2n4iL8uQF+1RiIwCGQBFQIARZmBBIAHQcv3NV87idEQ6KTxC5NuJlZQTfoCevblUaLFhDiCLySsWsTpyC8vu3ZlUeQoC+Oy4GZHIAMVwg6X5Xt5UrYjdScsmHhxIAYmWRcpOQMSAxa+oNjZdCTm1sLi2lx6BlWVhHlKDyYsNWJ91QwYedjypj3ajHCMvvSsXY/GyjToqgAelAUH/x+jqUmkV1AOQrEEkV7WDl8xzZeaiwsbXvambZ+yY4oeDbMDcuW1LsdSzeZPy07VPopkgWto7lwzTQzF5BwXWRVBGUlGDLe6k2uByNG92CwGTNi41u1wCB9oTY3Iy6kga3plpE+k5ReBuqiT9Qoq+lynYk2ym1RjBvBlCBI3fhXfiXWNQLsuYkKpHMnkNOtfoLd/CcLDQxkWKxqCB3sL/rX55w07CUOpsysGU9iDcEfEVo+wd/pwyxyqJcxAv7LDl2BB/T1rp6zTWWRTjvg5em1ddU3GfXqafRUXZ+OWUEi4KmzA9DofiLHnUquK1g7SeSm2vsqVlcwTsjt3Y5Qe40NtOnKsu3t3W+pCOabFtLNIzGTMAqkAXzAXvYcjckaj2bWOv7WEnCfgi8lvCL5dfWxt60q7K+jyNWWTFTS4l1ObK7ExA6cla5IFhoSb21Hbb0+o7N8TfLp3+pqanT9rFwS59e4ot1vo74oWbFllQi6wjwsQeRkPNfyjXuelPa7sYQJw/q8eTsRe/rfnVftbe0BmhwqCeVTZmLZYYzexzvY3I18I10sStcMPDJNrPine/uQXhiHoQc59c1VW32WPMmWVaauqOIobVAAsNAOQr7Szj924mUHIhPd14h+bkmlabCywSBIRkJ9nheG7dPCNGPkQdKpwXmn14mlCqWY2VQST2A518w+bKue2ewzW5Xtra/S9K2L3vWRniwxsyaMzKc2b7scdrs3mdB58qgC/DtWCWaTE8LNxyFUgAAAAqit3dhrbmAdbV72hg5WeEORleThA9gtrt65gBfyrlsZpJJlE8ZjWCQlczBi8zklnNtPDpp3uOlWLyxBSJXCqiJGiki4LG7OfPkT2tWW4bSKbH7OlZI8MrnjwmQWGhdQyup/cetq77XwCYuRJmW7uFUXFvGF1BHa9jb1q18Jdp1YcQSI6kG4+0JUg/hbKPnVHvL9YWaPgpcCVn1925IAbyvcfCoJTyWWLwDvicM+ciGJEBS3tKCp1/M3T0rlgZJFfHM6eMXeO3XxXsO50/Svu1UnCw5HAaNGMjEcwWHEf4EKFHrXHaO1CgjSErISuTwkEqRdA59QxuPIGpwyG0tmdsViUeECWNnOIS6ZfaCgMDYdSoOo86YtxNsxSw/V0ZOJhwEZVItlGiOAOhHbkbjpVHtaD7JGiAWaNzLACdL2Qlb/AHX79LntVfu3toYfjYkIkSyvmeJyFJN/EEe1g69Y2PblzIlmp0VVbv7w4fGIXw8gbLYMOTKTqAw6VRb7S4gOoQnhkAAAkAtc5r2tc2tpytfzqMEDleo+MwMcotIiuByzC9KOx92lNmdIb/8AbBPztVljNlKtyks0TW5pIxA/gcsv6U5ciMFjj9g4eZBG8S5VFlsACo/DblWcbd3KkglHDclSCYmBysHGqqfX9r0zrvJiMOftguJh6ywjLKmvN4uTC2t1sdPZN6ZYJocVErowkjPssp5EXB8wQbgjpWxTqZ15Wdma1+lha1LG66i42w3xCrNhMa8AYeLwh2HdTcjUHSxF+dXOD2I6IFbF4h2HNyUBPwCWFRId2jFikxEMz2N1mjaxVlsbWsB4g2XU30vTHVc5t9cl0Y46BSnvPtVnZ8PC5RY1viJU1cFvYiit77C5Jv4Rb71xe7e2mMNh5ZyL5FJC/ePur8TYfGkjCYySLh4SNs+IkPEnl+6z6ux7a6AdAABy0rLDimzxGsUYw7Iz+zEG0iQW1ewsPSu831iJ1KELGB1Fyx/0HercYv7VYYlGVSONITyB0UX6sx1t0Fz2vR7XxzPiCq6xQsBI3mxsAO/XToLd6EnyfbOMjVkeQZmOa+XVQeQHw/emXdHDCQHFSeKUkoCR7Cg6hR0zEXJ66DoKSN5cTIsvhI0F2uLh76AHqBYE3B6ivey9/VjUR5JkYcsnDkX/ABFb+tgakNE7bH0vRRzSQw4dpchK5ywVWYGxsLEkedRdqb/TzRFbR4cOtiQzGQX6qdMummorOH2G7yF1fhtmPIcrk8tdOfemTYu6UZIMmaT85uPlyrsw0cIrLj65ODfrpSlwQl6JfuR4MVxSFjM05XQBbhV+I0Hxpi2fu1KwzSFIV7KM7n4nQfrTJgMGsa8gqjoBYVQbw7yBfCtRxb4hsY9jHHFa2/NnbB5MOsqs5kLG6k6GwUhVNvPW9QJse54wzhjw0ER1BYhsxzdiOV+tL319nbU1ebOsbaCqZ6aGcvJfXrpv5YY2GLAtxFcSm7OtiRyF1tYDsp1He1VW0N1pFF45FlFuUi2P95f9KtcJEPSrSIkCx5UglX+gysXbL/asmY45jFYTJLDY+FgSUB8jyHzqw2BtySGbjJMJVYWkjYhRJoQt9DqO9r20p3xuEBHcGkvbG6sLEkKUb7yeE/LkflVqcJ/qSKuxnX/85tfctYfpfWNlSTBZEv4ij6qO4jKC/nqPjWlsIsVBzDxSrcEHmDyKkciOYI1Br854zdllbMZWcKLKCNR+taDsjfIYLDR4eRJTw0CjIE/cvf8AatPU1Qgk4rB06Jucd9yzxG1sRh5mjDhsoy6qLHz9a5vNjSojMoLXDAlR4lPIX6UtSbaeZzIq5BfMQbMzgcwdLILaWFz50wbTkkAjMXiZFL265BzAHU2ubdeVahsknFYfKyGRHyscrODrGTyJHbzrxg0lwcsksUTgr4pob5lxCDnJGR/aKvQjW1r9RbNtI8CKdF4im7SLzOQWzFR72W4NuZHLXQ8NpbXOHyTx+LDv7dtQnZ17C1r/AOlQBzwWKSWNJY2DI6hlYciDqK7Um7m4tYsRNgww4bD6xhxoLK5+1RepCv4vLP6U5VBAj/SLirmOL3I140nrfLEOx5SN6oKqNmZo4zLa80huR3dtFW/YA29Lmp+98BaWXmc8kcdvJUzW+cpqeMEn2aL4nVzcjlmAsQO9sxHqDUko7QbMAwzRBjmYEl7amQ2OYj1A07WHSq/CbMZcPw5UIkdmMgve5JtcEc9ALH0qfu9tD6xLKY7cCGyK/wDzXN8zD8C2sD7xJPIC8Pe7ajmRsNhzle15ZR/ZA8lXpxGGv4RqeYoBW3gidLLIVYge2NCw1tmXkCO4Nj2FQNg7tNIePJ4YxfKORe1zp5aU37V2LEkn2py4aCFWc6m4GgHckkep+NeNgwSYnEGaYZLxMsUXSJWA000LkWzH4DQaiSjwezc9pLaHn2v/AOqZsHhQoueVVAdknw+GGiwozS2PtSELofJQ4+J8qlbV2hzHQV0qr5WQUO45VulhXY5rruV29e3cq5Qazt8QXNzXbb2NLyUz7qbmCUEzFulgpt63JU1N+qp0sV2j59OrKlprdS2oLl9CgwUZJHQE2v0pmwbgSBRcBkDLc3J5g3IFh00q12ru5Fh0bhvPkNrq2VgD3AIFjqdRVVHtCSTExYZ4wvDjIWxsLAXLMLm1wB/s1yJfE+01SWcRXPu6/wBHSp+FqvTSeMye/t/ZaYMP9a9rwCO5W3PUAde96ZT7NZ7svHO+JklhieXIHXw6KFULdmJ01OgHOmfAbZZ+GvhOe97AggAXDDuD8vOrNPrqnJR3zJv3M79HZGOdsJL2LDD4sA5DX3GYUEXFLm2MVw3Bq+2XtAMo7GuvKDxxI5ULMbMrF2bmcC3LW3e1V2K2F9aR8pAkVvDfk1xe36HWr7eNWijSaP245UYdiCcpU+RDEfGveK2QsmFmkQkLK8ckTA2ZbWIIPQqxPyrn32OcvI6dEOCPmI+zoWjYqykMpsVPh17XsbeutP8AsrCOr8SQgs1rZb5VA5Kt9fUnme3IVDA4lG4gAxeHUF7Cwmi6OB3Gtx0N+hFWG02fBzCVQXiaNTPENSCBYyRj7wAF194DvVBeTt3NmNC8pYFVuRCp+7mJJ8rm1h2F+tQ54eG7RW+zfxoOgPvp6a3HkWHSmXaDl8NxMOyswTPGeaPYZgCR0YaXGovfpVFg8XHilinUG2ezKfaR+TI3mA3xBBoQK0EjYeVXUn+ikOO7QEjiLzF7IXtfqimtfBrOcZs9TiEC6xzI6X8iGVlPmCSLU8bAa+FgP/ST/KKMMoNsS5JcS5H9SUnUfe+zZR/ijtVZiYjHhIoQ/wBpJmjZwddbvO9+5Fxfu4qb9IuGYKJU99DC/nchojz6NmW3XieVJGExMkmEmmPt4cgBetpGTMfklqBDhsjHJhMNIVAJCgog0u3sqvlclRStiNqfVLhmztIS7uffb3j8+nQWFTtiYctjJoJACskZaEno1syEfM/KqvZWBbFYcq4+1hNx5qefyIqSS53p26JpMJhz7JUSP+J/7IeYHib1K9q9bG26y4wQZTdc2gGrAKTYdyRXSbZxlwcWn2mGfTzU8v2HyqVNggZosTGPHHlLr1K6gH09pagFLsIuzrJILORKJPJ86FvTr8q4b5y8MZhycaeo5/yqw2Q39Kxi3/tHt6XJH6EVnu90zJMVucp1tfQHqbV1KNPwSznp7nNlerk1jGG/synme7Von0f73hLQYhnIZvDIz+BBYWDX1te+t+tdNyZI8Ns3EYsRK8wJN2APYKNeQ1ua+4HBxYh+NNFEGKrcKMisx5vlv7I/U1z9ZraJpwsi8JtJ7c0X6fSXRanXJcstb8i+312kv9Snjkk5C9yF6sbcvLuaSMW+EkhIlMiOLokqx5geTWYXvf48r86bIdkQw4iMQxgCVTdtTY3IuO2lc8Fg4YuOWVCjsEyP7Iy31HW9ia83bZXXZmH18X5Z6M7tUZyh8/2/F1Iu78MmGwjQrGQrRs5c6cRiU+IAU/KumzMUvGChlYLZFIe5I8Y0HUA9ewqwxK4JY1cRRFg6ixXKcrGzMoOhsTmuKk7IxKGJgAq8Jihy2tYciD2I/nW7ooRsnFuWGsS9M7ruNfVzlGuWI5T2/sVt7TzrzuXiGkdI+hOp7Aak/Kje5gRcdqUNiytxgtyBfW3X18q9nS1ZD5XzXM8rqK3GCk1vF8v2Nm3lUNCVBHiZAP760uR7ceLBOSpCLiSIzbQg3uB3swc/EVy30mZIVKEqwUZSOYPS1XON2OGgw8DGyRqZJW7E6n42v86411PZ4eeZ2qbeNcigxe2DEcNi7eMsPDb2kOjrb8Sfrlqz3o3pAxJQagquX0bl873+NWH/AA1ZcXExXLFAM1iPu6/uAPhVRLs3iYiTFyiyoS9vT2F/QVQXFxuvjuAkmHZvDlMkX4cxs6egYhh5PbpUbZUYixFgRkmIRvzgXib15p53XtVJgnb6hisTIo4jSBIvw3AzW+B/SumzoJC4RjYphuOWPuurB1/QUAy4chJcRc+CIviU7AMrh1H8aZv4jTdsaAx4eFDzWNQb9wBess3KkkxE9nFhIbEfgVg7j0Oi/wAVa/QhkTa2AWeGSFtA6kXHMHoR5g2I9KSMFsy3GDLl48ZDr0WRTqPTODY9iK0KqbEYUJMbgmObt7sgFv8AGo+afioQKOCiImQcpYlDp+NAcrj+A2v5SCpi7LHGdoyUDki45qW1B+DWNqnbQUKcLNYZopQjnusv2bfAtw2PpVu9kcsABcWYeY5H15jz07UJK3YjibD8SwSXVJUGqrIpIdfTMDY9q8bSyxxpiUv9kbyKf+W1hMp9NG9Ur1gltiZ1X+1VZk7E6pIPmqH+KuK4hWIB1jkORgeYzeFlbzsagC9AoXaWKUci1x8VU0hb8QfbfA04bPc/XULe00Meb1Ayn/LVLvfhrz2/C38q7tb2i/8AlHGj8s5r/p/fc4br7QVNm41JGABsIwSLszA6AczbQ/Gr/wCjiSOVMjaOhzDXncAH9v1rNEjAJLC9vOx+GmtN+6mMGHGJMdmmCAxhuVubHTmQDe3lXC1tNcuPhy5cWfDon75bOrprbIuDeOHGPHq17bI0baZSHLIwJCdR0HW9KWK21h2kXLIQj5i11KZb5b3ZrCzLmHP96+7S2ws6YdXdzh20nkA8ecdCACB963vA6cjVps3Z8BIyM7gi4uy3I7lVByj81q5n+JGC47m08vGFnweeRurVyslw0pNY33xz3XeE+8+HkiINgqjR2H2ZbUWUnroT6Wqp2JtCIxNh1Zc0khLONLLpZV7nmBfle/lV68McTOAwIa7Wa3hChRr0sSdD5HtVkERo9CrKVJ5CxA5m400uL9r1ktJVxRkp/qXdtt6kvU2cMo8PLx39hM3tjUQoVFrHJ8LXHPXSlLYcP2yHux/lTdvjDohKkE5gb9bWswtzBudfKqLZWFKywX63P6rXp/hElKlvxlt3b7ryznHh3HnvimYx4fL125/nUZd9VzCNPvMi/NgP5084yNXniw49iMCaXzsbRA+rgt/BSZvHricMP+tH+jA/yplOIIlmPvPNkHpGiW/xO5rV1fKK8ze0q2ZcQYdWLgGy8r/eI1Y+g/1pckU4hZSo+y4hjjt7wj9tz+aS6jyj86tJsXlw00i+IIpC9nf3QPLMVHnepODgEcCYZT7KhC3X8Zv3Jvr51qGyL20cOiYdAR9lFd2A5yOxsqjzYkKPWvUeBbJOW1klVY/h71vLpVztZFeXCQ2GRXMxFtCIQMn/AOjoR6V2m0DcMfaSNki6hdPaPfKMznvoOtAed0djJEDIB4rcMHyBJYj1cnXqFWmOuWFw4jRUXkoAHfTv511qCArliYA6lT16jmD0I8wda60UAk7WvLFNEfDIUdGHZwCyMPJrBh/4qDtPeN3wmG2hEoIayzx+Ta/MNe35qv8AfHCZQuKX2o7LL+KInW/5CcwPbMOtK27WDK4HhMPBIisPI9D8dPlUkosV2kEnwr+60hjBP3ZkBH+KNfnUHFzHD43Eq5AisJlv06t8jeue1dlyN9WjAOVQzFvyaKPX7QH0WrHauzxi3JcXvGVYeYBIv8elAKeMxghkws7e/hUb45nJHwvXfFKMTKssfiTMykj8tTsfu5Hi4cNE5ZHjLAMtr5Tc2IOhF7VL2DFFBg8NwgSrs+csbksNCT8uVdCGoXBGK5rb0OfLTuNk5t/K9/XBme1dm5cQqkaM1u3w+NWO7eCxIxCyhQjBr3kHguelr3bnawpr3u2CJUzrrSHs08GeN5M7BHDEZtdDfr+3WqtTC+TlOrDzHGHz9Om/iTXOhRjC3KxLOVjHhnyNW2Vu2EMpzBFl9qEKHjHpm19O1esFsOLDOxVz47A9LnpcW8Xx5UnYze+eTwJLZTe5WLhEdhmZmPLqLVaYnbjNGoj4rOAAcyrqfXNyv1tXFso1fZ5ab4vPp3r2OlTdpXY4xaXD5de5+5G3iSUO8hXOpcaG2Xsht2FzoeuvWuGB2s+HbPGY1ygs2hyZrEcgw5qf8IrquGxRJLxpKraFVcLqfesRl0qPhtgSpqmFYuuoeWRGF+ml7emmla0dNqFYnOL28M/ubkr6HBqMl9TjhdoT4pzCY3SJuvDyg91BPJTzsPPpVrtfBcKaN7eCGK7HpcudPkKlbG+soznEhdVBUggsDrcG2nK1e/rKTyLhZBdJzkNtDY87Hoetej00Y6evihHGd3thnD1K/wAifDN9NsPbv/8ASDh9qR4jaGGym4Ew+IF7GrHbW0cjY5VILo5I9JFjt+tx8KhbsbswYeczI8khinMYLkWAUHNooGtyNasH2MJXnnI8TOBf8NybefIVhqLIzkuHkkXaeEoRxPmT5peBh8BA2rSOsj//AFgyn5uFFcFx8kmKhwiDRrPO/XLzyjtcWB9a57wQvLLBKgvw2RAB2clTbz8V/hU+HDmOWaQe26kKe3S/wsK1y88xbTE+LxLqQFjKYdT00zSSN8yo9FFMmxYM32x5EZYh2TmW9XOvoF87pO6ux+JNNAf6tZs8o+8MkWVT5MQb9wGHWtNFAwoooqCAooooDniIVdWRhdWBVh3BFiPlS59WWOOXCgWEagxdSEN8mp10ZWX4DvTPS/vUMhil8zE2vSS1vU51T5nvUoHzHASPh3GgVyWAHMMoW3951+VR5cXHAmKl0OQ358vCunl7VcEnP1Zn6oYz/ekQkfAKvzpS3sBuzBmKOQWVdT9kylrgcwy9+oqq2zgWSyuHE8DZsieFnLhgqjKoDaEP4rqfPl63Hes62vtbgFor+CKR8qju7XNT9lYsRuyS2yvGktjyDA8M/AgL8BSXvFhyk80RJNnOVm6jpr100vV/wXVdtbLK3S28+v0NT4xpnGpJPZvfy6Dlu9v5A/2chKfmGnzF6k7a2Akw4sLKwPVSCP0rPNlCOEgyqCSSQ2YAgW5Wq/w21YFN0ZkPdWtXb7N5zyZw53JfLwto8/UWRrEVf7NXlUNdtRt7T5vUa/MVJwssdjJm8I/U87D4A/KolHPNmNTisuP0GjB/OpmLxQjXUgeZNgKUJN6lUWRgnna7froPlVHjNrwubySM582FYKjfdlz1iS+VZLPbm9kS38WY/h1/XlVZu7vRG2KhkIICSqWB5gHS/wCtUu1sVBKCqKL20bMNPh1qn2bgnMgRBmdyAAuvXmewHMnpWUopLD5dTa0nFZ8zWGb5sPZ/9DlPvcSV/U3J/lVpgnQMYbg3jzmx5G4U/uKQDisRFs5F4p4zFLH/ALkhIFvy6X7Xqg/420OLxmKD2VIhFbuxJJA7W0Px868vHWwlJxXTP2x75O89NLGfI1Jkt9RQaHiB38wgt/mdasJMUgeSV7ZEi18gMzMflalTdWaeVMO82s64eWUgC2ueBlW3ooFW2FcSTJFzDSBj5pHZ/iC2QHyvW6aww7BwHDQuwtLKeJL3ueS+iiyj0qzooqAFFFFAFFFFAFV+8GEMuGlRfaK3X8y+Jf1AqwooBH3g2Vk2ayySNG7yKxKkaEsoCm9wwC2B9KQtkxku4hxTzIou9iIoV/7sgFjqPZB5X5VtO1Nmx4hAkouoZXtewJU3F+4vzHWlHerdj63i0RYQI40zO7KeGzOwt4dBIyiM252z6266+o0yuXPDLarnX5CpgsLLiQxPBxKEWknZCiFQbhIchzSDN1vboL3NvmJ2SpzcaKeMJlmmZXSZFIGVUIcA5iPcUk2tfpU04vGws8CtHxDJk4uW0UQ0CrFEPFI2vM/ytU87YyKQ68NEIEInOVpXsGknlDEFVW6mxsdel1rVrplTvjl+dC+Vqnt3i/icLDmKxHDl0YgrJCYmJYhwpLXW6qQLX7XqLi9nqvGThIJZVVpXtljgjawYX5Ak9RyCk1Z4qXBthXbUwqSxmYWadybswuNVzcj7xsBoutJseFpkw0GYZZjMxRhxPZMWUNc8gXsAOxPWqeO22xpN/n5y8ty2MYRhlott0MPHNic0f9Rho3aNyuXjyFSoZQfcUE27k36CuO62AkZkaTQI3Eb8timvqGk+VW8+0niyiVFKgZVkjHhKqSutuQuOoFRJdpTlcV9XiR4plC57myKqkXGXQnxM3PtXV0yUv9cU8+P88jTvfD88msM6bu7N+wxsc4UcNlIJF+WYG3rpVFitkKUfCyBQxIfDSKAcxI9gnzALAHqrDtVuu9cSwRvKArsLMmuZyotytdiRY2APOiXE4nEBpThRFEqmxcZXDRi6Nwzr4b38VibaCtTVqSk3DOVz7ti6jDjvjD5HXABGk12fGUTKsjMiot1z5iGaw52/SouIweR1KNhYWaAw2iJkYytYvpGupsNBe9q47IwcWJh42MmLqbBmJA4LKbX5ZQA3O4sCFJ0vTLxIoI5WxCqAGT6zlGUdo8Sg908rkcrHtrRTc3Hgk/AznBReUhaaEMQzyO3jjaGycKImHQR53NrsTyNjz8q8SbOjayHDKud+JIrZzLG/vMADaUAgchpTLits5kxcTwcR4dW0+zxCMpZSp5BmQHTuO3KVgdgyYvBwyRuqnwvAzjMygWaNieeYaqRchgBfmawWlnKeVtj2+351MnelHf8APz8Rw3axOITaEaERyxyxv9qpt4RlJNu+YBSp8+1NezNjNFipJNDGUsncFmJYW9AtTo9jwq6yKgV1LNdfDcuAGuOt7D5Cp9deKwsGhJ5eQoooqSAooooAooooAooqFtqSRYJGhF5ApKi2Y/AdTbkO9qAmM1tToKStsb25yI4SY0JOaU6N4VznKD7IsV1OviFh1pWxW9LThYQrtiGXxBjmCnrZQLC3PW3ppXY7uYiddFvnZibaKLZVGZjyvltpci3Kq6rOPO2DOdfDzZx3bxUvFM6x3VmOXPNwwFY3ZhYFix1OtufOuW192oZmR8ZtCJSpJ1ygtdgxuXNyTlUGw6U2yfR4nBZTPLLIQMpltwwR0yRhfCTzF726mqTdzY0GCeSbEwiGYi2bgngJe4+zZMw1P3mzHTQVChdL9UkvBL+TJzrXJfU5Y/8A4dLMHfFtIQDw4kUsinq4UJ4iLi1yQNNKoIsZHh3R4w+dFdFDxOuUXzMfEy6+zrbsOZrnt3eIcZDGWlVWvcAqh16sRyvrYXqr2tjuM3Dw6s7MS88xBUE3JCqCfBGvmdeZ61lDQZabbS+nn9TCWrSTUcN93PyLP6zJLwkjgilclVjDsxEYJsDkHIX6ltbN2Jq+O5BjMKNi5mEzHiZFVFVSrGyAg21Ftb1Ybt4eOHCtiioWOJGMdhYyPls8rd9PAnlmPvVJw230KlpDrhic3nZQf9flWz2rU3KDx/Brx08ezUJpPG/r1ZVYjdwmTEzIwlVG4ZWVAQAgF2Ux5SDzubHkarBtFoyMO7Wik0NrSXzaXDNl5j/Zp13CxJPESTR8qu485Mzf5s4pY+kvZEOVmgULNHYuouLg3I8N7C/MEDUg1jFKbcZvaSx/DJti48Mq+cXn+UdtnjZ8eHkiviBHmdZHeGQpdwA4LBcoFrG1+t+tRG2LhpYhDDtXNZJI2EjKzMsgUFWBykZctxbkTUHYv0goMMmHkic+DKzDxEMNNRzYEW8xYg1L2fhRiIZgYGkSUjVYZHFxyIOTwsNOVav+C631X3NlalT8SbDgZIIXjBSTOdXSYxZVUKEAQjKdQSbkc6kbp7wSYdeG2pEoV4yb3z3IZSCQNe2lz051P3W3GIRuMTGMpWPIAkmvvvqyEjp4e9x0rjtTcuWKYSxsZFFvEFUONffC2DW55lFzyy1MO1UsSaa+4k62vlTTHvZe1I51zRtfQEjqL8rj4HXloe1TayvZ2PbCEh2YR3yLLEQQCCcoYHQ3zcrc7007gb1nHJNmSzQuFLD2WuL25+0vvAaag6XsMuNcfAY8D4eLoNdFFFZmIUUUUAUUUUAUUUUB5eMHmAfUduVeqKKAKrd4cNNJh3TDSCOU2yuwuBqL/perKipTw8kNZMt2duJimUCePDgqAFu7sD3uFUWt61VRbOxH1s4fEJHHHD4xFEmSKRb+Bj1cE2vc9CLVs9Ue8Y8UWgs2ZL/iIDIL9ASlvMkVZO2U3mTK6qYVLEUJO08YZliwnuySorflzXf/AAK9dtzthpiopnkv4sTxLD3gPFlPkTb5VTbPxJbGZm04aSOQRyJBVPQ+GT505bmyrDh8pNiWv+gH8qrLzjg0MONtyMuD09Y5XP7OKVt9cQWRMUDlZDwpL8mjYi2Ydcr/AKM1M29eJCYvBTdAJYz6MIm/ZWrhh9niWdI2W6GUadG4ZzsbHmAQoP5gKAoNn7nYqeFJDhcOLi6XdopMvTN4Tb0q42Fubj0ljcyxwKjhiI2Z86gglG9m99Rfsa0qirY3yisI1p6eEpKTW6/PMKKKKpLzjJhUa+ZFN+d1Bv63518weDjiXLEiot72UBRc8zYV3ooAooooAooooAooooAooooAooooAooooAqPjsGkyNHILq3PUg+RBGoIOoI1BqRRQCLtrYKwukpJkklcxySkAXXI3DDAaXuo10uzNoL2r3ithuVR1YAHQg9B3HemnbOzhiIWjJyk2Kta5VgbqwHWxANuvKlCPbTojxTjLJHoegHmCeakag9vSpB7xWxkxckETklI3zMOWZVR1INuhLC/ypn2VscQszly7EBFJ0CRj2VUfqWOrHU6AAV25+EezYiTTiACNbWKpzufNzr5AL50yUAUUUVACiiigCiiigCiiigCiiigCiiigCiiigCiiigCiiigCiiigCljefBo2KwJZQS0rI34lCO4BHIgMoOvn3N/tFZR5mMuQzUUUViZBRRRQBRRRQBRRRQBRRRQBRRR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98557" y="2514600"/>
            <a:ext cx="509588" cy="70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6" name="Picture 16" descr="https://encrypted-tbn1.gstatic.com/images?q=tbn:ANd9GcStuzwedJm3DBz5rcj4RxOfPa9axcUXgvC8_yZIk3Eb8iJ4AA2CCw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09800" y="4413955"/>
            <a:ext cx="990600" cy="843845"/>
          </a:xfrm>
          <a:prstGeom prst="rect">
            <a:avLst/>
          </a:prstGeom>
          <a:noFill/>
        </p:spPr>
      </p:pic>
      <p:sp>
        <p:nvSpPr>
          <p:cNvPr id="25618" name="AutoShape 18" descr="data:image/jpeg;base64,/9j/4AAQSkZJRgABAQAAAQABAAD/2wCEAAkGBxQSEhQUEhQUFBQUFRUVFRQVFRcUFBUVFRQWFhQUFBQYHCggGBwlHBcUITEhJSkrLi4uFx8zODMsNygtLisBCgoKDg0OGhAQGCwkHBwsLCwsLCwsLCwsLCwsLCwsLCwsLC0sLCwsLCwsLCwsLCwsLCwsLCwsLCwsLCwsLCwsLP/AABEIANIA8QMBIgACEQEDEQH/xAAcAAACAwEBAQEAAAAAAAAAAAABAgADBAUGBwj/xABKEAABAwIDAwgGBgcGBQUAAAABAAIRAyEEEjEFQVEGEyIyQmFxgSNSkaHB8DNDU2Kx0QcUcpKisuEVFiQ0guJUg5PD8WNzo7PS/8QAGAEBAQEBAQAAAAAAAAAAAAAAAAECAwT/xAAiEQEBAQADAAMBAAIDAAAAAAAAARECEiEDMUFRgZFCYXH/2gAMAwEAAhEDEQA/APrmVSFbCMLbKqEMqtyqZVUxVlQKuyqFqCiFIV2RTIiKYRyqzIlyqhIRTgI5UFeVGFZCBCCshCVZCBaiAFITIIFISwnQLUCwiVMikIFSEKwhTKgqhKQroSEIKylVuVDKqKykLVeWpHBRFWVRPCiDqopQUwKw6jCkKIoFhSE0KKoWFITKIhYQhWKQgqyqAKyFIQIjlRUQIWwjlXM5R1nspZmGImTlzDqkDMBfLJuRJFrESn2BVe+kHVDJcZBjKLtbIDSZAzZom6aNxCUhWwlVRXCEK2FAgqyqFquhAoiksQhXJSFRVCBCtyKZUFJCUrRlQhBRCUtWkhIQgz5VFbCiDQEwKRFZb04KYFVhMCgsBRVYKOZA0KQpKkoIoEUEQVFJUQBBFBBh27/lq/8A7VT+QptjumhRPGlTPHVg3lTbAmhVH/pv/lKp5Ox+q4ePsaf8gU33FzzXRQhFBVAUCiEqodRLKBKgZBLmQlUOSlSkqZkQyBQzIEoDKBSqAoGsgllFUWBMEoTBZaEBGEAmRQhSEyKBEZTQhCIAKMoQpCCSilUQNKEoKSg4HLzEsZgqvOOc0OhoLQ+ZkEAlg6IMRe143qj9HOJa/A02tLiaZexxcH2dmLsrS4XABAtYQrOWmIBoOo9GardXOIygOEOgXN/DRYf0fYxrKYwvQzUw5wc0k5w58klpFozDeps1cuPYIKKKoCBRQKqFlRRRAEJRQKASpKBQKgMqZkhKiBpUSKFyBpRVeZRBpCYJUwRcEJggEwRRhFQKKKKiiiCIIqIhYQIToQgRKVYQlIVR5Db20S6oQOxnHV1LTx9i5my9p8zVDrmWhp6N4cQJtO8AwFv2w4CtUFrl/wCAK5BrAvaZEejMxFi6J9y8+3s7ZOr6QpKiC9LgKCiiAIJkECwgQnSkIEhCE8KKCshKQrYSkIEQTKFAiiaVEFwKcFUgpgVGlwKYFUgpg5FXApgqg5OCgdRKCiFAUEZUQBBFBVMCVi2njObAkhocXCTu6DiDrxAW0rznLJoyU3GbOIsSLGJ08Fnlci8Ztx5+o/OTJlzmuM+726LE4gmnHbBI03QR4arFiQXOc0ZmgtBknvcLSNbDXil2VhjTaGmXTrcC+twJtoNVw8x2y6+h8nsWXMY1z87hTl03dOdwgnwj5K7C8dySYOeJgiKZiZkyWTqvXyvRwuxx5zKMoShKBWmDSoklSUDqJMyOZFRRSUCUQCgiUpUAQKJSoqQohKiIIKYFIEyNHBRBSIygtBTByplMCguDk4cqAU0oLpRVIciHqKtQKUPTZkAK4nKqnmpt1sTprodF2yV5raONz0dZIqOEj9kkEfO5Z5XxeP28rXoRW1dcU+4Xc75KXD0ZyAmofotTxD7m2tr+SvxJ9MD0tKX851+KXD9jr/U69xqa/HyXF1eg5NUctQm92P1j12/PsXpZXmtk1Q1zjezKmtz1m+Nl29nPmk08QfxMrt8d8cuf20lBRArowiWVECgMqSlKEohsyMquUJQWEoSkLlMyinlAlJKkoHlRJKiBkUoKaUBRSooDKOZCV5DlU5r62HeGsfzfpGGTDocHZTFolkqW4smvZAoyszMWywzsknLGYXcDBAnW9leqhpRlJKMoHzI5lXKkoPLbT5XMYHsbObM9pmRAJOkXkLy9flCxrLzEtPmeiLkRvK6OIosGLqkBocXvkgHMZgmT4rNtAE0HTm641aCYFYbuEe5ea22vTJwz6Z2coqRuHnRsiG9l0nfvmO5OOUFMR0yeruF4JJ9ogeSXCZulZ0AGPRjXdB3q0F+QWfM/ZtmIO72KXVl4/wAKOULXZgwOdYzbc42Gnct+B5YigIew5CTE9G/ibblXhCZM5uo3VoF5fOm/T3cSsG2r0KWaTftAVL827Uix+Kcbd+zl0z6fRdkYnnKFN4BAcxsTvtE+evmtZWHYf+XoxpzbfwW0r0z6eWggSoUCqiSgSgsG1tqsw4aXteQ92UZG5ukdAb7/AIIqVdrU2120Dm5x4loyktiHGc2nYctpXl8Sc+IpvzuEltg7qgtEtBGgMlegwOKFVgeBEzbeIJF+9Z48tW8cXkoSoUpW2RlCUpQlEPKirlFBeCmlVhEKNaslFVoygGJqZWOcNQ0keQlfKcVygyvaxzbCW6tmS5xIAGupJK+n7QqAU3g72O/CPiF8uxDG5qhLZOZ0G9oZTj3krj8uu3xZ7rs4WsaldjyGhzKpe1zg1xmpYmR+yLdwX0HDYgPaHN0M92hIPvBXzVlQh7yDAzAaTqYHaHd717HkhiM1FzSQSyo4QNwMHTxJV+Pl+J8k/XfQQlRdXEVElWqGgucQANSTACy7K2g2vTDhE6OaDJaeB4SL+amq8vif81U167u0I04arnYyP1ap1Y546ZgJ/WBMzeZ8ie5bcUf8ZU16x7Nuqe18+9YsWTzFTrfSHtAmOdFhwHdqAvP+vR+MGFIzVer1X73cN/DyVgaDTgBnWb60dR6rwxM1OtpU3t9UxH9U7Jg9frN7QHYepaR0NlRJ6s82NJm1Srx3a+/uWHapH6tS0ETxpi1Kpu3fJ3LdssftdTe4H6x+74+A3LDtVk4WnF+lFnB/Yqdo6/nCQr6DsJ3+HpfsBb1y9gPAwtImwDJPgJQ2Nthtc1ADOVxixHQtlJ7zexuvRrhjqFKUZQlXUKV5fbdcPeATBY9wAkxADYcRpqXL0eLxTabczzA9pJ4ADUrwdUTXcWh0FxdLs15fwJ4F27cufyXx04T1z34ktrOzudzYZUIIsQ/Vunge6y9nyULuadmN844W9GywjvleTr0ahL8oEHXM4b2VWzoeK9LyfxWUmmdXOzeWVosufx+cnT5PeL0KUlEpCV6deZCUpKhKUog5lEqiarQEQs9au1jS5xDWjUkwBuuVaHLOqsRSZkcyaOBysr1GhmRuYEOzXAsCw3kjgvINxlUSMgAJMnnGW6oIHStEjzd3r2nKQ9EeD/h3FeTe7rXOrtCdzqX3fnvm3D5L69Hx5n0zY3E1WNzmkCC4T0mnjNpQwPKZtGvTdVY6mBfo2ztLDa1jeDqt+1T6HU9ff58QuRiT1N9h5dA8ApKvLL5j2I/SBhuD/d+aJ5f4f1Xe753LyWEeTksdH+t9+J92v5LXSqHo63a7XNwdr7tVvvyY6cHZx/LilUY5jWPlwInhIO4Du96xcleUNLDtcyC7NlIJgSA2NTrx81noVSTT783rfe1k/msuJcZpRP0fZAO+24e4LPa7rXXjmOq7ECpiS8R0iHRmJMOY4i2nFUYs/wCHrafSHsEfWDdv8UuFcecb1uq3hHUdOnl7k2LPoK37Z0f94b+z4blmVXPwwE1bDSr2Xeq7Xj8VZT0dYdZnYPqv3KrCuu/X676yOy/du+HkrGPu/wAWfWfdqfP/AISkdLZNot2D2C36x2/4eaybWP8AhmAjR56zY7Lx1W6LRsp3V/Yd2y4/Sd+vj5LNjv8ALNiOueq4x1n9o3+e5IVtwnK80KLKQpB0NgGXXm/C2vFYNibcfhy7m8PUOcgPzg6hgIi+sRZct7rsueq36yAbDd2l26+jidOcH/1D1pHHQD8SdXlWZI6P98sR/wAMde/v7+5B3LDE/wDDDXie/v7lgqujnNLGez9+/VPxT13fSX0cOA1z/dPx/Od+X9a68f4OP5QYmsAzmA057GdDDhee6fYq6eCqvcQ6oABvDSSTbidLq0H0sT2x721fu/H+uqh9I7+nBv5b1i22+tzJPI5TMCSfpD2dzD1hPFbNg7OHO03c4SGnNEM3ucDdumh9/enpxPmzf3tb6vetGwzdh/Z3z2378o+ffqfbF5XHrZSlLmQLl6NeUECqsTimsEuO4n2CSqmY5hAMgTxTRqzKLH+v0/XHtRV0x5z9I23GUsM+iDmrVcrW02guddwuQNLA/kVu2Lyha/EVKL3tBZSoOaC5t8wfnI88ot5r5Dyz5QVsQ8B1b0YbLcstnN4CXCw1t744mwMeaVdrpb6ugMAmLZyAPGbBZ/HTq/TocmzL5DtTlfXwbDFUPlzY7Ygai5sIO5bcZ+kI06YfzkzGUFga54ky4A6ix4ajjKz2Xo9vyiMtb/r493C68rVnpW3u9f1qXf8APtlH8p2PpZ69VoYYDCWjtibAaj8IKLcj2lzTmEuuGSJz0vbp567ly5XXXjM8X7WPof8AWeP3u+Vx8W7qTwH8h4rr7XEUf9fCPW3Li4s9S+4a27JViVME4ej00f6v3tFrwx+j06r/AFeDvmyw4N/0dx295vr7U9Jz81CAXNirmcCYbZ2XMD82VHQwpE0dO36vF1rD8FXingGlMTze8OO8TvPvTYZ16N/X9a/W3n4+STEETTuR0D2mt3jcLHyWVa8GWmq2I6rOyQepUi+mk+/iFbi/oK+vWdqwD1bgdod+9U4F3pWX7Le3P1dSDG/x3x3J8QC5lZgy9J729Zx6UMPS9W02HcpFrFhX9Nw76vYnVtTf7PHzVjHxzmurI6A4P0G9I/AvJOTK1xLyHHMR0g4GREb47tdyowGy6zec51zH5iIAkesbkCRAMBXxJrs7Kceh1uo7Vgb2hrGhvp3FVbSB/VhOaecPWAJ+kduFo4d0KYSmWlkBoytIJl2hc1xie5p17kmMI/VTGSBVOgIbJrmdbzfzPcpCuQXHoWd1Gn6MHdoeB7l2arrPjXM3TX6MerB9/wAFwC9pyklo9E06uiL6X0XbxDhldfey3WOg7LrK1IuxJINXXUR1vvaQ78IVmJn0vi3j3/eHuhcza8l/RLB6VhcHBpLhkcCKc6uv2v8AzVjds0+dDAQRXAId0OzpGYXmT1vIarON67LT6V37beO9r/vfD27trPpD4D4rBI5x+vWp+pw9u/f5LY2s0VcpgEtBAm5AmYHdI9vgpFqu+bfq3191Znf8+Cv2NbLNojXNucT2j3rFiMQxjiTlENLtHZobWlxA32BPjfReYr8rx9HRptOaWSZg5iAI+eC3JdY/H1X9ab6zf3gvlf6QuWLxiKTKbzzdN4qODRUpvJbbI+ReCCbWMid64z9tlodTe28Fpt90AEed/NeZxtGnUFeo30ZYWAMuc/OPcCXE8AB4rtL/AFy6Z+vbcs+VBfhi1jgHVGgvDiM+R7Q1zA2LxeSCudya5SOcGte7eASX9JxtPR4Rvn+nicTiC4BugGjRYTvXS2RiGtpVDzbTUD6UOMAgHPmAk74M+XBLPPVk98fS/wBbpfas/feovA/2mPUHu/NRZ9XI88+pm1J4eSswlJpqAElrbzAk2BNp7wsyvwXWHgf5SulvhJtTF1y4j5t4e1DENIyy7NLQ4XJyi8NvpEblU9vz3K2t9X+wP5nKoapiTAE6Cw8NCr8JtWoxjqbXFrX6xqbi06xYewLC8pQbqZFtr23Jfbr385RqPc4GHtBvBaIdfvBHmqeU22XCswU3Q2kG6GJdAkHiNy85snEFtVhBgnok9zhHl4rPWdcjfKz19NelqcqX5GZBDmxeSZObpAjgR5rbhOWOXKHMmA+TN5JdkAndBaD/AEXjKb1ZT6Rjz47vHir1ievrmzsRmGHcNHB53754u/PyWLFbRYazKQPSbTk9EOuTOXuMAHTeF49+3n06VBlJ0c2HAuhsklxI1mIHfe6x7NxbnYqm8l0ueJi5uYPuWJw2tdn1HZx9KzXqU+xl+rq9rUeG7zXFxm2KlFjXlr+nUcyOdgDKQMzSKfSBngIIK6GDr0xUp+k0a0XNjlZVBngb7+5cXFOaWDK4EmpUcQdBOUSOIgTPiuUnrob+8ryYyu+k5v6Y+3qaIU9vvBbDCMxeD6V3YG/orjvfBblj6STv6Nul3b/Yi57g+Do2pVDujumAe6b3XTrP4ztdSjygqVCxuUjnGu6XOPOWCR8JXWZii3C1MxMMqi8ycrXtvf4LhUAMzIEDI4kC8EZiACLLmbZ2sRzlBo6DjJLh0pc7NI7lM/ib/S7Z2+57WtplzcuUZp6RIm9tJ3rk1dovJMvcZsZJMxBEz4LI4qpxPktziWuhWxlR8SS4gl03Js0SfIN9gV2DquFUPJYMoa/pwRlcW5Ysdzge73LNgmnK+DaCCJ1PNVIt5lXsoG4gkmiy0d9Mbr7pWmev6+pO2m0VjT7TwHgT6pYPV0Mk+W7d5naG23/rz6rgz0AIpyCYHONkgiYc4Eid2ZczFbSL8VTe3onLSDQBoCBYe0rI/F5w9xu4MAJi8c4wX+dy4SY630+Nx76lbM513c4ePWY4wN2/3rBs+sRlH3gbgSNN/BNgTNVnfb+Eqqm64NozDhOvDX5C6M4tx9QkuEmxcB3CSbec+1YqE81W8af85Vu0XekeL9Z4/iMpsORzVX/l/wAxV/4z/Bm8r/lzRSJ1W7C0YpVJv0qX/cCpLty1Yd/oqvjS/F6crU4yb/tRzAUS5jwKinpkXt2FXOlOPGArqfJ/ENvDPNw32Wo4bEnVtQzrNSPdMKN2VVmeaud5LT+KvY6qf7IDW9KowOt22Zd06X4+5UVMEDrWoyBAh26/dxJXRGyqv2Lf3mJ2bGq76TfIsU7L1eZdhz3eRBUGHPEe8/gF6V2w6u6m3zc1KNh1/s6X7y12Tq4lPCCxzwRfq8O+Va7CtIjPvnqngu63Ydb1KX739FDsCtubS95+Cz2p1cOlgmCZfM20IhPSwdMXLzOmv+1docnK0WFIe38kw5N1uNL93/am0yORSo0W9omRAk9+ohuqvpvotLHNsWdWM2skz1dZJXQbyarTd1K33f8AarTybqetTHg3+im1cjC3aDAZ17+kePd3n2pztVsCB/CLT4hbP7uVdz6Q/wBBUHJuv9sz9xRXPO0AdM3tA90JjtO5MGSbyW75PBbxybq76zf3EzOTz/tGH/lpSRzztInVk6jVuh1iB4qtzaDyc7HzxaA32jNC6o5OP+0b/wBMJjyafP0w/cBT2DhnAUN36xJtJDCAd1t/uWd2x2/aP86QH/cXohyZf9v55fLQn5lP/dp/238An8VdqZHn8FTo0ndLnHgdnKA2eJh97SIOoXWwtXA5gSajTIIkPyyIIlslsd2llqHJxw+t/wDjH5oP5LTrV/gH5ptTFjNg4OqS5r80mevHsC0VuTlEsawNeGtJgtIk5tczhc7tTuHBY6fJfKQRWfI3hoHxXVweDqs+ve4cHNbHt196umOQ7knR41Pb/RU1+SN5Y9wi40m3mCvXBzvunxQc472jyKqPA1uSVUknMSSZJLTcnW8qn+wa7GuaASx0F0NB6lxAJnXwX0VkeHiFqDrQ7KQREW32hPTx8tp7EdALudbb7O34yozCtYRSJzNqubmMFj2hkmGkyLybkFfUqgY7Vs/6oWSvhaR7J9zvxal/9NeF/suh97/rs/8AwovYf2dR9X+Fv5KKb/2vqop2BRROTc+lgCV+iiiT6Zv2jkpKiiKcGyrDjxOqiiiQzXHirAVFFBESooiUVPn3qKKKJUUUVU4CCiiIiVxUURC5lCVFEqlc4qprzxKKiAlxUB+fYooiIHKBxUUSECo88SqecPE+1RRFDnDxPtUUUV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19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48400" y="4275342"/>
            <a:ext cx="1116240" cy="906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" name="Text Box 16"/>
          <p:cNvSpPr txBox="1">
            <a:spLocks noChangeArrowheads="1"/>
          </p:cNvSpPr>
          <p:nvPr/>
        </p:nvSpPr>
        <p:spPr bwMode="auto">
          <a:xfrm>
            <a:off x="2026542" y="4165902"/>
            <a:ext cx="990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Студенты</a:t>
            </a: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0" name="Text Box 16"/>
          <p:cNvSpPr txBox="1">
            <a:spLocks noChangeArrowheads="1"/>
          </p:cNvSpPr>
          <p:nvPr/>
        </p:nvSpPr>
        <p:spPr bwMode="auto">
          <a:xfrm>
            <a:off x="1493142" y="3861022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 smtClean="0">
                <a:solidFill>
                  <a:srgbClr val="CC0000"/>
                </a:solidFill>
              </a:rPr>
              <a:t>Комиссия до 2%</a:t>
            </a:r>
            <a:endParaRPr lang="ru-RU" sz="1000" b="1" dirty="0">
              <a:solidFill>
                <a:srgbClr val="CC0000"/>
              </a:solidFill>
            </a:endParaRPr>
          </a:p>
        </p:txBody>
      </p:sp>
      <p:sp>
        <p:nvSpPr>
          <p:cNvPr id="94" name="Text Box 23"/>
          <p:cNvSpPr txBox="1">
            <a:spLocks noChangeArrowheads="1"/>
          </p:cNvSpPr>
          <p:nvPr/>
        </p:nvSpPr>
        <p:spPr bwMode="auto">
          <a:xfrm>
            <a:off x="762000" y="5943600"/>
            <a:ext cx="8153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300" b="1" dirty="0" smtClean="0">
                <a:solidFill>
                  <a:srgbClr val="000099"/>
                </a:solidFill>
              </a:rPr>
              <a:t>Каждые 5-10 лет – списание части долгов (до 20%) и пересчет бюджетных дотаций:  </a:t>
            </a:r>
            <a:br>
              <a:rPr lang="ru-RU" sz="1300" b="1" dirty="0" smtClean="0">
                <a:solidFill>
                  <a:srgbClr val="000099"/>
                </a:solidFill>
              </a:rPr>
            </a:br>
            <a:r>
              <a:rPr lang="ru-RU" sz="1300" b="1" dirty="0" smtClean="0">
                <a:solidFill>
                  <a:srgbClr val="000099"/>
                </a:solidFill>
              </a:rPr>
              <a:t>Дотации = Стипендии + Списанные долги</a:t>
            </a:r>
            <a:endParaRPr lang="ru-RU" sz="1300" b="1" dirty="0">
              <a:solidFill>
                <a:srgbClr val="000099"/>
              </a:solidFill>
            </a:endParaRPr>
          </a:p>
        </p:txBody>
      </p:sp>
      <p:pic>
        <p:nvPicPr>
          <p:cNvPr id="25621" name="Picture 21" descr="https://encrypted-tbn2.gstatic.com/images?q=tbn:ANd9GcQleocmcUCPZ3lS3rqHKlzg-8NLXp13fFLIbWX3cZNsPF8LcZs3a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557" y="5631243"/>
            <a:ext cx="174445" cy="304800"/>
          </a:xfrm>
          <a:prstGeom prst="rect">
            <a:avLst/>
          </a:prstGeom>
          <a:noFill/>
        </p:spPr>
      </p:pic>
      <p:pic>
        <p:nvPicPr>
          <p:cNvPr id="97" name="Picture 21" descr="https://encrypted-tbn2.gstatic.com/images?q=tbn:ANd9GcQleocmcUCPZ3lS3rqHKlzg-8NLXp13fFLIbWX3cZNsPF8LcZs3a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557" y="5973828"/>
            <a:ext cx="174445" cy="304800"/>
          </a:xfrm>
          <a:prstGeom prst="rect">
            <a:avLst/>
          </a:prstGeom>
          <a:noFill/>
        </p:spPr>
      </p:pic>
      <p:pic>
        <p:nvPicPr>
          <p:cNvPr id="100" name="Picture 21" descr="https://encrypted-tbn2.gstatic.com/images?q=tbn:ANd9GcQleocmcUCPZ3lS3rqHKlzg-8NLXp13fFLIbWX3cZNsPF8LcZs3a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557" y="6446772"/>
            <a:ext cx="174445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21953</TotalTime>
  <Words>445</Words>
  <Application>Microsoft Office PowerPoint</Application>
  <PresentationFormat>Экран (4:3)</PresentationFormat>
  <Paragraphs>99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Оформление по умолчанию</vt:lpstr>
      <vt:lpstr>Бедность и неравенство: структура цены и спроса</vt:lpstr>
      <vt:lpstr>Структура цены предложения</vt:lpstr>
      <vt:lpstr>Объективные причины неравенства</vt:lpstr>
      <vt:lpstr>Рецепты временные и вечные</vt:lpstr>
      <vt:lpstr>Государственная беспроцентная ссуда</vt:lpstr>
      <vt:lpstr>Государственная беспроцентная ссуда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Andrey</dc:creator>
  <cp:lastModifiedBy>V</cp:lastModifiedBy>
  <cp:revision>610</cp:revision>
  <cp:lastPrinted>1601-01-01T00:00:00Z</cp:lastPrinted>
  <dcterms:created xsi:type="dcterms:W3CDTF">1601-01-01T00:00:00Z</dcterms:created>
  <dcterms:modified xsi:type="dcterms:W3CDTF">2016-02-11T18:55:09Z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