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6" r:id="rId2"/>
    <p:sldId id="267" r:id="rId3"/>
    <p:sldId id="268" r:id="rId4"/>
    <p:sldId id="269" r:id="rId5"/>
    <p:sldId id="276" r:id="rId6"/>
    <p:sldId id="277" r:id="rId7"/>
    <p:sldId id="278" r:id="rId8"/>
    <p:sldId id="279" r:id="rId9"/>
    <p:sldId id="280" r:id="rId10"/>
    <p:sldId id="281" r:id="rId11"/>
    <p:sldId id="270" r:id="rId12"/>
    <p:sldId id="271" r:id="rId13"/>
    <p:sldId id="282" r:id="rId14"/>
    <p:sldId id="272" r:id="rId15"/>
    <p:sldId id="274" r:id="rId16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1" autoAdjust="0"/>
    <p:restoredTop sz="94660"/>
  </p:normalViewPr>
  <p:slideViewPr>
    <p:cSldViewPr>
      <p:cViewPr varScale="1">
        <p:scale>
          <a:sx n="79" d="100"/>
          <a:sy n="79" d="100"/>
        </p:scale>
        <p:origin x="-102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Documents%20and%20Settings\Admin\&#1056;&#1072;&#1073;&#1086;&#1095;&#1080;&#1081;%20&#1089;&#1090;&#1086;&#1083;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553305836770405"/>
          <c:y val="6.957621758380772E-2"/>
          <c:w val="0.78851345164763342"/>
          <c:h val="0.83584096579957856"/>
        </c:manualLayout>
      </c:layout>
      <c:scatterChart>
        <c:scatterStyle val="smoothMarker"/>
        <c:varyColors val="0"/>
        <c:ser>
          <c:idx val="0"/>
          <c:order val="0"/>
          <c:spPr>
            <a:ln>
              <a:noFill/>
            </a:ln>
          </c:spPr>
          <c:dLbls>
            <c:dLbl>
              <c:idx val="5"/>
              <c:layout>
                <c:manualLayout>
                  <c:x val="-1.6707343127256805E-2"/>
                  <c:y val="1.262626262626264E-2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А(1,158; 6,55) 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2.900331335733938E-2"/>
                  <c:y val="0.5325629724551153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en-US" dirty="0"/>
                      <a:t>Y = -874,3 + </a:t>
                    </a:r>
                    <a:r>
                      <a:rPr lang="en-US" dirty="0" smtClean="0"/>
                      <a:t>1521,3</a:t>
                    </a:r>
                    <a:r>
                      <a:rPr lang="en-US" dirty="0" smtClean="0">
                        <a:sym typeface="Symbol"/>
                      </a:rPr>
                      <a:t></a:t>
                    </a:r>
                    <a:r>
                      <a:rPr lang="en-US" dirty="0" smtClean="0"/>
                      <a:t>X </a:t>
                    </a:r>
                    <a:r>
                      <a:rPr lang="en-US" dirty="0"/>
                      <a:t>- </a:t>
                    </a:r>
                    <a:r>
                      <a:rPr lang="en-US" dirty="0" smtClean="0"/>
                      <a:t>656,8</a:t>
                    </a:r>
                    <a:r>
                      <a:rPr lang="en-US" dirty="0" smtClean="0">
                        <a:sym typeface="Symbol"/>
                      </a:rPr>
                      <a:t></a:t>
                    </a:r>
                    <a:r>
                      <a:rPr lang="en-US" dirty="0" smtClean="0"/>
                      <a:t>X</a:t>
                    </a:r>
                    <a:r>
                      <a:rPr lang="en-US" baseline="30000" dirty="0" smtClean="0"/>
                      <a:t>2</a:t>
                    </a:r>
                    <a:r>
                      <a:rPr lang="en-US" dirty="0"/>
                      <a:t>
R² = </a:t>
                    </a:r>
                    <a:r>
                      <a:rPr lang="en-US" dirty="0" smtClean="0"/>
                      <a:t>0,822</a:t>
                    </a:r>
                    <a:endParaRPr lang="ru-RU" dirty="0" smtClean="0"/>
                  </a:p>
                  <a:p>
                    <a:pPr>
                      <a:defRPr/>
                    </a:pPr>
                    <a:r>
                      <a:rPr lang="en-US" dirty="0" smtClean="0"/>
                      <a:t>F=25,4</a:t>
                    </a:r>
                  </a:p>
                  <a:p>
                    <a:pPr>
                      <a:defRPr/>
                    </a:pPr>
                    <a:r>
                      <a:rPr lang="en-US" dirty="0" smtClean="0"/>
                      <a:t>t</a:t>
                    </a:r>
                    <a:r>
                      <a:rPr lang="en-US" baseline="-25000" dirty="0" smtClean="0"/>
                      <a:t>0</a:t>
                    </a:r>
                    <a:r>
                      <a:rPr lang="en-US" dirty="0" smtClean="0"/>
                      <a:t>=-3,63;</a:t>
                    </a:r>
                    <a:r>
                      <a:rPr lang="en-US" baseline="0" dirty="0" smtClean="0"/>
                      <a:t>  t</a:t>
                    </a:r>
                    <a:r>
                      <a:rPr lang="en-US" baseline="-25000" dirty="0" smtClean="0"/>
                      <a:t>1</a:t>
                    </a:r>
                    <a:r>
                      <a:rPr lang="en-US" baseline="0" dirty="0" smtClean="0"/>
                      <a:t>=3,51;  t</a:t>
                    </a:r>
                    <a:r>
                      <a:rPr lang="en-US" baseline="-25000" dirty="0" smtClean="0"/>
                      <a:t>2</a:t>
                    </a:r>
                    <a:r>
                      <a:rPr lang="en-US" baseline="0" dirty="0" smtClean="0"/>
                      <a:t>=-3,37</a:t>
                    </a:r>
                    <a:endParaRPr lang="en-US" dirty="0"/>
                  </a:p>
                </c:rich>
              </c:tx>
              <c:numFmt formatCode="General" sourceLinked="0"/>
            </c:trendlineLbl>
          </c:trendline>
          <c:xVal>
            <c:numRef>
              <c:f>Лист4!$C$13:$C$26</c:f>
              <c:numCache>
                <c:formatCode>0.00</c:formatCode>
                <c:ptCount val="14"/>
                <c:pt idx="0">
                  <c:v>1.1648952797749299</c:v>
                </c:pt>
                <c:pt idx="1">
                  <c:v>1.1549295344193085</c:v>
                </c:pt>
                <c:pt idx="2">
                  <c:v>1.1378006146841975</c:v>
                </c:pt>
                <c:pt idx="3">
                  <c:v>1.2028207692907067</c:v>
                </c:pt>
                <c:pt idx="4">
                  <c:v>1.1930609483571657</c:v>
                </c:pt>
                <c:pt idx="5">
                  <c:v>1.1517004710527141</c:v>
                </c:pt>
                <c:pt idx="6">
                  <c:v>1.1380442067934444</c:v>
                </c:pt>
                <c:pt idx="7">
                  <c:v>1.1795971403793428</c:v>
                </c:pt>
                <c:pt idx="8">
                  <c:v>1.0199372282295041</c:v>
                </c:pt>
                <c:pt idx="9">
                  <c:v>1.14187038581907</c:v>
                </c:pt>
                <c:pt idx="10">
                  <c:v>1.1591444759946128</c:v>
                </c:pt>
                <c:pt idx="11">
                  <c:v>1.0743569883950579</c:v>
                </c:pt>
                <c:pt idx="12">
                  <c:v>1.0504674830592995</c:v>
                </c:pt>
                <c:pt idx="13">
                  <c:v>1.0719418860524321</c:v>
                </c:pt>
              </c:numCache>
            </c:numRef>
          </c:xVal>
          <c:yVal>
            <c:numRef>
              <c:f>Лист4!$B$13:$B$26</c:f>
              <c:numCache>
                <c:formatCode>0.00</c:formatCode>
                <c:ptCount val="14"/>
                <c:pt idx="0">
                  <c:v>5.0919842312746084</c:v>
                </c:pt>
                <c:pt idx="1">
                  <c:v>4.7436698968427891</c:v>
                </c:pt>
                <c:pt idx="2">
                  <c:v>7.2958543311198838</c:v>
                </c:pt>
                <c:pt idx="3">
                  <c:v>7.1759491922491492</c:v>
                </c:pt>
                <c:pt idx="4">
                  <c:v>6.3761870270432581</c:v>
                </c:pt>
                <c:pt idx="5">
                  <c:v>8.1534319728839364</c:v>
                </c:pt>
                <c:pt idx="6">
                  <c:v>8.5350802093819595</c:v>
                </c:pt>
                <c:pt idx="7">
                  <c:v>5.2479535316216896</c:v>
                </c:pt>
                <c:pt idx="8">
                  <c:v>-7.8208850264414309</c:v>
                </c:pt>
                <c:pt idx="9">
                  <c:v>4.5037256249300412</c:v>
                </c:pt>
                <c:pt idx="10">
                  <c:v>4.2641765657112813</c:v>
                </c:pt>
                <c:pt idx="11">
                  <c:v>3.405546803522526</c:v>
                </c:pt>
                <c:pt idx="12">
                  <c:v>1.340797614255095</c:v>
                </c:pt>
                <c:pt idx="13">
                  <c:v>0.64048576496264786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7916032"/>
        <c:axId val="97917952"/>
      </c:scatterChart>
      <c:valAx>
        <c:axId val="97916032"/>
        <c:scaling>
          <c:orientation val="minMax"/>
          <c:min val="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X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88585174824586055"/>
              <c:y val="0.38650609850239309"/>
            </c:manualLayout>
          </c:layout>
          <c:overlay val="0"/>
        </c:title>
        <c:numFmt formatCode="0.00" sourceLinked="1"/>
        <c:majorTickMark val="out"/>
        <c:minorTickMark val="none"/>
        <c:tickLblPos val="nextTo"/>
        <c:crossAx val="97917952"/>
        <c:crosses val="autoZero"/>
        <c:crossBetween val="midCat"/>
      </c:valAx>
      <c:valAx>
        <c:axId val="97917952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Y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1.6707343127256805E-2"/>
              <c:y val="3.1380517662996113E-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97916032"/>
        <c:crosses val="autoZero"/>
        <c:crossBetween val="midCat"/>
        <c:majorUnit val="5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73144998886973"/>
          <c:y val="7.0505287896592245E-2"/>
          <c:w val="0.78979846454104474"/>
          <c:h val="0.8443144531057634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Лист4!$B$1</c:f>
              <c:strCache>
                <c:ptCount val="1"/>
                <c:pt idx="0">
                  <c:v>GDP_growth</c:v>
                </c:pt>
              </c:strCache>
            </c:strRef>
          </c:tx>
          <c:spPr>
            <a:ln>
              <a:noFill/>
            </a:ln>
          </c:spPr>
          <c:trendline>
            <c:trendlineType val="poly"/>
            <c:order val="2"/>
            <c:dispRSqr val="0"/>
            <c:dispEq val="0"/>
          </c:trendline>
          <c:xVal>
            <c:numRef>
              <c:f>Лист4!$C$13:$C$22</c:f>
              <c:numCache>
                <c:formatCode>0.00</c:formatCode>
                <c:ptCount val="10"/>
                <c:pt idx="0">
                  <c:v>1.1648952797749299</c:v>
                </c:pt>
                <c:pt idx="1">
                  <c:v>1.1549295344193085</c:v>
                </c:pt>
                <c:pt idx="2">
                  <c:v>1.1378006146841975</c:v>
                </c:pt>
                <c:pt idx="3">
                  <c:v>1.2028207692907067</c:v>
                </c:pt>
                <c:pt idx="4">
                  <c:v>1.1930609483571657</c:v>
                </c:pt>
                <c:pt idx="5">
                  <c:v>1.1517004710527141</c:v>
                </c:pt>
                <c:pt idx="6">
                  <c:v>1.1380442067934444</c:v>
                </c:pt>
                <c:pt idx="7">
                  <c:v>1.1795971403793428</c:v>
                </c:pt>
                <c:pt idx="8">
                  <c:v>1.0199372282295041</c:v>
                </c:pt>
                <c:pt idx="9">
                  <c:v>1.14187038581907</c:v>
                </c:pt>
              </c:numCache>
            </c:numRef>
          </c:xVal>
          <c:yVal>
            <c:numRef>
              <c:f>Лист4!$B$13:$B$22</c:f>
              <c:numCache>
                <c:formatCode>0.00</c:formatCode>
                <c:ptCount val="10"/>
                <c:pt idx="0">
                  <c:v>5.0919842312746084</c:v>
                </c:pt>
                <c:pt idx="1">
                  <c:v>4.7436698968427891</c:v>
                </c:pt>
                <c:pt idx="2">
                  <c:v>7.2958543311198838</c:v>
                </c:pt>
                <c:pt idx="3">
                  <c:v>7.1759491922491492</c:v>
                </c:pt>
                <c:pt idx="4">
                  <c:v>6.3761870270432581</c:v>
                </c:pt>
                <c:pt idx="5">
                  <c:v>8.1534319728839364</c:v>
                </c:pt>
                <c:pt idx="6">
                  <c:v>8.5350802093819595</c:v>
                </c:pt>
                <c:pt idx="7">
                  <c:v>5.2479535316216896</c:v>
                </c:pt>
                <c:pt idx="8">
                  <c:v>-7.8208850264414309</c:v>
                </c:pt>
                <c:pt idx="9">
                  <c:v>4.5037256249300412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7965184"/>
        <c:axId val="97966720"/>
      </c:scatterChart>
      <c:valAx>
        <c:axId val="97965184"/>
        <c:scaling>
          <c:orientation val="minMax"/>
          <c:max val="1.2"/>
          <c:min val="1"/>
        </c:scaling>
        <c:delete val="0"/>
        <c:axPos val="b"/>
        <c:numFmt formatCode="0.00" sourceLinked="0"/>
        <c:majorTickMark val="out"/>
        <c:minorTickMark val="none"/>
        <c:tickLblPos val="nextTo"/>
        <c:crossAx val="97966720"/>
        <c:crosses val="autoZero"/>
        <c:crossBetween val="midCat"/>
        <c:majorUnit val="5.000000000000001E-2"/>
      </c:valAx>
      <c:valAx>
        <c:axId val="97966720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97965184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31913274607512"/>
          <c:y val="0.10214795879569238"/>
          <c:w val="0.78547851820535852"/>
          <c:h val="0.7957040824086152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Лист4!$B$1</c:f>
              <c:strCache>
                <c:ptCount val="1"/>
                <c:pt idx="0">
                  <c:v>GDP_growth</c:v>
                </c:pt>
              </c:strCache>
            </c:strRef>
          </c:tx>
          <c:spPr>
            <a:ln>
              <a:noFill/>
            </a:ln>
          </c:spPr>
          <c:trendline>
            <c:trendlineType val="poly"/>
            <c:order val="2"/>
            <c:dispRSqr val="0"/>
            <c:dispEq val="0"/>
          </c:trendline>
          <c:xVal>
            <c:numRef>
              <c:f>Лист4!$C$14:$C$23</c:f>
              <c:numCache>
                <c:formatCode>0.00</c:formatCode>
                <c:ptCount val="10"/>
                <c:pt idx="0">
                  <c:v>1.1549295344193085</c:v>
                </c:pt>
                <c:pt idx="1">
                  <c:v>1.1378006146841975</c:v>
                </c:pt>
                <c:pt idx="2">
                  <c:v>1.2028207692907067</c:v>
                </c:pt>
                <c:pt idx="3">
                  <c:v>1.1930609483571657</c:v>
                </c:pt>
                <c:pt idx="4">
                  <c:v>1.1517004710527141</c:v>
                </c:pt>
                <c:pt idx="5">
                  <c:v>1.1380442067934444</c:v>
                </c:pt>
                <c:pt idx="6">
                  <c:v>1.1795971403793428</c:v>
                </c:pt>
                <c:pt idx="7">
                  <c:v>1.0199372282295041</c:v>
                </c:pt>
                <c:pt idx="8">
                  <c:v>1.14187038581907</c:v>
                </c:pt>
                <c:pt idx="9">
                  <c:v>1.1591444759946128</c:v>
                </c:pt>
              </c:numCache>
            </c:numRef>
          </c:xVal>
          <c:yVal>
            <c:numRef>
              <c:f>Лист4!$B$14:$B$23</c:f>
              <c:numCache>
                <c:formatCode>0.00</c:formatCode>
                <c:ptCount val="10"/>
                <c:pt idx="0">
                  <c:v>4.7436698968427891</c:v>
                </c:pt>
                <c:pt idx="1">
                  <c:v>7.2958543311198838</c:v>
                </c:pt>
                <c:pt idx="2">
                  <c:v>7.1759491922491492</c:v>
                </c:pt>
                <c:pt idx="3">
                  <c:v>6.3761870270432581</c:v>
                </c:pt>
                <c:pt idx="4">
                  <c:v>8.1534319728839364</c:v>
                </c:pt>
                <c:pt idx="5">
                  <c:v>8.5350802093819595</c:v>
                </c:pt>
                <c:pt idx="6">
                  <c:v>5.2479535316216896</c:v>
                </c:pt>
                <c:pt idx="7">
                  <c:v>-7.8208850264414309</c:v>
                </c:pt>
                <c:pt idx="8">
                  <c:v>4.5037256249300412</c:v>
                </c:pt>
                <c:pt idx="9">
                  <c:v>4.2641765657112813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9192832"/>
        <c:axId val="99194368"/>
      </c:scatterChart>
      <c:valAx>
        <c:axId val="99192832"/>
        <c:scaling>
          <c:orientation val="minMax"/>
          <c:max val="1.2"/>
          <c:min val="1"/>
        </c:scaling>
        <c:delete val="0"/>
        <c:axPos val="b"/>
        <c:numFmt formatCode="0.00" sourceLinked="0"/>
        <c:majorTickMark val="out"/>
        <c:minorTickMark val="none"/>
        <c:tickLblPos val="nextTo"/>
        <c:crossAx val="99194368"/>
        <c:crosses val="autoZero"/>
        <c:crossBetween val="midCat"/>
      </c:valAx>
      <c:valAx>
        <c:axId val="9919436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9919283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50060460018805"/>
          <c:y val="0.10214795879569238"/>
          <c:w val="0.77893574033714963"/>
          <c:h val="0.7866876835472203"/>
        </c:manualLayout>
      </c:layout>
      <c:scatterChart>
        <c:scatterStyle val="smoothMarker"/>
        <c:varyColors val="0"/>
        <c:ser>
          <c:idx val="0"/>
          <c:order val="0"/>
          <c:tx>
            <c:strRef>
              <c:f>Лист4!$B$1</c:f>
              <c:strCache>
                <c:ptCount val="1"/>
                <c:pt idx="0">
                  <c:v>GDP_growth</c:v>
                </c:pt>
              </c:strCache>
            </c:strRef>
          </c:tx>
          <c:spPr>
            <a:ln>
              <a:noFill/>
            </a:ln>
          </c:spPr>
          <c:trendline>
            <c:trendlineType val="poly"/>
            <c:order val="2"/>
            <c:dispRSqr val="0"/>
            <c:dispEq val="0"/>
          </c:trendline>
          <c:xVal>
            <c:numRef>
              <c:f>Лист4!$C$15:$C$24</c:f>
              <c:numCache>
                <c:formatCode>0.00</c:formatCode>
                <c:ptCount val="10"/>
                <c:pt idx="0">
                  <c:v>1.1378006146841975</c:v>
                </c:pt>
                <c:pt idx="1">
                  <c:v>1.2028207692907067</c:v>
                </c:pt>
                <c:pt idx="2">
                  <c:v>1.1930609483571657</c:v>
                </c:pt>
                <c:pt idx="3">
                  <c:v>1.1517004710527141</c:v>
                </c:pt>
                <c:pt idx="4">
                  <c:v>1.1380442067934444</c:v>
                </c:pt>
                <c:pt idx="5">
                  <c:v>1.1795971403793428</c:v>
                </c:pt>
                <c:pt idx="6">
                  <c:v>1.0199372282295041</c:v>
                </c:pt>
                <c:pt idx="7">
                  <c:v>1.14187038581907</c:v>
                </c:pt>
                <c:pt idx="8">
                  <c:v>1.1591444759946128</c:v>
                </c:pt>
                <c:pt idx="9">
                  <c:v>1.0743569883950579</c:v>
                </c:pt>
              </c:numCache>
            </c:numRef>
          </c:xVal>
          <c:yVal>
            <c:numRef>
              <c:f>Лист4!$B$15:$B$24</c:f>
              <c:numCache>
                <c:formatCode>0.00</c:formatCode>
                <c:ptCount val="10"/>
                <c:pt idx="0">
                  <c:v>7.2958543311198838</c:v>
                </c:pt>
                <c:pt idx="1">
                  <c:v>7.1759491922491492</c:v>
                </c:pt>
                <c:pt idx="2">
                  <c:v>6.3761870270432581</c:v>
                </c:pt>
                <c:pt idx="3">
                  <c:v>8.1534319728839364</c:v>
                </c:pt>
                <c:pt idx="4">
                  <c:v>8.5350802093819595</c:v>
                </c:pt>
                <c:pt idx="5">
                  <c:v>5.2479535316216896</c:v>
                </c:pt>
                <c:pt idx="6">
                  <c:v>-7.8208850264414309</c:v>
                </c:pt>
                <c:pt idx="7">
                  <c:v>4.5037256249300412</c:v>
                </c:pt>
                <c:pt idx="8">
                  <c:v>4.2641765657112813</c:v>
                </c:pt>
                <c:pt idx="9">
                  <c:v>3.405546803522526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797056"/>
        <c:axId val="100798848"/>
      </c:scatterChart>
      <c:valAx>
        <c:axId val="100797056"/>
        <c:scaling>
          <c:orientation val="minMax"/>
          <c:max val="1.2"/>
          <c:min val="1"/>
        </c:scaling>
        <c:delete val="0"/>
        <c:axPos val="b"/>
        <c:numFmt formatCode="0.00" sourceLinked="0"/>
        <c:majorTickMark val="out"/>
        <c:minorTickMark val="none"/>
        <c:tickLblPos val="nextTo"/>
        <c:crossAx val="100798848"/>
        <c:crosses val="autoZero"/>
        <c:crossBetween val="midCat"/>
      </c:valAx>
      <c:valAx>
        <c:axId val="10079884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10079705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12123205150416"/>
          <c:y val="0.1015574566581563"/>
          <c:w val="0.7951047992835576"/>
          <c:h val="0.78774765342697817"/>
        </c:manualLayout>
      </c:layout>
      <c:scatterChart>
        <c:scatterStyle val="smoothMarker"/>
        <c:varyColors val="0"/>
        <c:ser>
          <c:idx val="0"/>
          <c:order val="0"/>
          <c:tx>
            <c:strRef>
              <c:f>Лист4!$B$1</c:f>
              <c:strCache>
                <c:ptCount val="1"/>
                <c:pt idx="0">
                  <c:v>GDP_growth</c:v>
                </c:pt>
              </c:strCache>
            </c:strRef>
          </c:tx>
          <c:spPr>
            <a:ln>
              <a:noFill/>
            </a:ln>
          </c:spPr>
          <c:trendline>
            <c:trendlineType val="poly"/>
            <c:order val="2"/>
            <c:dispRSqr val="0"/>
            <c:dispEq val="0"/>
          </c:trendline>
          <c:xVal>
            <c:numRef>
              <c:f>Лист4!$C$16:$C$25</c:f>
              <c:numCache>
                <c:formatCode>0.00</c:formatCode>
                <c:ptCount val="10"/>
                <c:pt idx="0">
                  <c:v>1.2028207692907067</c:v>
                </c:pt>
                <c:pt idx="1">
                  <c:v>1.1930609483571657</c:v>
                </c:pt>
                <c:pt idx="2">
                  <c:v>1.1517004710527141</c:v>
                </c:pt>
                <c:pt idx="3">
                  <c:v>1.1380442067934444</c:v>
                </c:pt>
                <c:pt idx="4">
                  <c:v>1.1795971403793428</c:v>
                </c:pt>
                <c:pt idx="5">
                  <c:v>1.0199372282295041</c:v>
                </c:pt>
                <c:pt idx="6">
                  <c:v>1.14187038581907</c:v>
                </c:pt>
                <c:pt idx="7">
                  <c:v>1.1591444759946128</c:v>
                </c:pt>
                <c:pt idx="8">
                  <c:v>1.0743569883950579</c:v>
                </c:pt>
                <c:pt idx="9">
                  <c:v>1.0504674830592995</c:v>
                </c:pt>
              </c:numCache>
            </c:numRef>
          </c:xVal>
          <c:yVal>
            <c:numRef>
              <c:f>Лист4!$B$16:$B$25</c:f>
              <c:numCache>
                <c:formatCode>0.00</c:formatCode>
                <c:ptCount val="10"/>
                <c:pt idx="0">
                  <c:v>7.1759491922491492</c:v>
                </c:pt>
                <c:pt idx="1">
                  <c:v>6.3761870270432581</c:v>
                </c:pt>
                <c:pt idx="2">
                  <c:v>8.1534319728839364</c:v>
                </c:pt>
                <c:pt idx="3">
                  <c:v>8.5350802093819595</c:v>
                </c:pt>
                <c:pt idx="4">
                  <c:v>5.2479535316216896</c:v>
                </c:pt>
                <c:pt idx="5">
                  <c:v>-7.8208850264414309</c:v>
                </c:pt>
                <c:pt idx="6">
                  <c:v>4.5037256249300412</c:v>
                </c:pt>
                <c:pt idx="7">
                  <c:v>4.2641765657112813</c:v>
                </c:pt>
                <c:pt idx="8">
                  <c:v>3.405546803522526</c:v>
                </c:pt>
                <c:pt idx="9">
                  <c:v>1.340797614255095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828672"/>
        <c:axId val="100830208"/>
      </c:scatterChart>
      <c:valAx>
        <c:axId val="100828672"/>
        <c:scaling>
          <c:orientation val="minMax"/>
          <c:max val="1.2"/>
          <c:min val="1"/>
        </c:scaling>
        <c:delete val="0"/>
        <c:axPos val="b"/>
        <c:numFmt formatCode="0.00" sourceLinked="0"/>
        <c:majorTickMark val="out"/>
        <c:minorTickMark val="none"/>
        <c:tickLblPos val="nextTo"/>
        <c:crossAx val="100830208"/>
        <c:crosses val="autoZero"/>
        <c:crossBetween val="midCat"/>
      </c:valAx>
      <c:valAx>
        <c:axId val="10083020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10082867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76202600522569"/>
          <c:y val="0.10156971375807941"/>
          <c:w val="0.79150674310478064"/>
          <c:h val="0.81532779316712833"/>
        </c:manualLayout>
      </c:layout>
      <c:scatterChart>
        <c:scatterStyle val="smoothMarker"/>
        <c:varyColors val="0"/>
        <c:ser>
          <c:idx val="0"/>
          <c:order val="0"/>
          <c:spPr>
            <a:ln>
              <a:noFill/>
            </a:ln>
          </c:spPr>
          <c:trendline>
            <c:trendlineType val="poly"/>
            <c:order val="2"/>
            <c:dispRSqr val="0"/>
            <c:dispEq val="0"/>
          </c:trendline>
          <c:xVal>
            <c:numRef>
              <c:f>Лист4!$C$17:$C$26</c:f>
              <c:numCache>
                <c:formatCode>0.00</c:formatCode>
                <c:ptCount val="10"/>
                <c:pt idx="0">
                  <c:v>1.1930609483571657</c:v>
                </c:pt>
                <c:pt idx="1">
                  <c:v>1.1517004710527141</c:v>
                </c:pt>
                <c:pt idx="2">
                  <c:v>1.1380442067934444</c:v>
                </c:pt>
                <c:pt idx="3">
                  <c:v>1.1795971403793428</c:v>
                </c:pt>
                <c:pt idx="4">
                  <c:v>1.0199372282295041</c:v>
                </c:pt>
                <c:pt idx="5">
                  <c:v>1.14187038581907</c:v>
                </c:pt>
                <c:pt idx="6">
                  <c:v>1.1591444759946128</c:v>
                </c:pt>
                <c:pt idx="7">
                  <c:v>1.0743569883950579</c:v>
                </c:pt>
                <c:pt idx="8">
                  <c:v>1.0504674830592995</c:v>
                </c:pt>
                <c:pt idx="9">
                  <c:v>1.0719418860524321</c:v>
                </c:pt>
              </c:numCache>
            </c:numRef>
          </c:xVal>
          <c:yVal>
            <c:numRef>
              <c:f>Лист4!$B$17:$B$26</c:f>
              <c:numCache>
                <c:formatCode>0.00</c:formatCode>
                <c:ptCount val="10"/>
                <c:pt idx="0">
                  <c:v>6.3761870270432581</c:v>
                </c:pt>
                <c:pt idx="1">
                  <c:v>8.1534319728839364</c:v>
                </c:pt>
                <c:pt idx="2">
                  <c:v>8.5350802093819595</c:v>
                </c:pt>
                <c:pt idx="3">
                  <c:v>5.2479535316216896</c:v>
                </c:pt>
                <c:pt idx="4">
                  <c:v>-7.8208850264414309</c:v>
                </c:pt>
                <c:pt idx="5">
                  <c:v>4.5037256249300412</c:v>
                </c:pt>
                <c:pt idx="6">
                  <c:v>4.2641765657112813</c:v>
                </c:pt>
                <c:pt idx="7">
                  <c:v>3.405546803522526</c:v>
                </c:pt>
                <c:pt idx="8">
                  <c:v>1.340797614255095</c:v>
                </c:pt>
                <c:pt idx="9">
                  <c:v>0.64048576496264786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876672"/>
        <c:axId val="100878208"/>
      </c:scatterChart>
      <c:valAx>
        <c:axId val="100876672"/>
        <c:scaling>
          <c:orientation val="minMax"/>
          <c:max val="1.2"/>
          <c:min val="1"/>
        </c:scaling>
        <c:delete val="0"/>
        <c:axPos val="b"/>
        <c:numFmt formatCode="0.00" sourceLinked="0"/>
        <c:majorTickMark val="out"/>
        <c:minorTickMark val="none"/>
        <c:tickLblPos val="nextTo"/>
        <c:crossAx val="100878208"/>
        <c:crosses val="autoZero"/>
        <c:crossBetween val="midCat"/>
      </c:valAx>
      <c:valAx>
        <c:axId val="100878208"/>
        <c:scaling>
          <c:orientation val="minMax"/>
        </c:scaling>
        <c:delete val="0"/>
        <c:axPos val="l"/>
        <c:majorGridlines/>
        <c:numFmt formatCode="0" sourceLinked="0"/>
        <c:majorTickMark val="out"/>
        <c:minorTickMark val="none"/>
        <c:tickLblPos val="nextTo"/>
        <c:crossAx val="100876672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424300087489064"/>
          <c:y val="5.0925925925925923E-2"/>
          <c:w val="0.82089588801399827"/>
          <c:h val="0.8008562992125983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Лист4!$C$216</c:f>
              <c:strCache>
                <c:ptCount val="1"/>
                <c:pt idx="0">
                  <c:v>Y</c:v>
                </c:pt>
              </c:strCache>
            </c:strRef>
          </c:tx>
          <c:dLbls>
            <c:dLbl>
              <c:idx val="3"/>
              <c:layout>
                <c:manualLayout>
                  <c:x val="-4.1184199488038746E-2"/>
                  <c:y val="6.9357678206694987E-2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Б(1,156;</a:t>
                    </a:r>
                    <a:r>
                      <a:rPr lang="ru-RU" baseline="0" dirty="0" smtClean="0"/>
                      <a:t> 6,99)</a:t>
                    </a:r>
                    <a:endParaRPr lang="ru-RU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trendline>
            <c:trendlineType val="poly"/>
            <c:order val="2"/>
            <c:dispRSqr val="1"/>
            <c:dispEq val="1"/>
            <c:trendlineLbl>
              <c:layout>
                <c:manualLayout>
                  <c:x val="-0.16822634786611013"/>
                  <c:y val="-3.179347593857093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Y = -3242,2 + </a:t>
                    </a:r>
                    <a:r>
                      <a:rPr lang="en-US" dirty="0" smtClean="0"/>
                      <a:t>5620,6</a:t>
                    </a:r>
                    <a:r>
                      <a:rPr lang="en-US" dirty="0" smtClean="0">
                        <a:sym typeface="Symbol"/>
                      </a:rPr>
                      <a:t></a:t>
                    </a:r>
                    <a:r>
                      <a:rPr lang="en-US" dirty="0" smtClean="0"/>
                      <a:t>X </a:t>
                    </a:r>
                    <a:r>
                      <a:rPr lang="en-US" dirty="0"/>
                      <a:t>- </a:t>
                    </a:r>
                    <a:r>
                      <a:rPr lang="en-US" dirty="0" smtClean="0"/>
                      <a:t>2430,6</a:t>
                    </a:r>
                    <a:r>
                      <a:rPr lang="en-US" dirty="0" smtClean="0">
                        <a:sym typeface="Symbol"/>
                      </a:rPr>
                      <a:t></a:t>
                    </a:r>
                    <a:r>
                      <a:rPr lang="en-US" dirty="0" smtClean="0"/>
                      <a:t>X2</a:t>
                    </a:r>
                    <a:r>
                      <a:rPr lang="en-US" dirty="0"/>
                      <a:t>
R² = </a:t>
                    </a:r>
                    <a:r>
                      <a:rPr lang="en-US" dirty="0" smtClean="0"/>
                      <a:t>0,99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 smtClean="0"/>
                      <a:t>F=180,6</a:t>
                    </a: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sz="1800" b="0" i="0" baseline="0" dirty="0" smtClean="0">
                        <a:effectLst/>
                      </a:rPr>
                      <a:t>t</a:t>
                    </a:r>
                    <a:r>
                      <a:rPr lang="en-US" sz="1800" b="0" i="0" baseline="-25000" dirty="0" smtClean="0">
                        <a:effectLst/>
                      </a:rPr>
                      <a:t>0</a:t>
                    </a:r>
                    <a:r>
                      <a:rPr lang="en-US" sz="1800" b="0" i="0" baseline="0" dirty="0" smtClean="0">
                        <a:effectLst/>
                      </a:rPr>
                      <a:t>=-16,3;  t</a:t>
                    </a:r>
                    <a:r>
                      <a:rPr lang="en-US" sz="1800" b="0" i="0" baseline="-25000" dirty="0" smtClean="0">
                        <a:effectLst/>
                      </a:rPr>
                      <a:t>1</a:t>
                    </a:r>
                    <a:r>
                      <a:rPr lang="en-US" sz="1800" b="0" i="0" baseline="0" dirty="0" smtClean="0">
                        <a:effectLst/>
                      </a:rPr>
                      <a:t>=16,4;  t</a:t>
                    </a:r>
                    <a:r>
                      <a:rPr lang="en-US" sz="1800" b="0" i="0" baseline="-25000" dirty="0" smtClean="0">
                        <a:effectLst/>
                      </a:rPr>
                      <a:t>2</a:t>
                    </a:r>
                    <a:r>
                      <a:rPr lang="en-US" sz="1800" b="0" i="0" baseline="0" dirty="0" smtClean="0">
                        <a:effectLst/>
                      </a:rPr>
                      <a:t>=-16,4</a:t>
                    </a:r>
                    <a:endParaRPr lang="ru-RU" dirty="0" smtClean="0">
                      <a:effectLst/>
                    </a:endParaRPr>
                  </a:p>
                </c:rich>
              </c:tx>
              <c:numFmt formatCode="General" sourceLinked="0"/>
              <c:spPr>
                <a:solidFill>
                  <a:schemeClr val="bg1">
                    <a:lumMod val="95000"/>
                    <a:alpha val="0"/>
                  </a:schemeClr>
                </a:solidFill>
              </c:spPr>
            </c:trendlineLbl>
          </c:trendline>
          <c:xVal>
            <c:numRef>
              <c:f>Лист4!$D$218:$D$222</c:f>
              <c:numCache>
                <c:formatCode>General</c:formatCode>
                <c:ptCount val="5"/>
                <c:pt idx="0">
                  <c:v>1.1670943720915903</c:v>
                </c:pt>
                <c:pt idx="1">
                  <c:v>1.1691826252726194</c:v>
                </c:pt>
                <c:pt idx="2">
                  <c:v>1.1584974973864577</c:v>
                </c:pt>
                <c:pt idx="3">
                  <c:v>1.1551620267583076</c:v>
                </c:pt>
                <c:pt idx="4">
                  <c:v>1.146405349045996</c:v>
                </c:pt>
              </c:numCache>
            </c:numRef>
          </c:xVal>
          <c:yVal>
            <c:numRef>
              <c:f>Лист4!$C$218:$C$222</c:f>
              <c:numCache>
                <c:formatCode>General</c:formatCode>
                <c:ptCount val="5"/>
                <c:pt idx="0">
                  <c:v>6.6841978055350637</c:v>
                </c:pt>
                <c:pt idx="1">
                  <c:v>6.5992086040625964</c:v>
                </c:pt>
                <c:pt idx="2">
                  <c:v>6.9847936672666719</c:v>
                </c:pt>
                <c:pt idx="3">
                  <c:v>6.9945832737619185</c:v>
                </c:pt>
                <c:pt idx="4">
                  <c:v>6.7592160407393749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934016"/>
        <c:axId val="100935936"/>
      </c:scatterChart>
      <c:valAx>
        <c:axId val="100934016"/>
        <c:scaling>
          <c:orientation val="minMax"/>
          <c:max val="1.1700000000000002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X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0.90571872265966757"/>
              <c:y val="0.7662037037037037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0935936"/>
        <c:crosses val="autoZero"/>
        <c:crossBetween val="midCat"/>
      </c:valAx>
      <c:valAx>
        <c:axId val="100935936"/>
        <c:scaling>
          <c:orientation val="minMax"/>
          <c:min val="6.5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Y</a:t>
                </a:r>
                <a:endParaRPr lang="ru-RU"/>
              </a:p>
            </c:rich>
          </c:tx>
          <c:layout>
            <c:manualLayout>
              <c:xMode val="edge"/>
              <c:yMode val="edge"/>
              <c:x val="1.2505951610994465E-3"/>
              <c:y val="4.1136417925493801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0934016"/>
        <c:crosses val="autoZero"/>
        <c:crossBetween val="midCat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0.62766</cdr:x>
      <cdr:y>0.20196</cdr:y>
    </cdr:from>
    <cdr:to>
      <cdr:x>0.64021</cdr:x>
      <cdr:y>0.22968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2385391" y="405516"/>
          <a:ext cx="47708" cy="55659"/>
        </a:xfrm>
        <a:prstGeom xmlns:a="http://schemas.openxmlformats.org/drawingml/2006/main" prst="ellipse">
          <a:avLst/>
        </a:prstGeom>
        <a:solidFill xmlns:a="http://schemas.openxmlformats.org/drawingml/2006/main">
          <a:schemeClr val="tx1">
            <a:lumMod val="95000"/>
            <a:lumOff val="5000"/>
          </a:schemeClr>
        </a:solidFill>
        <a:ln xmlns:a="http://schemas.openxmlformats.org/drawingml/2006/main">
          <a:solidFill>
            <a:schemeClr val="tx1">
              <a:lumMod val="95000"/>
              <a:lumOff val="5000"/>
            </a:schemeClr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0.48581</cdr:x>
      <cdr:y>0.18471</cdr:y>
    </cdr:from>
    <cdr:to>
      <cdr:x>0.50113</cdr:x>
      <cdr:y>0.20562</cdr:y>
    </cdr:to>
    <cdr:sp macro="" textlink="">
      <cdr:nvSpPr>
        <cdr:cNvPr id="2" name="Овал 1"/>
        <cdr:cNvSpPr/>
      </cdr:nvSpPr>
      <cdr:spPr>
        <a:xfrm xmlns:a="http://schemas.openxmlformats.org/drawingml/2006/main">
          <a:off x="1765189" y="421419"/>
          <a:ext cx="55659" cy="47708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dk1">
            <a:shade val="50000"/>
          </a:schemeClr>
        </a:lnRef>
        <a:fillRef xmlns:a="http://schemas.openxmlformats.org/drawingml/2006/main" idx="1">
          <a:schemeClr val="dk1"/>
        </a:fillRef>
        <a:effectRef xmlns:a="http://schemas.openxmlformats.org/drawingml/2006/main" idx="0">
          <a:schemeClr val="dk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6E7D018D-748F-47BF-843A-40349A141CAC}" type="datetimeFigureOut">
              <a:rPr lang="ru-RU" smtClean="0"/>
              <a:pPr/>
              <a:t>23.03.2016</a:t>
            </a:fld>
            <a:endParaRPr lang="ru-RU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04AC5213-BACC-41AB-9B61-B40CF6C5296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24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23E9B8FB-2ABD-42C9-A6DA-A6789EAF441D}" type="datetimeFigureOut">
              <a:pPr/>
              <a:t>23.03.2016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BE2A7042-DEED-4AA1-9E89-4A16B2572577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83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Обложка альбо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ru-RU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ru-RU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 фотоальбома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chemeClr val="bg1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ru-RU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ru-RU"/>
              <a:t>Щелкните, чтобы добавить дату и прочие сведения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альбом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смешанна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альбом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16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, книжная с большой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2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: 1 книжная и 3 альбом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альбомных и 2 книж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книжных и 2 альбомны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вадрат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квадрат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ru-RU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льбом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ru-RU" sz="2400" i="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ru-RU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pPr/>
              <a:t>23.03.2016</a:t>
            </a:fld>
            <a:endParaRPr kumimoji="0"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pPr/>
              <a:t>23.03.2016</a:t>
            </a:fld>
            <a:endParaRPr kumimoji="0"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pPr/>
              <a:t>‹#›</a:t>
            </a:fld>
            <a:endParaRPr kumimoji="0"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нижна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льбомная (на весь экран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kumimoji="0" lang="ru-RU" i="0"/>
              <a:t>Щелкните значок, чтобы добавить фотографию размером со всю страницу</a:t>
            </a:r>
            <a:endParaRPr kumimoji="0" lang="ru-RU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Раздел альбо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ru-RU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ru-RU"/>
              <a:t>Подзаголовок слайда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ru-RU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 раздела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альбом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ru-RU" sz="18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, смешан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ru-RU" sz="2000" i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, книжная с подпис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ru-RU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ru-RU" smtClean="0"/>
              <a:t>Вставка рисунка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ru-RU" sz="2000" baseline="0"/>
            </a:lvl1pPr>
            <a:extLst/>
          </a:lstStyle>
          <a:p>
            <a:pPr lvl="0"/>
            <a:r>
              <a:rPr kumimoji="0" lang="ru-RU"/>
              <a:t>Надпись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ru-RU">
                <a:solidFill>
                  <a:srgbClr val="FFFFFF"/>
                </a:solidFill>
              </a:rPr>
              <a:pPr/>
              <a:t>‹#›</a:t>
            </a:fld>
            <a:endParaRPr kumimoji="0" lang="ru-RU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ru-RU">
                <a:solidFill>
                  <a:schemeClr val="bg1"/>
                </a:solidFill>
              </a:rPr>
              <a:pPr algn="r"/>
              <a:t>23.03.2016</a:t>
            </a:fld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ru-RU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ru-RU">
                <a:solidFill>
                  <a:schemeClr val="bg1"/>
                </a:solidFill>
              </a:rPr>
              <a:pPr/>
              <a:t>‹#›</a:t>
            </a:fld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ru-RU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ru-RU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ru-RU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ru-RU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ru-RU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ru-RU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ru-RU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/>
          </p:cNvSpPr>
          <p:nvPr>
            <p:ph type="body" sz="quarter" idx="15"/>
          </p:nvPr>
        </p:nvSpPr>
        <p:spPr>
          <a:xfrm rot="16200000">
            <a:off x="5644852" y="2212132"/>
            <a:ext cx="5181600" cy="9906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Н.П. Горидько, к.э.н.,</a:t>
            </a:r>
          </a:p>
          <a:p>
            <a:r>
              <a:rPr lang="ru-RU" dirty="0" smtClean="0"/>
              <a:t>доцент Вятского социально-экономического института</a:t>
            </a:r>
          </a:p>
          <a:p>
            <a:r>
              <a:rPr lang="en-US" dirty="0" smtClean="0"/>
              <a:t>horidko@mail.ru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179512" y="5467349"/>
            <a:ext cx="8784976" cy="1221755"/>
          </a:xfrm>
        </p:spPr>
        <p:txBody>
          <a:bodyPr/>
          <a:lstStyle/>
          <a:p>
            <a:pPr algn="ctr"/>
            <a:r>
              <a:rPr lang="ru-RU" sz="2800" b="1" dirty="0"/>
              <a:t>Моделирование темпов инфляции, не замедляющих экономический рост (</a:t>
            </a:r>
            <a:r>
              <a:rPr lang="en-US" sz="2800" b="1" dirty="0">
                <a:solidFill>
                  <a:srgbClr val="92D050"/>
                </a:solidFill>
              </a:rPr>
              <a:t>NSEGRI</a:t>
            </a:r>
            <a:r>
              <a:rPr lang="ru-RU" sz="2800" b="1" dirty="0"/>
              <a:t>), </a:t>
            </a:r>
            <a:r>
              <a:rPr lang="ru-RU" sz="2800" b="1" dirty="0" smtClean="0"/>
              <a:t>для </a:t>
            </a:r>
            <a:r>
              <a:rPr lang="ru-RU" sz="2800" b="1" dirty="0"/>
              <a:t>экономики </a:t>
            </a:r>
            <a:r>
              <a:rPr lang="ru-RU" sz="2800" b="1" dirty="0" smtClean="0"/>
              <a:t>России</a:t>
            </a:r>
            <a:r>
              <a:rPr lang="en-US" sz="2800" b="1" dirty="0" smtClean="0"/>
              <a:t> </a:t>
            </a:r>
            <a:r>
              <a:rPr lang="en-US" sz="2400" b="1" dirty="0">
                <a:solidFill>
                  <a:srgbClr val="92D050"/>
                </a:solidFill>
              </a:rPr>
              <a:t>Non-Slowing Economic Growth Rate of Inflation</a:t>
            </a:r>
            <a:endParaRPr lang="ru-RU" sz="2400" dirty="0">
              <a:solidFill>
                <a:srgbClr val="92D050"/>
              </a:solidFill>
            </a:endParaRPr>
          </a:p>
        </p:txBody>
      </p:sp>
      <p:pic>
        <p:nvPicPr>
          <p:cNvPr id="9218" name="Picture 2" descr="http://catalogcars.net/wp-content/uploads/2014/11/wpid-2014.11.20-Avtomobili-podorozhayut-na-chetvert-v-sleduyushhem-godu-01.jpg"/>
          <p:cNvPicPr>
            <a:picLocks noGrp="1" noChangeAspect="1" noChangeArrowheads="1"/>
          </p:cNvPicPr>
          <p:nvPr>
            <p:ph type="pic" sz="quarter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5" r="7585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/>
          <p:cNvSpPr txBox="1">
            <a:spLocks/>
          </p:cNvSpPr>
          <p:nvPr/>
        </p:nvSpPr>
        <p:spPr>
          <a:xfrm rot="16200000">
            <a:off x="4753508" y="2599420"/>
            <a:ext cx="5181600" cy="360040"/>
          </a:xfrm>
          <a:prstGeom prst="rect">
            <a:avLst/>
          </a:prstGeom>
        </p:spPr>
        <p:txBody>
          <a:bodyPr vert="horz" rtlCol="0">
            <a:normAutofit fontScale="92500" lnSpcReduction="10000"/>
          </a:bodyPr>
          <a:lstStyle>
            <a:lvl1pPr marL="0" indent="0" algn="r" rtl="0" eaLnBrk="1" latinLnBrk="0" hangingPunct="1">
              <a:spcBef>
                <a:spcPct val="20000"/>
              </a:spcBef>
              <a:buFont typeface="Arial"/>
              <a:buNone/>
              <a:defRPr kumimoji="0" lang="ru-RU"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Font typeface="Arial"/>
              <a:buChar char="–"/>
              <a:defRPr kumimoji="0" lang="ru-RU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lang="ru-RU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Font typeface="Arial"/>
              <a:buChar char="–"/>
              <a:defRPr kumimoji="0" lang="ru-RU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Font typeface="Arial"/>
              <a:buChar char="»"/>
              <a:defRPr kumimoji="0" lang="ru-RU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Font typeface="Arial"/>
              <a:buChar char="•"/>
              <a:defRPr kumimoji="0" lang="ru-RU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99176" cy="1008111"/>
          </a:xfrm>
        </p:spPr>
        <p:txBody>
          <a:bodyPr>
            <a:noAutofit/>
          </a:bodyPr>
          <a:lstStyle/>
          <a:p>
            <a:r>
              <a:rPr lang="ru-RU" sz="2400" dirty="0"/>
              <a:t>Эконометрические характеристики моделей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по </a:t>
            </a:r>
            <a:r>
              <a:rPr lang="ru-RU" sz="2400" dirty="0"/>
              <a:t>10-летним периодам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44768"/>
              </p:ext>
            </p:extLst>
          </p:nvPr>
        </p:nvGraphicFramePr>
        <p:xfrm>
          <a:off x="611559" y="1196745"/>
          <a:ext cx="7488833" cy="5184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9126"/>
                <a:gridCol w="853750"/>
                <a:gridCol w="1027809"/>
                <a:gridCol w="1121311"/>
                <a:gridCol w="1529126"/>
                <a:gridCol w="1427711"/>
              </a:tblGrid>
              <a:tr h="6280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Годы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Номер модели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</a:t>
                      </a:r>
                      <a:r>
                        <a:rPr lang="en-US" sz="1400" baseline="300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F-</a:t>
                      </a:r>
                      <a:r>
                        <a:rPr lang="ru-RU" sz="1400">
                          <a:effectLst/>
                        </a:rPr>
                        <a:t>критерий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Параметры регрессии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t-</a:t>
                      </a:r>
                      <a:r>
                        <a:rPr lang="ru-RU" sz="1400">
                          <a:effectLst/>
                        </a:rPr>
                        <a:t>статистика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параметра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037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2001-2010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(2)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0,887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27,507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Y-</a:t>
                      </a:r>
                      <a:r>
                        <a:rPr lang="ru-RU" sz="1400">
                          <a:effectLst/>
                        </a:rPr>
                        <a:t>пересечение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-3,783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3,613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r>
                        <a:rPr lang="en-US" sz="1400" baseline="300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-3,433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2002-2011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(3)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0,872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23,878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Y-</a:t>
                      </a:r>
                      <a:r>
                        <a:rPr lang="ru-RU" sz="1400">
                          <a:effectLst/>
                        </a:rPr>
                        <a:t>пересечение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-3,467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3,305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r>
                        <a:rPr lang="en-US" sz="1400" baseline="300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-3,135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2003-2012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(4)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0,872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23,885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Y-</a:t>
                      </a:r>
                      <a:r>
                        <a:rPr lang="ru-RU" sz="1400">
                          <a:effectLst/>
                        </a:rPr>
                        <a:t>пересечение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-3,913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3,776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r>
                        <a:rPr lang="en-US" sz="1400" baseline="300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-3,626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2004-2013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(5)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0,844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18,978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Y-</a:t>
                      </a:r>
                      <a:r>
                        <a:rPr lang="ru-RU" sz="1400">
                          <a:effectLst/>
                        </a:rPr>
                        <a:t>пересечение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-3,231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3,126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r>
                        <a:rPr lang="en-US" sz="1400" baseline="300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-3,010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2005-2014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(6)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0,860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21,458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Y-</a:t>
                      </a:r>
                      <a:r>
                        <a:rPr lang="ru-RU" sz="1400">
                          <a:effectLst/>
                        </a:rPr>
                        <a:t>пересечение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-3,438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3,336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3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X</a:t>
                      </a:r>
                      <a:r>
                        <a:rPr lang="en-US" sz="1400" baseline="300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-3,224</a:t>
                      </a:r>
                      <a:endParaRPr lang="ru-RU" sz="14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84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7848600" cy="1008111"/>
          </a:xfrm>
        </p:spPr>
        <p:txBody>
          <a:bodyPr>
            <a:noAutofit/>
          </a:bodyPr>
          <a:lstStyle/>
          <a:p>
            <a:r>
              <a:rPr lang="ru-RU" sz="2400" dirty="0"/>
              <a:t>Координаты точек локального экстремума функций (2)-(6)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988249"/>
              </p:ext>
            </p:extLst>
          </p:nvPr>
        </p:nvGraphicFramePr>
        <p:xfrm>
          <a:off x="827584" y="1772817"/>
          <a:ext cx="7128791" cy="2880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07680"/>
                <a:gridCol w="1841654"/>
                <a:gridCol w="1700757"/>
                <a:gridCol w="1778700"/>
              </a:tblGrid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Годы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Номер модели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X</a:t>
                      </a:r>
                      <a:r>
                        <a:rPr lang="en-US" sz="1800" baseline="-25000">
                          <a:effectLst/>
                        </a:rPr>
                        <a:t>max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Y</a:t>
                      </a:r>
                      <a:r>
                        <a:rPr lang="en-US" sz="1800" baseline="-25000">
                          <a:effectLst/>
                        </a:rPr>
                        <a:t>max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2001-2010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(2)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</a:t>
                      </a:r>
                      <a:r>
                        <a:rPr lang="ru-RU" sz="1800">
                          <a:effectLst/>
                        </a:rPr>
                        <a:t>,</a:t>
                      </a:r>
                      <a:r>
                        <a:rPr lang="en-US" sz="1800">
                          <a:effectLst/>
                        </a:rPr>
                        <a:t>167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</a:t>
                      </a:r>
                      <a:r>
                        <a:rPr lang="ru-RU" sz="1800">
                          <a:effectLst/>
                        </a:rPr>
                        <a:t>,</a:t>
                      </a:r>
                      <a:r>
                        <a:rPr lang="en-US" sz="1800">
                          <a:effectLst/>
                        </a:rPr>
                        <a:t>684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2002-2011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(3)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1,169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6,599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2003-2012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(4)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1,1585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6,985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2004-2013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(5)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1,155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6,995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0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2005-2014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(6)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1,146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6,759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787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848600" cy="1080120"/>
          </a:xfrm>
        </p:spPr>
        <p:txBody>
          <a:bodyPr>
            <a:noAutofit/>
          </a:bodyPr>
          <a:lstStyle/>
          <a:p>
            <a:r>
              <a:rPr lang="ru-RU" sz="2400" dirty="0"/>
              <a:t>Связь между точками локальных экстремумов функций (2)-(4), построенных скользящим методом по десятилетним периодам с 2001 по 2014 гг.</a:t>
            </a: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667580471"/>
              </p:ext>
            </p:extLst>
          </p:nvPr>
        </p:nvGraphicFramePr>
        <p:xfrm>
          <a:off x="683568" y="1340768"/>
          <a:ext cx="705678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821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848600" cy="1080120"/>
          </a:xfrm>
        </p:spPr>
        <p:txBody>
          <a:bodyPr>
            <a:noAutofit/>
          </a:bodyPr>
          <a:lstStyle/>
          <a:p>
            <a:r>
              <a:rPr lang="ru-RU" sz="2400" dirty="0"/>
              <a:t>Квадратичная аппроксимация</a:t>
            </a:r>
            <a:br>
              <a:rPr lang="ru-RU" sz="2400" dirty="0"/>
            </a:br>
            <a:r>
              <a:rPr lang="ru-RU" sz="2400" dirty="0"/>
              <a:t>взаимосвязи темпов прироста ВВП и уровня инфляции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в </a:t>
            </a:r>
            <a:r>
              <a:rPr lang="ru-RU" sz="2400" dirty="0"/>
              <a:t>динамике</a:t>
            </a: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7128792" cy="48245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072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848600" cy="72008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Выводы</a:t>
            </a:r>
            <a:endParaRPr lang="ru-RU" sz="2400" b="1" dirty="0"/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7982272" cy="5760640"/>
          </a:xfrm>
        </p:spPr>
        <p:txBody>
          <a:bodyPr>
            <a:noAutofit/>
          </a:bodyPr>
          <a:lstStyle/>
          <a:p>
            <a:pPr lvl="0" algn="just">
              <a:spcBef>
                <a:spcPts val="600"/>
              </a:spcBef>
            </a:pPr>
            <a:r>
              <a:rPr lang="ru-RU" sz="1600" dirty="0"/>
              <a:t>для России за период с 2001 по 2014 гг. удалось получить </a:t>
            </a:r>
            <a:r>
              <a:rPr lang="ru-RU" sz="1600" dirty="0" smtClean="0"/>
              <a:t>квадратичную </a:t>
            </a:r>
            <a:r>
              <a:rPr lang="ru-RU" sz="1600" dirty="0"/>
              <a:t>регрессионную модель, аппроксимирующую связь между уровнем инфляции и темпом прироста ВВП, а также определить экстремум функции, он имеет координаты (1,158; 6,5545);</a:t>
            </a:r>
          </a:p>
          <a:p>
            <a:pPr lvl="0" algn="just">
              <a:spcBef>
                <a:spcPts val="600"/>
              </a:spcBef>
            </a:pPr>
            <a:r>
              <a:rPr lang="ru-RU" sz="1600" dirty="0"/>
              <a:t>построив модели за каждые 10 лет со сдвигом в один год, можно для каждого 10-летнего периода рассчитать локальные максимумы. Объединив эти точки максимума в один динамический ряд, получаем огибающую, вдоль которой двигаются точки экстремума локальных </a:t>
            </a:r>
            <a:r>
              <a:rPr lang="ru-RU" sz="1600" dirty="0" err="1"/>
              <a:t>аппроксимационных</a:t>
            </a:r>
            <a:r>
              <a:rPr lang="ru-RU" sz="1600" dirty="0"/>
              <a:t> трендов;</a:t>
            </a:r>
          </a:p>
          <a:p>
            <a:pPr lvl="0" algn="just">
              <a:spcBef>
                <a:spcPts val="600"/>
              </a:spcBef>
            </a:pPr>
            <a:r>
              <a:rPr lang="ru-RU" sz="1600" dirty="0"/>
              <a:t>максимум для огибающей (1,156; 6,994) несколько отличается от экстремума, полученного за весь указанный период, но, тем не менее, эти значения близки по абсолютной величине и полностью соответствуют эмпирическим данным, приходясь на годы максимального роста экономики страны – 2003 и 2006;</a:t>
            </a:r>
          </a:p>
          <a:p>
            <a:pPr lvl="0" algn="just">
              <a:spcBef>
                <a:spcPts val="600"/>
              </a:spcBef>
            </a:pPr>
            <a:r>
              <a:rPr lang="ru-RU" sz="1600" dirty="0"/>
              <a:t>в качестве рекомендаций экономическому блоку Правительства и Центральному банку следует высказать пожелание: не применять инструменты </a:t>
            </a:r>
            <a:r>
              <a:rPr lang="ru-RU" sz="1600" dirty="0" err="1"/>
              <a:t>таргетирования</a:t>
            </a:r>
            <a:r>
              <a:rPr lang="ru-RU" sz="1600" dirty="0"/>
              <a:t> инфляции в том случае, если её уровень значительно ниже 15%, поскольку это может иметь негативные последствия в виде снижения темпов экономического роста;</a:t>
            </a:r>
          </a:p>
          <a:p>
            <a:pPr lvl="0" algn="just">
              <a:spcBef>
                <a:spcPts val="600"/>
              </a:spcBef>
            </a:pPr>
            <a:r>
              <a:rPr lang="ru-RU" sz="1600" dirty="0"/>
              <a:t>обобщив полученные результаты, следует сделать вывод о нелинейности связи между экономическим ростом и инфляцией, существовании точки </a:t>
            </a:r>
            <a:r>
              <a:rPr lang="en-US" sz="1600" dirty="0"/>
              <a:t>NSEGRI </a:t>
            </a:r>
            <a:r>
              <a:rPr lang="ru-RU" sz="1600" dirty="0"/>
              <a:t>– уровня инфляции, не снижающего темпы экономического роста, которая со временем изменяет свои координаты, двигаясь по нелинейной траектории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9871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0" y="2852936"/>
            <a:ext cx="8604448" cy="1238250"/>
          </a:xfrm>
          <a:prstGeom prst="rect">
            <a:avLst/>
          </a:prstGeo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СПАСИБО</a:t>
            </a:r>
          </a:p>
          <a:p>
            <a:pPr marL="0" indent="0" algn="ctr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ЗА    ВНИМАНИЕ!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0250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848600" cy="648072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Предыдущие исследования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054280" cy="5904656"/>
          </a:xfrm>
        </p:spPr>
        <p:txBody>
          <a:bodyPr>
            <a:noAutofit/>
          </a:bodyPr>
          <a:lstStyle/>
          <a:p>
            <a:pPr lvl="0" algn="just"/>
            <a:r>
              <a:rPr lang="en-US" sz="1600" dirty="0"/>
              <a:t>Bruno M. and W. Easterly. Inflation Crises and Long-Run Growth: NBER Working Papers 5209 [Electronic resource]. National Bureau of Economic Research, </a:t>
            </a:r>
            <a:r>
              <a:rPr lang="en-US" sz="1600" dirty="0" err="1"/>
              <a:t>Inc</a:t>
            </a:r>
            <a:r>
              <a:rPr lang="en-US" sz="1600" dirty="0"/>
              <a:t>, 1995. Available from: http://www.nber.org›papers/w5209. </a:t>
            </a:r>
            <a:endParaRPr lang="ru-RU" sz="1600" dirty="0" smtClean="0"/>
          </a:p>
          <a:p>
            <a:pPr lvl="0" algn="just"/>
            <a:r>
              <a:rPr lang="en-US" sz="1600" dirty="0" err="1" smtClean="0"/>
              <a:t>Barro</a:t>
            </a:r>
            <a:r>
              <a:rPr lang="en-US" sz="1600" dirty="0"/>
              <a:t> R.J. and X. Sala-</a:t>
            </a:r>
            <a:r>
              <a:rPr lang="en-US" sz="1600" dirty="0" err="1"/>
              <a:t>i</a:t>
            </a:r>
            <a:r>
              <a:rPr lang="en-US" sz="1600" dirty="0"/>
              <a:t>-Martin/ Economic Growth. Cambridge, MA: MIT Press, 1995. – 672 </a:t>
            </a:r>
            <a:r>
              <a:rPr lang="ru-RU" sz="1600" dirty="0"/>
              <a:t>р</a:t>
            </a:r>
            <a:r>
              <a:rPr lang="en-US" sz="1600" dirty="0"/>
              <a:t>. </a:t>
            </a:r>
            <a:endParaRPr lang="en-US" sz="1600" dirty="0" smtClean="0"/>
          </a:p>
          <a:p>
            <a:pPr lvl="0" algn="just"/>
            <a:r>
              <a:rPr lang="en-US" sz="1600" dirty="0" err="1" smtClean="0"/>
              <a:t>Pollin</a:t>
            </a:r>
            <a:r>
              <a:rPr lang="en-US" sz="1600" dirty="0"/>
              <a:t> R. and A. Zhu. </a:t>
            </a:r>
            <a:r>
              <a:rPr lang="en-US" sz="1600" dirty="0" err="1"/>
              <a:t>Infl</a:t>
            </a:r>
            <a:r>
              <a:rPr lang="en-US" sz="1600" dirty="0"/>
              <a:t> </a:t>
            </a:r>
            <a:r>
              <a:rPr lang="en-US" sz="1600" dirty="0" err="1"/>
              <a:t>ation</a:t>
            </a:r>
            <a:r>
              <a:rPr lang="en-US" sz="1600" dirty="0"/>
              <a:t> and Economic Growth: A Cross-Country Nonlinear Analysis// Journal of Post Keynesian Economics. 2006. Vol 28, No 4: 593–614. </a:t>
            </a:r>
            <a:endParaRPr lang="ru-RU" sz="1600" dirty="0"/>
          </a:p>
          <a:p>
            <a:pPr lvl="0" algn="just"/>
            <a:r>
              <a:rPr lang="en-US" sz="1600" dirty="0" smtClean="0"/>
              <a:t>Das</a:t>
            </a:r>
            <a:r>
              <a:rPr lang="en-US" sz="1600" dirty="0"/>
              <a:t> A. and J. Loxley. Non-linear Relationship between Inflation and Growth in Developing Countries// Economic &amp; Political Weekly, September 12, 2015. Vol. L, No 37: 59-64. </a:t>
            </a:r>
            <a:endParaRPr lang="ru-RU" sz="1600" dirty="0" smtClean="0"/>
          </a:p>
          <a:p>
            <a:pPr lvl="0" algn="just"/>
            <a:r>
              <a:rPr lang="en-US" sz="1600" dirty="0" smtClean="0"/>
              <a:t>Ibarra</a:t>
            </a:r>
            <a:r>
              <a:rPr lang="en-US" sz="1600" dirty="0"/>
              <a:t> R. and D. </a:t>
            </a:r>
            <a:r>
              <a:rPr lang="en-US" sz="1600" dirty="0" err="1"/>
              <a:t>Trupkin</a:t>
            </a:r>
            <a:r>
              <a:rPr lang="en-US" sz="1600" dirty="0"/>
              <a:t>. The Relationship between Inflation and Growth: A Panel Smooth Transition Regression Approach for Developed and Developing Countries [Electronic resource]. Banco Central del Uruguay Working Paper Series, 006, 2011. Available from: http://www.bvrie.gub.uy/local/File/doctrab/2011/6.2011.pdf. </a:t>
            </a:r>
            <a:endParaRPr lang="ru-RU" sz="1600" dirty="0"/>
          </a:p>
          <a:p>
            <a:pPr lvl="0" algn="just"/>
            <a:r>
              <a:rPr lang="en-US" sz="1600" dirty="0" smtClean="0"/>
              <a:t>Espinoza</a:t>
            </a:r>
            <a:r>
              <a:rPr lang="en-US" sz="1600" dirty="0"/>
              <a:t> R, H. Leon and A. Prasad. Estimating the Inflation–Growth Nexus – a Smooth Transition Model, IMF Working Paper 76, 2010. – 23 p. </a:t>
            </a:r>
            <a:endParaRPr lang="ru-RU" sz="1600" dirty="0"/>
          </a:p>
          <a:p>
            <a:pPr lvl="0" algn="just"/>
            <a:r>
              <a:rPr lang="en-US" sz="1600" dirty="0" err="1" smtClean="0"/>
              <a:t>Gurgul</a:t>
            </a:r>
            <a:r>
              <a:rPr lang="en-US" sz="1600" dirty="0" smtClean="0"/>
              <a:t> </a:t>
            </a:r>
            <a:r>
              <a:rPr lang="en-US" sz="1600" dirty="0"/>
              <a:t>H. and </a:t>
            </a:r>
            <a:r>
              <a:rPr lang="en-US" sz="1600" dirty="0" err="1"/>
              <a:t>Lach</a:t>
            </a:r>
            <a:r>
              <a:rPr lang="en-US" sz="1600" dirty="0"/>
              <a:t> Ł. The nexus between Inflation rate and Economic Growth of Polish provinces after EU Accession [Electronic resource] // </a:t>
            </a:r>
            <a:r>
              <a:rPr lang="en-US" sz="1600" dirty="0" err="1"/>
              <a:t>Studia</a:t>
            </a:r>
            <a:r>
              <a:rPr lang="en-US" sz="1600" dirty="0"/>
              <a:t> </a:t>
            </a:r>
            <a:r>
              <a:rPr lang="en-US" sz="1600" dirty="0" err="1"/>
              <a:t>Economiczne</a:t>
            </a:r>
            <a:r>
              <a:rPr lang="en-US" sz="1600" dirty="0"/>
              <a:t> – </a:t>
            </a:r>
            <a:r>
              <a:rPr lang="en-US" sz="1600" dirty="0" err="1"/>
              <a:t>Zeszyty</a:t>
            </a:r>
            <a:r>
              <a:rPr lang="en-US" sz="1600" dirty="0"/>
              <a:t> </a:t>
            </a:r>
            <a:r>
              <a:rPr lang="en-US" sz="1600" dirty="0" err="1"/>
              <a:t>Naukowe</a:t>
            </a:r>
            <a:r>
              <a:rPr lang="en-US" sz="1600" dirty="0"/>
              <a:t> </a:t>
            </a:r>
            <a:r>
              <a:rPr lang="en-US" sz="1600" dirty="0" err="1"/>
              <a:t>Uniwersytetu</a:t>
            </a:r>
            <a:r>
              <a:rPr lang="en-US" sz="1600" dirty="0"/>
              <a:t> </a:t>
            </a:r>
            <a:r>
              <a:rPr lang="en-US" sz="1600" dirty="0" err="1"/>
              <a:t>Economicznego</a:t>
            </a:r>
            <a:r>
              <a:rPr lang="en-US" sz="1600" dirty="0"/>
              <a:t> w </a:t>
            </a:r>
            <a:r>
              <a:rPr lang="en-US" sz="1600" dirty="0" err="1"/>
              <a:t>Katowicach</a:t>
            </a:r>
            <a:r>
              <a:rPr lang="en-US" sz="1600" dirty="0"/>
              <a:t>. 2015. No 206: 20-33. Available from: http://www.ue.katowice.pl/fileadmin/_migrated/content_uploads/02_07.pdf. </a:t>
            </a:r>
            <a:endParaRPr lang="ru-RU" sz="1600" dirty="0" smtClean="0"/>
          </a:p>
          <a:p>
            <a:pPr lvl="0" algn="just"/>
            <a:r>
              <a:rPr lang="en-US" sz="1600" dirty="0" smtClean="0"/>
              <a:t>Kremer </a:t>
            </a:r>
            <a:r>
              <a:rPr lang="en-US" sz="1600" dirty="0"/>
              <a:t>S., A. Bick, D. </a:t>
            </a:r>
            <a:r>
              <a:rPr lang="en-US" sz="1600" dirty="0" err="1"/>
              <a:t>Nautz</a:t>
            </a:r>
            <a:r>
              <a:rPr lang="en-US" sz="1600" dirty="0"/>
              <a:t>. Inflation and Growth: New Evidence from a Dynamic Panel Threshold Analysis [Electronic resource]. SFB 649 Discussion Paper 2009-036. Available from: http://edoc.hu-berlin.de/series/sfb-649-papers/2009-36/PDF/36.pdf.</a:t>
            </a:r>
            <a:endParaRPr lang="ru-RU" sz="1600" dirty="0"/>
          </a:p>
          <a:p>
            <a:pPr algn="just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96553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99176" cy="1008111"/>
          </a:xfrm>
        </p:spPr>
        <p:txBody>
          <a:bodyPr>
            <a:noAutofit/>
          </a:bodyPr>
          <a:lstStyle/>
          <a:p>
            <a:r>
              <a:rPr lang="ru-RU" sz="2400" dirty="0"/>
              <a:t>Показатели инфляции и прироста ВВП России в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2001-2014 </a:t>
            </a:r>
            <a:r>
              <a:rPr lang="ru-RU" sz="2400" dirty="0"/>
              <a:t>гг.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7534465" y="3284935"/>
            <a:ext cx="24371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solidFill>
                  <a:schemeClr val="bg1"/>
                </a:solidFill>
              </a:rPr>
              <a:t>http://data.worldbank.org/indicator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014616"/>
              </p:ext>
            </p:extLst>
          </p:nvPr>
        </p:nvGraphicFramePr>
        <p:xfrm>
          <a:off x="1691680" y="1124744"/>
          <a:ext cx="4968551" cy="53800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6653"/>
                <a:gridCol w="1666653"/>
                <a:gridCol w="1635245"/>
              </a:tblGrid>
              <a:tr h="64807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Год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Темп прироста ВВП, %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Темп роста инфляции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Y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endParaRPr lang="ru-RU" sz="18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solidFill>
                      <a:srgbClr val="0070C0"/>
                    </a:solidFill>
                  </a:tcPr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2001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5,09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1,16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2002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4,74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2003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7,30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7,18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1,20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6,38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1,19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2006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8,15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2007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8,54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2008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5,25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1,18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2009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-7,82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1,02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2010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4,50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2011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4,26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1,16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2012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3,41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1,07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2013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1,34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1,05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3017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2014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0,64</a:t>
                      </a:r>
                      <a:endParaRPr lang="ru-RU" sz="18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1,07</a:t>
                      </a:r>
                      <a:endParaRPr lang="ru-RU" sz="18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561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16632"/>
            <a:ext cx="78486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ru-RU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dirty="0"/>
              <a:t>Связь между уровнем инфляции и темпом прироста ВВП России в 2001-2014 гг.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5542572" y="3184236"/>
            <a:ext cx="643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http</a:t>
            </a:r>
            <a:r>
              <a:rPr lang="ru-RU" sz="1200" dirty="0">
                <a:solidFill>
                  <a:schemeClr val="bg1"/>
                </a:solidFill>
              </a:rPr>
              <a:t>://data.worldbank.org/indicator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34726779"/>
              </p:ext>
            </p:extLst>
          </p:nvPr>
        </p:nvGraphicFramePr>
        <p:xfrm>
          <a:off x="755576" y="1124744"/>
          <a:ext cx="734481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45655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16632"/>
            <a:ext cx="78486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ru-RU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dirty="0"/>
              <a:t>Связь между уровнем инфляции и темпом прироста ВВП России по десятилетним периодам </a:t>
            </a:r>
            <a:r>
              <a:rPr lang="ru-RU" sz="2400" dirty="0" smtClean="0"/>
              <a:t>с 2001 по 2010 г</a:t>
            </a:r>
            <a:r>
              <a:rPr lang="ru-RU" sz="24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5542572" y="3184236"/>
            <a:ext cx="643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http</a:t>
            </a:r>
            <a:r>
              <a:rPr lang="ru-RU" sz="1200" dirty="0">
                <a:solidFill>
                  <a:schemeClr val="bg1"/>
                </a:solidFill>
              </a:rPr>
              <a:t>://data.worldbank.org/indicator</a:t>
            </a:r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257688337"/>
              </p:ext>
            </p:extLst>
          </p:nvPr>
        </p:nvGraphicFramePr>
        <p:xfrm>
          <a:off x="827584" y="1268760"/>
          <a:ext cx="698477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89164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16632"/>
            <a:ext cx="78486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ru-RU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dirty="0"/>
              <a:t>Связь между уровнем инфляции и темпом прироста ВВП России по десятилетним периодам </a:t>
            </a:r>
            <a:r>
              <a:rPr lang="ru-RU" sz="2400" dirty="0" smtClean="0"/>
              <a:t>с 2002 по 2011 г</a:t>
            </a:r>
            <a:r>
              <a:rPr lang="ru-RU" sz="24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5542572" y="3184236"/>
            <a:ext cx="643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http</a:t>
            </a:r>
            <a:r>
              <a:rPr lang="ru-RU" sz="1200" dirty="0">
                <a:solidFill>
                  <a:schemeClr val="bg1"/>
                </a:solidFill>
              </a:rPr>
              <a:t>://data.worldbank.org/indicator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10028075"/>
              </p:ext>
            </p:extLst>
          </p:nvPr>
        </p:nvGraphicFramePr>
        <p:xfrm>
          <a:off x="755576" y="1052736"/>
          <a:ext cx="72008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7404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16632"/>
            <a:ext cx="78486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ru-RU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dirty="0"/>
              <a:t>Связь между уровнем инфляции и темпом прироста ВВП России по десятилетним периодам </a:t>
            </a:r>
            <a:r>
              <a:rPr lang="ru-RU" sz="2400" dirty="0" smtClean="0"/>
              <a:t>с 2003 по 2012 г</a:t>
            </a:r>
            <a:r>
              <a:rPr lang="ru-RU" sz="24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5542572" y="3184236"/>
            <a:ext cx="643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http</a:t>
            </a:r>
            <a:r>
              <a:rPr lang="ru-RU" sz="1200" dirty="0">
                <a:solidFill>
                  <a:schemeClr val="bg1"/>
                </a:solidFill>
              </a:rPr>
              <a:t>://data.worldbank.org/indicator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970122890"/>
              </p:ext>
            </p:extLst>
          </p:nvPr>
        </p:nvGraphicFramePr>
        <p:xfrm>
          <a:off x="611560" y="1052736"/>
          <a:ext cx="698477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30779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16632"/>
            <a:ext cx="78486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ru-RU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dirty="0"/>
              <a:t>Связь между уровнем инфляции и темпом прироста ВВП России по десятилетним периодам </a:t>
            </a:r>
            <a:r>
              <a:rPr lang="ru-RU" sz="2400" dirty="0" smtClean="0"/>
              <a:t>с 2001 по 2010 г</a:t>
            </a:r>
            <a:r>
              <a:rPr lang="ru-RU" sz="24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5542572" y="3184236"/>
            <a:ext cx="643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http</a:t>
            </a:r>
            <a:r>
              <a:rPr lang="ru-RU" sz="1200" dirty="0">
                <a:solidFill>
                  <a:schemeClr val="bg1"/>
                </a:solidFill>
              </a:rPr>
              <a:t>://data.worldbank.org/indicator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70576615"/>
              </p:ext>
            </p:extLst>
          </p:nvPr>
        </p:nvGraphicFramePr>
        <p:xfrm>
          <a:off x="683568" y="980728"/>
          <a:ext cx="712879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97455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457200" y="116632"/>
            <a:ext cx="7848600" cy="100811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lang="ru-RU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sz="2400" dirty="0"/>
              <a:t>Связь между уровнем инфляции и темпом прироста ВВП России по десятилетним периодам </a:t>
            </a:r>
            <a:r>
              <a:rPr lang="ru-RU" sz="2400" dirty="0" smtClean="0"/>
              <a:t>с 2005 по 2014 г</a:t>
            </a:r>
            <a:r>
              <a:rPr lang="ru-RU" sz="2400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 rot="16200000">
            <a:off x="5542572" y="3184236"/>
            <a:ext cx="64389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chemeClr val="bg1"/>
                </a:solidFill>
              </a:rPr>
              <a:t>http</a:t>
            </a:r>
            <a:r>
              <a:rPr lang="ru-RU" sz="1200" dirty="0">
                <a:solidFill>
                  <a:schemeClr val="bg1"/>
                </a:solidFill>
              </a:rPr>
              <a:t>://data.worldbank.org/indicator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612514365"/>
              </p:ext>
            </p:extLst>
          </p:nvPr>
        </p:nvGraphicFramePr>
        <p:xfrm>
          <a:off x="683568" y="1052736"/>
          <a:ext cx="720080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436975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овременный фотоальбом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614</Words>
  <Application>Microsoft Office PowerPoint</Application>
  <PresentationFormat>Экран (4:3)</PresentationFormat>
  <Paragraphs>174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Современный фотоальбом</vt:lpstr>
      <vt:lpstr>Презентация PowerPoint</vt:lpstr>
      <vt:lpstr>Предыдущие исследования</vt:lpstr>
      <vt:lpstr>Показатели инфляции и прироста ВВП России в  2001-2014 гг.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Эконометрические характеристики моделей  по 10-летним периодам</vt:lpstr>
      <vt:lpstr>Координаты точек локального экстремума функций (2)-(6)</vt:lpstr>
      <vt:lpstr>Связь между точками локальных экстремумов функций (2)-(4), построенных скользящим методом по десятилетним периодам с 2001 по 2014 гг.</vt:lpstr>
      <vt:lpstr>Квадратичная аппроксимация взаимосвязи темпов прироста ВВП и уровня инфляции  в динамике</vt:lpstr>
      <vt:lpstr>Выводы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2015-05-17T08:30:50Z</dcterms:created>
  <dcterms:modified xsi:type="dcterms:W3CDTF">2016-03-22T22:10:30Z</dcterms:modified>
</cp:coreProperties>
</file>