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7" r:id="rId3"/>
    <p:sldId id="269" r:id="rId4"/>
    <p:sldId id="270" r:id="rId5"/>
    <p:sldId id="271" r:id="rId6"/>
    <p:sldId id="267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Alexander\Documents\&#1044;&#1048;&#1057;&#1057;&#1045;&#1056;&#1058;&#1040;&#1062;&#1048;&#1071;%20&#1048;%20&#1052;&#1054;&#1053;&#1054;&#1043;&#1056;&#1040;&#1060;&#1048;&#1071;\&#1051;&#1048;&#1063;&#1053;&#1040;&#1071;%20&#1052;&#1054;&#1053;&#1054;&#1043;&#1056;&#1040;&#1060;&#1048;&#1071;\&#1048;&#1085;&#1076;&#1077;&#1082;&#1089;&#1099;%20&#1076;&#1077;&#1092;&#1080;&#1094;&#1080;&#1090;&#1072;%20&#1074;%20&#1057;&#1057;&#1057;&#1056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lexander\Documents\&#1044;&#1048;&#1057;&#1057;&#1045;&#1056;&#1058;&#1040;&#1062;&#1048;&#1071;%20&#1048;%20&#1052;&#1054;&#1053;&#1054;&#1043;&#1056;&#1040;&#1060;&#1048;&#1071;\&#1051;&#1048;&#1058;&#1045;&#1056;&#1040;&#1058;&#1059;&#1056;&#1040;\&#1057;&#1090;&#1072;&#1090;&#1080;&#1089;&#1090;&#1080;&#1082;&#1072;%20&#1086;&#1073;&#1097;&#1072;&#1103;%20&#1052;&#1041;,%20&#1052;&#1042;&#1060;%20&#1080;%20&#1090;&#1076;\&#1048;&#1085;&#1092;&#1083;&#1103;&#1094;&#1080;&#1103;%20&#1074;%20&#1056;&#1086;&#1089;&#1089;&#1080;&#1080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Alexander\Documents\&#1044;&#1048;&#1057;&#1057;&#1045;&#1056;&#1058;&#1040;&#1062;&#1048;&#1071;%20&#1048;%20&#1052;&#1054;&#1053;&#1054;&#1043;&#1056;&#1040;&#1060;&#1048;&#1071;\&#1051;&#1048;&#1063;&#1053;&#1040;&#1071;%20&#1052;&#1054;&#1053;&#1054;&#1043;&#1056;&#1040;&#1060;&#1048;&#1071;\&#1048;&#1085;&#1092;&#1083;&#1103;&#1094;&#1080;&#1103;%20&#1074;%20&#1056;&#1086;&#1089;&#1089;&#1080;&#1080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lexander\Documents\&#1044;&#1048;&#1057;&#1057;&#1045;&#1056;&#1058;&#1040;&#1062;&#1048;&#1071;%20&#1048;%20&#1052;&#1054;&#1053;&#1054;&#1043;&#1056;&#1040;&#1060;&#1048;&#1071;\&#1051;&#1048;&#1058;&#1045;&#1056;&#1040;&#1058;&#1059;&#1056;&#1040;\&#1057;&#1090;&#1072;&#1090;&#1080;&#1089;&#1090;&#1080;&#1082;&#1072;%20&#1086;&#1073;&#1097;&#1072;&#1103;%20&#1052;&#1041;,%20&#1052;&#1042;&#1060;%20&#1080;%20&#1090;&#1076;\&#1048;&#1085;&#1092;&#1083;&#1103;&#1094;&#1080;&#1103;%20&#1074;%20&#1056;&#1086;&#1089;&#1089;&#1080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248368544373657"/>
          <c:y val="1.6008867222250547E-2"/>
          <c:w val="0.7945924735996629"/>
          <c:h val="0.73444808982210552"/>
        </c:manualLayout>
      </c:layout>
      <c:lineChart>
        <c:grouping val="standard"/>
        <c:varyColors val="0"/>
        <c:ser>
          <c:idx val="0"/>
          <c:order val="0"/>
          <c:spPr>
            <a:ln w="25400">
              <a:solidFill>
                <a:schemeClr val="tx1"/>
              </a:solidFill>
            </a:ln>
          </c:spPr>
          <c:marker>
            <c:symbol val="none"/>
          </c:marker>
          <c:trendline>
            <c:trendlineType val="poly"/>
            <c:order val="6"/>
            <c:dispRSqr val="0"/>
            <c:dispEq val="0"/>
          </c:trendline>
          <c:cat>
            <c:numRef>
              <c:f>Лист1!$A$8:$A$27</c:f>
              <c:numCache>
                <c:formatCode>General</c:formatCode>
                <c:ptCount val="20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</c:numCache>
            </c:numRef>
          </c:cat>
          <c:val>
            <c:numRef>
              <c:f>Лист1!$B$8:$B$27</c:f>
              <c:numCache>
                <c:formatCode>General</c:formatCode>
                <c:ptCount val="20"/>
                <c:pt idx="0">
                  <c:v>97.6</c:v>
                </c:pt>
                <c:pt idx="1">
                  <c:v>103.7</c:v>
                </c:pt>
                <c:pt idx="2">
                  <c:v>99.9</c:v>
                </c:pt>
                <c:pt idx="3">
                  <c:v>100.6</c:v>
                </c:pt>
                <c:pt idx="4">
                  <c:v>103.4</c:v>
                </c:pt>
                <c:pt idx="5">
                  <c:v>100.6</c:v>
                </c:pt>
                <c:pt idx="6">
                  <c:v>101.6</c:v>
                </c:pt>
                <c:pt idx="7">
                  <c:v>104.8</c:v>
                </c:pt>
                <c:pt idx="8">
                  <c:v>101.7</c:v>
                </c:pt>
                <c:pt idx="9">
                  <c:v>99.8</c:v>
                </c:pt>
                <c:pt idx="10">
                  <c:v>94.5</c:v>
                </c:pt>
                <c:pt idx="11">
                  <c:v>93.1</c:v>
                </c:pt>
                <c:pt idx="12">
                  <c:v>97.9</c:v>
                </c:pt>
                <c:pt idx="13">
                  <c:v>101.6</c:v>
                </c:pt>
                <c:pt idx="14">
                  <c:v>98.4</c:v>
                </c:pt>
                <c:pt idx="15">
                  <c:v>111.5</c:v>
                </c:pt>
                <c:pt idx="16">
                  <c:v>109.8</c:v>
                </c:pt>
                <c:pt idx="17">
                  <c:v>108.4</c:v>
                </c:pt>
                <c:pt idx="18">
                  <c:v>111.3</c:v>
                </c:pt>
                <c:pt idx="19">
                  <c:v>114.9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671680"/>
        <c:axId val="57672832"/>
      </c:lineChart>
      <c:catAx>
        <c:axId val="57671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ru-RU" sz="1800"/>
                  <a:t>Годы</a:t>
                </a:r>
              </a:p>
            </c:rich>
          </c:tx>
          <c:layout>
            <c:manualLayout>
              <c:xMode val="edge"/>
              <c:yMode val="edge"/>
              <c:x val="0.9227490661259371"/>
              <c:y val="0.89492927606420747"/>
            </c:manualLayout>
          </c:layout>
          <c:overlay val="0"/>
        </c:title>
        <c:numFmt formatCode="General" sourceLinked="1"/>
        <c:majorTickMark val="out"/>
        <c:minorTickMark val="none"/>
        <c:tickLblPos val="low"/>
        <c:crossAx val="57672832"/>
        <c:crossesAt val="90"/>
        <c:auto val="1"/>
        <c:lblAlgn val="ctr"/>
        <c:lblOffset val="100"/>
        <c:noMultiLvlLbl val="0"/>
      </c:catAx>
      <c:valAx>
        <c:axId val="57672832"/>
        <c:scaling>
          <c:orientation val="minMax"/>
          <c:max val="120"/>
          <c:min val="9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ru-RU" sz="1800" dirty="0"/>
                  <a:t>Индекс интенсивности товарного </a:t>
                </a:r>
                <a:r>
                  <a:rPr lang="ru-RU" sz="1800" dirty="0" smtClean="0"/>
                  <a:t>дефицита</a:t>
                </a:r>
              </a:p>
              <a:p>
                <a:pPr>
                  <a:defRPr sz="1800"/>
                </a:pPr>
                <a:r>
                  <a:rPr lang="ru-RU" sz="1800" dirty="0" smtClean="0"/>
                  <a:t>                 </a:t>
                </a:r>
                <a:r>
                  <a:rPr lang="ru-RU" sz="1800" dirty="0"/>
                  <a:t>(% к предыдущему году)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57671680"/>
        <c:crosses val="autoZero"/>
        <c:crossBetween val="between"/>
      </c:valAx>
      <c:spPr>
        <a:solidFill>
          <a:schemeClr val="bg1"/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715220625670378"/>
          <c:y val="5.1400554097404488E-2"/>
          <c:w val="0.67972161671881415"/>
          <c:h val="0.54122422932427561"/>
        </c:manualLayout>
      </c:layout>
      <c:lineChart>
        <c:grouping val="standard"/>
        <c:varyColors val="0"/>
        <c:ser>
          <c:idx val="0"/>
          <c:order val="0"/>
          <c:spPr>
            <a:ln w="41275">
              <a:solidFill>
                <a:sysClr val="windowText" lastClr="000000"/>
              </a:solidFill>
            </a:ln>
          </c:spPr>
          <c:marker>
            <c:symbol val="none"/>
          </c:marker>
          <c:cat>
            <c:numRef>
              <c:f>Лист2!$D$10:$D$129</c:f>
              <c:numCache>
                <c:formatCode>mmm\-yy</c:formatCode>
                <c:ptCount val="120"/>
                <c:pt idx="0">
                  <c:v>33635</c:v>
                </c:pt>
                <c:pt idx="1">
                  <c:v>33664</c:v>
                </c:pt>
                <c:pt idx="2">
                  <c:v>33695</c:v>
                </c:pt>
                <c:pt idx="3">
                  <c:v>33725</c:v>
                </c:pt>
                <c:pt idx="4">
                  <c:v>33756</c:v>
                </c:pt>
                <c:pt idx="5">
                  <c:v>33786</c:v>
                </c:pt>
                <c:pt idx="6">
                  <c:v>33817</c:v>
                </c:pt>
                <c:pt idx="7">
                  <c:v>33848</c:v>
                </c:pt>
                <c:pt idx="8">
                  <c:v>33878</c:v>
                </c:pt>
                <c:pt idx="9">
                  <c:v>33909</c:v>
                </c:pt>
                <c:pt idx="10">
                  <c:v>33939</c:v>
                </c:pt>
                <c:pt idx="11">
                  <c:v>33970</c:v>
                </c:pt>
                <c:pt idx="12">
                  <c:v>34001</c:v>
                </c:pt>
                <c:pt idx="13">
                  <c:v>34029</c:v>
                </c:pt>
                <c:pt idx="14">
                  <c:v>34060</c:v>
                </c:pt>
                <c:pt idx="15">
                  <c:v>34090</c:v>
                </c:pt>
                <c:pt idx="16">
                  <c:v>34121</c:v>
                </c:pt>
                <c:pt idx="17">
                  <c:v>34151</c:v>
                </c:pt>
                <c:pt idx="18">
                  <c:v>34182</c:v>
                </c:pt>
                <c:pt idx="19">
                  <c:v>34213</c:v>
                </c:pt>
                <c:pt idx="20">
                  <c:v>34243</c:v>
                </c:pt>
                <c:pt idx="21">
                  <c:v>34274</c:v>
                </c:pt>
                <c:pt idx="22">
                  <c:v>34304</c:v>
                </c:pt>
                <c:pt idx="23">
                  <c:v>34335</c:v>
                </c:pt>
                <c:pt idx="24">
                  <c:v>34366</c:v>
                </c:pt>
                <c:pt idx="25">
                  <c:v>34394</c:v>
                </c:pt>
                <c:pt idx="26">
                  <c:v>34425</c:v>
                </c:pt>
                <c:pt idx="27">
                  <c:v>34455</c:v>
                </c:pt>
                <c:pt idx="28">
                  <c:v>34486</c:v>
                </c:pt>
                <c:pt idx="29">
                  <c:v>34516</c:v>
                </c:pt>
                <c:pt idx="30">
                  <c:v>34547</c:v>
                </c:pt>
                <c:pt idx="31">
                  <c:v>34578</c:v>
                </c:pt>
                <c:pt idx="32">
                  <c:v>34608</c:v>
                </c:pt>
                <c:pt idx="33">
                  <c:v>34639</c:v>
                </c:pt>
                <c:pt idx="34">
                  <c:v>34669</c:v>
                </c:pt>
                <c:pt idx="35">
                  <c:v>34700</c:v>
                </c:pt>
                <c:pt idx="36">
                  <c:v>34731</c:v>
                </c:pt>
                <c:pt idx="37">
                  <c:v>34759</c:v>
                </c:pt>
                <c:pt idx="38">
                  <c:v>34790</c:v>
                </c:pt>
                <c:pt idx="39">
                  <c:v>34820</c:v>
                </c:pt>
                <c:pt idx="40">
                  <c:v>34851</c:v>
                </c:pt>
                <c:pt idx="41">
                  <c:v>34881</c:v>
                </c:pt>
                <c:pt idx="42">
                  <c:v>34912</c:v>
                </c:pt>
                <c:pt idx="43">
                  <c:v>34943</c:v>
                </c:pt>
                <c:pt idx="44">
                  <c:v>34973</c:v>
                </c:pt>
                <c:pt idx="45">
                  <c:v>35004</c:v>
                </c:pt>
                <c:pt idx="46">
                  <c:v>35034</c:v>
                </c:pt>
                <c:pt idx="47">
                  <c:v>35065</c:v>
                </c:pt>
                <c:pt idx="48">
                  <c:v>35096</c:v>
                </c:pt>
                <c:pt idx="49">
                  <c:v>35125</c:v>
                </c:pt>
                <c:pt idx="50">
                  <c:v>35156</c:v>
                </c:pt>
                <c:pt idx="51">
                  <c:v>35186</c:v>
                </c:pt>
                <c:pt idx="52">
                  <c:v>35217</c:v>
                </c:pt>
                <c:pt idx="53">
                  <c:v>35247</c:v>
                </c:pt>
                <c:pt idx="54">
                  <c:v>35278</c:v>
                </c:pt>
                <c:pt idx="55">
                  <c:v>35309</c:v>
                </c:pt>
                <c:pt idx="56">
                  <c:v>35339</c:v>
                </c:pt>
                <c:pt idx="57">
                  <c:v>35370</c:v>
                </c:pt>
                <c:pt idx="58">
                  <c:v>35400</c:v>
                </c:pt>
                <c:pt idx="59">
                  <c:v>35431</c:v>
                </c:pt>
                <c:pt idx="60">
                  <c:v>35462</c:v>
                </c:pt>
                <c:pt idx="61">
                  <c:v>35490</c:v>
                </c:pt>
                <c:pt idx="62">
                  <c:v>35521</c:v>
                </c:pt>
                <c:pt idx="63">
                  <c:v>35551</c:v>
                </c:pt>
                <c:pt idx="64">
                  <c:v>35582</c:v>
                </c:pt>
                <c:pt idx="65">
                  <c:v>35612</c:v>
                </c:pt>
                <c:pt idx="66">
                  <c:v>35643</c:v>
                </c:pt>
                <c:pt idx="67">
                  <c:v>35674</c:v>
                </c:pt>
                <c:pt idx="68">
                  <c:v>35704</c:v>
                </c:pt>
                <c:pt idx="69">
                  <c:v>35735</c:v>
                </c:pt>
                <c:pt idx="70">
                  <c:v>35765</c:v>
                </c:pt>
                <c:pt idx="71">
                  <c:v>35796</c:v>
                </c:pt>
                <c:pt idx="72">
                  <c:v>35827</c:v>
                </c:pt>
                <c:pt idx="73">
                  <c:v>35855</c:v>
                </c:pt>
                <c:pt idx="74">
                  <c:v>35886</c:v>
                </c:pt>
                <c:pt idx="75">
                  <c:v>35916</c:v>
                </c:pt>
                <c:pt idx="76">
                  <c:v>35947</c:v>
                </c:pt>
                <c:pt idx="77">
                  <c:v>35977</c:v>
                </c:pt>
                <c:pt idx="78">
                  <c:v>36008</c:v>
                </c:pt>
                <c:pt idx="79">
                  <c:v>36039</c:v>
                </c:pt>
                <c:pt idx="80">
                  <c:v>36069</c:v>
                </c:pt>
                <c:pt idx="81">
                  <c:v>36100</c:v>
                </c:pt>
                <c:pt idx="82">
                  <c:v>36130</c:v>
                </c:pt>
                <c:pt idx="83">
                  <c:v>36161</c:v>
                </c:pt>
                <c:pt idx="84">
                  <c:v>36192</c:v>
                </c:pt>
                <c:pt idx="85">
                  <c:v>36220</c:v>
                </c:pt>
                <c:pt idx="86">
                  <c:v>36251</c:v>
                </c:pt>
                <c:pt idx="87">
                  <c:v>36281</c:v>
                </c:pt>
                <c:pt idx="88">
                  <c:v>36312</c:v>
                </c:pt>
                <c:pt idx="89">
                  <c:v>36342</c:v>
                </c:pt>
                <c:pt idx="90">
                  <c:v>36373</c:v>
                </c:pt>
                <c:pt idx="91">
                  <c:v>36404</c:v>
                </c:pt>
                <c:pt idx="92">
                  <c:v>36434</c:v>
                </c:pt>
                <c:pt idx="93">
                  <c:v>36465</c:v>
                </c:pt>
                <c:pt idx="94">
                  <c:v>36495</c:v>
                </c:pt>
                <c:pt idx="95">
                  <c:v>36526</c:v>
                </c:pt>
                <c:pt idx="96">
                  <c:v>36557</c:v>
                </c:pt>
                <c:pt idx="97">
                  <c:v>36586</c:v>
                </c:pt>
                <c:pt idx="98">
                  <c:v>36617</c:v>
                </c:pt>
                <c:pt idx="99">
                  <c:v>36647</c:v>
                </c:pt>
                <c:pt idx="100">
                  <c:v>36678</c:v>
                </c:pt>
                <c:pt idx="101">
                  <c:v>36708</c:v>
                </c:pt>
                <c:pt idx="102">
                  <c:v>36739</c:v>
                </c:pt>
                <c:pt idx="103">
                  <c:v>36770</c:v>
                </c:pt>
                <c:pt idx="104">
                  <c:v>36800</c:v>
                </c:pt>
                <c:pt idx="105">
                  <c:v>36831</c:v>
                </c:pt>
                <c:pt idx="106">
                  <c:v>36861</c:v>
                </c:pt>
                <c:pt idx="107">
                  <c:v>36892</c:v>
                </c:pt>
                <c:pt idx="108">
                  <c:v>36923</c:v>
                </c:pt>
                <c:pt idx="109">
                  <c:v>36951</c:v>
                </c:pt>
                <c:pt idx="110">
                  <c:v>36982</c:v>
                </c:pt>
                <c:pt idx="111">
                  <c:v>37012</c:v>
                </c:pt>
                <c:pt idx="112">
                  <c:v>37043</c:v>
                </c:pt>
                <c:pt idx="113">
                  <c:v>37073</c:v>
                </c:pt>
                <c:pt idx="114">
                  <c:v>37104</c:v>
                </c:pt>
                <c:pt idx="115">
                  <c:v>37135</c:v>
                </c:pt>
                <c:pt idx="116">
                  <c:v>37165</c:v>
                </c:pt>
                <c:pt idx="117">
                  <c:v>37196</c:v>
                </c:pt>
                <c:pt idx="118">
                  <c:v>37226</c:v>
                </c:pt>
                <c:pt idx="119">
                  <c:v>37257</c:v>
                </c:pt>
              </c:numCache>
            </c:numRef>
          </c:cat>
          <c:val>
            <c:numRef>
              <c:f>Лист2!$E$10:$E$129</c:f>
              <c:numCache>
                <c:formatCode>0.0</c:formatCode>
                <c:ptCount val="120"/>
                <c:pt idx="0">
                  <c:v>138</c:v>
                </c:pt>
                <c:pt idx="1">
                  <c:v>129.9</c:v>
                </c:pt>
                <c:pt idx="2">
                  <c:v>121.7</c:v>
                </c:pt>
                <c:pt idx="3">
                  <c:v>111.9</c:v>
                </c:pt>
                <c:pt idx="4">
                  <c:v>119.1</c:v>
                </c:pt>
                <c:pt idx="5">
                  <c:v>110.6</c:v>
                </c:pt>
                <c:pt idx="6">
                  <c:v>108.6</c:v>
                </c:pt>
                <c:pt idx="7">
                  <c:v>111.5</c:v>
                </c:pt>
                <c:pt idx="8">
                  <c:v>122.9</c:v>
                </c:pt>
                <c:pt idx="9">
                  <c:v>126.1</c:v>
                </c:pt>
                <c:pt idx="10">
                  <c:v>125.2</c:v>
                </c:pt>
                <c:pt idx="11">
                  <c:v>125.8</c:v>
                </c:pt>
                <c:pt idx="12">
                  <c:v>124.7</c:v>
                </c:pt>
                <c:pt idx="13">
                  <c:v>120.1</c:v>
                </c:pt>
                <c:pt idx="14">
                  <c:v>118.7</c:v>
                </c:pt>
                <c:pt idx="15">
                  <c:v>118.1</c:v>
                </c:pt>
                <c:pt idx="16">
                  <c:v>119.9</c:v>
                </c:pt>
                <c:pt idx="17">
                  <c:v>122.4</c:v>
                </c:pt>
                <c:pt idx="18">
                  <c:v>126</c:v>
                </c:pt>
                <c:pt idx="19">
                  <c:v>123</c:v>
                </c:pt>
                <c:pt idx="20">
                  <c:v>119.5</c:v>
                </c:pt>
                <c:pt idx="21">
                  <c:v>116.4</c:v>
                </c:pt>
                <c:pt idx="22">
                  <c:v>112.5</c:v>
                </c:pt>
                <c:pt idx="23">
                  <c:v>117.9</c:v>
                </c:pt>
                <c:pt idx="24">
                  <c:v>110.8</c:v>
                </c:pt>
                <c:pt idx="25">
                  <c:v>107.4</c:v>
                </c:pt>
                <c:pt idx="26">
                  <c:v>108.5</c:v>
                </c:pt>
                <c:pt idx="27">
                  <c:v>106.9</c:v>
                </c:pt>
                <c:pt idx="28">
                  <c:v>106</c:v>
                </c:pt>
                <c:pt idx="29">
                  <c:v>105.3</c:v>
                </c:pt>
                <c:pt idx="30">
                  <c:v>104.6</c:v>
                </c:pt>
                <c:pt idx="31">
                  <c:v>108</c:v>
                </c:pt>
                <c:pt idx="32">
                  <c:v>115</c:v>
                </c:pt>
                <c:pt idx="33">
                  <c:v>114.6</c:v>
                </c:pt>
                <c:pt idx="34">
                  <c:v>116.4</c:v>
                </c:pt>
                <c:pt idx="35">
                  <c:v>117.8</c:v>
                </c:pt>
                <c:pt idx="36">
                  <c:v>111</c:v>
                </c:pt>
                <c:pt idx="37">
                  <c:v>108.9</c:v>
                </c:pt>
                <c:pt idx="38">
                  <c:v>108.5</c:v>
                </c:pt>
                <c:pt idx="39">
                  <c:v>107.9</c:v>
                </c:pt>
                <c:pt idx="40">
                  <c:v>106.7</c:v>
                </c:pt>
                <c:pt idx="41">
                  <c:v>105.4</c:v>
                </c:pt>
                <c:pt idx="42">
                  <c:v>104.6</c:v>
                </c:pt>
                <c:pt idx="43">
                  <c:v>104.5</c:v>
                </c:pt>
                <c:pt idx="44">
                  <c:v>104.7</c:v>
                </c:pt>
                <c:pt idx="45">
                  <c:v>104.6</c:v>
                </c:pt>
                <c:pt idx="46">
                  <c:v>103.2</c:v>
                </c:pt>
                <c:pt idx="47">
                  <c:v>104.1</c:v>
                </c:pt>
                <c:pt idx="48">
                  <c:v>102.8</c:v>
                </c:pt>
                <c:pt idx="49">
                  <c:v>102.8</c:v>
                </c:pt>
                <c:pt idx="50">
                  <c:v>102.2</c:v>
                </c:pt>
                <c:pt idx="51">
                  <c:v>101.6</c:v>
                </c:pt>
                <c:pt idx="52">
                  <c:v>101.2</c:v>
                </c:pt>
                <c:pt idx="53">
                  <c:v>100.7</c:v>
                </c:pt>
                <c:pt idx="54">
                  <c:v>99.8</c:v>
                </c:pt>
                <c:pt idx="55">
                  <c:v>100.3</c:v>
                </c:pt>
                <c:pt idx="56">
                  <c:v>101.2</c:v>
                </c:pt>
                <c:pt idx="57">
                  <c:v>101.9</c:v>
                </c:pt>
                <c:pt idx="58">
                  <c:v>101.4</c:v>
                </c:pt>
                <c:pt idx="59">
                  <c:v>102.3</c:v>
                </c:pt>
                <c:pt idx="60">
                  <c:v>101.5</c:v>
                </c:pt>
                <c:pt idx="61">
                  <c:v>101.4</c:v>
                </c:pt>
                <c:pt idx="62">
                  <c:v>101</c:v>
                </c:pt>
                <c:pt idx="63">
                  <c:v>100.9</c:v>
                </c:pt>
                <c:pt idx="64">
                  <c:v>101.1</c:v>
                </c:pt>
                <c:pt idx="65">
                  <c:v>100.9</c:v>
                </c:pt>
                <c:pt idx="66">
                  <c:v>99.9</c:v>
                </c:pt>
                <c:pt idx="67">
                  <c:v>99.7</c:v>
                </c:pt>
                <c:pt idx="68">
                  <c:v>100.2</c:v>
                </c:pt>
                <c:pt idx="69">
                  <c:v>100.6</c:v>
                </c:pt>
                <c:pt idx="70">
                  <c:v>101</c:v>
                </c:pt>
                <c:pt idx="71">
                  <c:v>101.5</c:v>
                </c:pt>
                <c:pt idx="72">
                  <c:v>100.9</c:v>
                </c:pt>
                <c:pt idx="73">
                  <c:v>100.6</c:v>
                </c:pt>
                <c:pt idx="74">
                  <c:v>100.4</c:v>
                </c:pt>
                <c:pt idx="75">
                  <c:v>100.5</c:v>
                </c:pt>
                <c:pt idx="76">
                  <c:v>100.1</c:v>
                </c:pt>
                <c:pt idx="77">
                  <c:v>100.2</c:v>
                </c:pt>
                <c:pt idx="78">
                  <c:v>103.7</c:v>
                </c:pt>
                <c:pt idx="79">
                  <c:v>138.4</c:v>
                </c:pt>
                <c:pt idx="80">
                  <c:v>104.5</c:v>
                </c:pt>
                <c:pt idx="81">
                  <c:v>105.7</c:v>
                </c:pt>
                <c:pt idx="82">
                  <c:v>111.6</c:v>
                </c:pt>
                <c:pt idx="83">
                  <c:v>108.4</c:v>
                </c:pt>
                <c:pt idx="84">
                  <c:v>104.1</c:v>
                </c:pt>
                <c:pt idx="85">
                  <c:v>102.8</c:v>
                </c:pt>
                <c:pt idx="86">
                  <c:v>103</c:v>
                </c:pt>
                <c:pt idx="87">
                  <c:v>102.2</c:v>
                </c:pt>
                <c:pt idx="88">
                  <c:v>101.9</c:v>
                </c:pt>
                <c:pt idx="89">
                  <c:v>102.8</c:v>
                </c:pt>
                <c:pt idx="90">
                  <c:v>101.2</c:v>
                </c:pt>
                <c:pt idx="91">
                  <c:v>101.5</c:v>
                </c:pt>
                <c:pt idx="92">
                  <c:v>101.4</c:v>
                </c:pt>
                <c:pt idx="93">
                  <c:v>101.2</c:v>
                </c:pt>
                <c:pt idx="94">
                  <c:v>101.3</c:v>
                </c:pt>
                <c:pt idx="95">
                  <c:v>102.3</c:v>
                </c:pt>
                <c:pt idx="96">
                  <c:v>101</c:v>
                </c:pt>
                <c:pt idx="97">
                  <c:v>100.6</c:v>
                </c:pt>
                <c:pt idx="98">
                  <c:v>100.9</c:v>
                </c:pt>
                <c:pt idx="99">
                  <c:v>101.8</c:v>
                </c:pt>
                <c:pt idx="100">
                  <c:v>102.6</c:v>
                </c:pt>
                <c:pt idx="101">
                  <c:v>101.8</c:v>
                </c:pt>
                <c:pt idx="102">
                  <c:v>101</c:v>
                </c:pt>
                <c:pt idx="103">
                  <c:v>101.3</c:v>
                </c:pt>
                <c:pt idx="104">
                  <c:v>102.1</c:v>
                </c:pt>
                <c:pt idx="105">
                  <c:v>101.5</c:v>
                </c:pt>
                <c:pt idx="106">
                  <c:v>101.6</c:v>
                </c:pt>
                <c:pt idx="107">
                  <c:v>102.8</c:v>
                </c:pt>
                <c:pt idx="108">
                  <c:v>102.3</c:v>
                </c:pt>
                <c:pt idx="109">
                  <c:v>101.9</c:v>
                </c:pt>
                <c:pt idx="110">
                  <c:v>101.8</c:v>
                </c:pt>
                <c:pt idx="111">
                  <c:v>101.8</c:v>
                </c:pt>
                <c:pt idx="112">
                  <c:v>101.6</c:v>
                </c:pt>
                <c:pt idx="113">
                  <c:v>100.5</c:v>
                </c:pt>
                <c:pt idx="114">
                  <c:v>100</c:v>
                </c:pt>
                <c:pt idx="115">
                  <c:v>100.6</c:v>
                </c:pt>
                <c:pt idx="116">
                  <c:v>101.1</c:v>
                </c:pt>
                <c:pt idx="117">
                  <c:v>101.4</c:v>
                </c:pt>
                <c:pt idx="118">
                  <c:v>101.6</c:v>
                </c:pt>
                <c:pt idx="119">
                  <c:v>103.1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641536"/>
        <c:axId val="26666112"/>
      </c:lineChart>
      <c:dateAx>
        <c:axId val="266415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800" b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Месяцы</a:t>
                </a:r>
              </a:p>
            </c:rich>
          </c:tx>
          <c:layout>
            <c:manualLayout>
              <c:xMode val="edge"/>
              <c:yMode val="edge"/>
              <c:x val="0.8801210018239245"/>
              <c:y val="0.71064814814814814"/>
            </c:manualLayout>
          </c:layout>
          <c:overlay val="0"/>
        </c:title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26666112"/>
        <c:crosses val="autoZero"/>
        <c:auto val="1"/>
        <c:lblOffset val="100"/>
        <c:baseTimeUnit val="months"/>
      </c:dateAx>
      <c:valAx>
        <c:axId val="26666112"/>
        <c:scaling>
          <c:orientation val="minMax"/>
          <c:min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8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Индекс</a:t>
                </a:r>
                <a:r>
                  <a:rPr lang="ru-RU" sz="1800" b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потребительских цен      </a:t>
                </a:r>
                <a:endParaRPr lang="ru-RU" sz="1800" b="0" baseline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 sz="18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800" b="0" baseline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(% </a:t>
                </a:r>
                <a:r>
                  <a:rPr lang="ru-RU" sz="1800" b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 предыдущему месяцу)</a:t>
                </a:r>
                <a:endParaRPr lang="ru-RU" sz="1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1.5065913370998116E-2"/>
              <c:y val="0"/>
            </c:manualLayout>
          </c:layout>
          <c:overlay val="0"/>
        </c:title>
        <c:numFmt formatCode="0.0" sourceLinked="1"/>
        <c:majorTickMark val="out"/>
        <c:minorTickMark val="none"/>
        <c:tickLblPos val="low"/>
        <c:txPr>
          <a:bodyPr/>
          <a:lstStyle/>
          <a:p>
            <a:pPr>
              <a:defRPr sz="1600"/>
            </a:pPr>
            <a:endParaRPr lang="ru-RU"/>
          </a:p>
        </c:txPr>
        <c:crossAx val="26641536"/>
        <c:crosses val="autoZero"/>
        <c:crossBetween val="between"/>
      </c:valAx>
      <c:spPr>
        <a:ln>
          <a:solidFill>
            <a:sysClr val="windowText" lastClr="000000"/>
          </a:solidFill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8301321780055"/>
          <c:y val="0.26667068643446595"/>
          <c:w val="0.87971478827515381"/>
          <c:h val="0.55912438028579758"/>
        </c:manualLayout>
      </c:layout>
      <c:lineChart>
        <c:grouping val="standard"/>
        <c:varyColors val="0"/>
        <c:ser>
          <c:idx val="0"/>
          <c:order val="0"/>
          <c:spPr>
            <a:ln w="254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Лист2!$D$10:$D$92</c:f>
              <c:numCache>
                <c:formatCode>mmm\-yy</c:formatCode>
                <c:ptCount val="83"/>
                <c:pt idx="0">
                  <c:v>33635</c:v>
                </c:pt>
                <c:pt idx="1">
                  <c:v>33664</c:v>
                </c:pt>
                <c:pt idx="2">
                  <c:v>33695</c:v>
                </c:pt>
                <c:pt idx="3">
                  <c:v>33725</c:v>
                </c:pt>
                <c:pt idx="4">
                  <c:v>33756</c:v>
                </c:pt>
                <c:pt idx="5">
                  <c:v>33786</c:v>
                </c:pt>
                <c:pt idx="6">
                  <c:v>33817</c:v>
                </c:pt>
                <c:pt idx="7">
                  <c:v>33848</c:v>
                </c:pt>
                <c:pt idx="8">
                  <c:v>33878</c:v>
                </c:pt>
                <c:pt idx="9">
                  <c:v>33909</c:v>
                </c:pt>
                <c:pt idx="10">
                  <c:v>33939</c:v>
                </c:pt>
                <c:pt idx="11">
                  <c:v>33970</c:v>
                </c:pt>
                <c:pt idx="12">
                  <c:v>34001</c:v>
                </c:pt>
                <c:pt idx="13">
                  <c:v>34029</c:v>
                </c:pt>
                <c:pt idx="14">
                  <c:v>34060</c:v>
                </c:pt>
                <c:pt idx="15">
                  <c:v>34090</c:v>
                </c:pt>
                <c:pt idx="16">
                  <c:v>34121</c:v>
                </c:pt>
                <c:pt idx="17">
                  <c:v>34151</c:v>
                </c:pt>
                <c:pt idx="18">
                  <c:v>34182</c:v>
                </c:pt>
                <c:pt idx="19">
                  <c:v>34213</c:v>
                </c:pt>
                <c:pt idx="20">
                  <c:v>34243</c:v>
                </c:pt>
                <c:pt idx="21">
                  <c:v>34274</c:v>
                </c:pt>
                <c:pt idx="22">
                  <c:v>34304</c:v>
                </c:pt>
                <c:pt idx="23">
                  <c:v>34335</c:v>
                </c:pt>
                <c:pt idx="24">
                  <c:v>34366</c:v>
                </c:pt>
                <c:pt idx="25">
                  <c:v>34394</c:v>
                </c:pt>
                <c:pt idx="26">
                  <c:v>34425</c:v>
                </c:pt>
                <c:pt idx="27">
                  <c:v>34455</c:v>
                </c:pt>
                <c:pt idx="28">
                  <c:v>34486</c:v>
                </c:pt>
                <c:pt idx="29">
                  <c:v>34516</c:v>
                </c:pt>
                <c:pt idx="30">
                  <c:v>34547</c:v>
                </c:pt>
                <c:pt idx="31">
                  <c:v>34578</c:v>
                </c:pt>
                <c:pt idx="32">
                  <c:v>34608</c:v>
                </c:pt>
                <c:pt idx="33">
                  <c:v>34639</c:v>
                </c:pt>
                <c:pt idx="34">
                  <c:v>34669</c:v>
                </c:pt>
                <c:pt idx="35">
                  <c:v>34700</c:v>
                </c:pt>
                <c:pt idx="36">
                  <c:v>34731</c:v>
                </c:pt>
                <c:pt idx="37">
                  <c:v>34759</c:v>
                </c:pt>
                <c:pt idx="38">
                  <c:v>34790</c:v>
                </c:pt>
                <c:pt idx="39">
                  <c:v>34820</c:v>
                </c:pt>
                <c:pt idx="40">
                  <c:v>34851</c:v>
                </c:pt>
                <c:pt idx="41">
                  <c:v>34881</c:v>
                </c:pt>
                <c:pt idx="42">
                  <c:v>34912</c:v>
                </c:pt>
                <c:pt idx="43">
                  <c:v>34943</c:v>
                </c:pt>
                <c:pt idx="44">
                  <c:v>34973</c:v>
                </c:pt>
                <c:pt idx="45">
                  <c:v>35004</c:v>
                </c:pt>
                <c:pt idx="46">
                  <c:v>35034</c:v>
                </c:pt>
                <c:pt idx="47">
                  <c:v>35065</c:v>
                </c:pt>
                <c:pt idx="48">
                  <c:v>35096</c:v>
                </c:pt>
                <c:pt idx="49">
                  <c:v>35125</c:v>
                </c:pt>
                <c:pt idx="50">
                  <c:v>35156</c:v>
                </c:pt>
                <c:pt idx="51">
                  <c:v>35186</c:v>
                </c:pt>
                <c:pt idx="52">
                  <c:v>35217</c:v>
                </c:pt>
                <c:pt idx="53">
                  <c:v>35247</c:v>
                </c:pt>
                <c:pt idx="54">
                  <c:v>35278</c:v>
                </c:pt>
                <c:pt idx="55">
                  <c:v>35309</c:v>
                </c:pt>
                <c:pt idx="56">
                  <c:v>35339</c:v>
                </c:pt>
                <c:pt idx="57">
                  <c:v>35370</c:v>
                </c:pt>
                <c:pt idx="58">
                  <c:v>35400</c:v>
                </c:pt>
                <c:pt idx="59">
                  <c:v>35431</c:v>
                </c:pt>
                <c:pt idx="60">
                  <c:v>35462</c:v>
                </c:pt>
                <c:pt idx="61">
                  <c:v>35490</c:v>
                </c:pt>
                <c:pt idx="62">
                  <c:v>35521</c:v>
                </c:pt>
                <c:pt idx="63">
                  <c:v>35551</c:v>
                </c:pt>
                <c:pt idx="64">
                  <c:v>35582</c:v>
                </c:pt>
                <c:pt idx="65">
                  <c:v>35612</c:v>
                </c:pt>
                <c:pt idx="66">
                  <c:v>35643</c:v>
                </c:pt>
                <c:pt idx="67">
                  <c:v>35674</c:v>
                </c:pt>
                <c:pt idx="68">
                  <c:v>35704</c:v>
                </c:pt>
                <c:pt idx="69">
                  <c:v>35735</c:v>
                </c:pt>
                <c:pt idx="70">
                  <c:v>35765</c:v>
                </c:pt>
                <c:pt idx="71">
                  <c:v>35796</c:v>
                </c:pt>
                <c:pt idx="72">
                  <c:v>35827</c:v>
                </c:pt>
                <c:pt idx="73">
                  <c:v>35855</c:v>
                </c:pt>
                <c:pt idx="74">
                  <c:v>35886</c:v>
                </c:pt>
                <c:pt idx="75">
                  <c:v>35916</c:v>
                </c:pt>
                <c:pt idx="76">
                  <c:v>35947</c:v>
                </c:pt>
                <c:pt idx="77">
                  <c:v>35977</c:v>
                </c:pt>
                <c:pt idx="78">
                  <c:v>36008</c:v>
                </c:pt>
                <c:pt idx="79">
                  <c:v>36039</c:v>
                </c:pt>
                <c:pt idx="80">
                  <c:v>36069</c:v>
                </c:pt>
                <c:pt idx="81">
                  <c:v>36100</c:v>
                </c:pt>
                <c:pt idx="82">
                  <c:v>36130</c:v>
                </c:pt>
              </c:numCache>
            </c:numRef>
          </c:cat>
          <c:val>
            <c:numRef>
              <c:f>Лист2!$E$10:$E$92</c:f>
              <c:numCache>
                <c:formatCode>General</c:formatCode>
                <c:ptCount val="83"/>
                <c:pt idx="0">
                  <c:v>138</c:v>
                </c:pt>
                <c:pt idx="1">
                  <c:v>129.9</c:v>
                </c:pt>
                <c:pt idx="2">
                  <c:v>121.7</c:v>
                </c:pt>
                <c:pt idx="3">
                  <c:v>111.9</c:v>
                </c:pt>
                <c:pt idx="4">
                  <c:v>119.1</c:v>
                </c:pt>
                <c:pt idx="5">
                  <c:v>110.6</c:v>
                </c:pt>
                <c:pt idx="6">
                  <c:v>108.6</c:v>
                </c:pt>
                <c:pt idx="7">
                  <c:v>111.5</c:v>
                </c:pt>
                <c:pt idx="8">
                  <c:v>122.9</c:v>
                </c:pt>
                <c:pt idx="9">
                  <c:v>126.1</c:v>
                </c:pt>
                <c:pt idx="10">
                  <c:v>125.2</c:v>
                </c:pt>
                <c:pt idx="11">
                  <c:v>125.8</c:v>
                </c:pt>
                <c:pt idx="12">
                  <c:v>124.7</c:v>
                </c:pt>
                <c:pt idx="13">
                  <c:v>120.1</c:v>
                </c:pt>
                <c:pt idx="14">
                  <c:v>118.7</c:v>
                </c:pt>
                <c:pt idx="15">
                  <c:v>118.1</c:v>
                </c:pt>
                <c:pt idx="16">
                  <c:v>119.9</c:v>
                </c:pt>
                <c:pt idx="17">
                  <c:v>122.4</c:v>
                </c:pt>
                <c:pt idx="18">
                  <c:v>126</c:v>
                </c:pt>
                <c:pt idx="19">
                  <c:v>123</c:v>
                </c:pt>
                <c:pt idx="20">
                  <c:v>119.5</c:v>
                </c:pt>
                <c:pt idx="21">
                  <c:v>116.4</c:v>
                </c:pt>
                <c:pt idx="22">
                  <c:v>112.5</c:v>
                </c:pt>
                <c:pt idx="23">
                  <c:v>117.9</c:v>
                </c:pt>
                <c:pt idx="24">
                  <c:v>110.8</c:v>
                </c:pt>
                <c:pt idx="25">
                  <c:v>107.4</c:v>
                </c:pt>
                <c:pt idx="26">
                  <c:v>108.5</c:v>
                </c:pt>
                <c:pt idx="27">
                  <c:v>106.9</c:v>
                </c:pt>
                <c:pt idx="28">
                  <c:v>106</c:v>
                </c:pt>
                <c:pt idx="29">
                  <c:v>105.3</c:v>
                </c:pt>
                <c:pt idx="30">
                  <c:v>104.6</c:v>
                </c:pt>
                <c:pt idx="31">
                  <c:v>108</c:v>
                </c:pt>
                <c:pt idx="32">
                  <c:v>115</c:v>
                </c:pt>
                <c:pt idx="33">
                  <c:v>114.6</c:v>
                </c:pt>
                <c:pt idx="34">
                  <c:v>116.4</c:v>
                </c:pt>
                <c:pt idx="35">
                  <c:v>117.8</c:v>
                </c:pt>
                <c:pt idx="36">
                  <c:v>111</c:v>
                </c:pt>
                <c:pt idx="37">
                  <c:v>108.9</c:v>
                </c:pt>
                <c:pt idx="38">
                  <c:v>108.5</c:v>
                </c:pt>
                <c:pt idx="39">
                  <c:v>107.9</c:v>
                </c:pt>
                <c:pt idx="40">
                  <c:v>106.7</c:v>
                </c:pt>
                <c:pt idx="41">
                  <c:v>105.4</c:v>
                </c:pt>
                <c:pt idx="42">
                  <c:v>104.6</c:v>
                </c:pt>
                <c:pt idx="43">
                  <c:v>104.5</c:v>
                </c:pt>
                <c:pt idx="44">
                  <c:v>104.7</c:v>
                </c:pt>
                <c:pt idx="45">
                  <c:v>104.6</c:v>
                </c:pt>
                <c:pt idx="46">
                  <c:v>103.2</c:v>
                </c:pt>
                <c:pt idx="47">
                  <c:v>104.1</c:v>
                </c:pt>
                <c:pt idx="48">
                  <c:v>102.8</c:v>
                </c:pt>
                <c:pt idx="49">
                  <c:v>102.8</c:v>
                </c:pt>
                <c:pt idx="50">
                  <c:v>102.2</c:v>
                </c:pt>
                <c:pt idx="51">
                  <c:v>101.6</c:v>
                </c:pt>
                <c:pt idx="52">
                  <c:v>101.2</c:v>
                </c:pt>
                <c:pt idx="53">
                  <c:v>100.7</c:v>
                </c:pt>
                <c:pt idx="54">
                  <c:v>99.8</c:v>
                </c:pt>
                <c:pt idx="55">
                  <c:v>100.3</c:v>
                </c:pt>
                <c:pt idx="56">
                  <c:v>101.2</c:v>
                </c:pt>
                <c:pt idx="57">
                  <c:v>101.9</c:v>
                </c:pt>
                <c:pt idx="58">
                  <c:v>101.4</c:v>
                </c:pt>
                <c:pt idx="59">
                  <c:v>102.3</c:v>
                </c:pt>
                <c:pt idx="60">
                  <c:v>101.5</c:v>
                </c:pt>
                <c:pt idx="61">
                  <c:v>101.4</c:v>
                </c:pt>
                <c:pt idx="62">
                  <c:v>101</c:v>
                </c:pt>
                <c:pt idx="63">
                  <c:v>100.9</c:v>
                </c:pt>
                <c:pt idx="64">
                  <c:v>101.1</c:v>
                </c:pt>
                <c:pt idx="65">
                  <c:v>100.9</c:v>
                </c:pt>
                <c:pt idx="66">
                  <c:v>99.9</c:v>
                </c:pt>
                <c:pt idx="67">
                  <c:v>99.7</c:v>
                </c:pt>
                <c:pt idx="68">
                  <c:v>100.2</c:v>
                </c:pt>
                <c:pt idx="69">
                  <c:v>100.6</c:v>
                </c:pt>
                <c:pt idx="70">
                  <c:v>101</c:v>
                </c:pt>
                <c:pt idx="71">
                  <c:v>101.5</c:v>
                </c:pt>
                <c:pt idx="72">
                  <c:v>100.9</c:v>
                </c:pt>
                <c:pt idx="73">
                  <c:v>100.6</c:v>
                </c:pt>
                <c:pt idx="74">
                  <c:v>100.4</c:v>
                </c:pt>
                <c:pt idx="75">
                  <c:v>100.5</c:v>
                </c:pt>
                <c:pt idx="76">
                  <c:v>100.1</c:v>
                </c:pt>
                <c:pt idx="77">
                  <c:v>100.2</c:v>
                </c:pt>
                <c:pt idx="78">
                  <c:v>103.7</c:v>
                </c:pt>
                <c:pt idx="79">
                  <c:v>138.4</c:v>
                </c:pt>
                <c:pt idx="80">
                  <c:v>104.5</c:v>
                </c:pt>
                <c:pt idx="81">
                  <c:v>105.7</c:v>
                </c:pt>
                <c:pt idx="82">
                  <c:v>111.6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546560"/>
        <c:axId val="46686976"/>
      </c:lineChart>
      <c:dateAx>
        <c:axId val="2854656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46686976"/>
        <c:crossesAt val="90"/>
        <c:auto val="1"/>
        <c:lblOffset val="100"/>
        <c:baseTimeUnit val="months"/>
      </c:dateAx>
      <c:valAx>
        <c:axId val="46686976"/>
        <c:scaling>
          <c:orientation val="minMax"/>
          <c:min val="9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 b="0"/>
                </a:pPr>
                <a:r>
                  <a:rPr lang="ru-RU" sz="1800" b="0"/>
                  <a:t>Индекс</a:t>
                </a:r>
                <a:r>
                  <a:rPr lang="ru-RU" sz="1800" b="0" baseline="0"/>
                  <a:t> потребительских цен </a:t>
                </a:r>
              </a:p>
              <a:p>
                <a:pPr>
                  <a:defRPr sz="1800" b="0"/>
                </a:pPr>
                <a:r>
                  <a:rPr lang="ru-RU" sz="1800" b="0" baseline="0"/>
                  <a:t>(% к предыдущему месяцу)</a:t>
                </a:r>
                <a:endParaRPr lang="ru-RU" sz="1800" b="0"/>
              </a:p>
            </c:rich>
          </c:tx>
          <c:layout>
            <c:manualLayout>
              <c:xMode val="edge"/>
              <c:yMode val="edge"/>
              <c:x val="2.9225423365657785E-3"/>
              <c:y val="0.2508897159574862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8546560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93485002215011"/>
          <c:y val="5.1400554097404488E-2"/>
          <c:w val="0.66851584568262901"/>
          <c:h val="0.67912831996917822"/>
        </c:manualLayout>
      </c:layout>
      <c:lineChart>
        <c:grouping val="standard"/>
        <c:varyColors val="0"/>
        <c:ser>
          <c:idx val="0"/>
          <c:order val="0"/>
          <c:spPr>
            <a:ln w="19050">
              <a:solidFill>
                <a:sysClr val="windowText" lastClr="000000"/>
              </a:solidFill>
            </a:ln>
          </c:spPr>
          <c:marker>
            <c:symbol val="none"/>
          </c:marker>
          <c:cat>
            <c:numRef>
              <c:f>Лист1!$A$19:$A$30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Лист1!$B$19:$B$30</c:f>
              <c:numCache>
                <c:formatCode>General</c:formatCode>
                <c:ptCount val="12"/>
                <c:pt idx="0">
                  <c:v>112</c:v>
                </c:pt>
                <c:pt idx="1">
                  <c:v>111.7</c:v>
                </c:pt>
                <c:pt idx="2">
                  <c:v>110.9</c:v>
                </c:pt>
                <c:pt idx="3">
                  <c:v>109</c:v>
                </c:pt>
                <c:pt idx="4">
                  <c:v>111.9</c:v>
                </c:pt>
                <c:pt idx="5">
                  <c:v>113.3</c:v>
                </c:pt>
                <c:pt idx="6">
                  <c:v>108.8</c:v>
                </c:pt>
                <c:pt idx="7">
                  <c:v>108.8</c:v>
                </c:pt>
                <c:pt idx="8">
                  <c:v>106.1</c:v>
                </c:pt>
                <c:pt idx="9" formatCode="0.0">
                  <c:v>106.6</c:v>
                </c:pt>
                <c:pt idx="10" formatCode="0.0">
                  <c:v>106.5</c:v>
                </c:pt>
                <c:pt idx="11" formatCode="0.0">
                  <c:v>111.4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725568"/>
        <c:axId val="63734144"/>
      </c:lineChart>
      <c:catAx>
        <c:axId val="637255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800" b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Годы</a:t>
                </a:r>
              </a:p>
            </c:rich>
          </c:tx>
          <c:layout>
            <c:manualLayout>
              <c:xMode val="edge"/>
              <c:yMode val="edge"/>
              <c:x val="0.84651642682595707"/>
              <c:y val="0.806383972645621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63734144"/>
        <c:crosses val="autoZero"/>
        <c:auto val="1"/>
        <c:lblAlgn val="ctr"/>
        <c:lblOffset val="100"/>
        <c:noMultiLvlLbl val="0"/>
      </c:catAx>
      <c:valAx>
        <c:axId val="637341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800" b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Индекс потребительских цен                  (% на конец года)</a:t>
                </a:r>
              </a:p>
            </c:rich>
          </c:tx>
          <c:layout>
            <c:manualLayout>
              <c:xMode val="edge"/>
              <c:yMode val="edge"/>
              <c:x val="4.32417289160351E-3"/>
              <c:y val="2.755907909819939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63725568"/>
        <c:crosses val="autoZero"/>
        <c:crossBetween val="between"/>
      </c:valAx>
      <c:spPr>
        <a:ln>
          <a:solidFill>
            <a:sysClr val="windowText" lastClr="000000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0.2739</cdr:x>
      <cdr:y>0.15583</cdr:y>
    </cdr:from>
    <cdr:to>
      <cdr:x>0.45707</cdr:x>
      <cdr:y>0.26975</cdr:y>
    </cdr:to>
    <cdr:sp macro="" textlink="">
      <cdr:nvSpPr>
        <cdr:cNvPr id="2" name="Прямоугольная выноска 1"/>
        <cdr:cNvSpPr/>
      </cdr:nvSpPr>
      <cdr:spPr>
        <a:xfrm xmlns:a="http://schemas.openxmlformats.org/drawingml/2006/main">
          <a:off x="2376264" y="819100"/>
          <a:ext cx="1589125" cy="598787"/>
        </a:xfrm>
        <a:prstGeom xmlns:a="http://schemas.openxmlformats.org/drawingml/2006/main" prst="wedgeRectCallout">
          <a:avLst>
            <a:gd name="adj1" fmla="val 131746"/>
            <a:gd name="adj2" fmla="val 372516"/>
          </a:avLst>
        </a:prstGeom>
        <a:noFill xmlns:a="http://schemas.openxmlformats.org/drawingml/2006/main"/>
        <a:ln xmlns:a="http://schemas.openxmlformats.org/drawingml/2006/main" w="3175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>
          <a:noAutofit/>
        </a:bodyPr>
        <a:lstStyle xmlns:a="http://schemas.openxmlformats.org/drawingml/2006/main"/>
        <a:p xmlns:a="http://schemas.openxmlformats.org/drawingml/2006/main">
          <a:r>
            <a:rPr lang="ru-RU">
              <a:solidFill>
                <a:sysClr val="windowText" lastClr="000000"/>
              </a:solidFill>
            </a:rPr>
            <a:t>Линия тренда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0.11544</cdr:x>
      <cdr:y>0</cdr:y>
    </cdr:from>
    <cdr:to>
      <cdr:x>0.51424</cdr:x>
      <cdr:y>0.4</cdr:y>
    </cdr:to>
    <cdr:sp macro="" textlink="">
      <cdr:nvSpPr>
        <cdr:cNvPr id="2" name="Поле 1"/>
        <cdr:cNvSpPr txBox="1"/>
      </cdr:nvSpPr>
      <cdr:spPr>
        <a:xfrm xmlns:a="http://schemas.openxmlformats.org/drawingml/2006/main">
          <a:off x="931012" y="0"/>
          <a:ext cx="3216280" cy="216024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>
          <a:solidFill>
            <a:schemeClr val="tx1"/>
          </a:solidFill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342900" indent="-342900">
            <a:buAutoNum type="arabicPeriod"/>
          </a:pP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Программа  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Шоковой терапии»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Либерализация </a:t>
          </a: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цен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6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торговли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Ваучерная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приватизация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 Снижение уровня сбережений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 Формирование </a:t>
          </a:r>
          <a:endParaRPr lang="ru-RU" sz="16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корпоративных сетей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0.51274</cdr:x>
      <cdr:y>1.85165E-7</cdr:y>
    </cdr:from>
    <cdr:to>
      <cdr:x>0.91265</cdr:x>
      <cdr:y>0.48</cdr:y>
    </cdr:to>
    <cdr:sp macro="" textlink="">
      <cdr:nvSpPr>
        <cdr:cNvPr id="7" name="Поле 1"/>
        <cdr:cNvSpPr txBox="1"/>
      </cdr:nvSpPr>
      <cdr:spPr>
        <a:xfrm xmlns:a="http://schemas.openxmlformats.org/drawingml/2006/main">
          <a:off x="4135195" y="1"/>
          <a:ext cx="3225232" cy="259228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>
          <a:solidFill>
            <a:schemeClr val="tx1"/>
          </a:solidFill>
        </a:ln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Закрепление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итогов  </a:t>
          </a:r>
          <a:endParaRPr lang="ru-RU" sz="16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приватизаци</a:t>
          </a:r>
          <a:endParaRPr lang="ru-RU" sz="16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Рост неплатежей и бартера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Независимость ЦБ и </a:t>
          </a:r>
          <a:endParaRPr lang="ru-RU" sz="16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жесткая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ДКП 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 Введение  валютного  коридора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 Отказ от программы </a:t>
          </a:r>
          <a:endParaRPr lang="ru-RU" sz="16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"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Шоковой терапии"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6. Расширение рынка ГКО (ОФЗ) 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ru-RU" sz="1600" b="1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рост государственного </a:t>
          </a:r>
          <a:r>
            <a:rPr lang="ru-RU" sz="1600" b="1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долга 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0.91498</cdr:x>
      <cdr:y>1.85165E-7</cdr:y>
    </cdr:from>
    <cdr:to>
      <cdr:x>0.99714</cdr:x>
      <cdr:y>0.37333</cdr:y>
    </cdr:to>
    <cdr:sp macro="" textlink="">
      <cdr:nvSpPr>
        <cdr:cNvPr id="10" name="Поле 1"/>
        <cdr:cNvSpPr txBox="1"/>
      </cdr:nvSpPr>
      <cdr:spPr>
        <a:xfrm xmlns:a="http://schemas.openxmlformats.org/drawingml/2006/main">
          <a:off x="7379219" y="1"/>
          <a:ext cx="662611" cy="201622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>
          <a:solidFill>
            <a:schemeClr val="tx1"/>
          </a:solidFill>
        </a:ln>
      </cdr:spPr>
      <cdr:txBody>
        <a:bodyPr xmlns:a="http://schemas.openxmlformats.org/drawingml/2006/main" vert="vert270" wrap="none" rtlCol="0" anchor="t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ts val="1200"/>
            </a:lnSpc>
          </a:pP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Дефолт  госдолга </a:t>
          </a:r>
        </a:p>
        <a:p xmlns:a="http://schemas.openxmlformats.org/drawingml/2006/main">
          <a:pPr algn="r">
            <a:lnSpc>
              <a:spcPts val="1200"/>
            </a:lnSpc>
          </a:pP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Валютный кризис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C9763-2015-4356-A465-E2FB98162BE9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57E24-B0B7-47CB-B5BF-D0AF55674B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743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8C331-7AE9-4A39-9D47-7AA062C8CBC2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914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C47C-CF77-4A1E-ACDD-CAE6D1A572EC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43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C684-6BAC-4664-94DD-3F39DF431439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291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5AD5-32C9-4922-9821-9305653095C0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336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C47C-CF77-4A1E-ACDD-CAE6D1A572EC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78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4D740-4944-4B2C-96E2-3020B92180C6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987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828F0-2D8D-499F-8453-E51DE9631E65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55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DEB9-5816-41CF-BF96-422C627DB165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752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A5574-0FA4-44B0-8524-AC14CB3DE042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03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1406E-92ED-4A7A-93C8-6A659BF1B71A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4639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71B18-4F26-4607-BA9C-6FB810679124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802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C008-D023-4CF3-98E7-C8776C765BEF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74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4D740-4944-4B2C-96E2-3020B92180C6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607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0EB6-2188-4498-881A-4F2958809A41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9368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C684-6BAC-4664-94DD-3F39DF431439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5601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05AD5-32C9-4922-9821-9305653095C0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85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828F0-2D8D-499F-8453-E51DE9631E65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93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DEB9-5816-41CF-BF96-422C627DB165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6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A5574-0FA4-44B0-8524-AC14CB3DE042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61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1406E-92ED-4A7A-93C8-6A659BF1B71A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23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71B18-4F26-4607-BA9C-6FB810679124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428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C008-D023-4CF3-98E7-C8776C765BEF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22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0EB6-2188-4498-881A-4F2958809A41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2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alpha val="58000"/>
                <a:lumMod val="93000"/>
                <a:lumOff val="7000"/>
              </a:schemeClr>
            </a:gs>
            <a:gs pos="22000">
              <a:schemeClr val="bg2">
                <a:shade val="100000"/>
                <a:satMod val="115000"/>
                <a:alpha val="72000"/>
              </a:schemeClr>
            </a:gs>
            <a:gs pos="100000">
              <a:schemeClr val="bg2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10B94A8-679C-4D9E-B5AF-9FEF569EEF61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535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alpha val="58000"/>
                <a:lumMod val="93000"/>
                <a:lumOff val="7000"/>
              </a:schemeClr>
            </a:gs>
            <a:gs pos="22000">
              <a:schemeClr val="bg2">
                <a:shade val="100000"/>
                <a:satMod val="115000"/>
                <a:alpha val="72000"/>
              </a:schemeClr>
            </a:gs>
            <a:gs pos="100000">
              <a:schemeClr val="bg2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4288D21-E4FB-4A76-A275-FAC2C8C94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10B94A8-679C-4D9E-B5AF-9FEF569EEF61}" type="datetime1">
              <a:rPr lang="ru-RU" smtClean="0">
                <a:solidFill>
                  <a:srgbClr val="EEECE1"/>
                </a:solidFill>
              </a:rPr>
              <a:pPr/>
              <a:t>24.03.2015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851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188640"/>
            <a:ext cx="4333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6996" y="620688"/>
            <a:ext cx="8629244" cy="3600400"/>
          </a:xfrm>
        </p:spPr>
        <p:txBody>
          <a:bodyPr anchor="ctr"/>
          <a:lstStyle/>
          <a:p>
            <a:pPr algn="ctr">
              <a:defRPr/>
            </a:pPr>
            <a:r>
              <a:rPr lang="ru-RU" sz="4400" b="1" dirty="0" smtClean="0">
                <a:solidFill>
                  <a:srgbClr val="0000CC"/>
                </a:solidFill>
              </a:rPr>
              <a:t>Инфляционные циклы и распределительные конфликты в российской экономике: </a:t>
            </a:r>
            <a:br>
              <a:rPr lang="ru-RU" sz="4400" b="1" dirty="0" smtClean="0">
                <a:solidFill>
                  <a:srgbClr val="0000CC"/>
                </a:solidFill>
              </a:rPr>
            </a:br>
            <a:r>
              <a:rPr lang="ru-RU" sz="4400" b="1" dirty="0" smtClean="0">
                <a:solidFill>
                  <a:srgbClr val="0000CC"/>
                </a:solidFill>
              </a:rPr>
              <a:t>чему нас учат уроки прошлого</a:t>
            </a:r>
            <a:endParaRPr lang="ru-RU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4581128"/>
            <a:ext cx="7776864" cy="2016224"/>
          </a:xfrm>
        </p:spPr>
        <p:txBody>
          <a:bodyPr>
            <a:noAutofit/>
          </a:bodyPr>
          <a:lstStyle/>
          <a:p>
            <a:pPr algn="r"/>
            <a:r>
              <a:rPr lang="ru-RU" sz="2800" b="1" dirty="0">
                <a:solidFill>
                  <a:srgbClr val="C00000"/>
                </a:solidFill>
              </a:rPr>
              <a:t>А. Ю. Протасов,</a:t>
            </a:r>
          </a:p>
          <a:p>
            <a:pPr algn="r"/>
            <a:r>
              <a:rPr lang="ru-RU" sz="2800" b="1" dirty="0">
                <a:solidFill>
                  <a:srgbClr val="C00000"/>
                </a:solidFill>
              </a:rPr>
              <a:t>Доцент экономического факультета </a:t>
            </a:r>
          </a:p>
          <a:p>
            <a:pPr algn="r"/>
            <a:r>
              <a:rPr lang="ru-RU" sz="2800" b="1" dirty="0">
                <a:solidFill>
                  <a:srgbClr val="C00000"/>
                </a:solidFill>
              </a:rPr>
              <a:t>Санкт-Петербургского государственного университета, кандидат экономических наук</a:t>
            </a:r>
          </a:p>
        </p:txBody>
      </p:sp>
    </p:spTree>
    <p:extLst>
      <p:ext uri="{BB962C8B-B14F-4D97-AF65-F5344CB8AC3E}">
        <p14:creationId xmlns:p14="http://schemas.microsoft.com/office/powerpoint/2010/main" val="54630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AF4D-10E6-42A5-825A-7B2F54E09073}" type="slidenum">
              <a:rPr lang="ru-RU" altLang="ru-RU"/>
              <a:pPr/>
              <a:t>10</a:t>
            </a:fld>
            <a:endParaRPr lang="ru-RU" alt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9" y="188639"/>
            <a:ext cx="432048" cy="43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9512" y="18864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Уроки </a:t>
            </a:r>
            <a:r>
              <a:rPr lang="ru-RU" sz="2400" b="1" dirty="0"/>
              <a:t>инфляционной истории </a:t>
            </a:r>
            <a:r>
              <a:rPr lang="ru-RU" sz="2400" b="1" dirty="0" smtClean="0"/>
              <a:t>СССР - России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052736"/>
            <a:ext cx="8976047" cy="175432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3. </a:t>
            </a:r>
            <a:r>
              <a:rPr lang="ru-RU" b="1" dirty="0"/>
              <a:t>Ошибки в определении факторов российской инфляции, </a:t>
            </a:r>
            <a:endParaRPr lang="ru-RU" b="1" dirty="0" smtClean="0"/>
          </a:p>
          <a:p>
            <a:r>
              <a:rPr lang="ru-RU" b="1" dirty="0" smtClean="0"/>
              <a:t>преувеличение </a:t>
            </a:r>
            <a:r>
              <a:rPr lang="ru-RU" b="1" dirty="0"/>
              <a:t>ее монетарного характера и консервативная дефляционная </a:t>
            </a:r>
            <a:endParaRPr lang="ru-RU" b="1" dirty="0" smtClean="0"/>
          </a:p>
          <a:p>
            <a:r>
              <a:rPr lang="ru-RU" b="1" dirty="0" smtClean="0"/>
              <a:t>денежная </a:t>
            </a:r>
            <a:r>
              <a:rPr lang="ru-RU" b="1" dirty="0"/>
              <a:t>политика в условиях переходной экономики, </a:t>
            </a:r>
            <a:r>
              <a:rPr lang="ru-RU" b="1" dirty="0" smtClean="0"/>
              <a:t>привели </a:t>
            </a:r>
            <a:r>
              <a:rPr lang="ru-RU" b="1" dirty="0"/>
              <a:t>к серьезным </a:t>
            </a:r>
            <a:endParaRPr lang="ru-RU" b="1" dirty="0" smtClean="0"/>
          </a:p>
          <a:p>
            <a:r>
              <a:rPr lang="ru-RU" b="1" dirty="0" err="1" smtClean="0"/>
              <a:t>перераспрределительным</a:t>
            </a:r>
            <a:r>
              <a:rPr lang="ru-RU" b="1" dirty="0" smtClean="0"/>
              <a:t> конфликтам и их последствиям </a:t>
            </a:r>
            <a:r>
              <a:rPr lang="ru-RU" b="1" dirty="0"/>
              <a:t>- натурализации обмена, </a:t>
            </a:r>
            <a:endParaRPr lang="ru-RU" b="1" dirty="0" smtClean="0"/>
          </a:p>
          <a:p>
            <a:r>
              <a:rPr lang="ru-RU" b="1" dirty="0" smtClean="0"/>
              <a:t>возникновению </a:t>
            </a:r>
            <a:r>
              <a:rPr lang="ru-RU" b="1" dirty="0"/>
              <a:t>денежных суррогатов, а в последствии к сдерживанию </a:t>
            </a:r>
            <a:endParaRPr lang="ru-RU" b="1" dirty="0" smtClean="0"/>
          </a:p>
          <a:p>
            <a:r>
              <a:rPr lang="ru-RU" b="1" dirty="0" smtClean="0"/>
              <a:t>восстановительного </a:t>
            </a:r>
            <a:r>
              <a:rPr lang="ru-RU" b="1" dirty="0"/>
              <a:t>роста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996952"/>
            <a:ext cx="8976047" cy="175432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4. </a:t>
            </a:r>
            <a:r>
              <a:rPr lang="ru-RU" b="1" dirty="0"/>
              <a:t>Ошибки в определении факторов российской инфляции, </a:t>
            </a:r>
            <a:endParaRPr lang="ru-RU" b="1" dirty="0" smtClean="0"/>
          </a:p>
          <a:p>
            <a:r>
              <a:rPr lang="ru-RU" b="1" dirty="0" smtClean="0"/>
              <a:t>преувеличение </a:t>
            </a:r>
            <a:r>
              <a:rPr lang="ru-RU" b="1" dirty="0"/>
              <a:t>ее монетарного характера и консервативная дефляционная </a:t>
            </a:r>
            <a:endParaRPr lang="ru-RU" b="1" dirty="0" smtClean="0"/>
          </a:p>
          <a:p>
            <a:r>
              <a:rPr lang="ru-RU" b="1" dirty="0" smtClean="0"/>
              <a:t>денежная </a:t>
            </a:r>
            <a:r>
              <a:rPr lang="ru-RU" b="1" dirty="0"/>
              <a:t>политика в условиях переходной экономики, </a:t>
            </a:r>
            <a:r>
              <a:rPr lang="ru-RU" b="1" dirty="0" smtClean="0"/>
              <a:t>привели </a:t>
            </a:r>
            <a:r>
              <a:rPr lang="ru-RU" b="1" dirty="0"/>
              <a:t>к серьезным </a:t>
            </a:r>
            <a:endParaRPr lang="ru-RU" b="1" dirty="0" smtClean="0"/>
          </a:p>
          <a:p>
            <a:r>
              <a:rPr lang="ru-RU" b="1" dirty="0" err="1" smtClean="0"/>
              <a:t>перераспрределительным</a:t>
            </a:r>
            <a:r>
              <a:rPr lang="ru-RU" b="1" dirty="0" smtClean="0"/>
              <a:t> конфликтам и их последствиям </a:t>
            </a:r>
            <a:r>
              <a:rPr lang="ru-RU" b="1" dirty="0"/>
              <a:t>- натурализации обмена, </a:t>
            </a:r>
            <a:endParaRPr lang="ru-RU" b="1" dirty="0" smtClean="0"/>
          </a:p>
          <a:p>
            <a:r>
              <a:rPr lang="ru-RU" b="1" dirty="0" smtClean="0"/>
              <a:t>возникновению </a:t>
            </a:r>
            <a:r>
              <a:rPr lang="ru-RU" b="1" dirty="0"/>
              <a:t>денежных суррогатов, а в последствии к сдерживанию </a:t>
            </a:r>
            <a:endParaRPr lang="ru-RU" b="1" dirty="0" smtClean="0"/>
          </a:p>
          <a:p>
            <a:r>
              <a:rPr lang="ru-RU" b="1" dirty="0" smtClean="0"/>
              <a:t>восстановительного </a:t>
            </a:r>
            <a:r>
              <a:rPr lang="ru-RU" b="1" dirty="0"/>
              <a:t>роста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6613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AF4D-10E6-42A5-825A-7B2F54E09073}" type="slidenum">
              <a:rPr lang="ru-RU" altLang="ru-RU"/>
              <a:pPr/>
              <a:t>11</a:t>
            </a:fld>
            <a:endParaRPr lang="ru-RU" alt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9" y="188639"/>
            <a:ext cx="432048" cy="43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9512" y="18864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Уроки </a:t>
            </a:r>
            <a:r>
              <a:rPr lang="ru-RU" sz="2400" b="1" dirty="0"/>
              <a:t>инфляционной истории </a:t>
            </a:r>
            <a:r>
              <a:rPr lang="ru-RU" sz="2400" b="1" dirty="0" smtClean="0"/>
              <a:t>СССР- России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052736"/>
            <a:ext cx="8847230" cy="286232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В новейшей истории России выделяется три волны инфляции: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Первая </a:t>
            </a:r>
            <a:r>
              <a:rPr lang="ru-RU" sz="2000" b="1" dirty="0"/>
              <a:t>волна </a:t>
            </a:r>
            <a:r>
              <a:rPr lang="ru-RU" sz="2000" dirty="0" smtClean="0"/>
              <a:t>была </a:t>
            </a:r>
            <a:r>
              <a:rPr lang="ru-RU" sz="2000" dirty="0"/>
              <a:t>обусловлена трансформационным инфляционным </a:t>
            </a:r>
            <a:r>
              <a:rPr lang="ru-RU" sz="2000" dirty="0" smtClean="0"/>
              <a:t>циклом</a:t>
            </a:r>
          </a:p>
          <a:p>
            <a:r>
              <a:rPr lang="ru-RU" sz="2000" dirty="0" smtClean="0"/>
              <a:t> сформировавшимся </a:t>
            </a:r>
            <a:r>
              <a:rPr lang="ru-RU" sz="2000" dirty="0"/>
              <a:t>под воздействием системного кризиса начала 90-х </a:t>
            </a:r>
            <a:r>
              <a:rPr lang="ru-RU" sz="2000" dirty="0" smtClean="0"/>
              <a:t>годов</a:t>
            </a:r>
          </a:p>
          <a:p>
            <a:r>
              <a:rPr lang="ru-RU" sz="2000" dirty="0" smtClean="0"/>
              <a:t> </a:t>
            </a:r>
          </a:p>
          <a:p>
            <a:r>
              <a:rPr lang="ru-RU" sz="2000" b="1" dirty="0" smtClean="0"/>
              <a:t>Вторая </a:t>
            </a:r>
            <a:r>
              <a:rPr lang="ru-RU" sz="2000" b="1" dirty="0"/>
              <a:t>волна </a:t>
            </a:r>
            <a:r>
              <a:rPr lang="ru-RU" sz="2000" dirty="0"/>
              <a:t>была связана с кризисом государственных финансов 1998 </a:t>
            </a:r>
            <a:r>
              <a:rPr lang="ru-RU" sz="2000" dirty="0" smtClean="0"/>
              <a:t>года</a:t>
            </a:r>
          </a:p>
          <a:p>
            <a:r>
              <a:rPr lang="ru-RU" sz="2000" dirty="0" smtClean="0"/>
              <a:t> </a:t>
            </a:r>
          </a:p>
          <a:p>
            <a:r>
              <a:rPr lang="ru-RU" sz="2000" b="1" dirty="0" smtClean="0"/>
              <a:t>Третья волна  </a:t>
            </a:r>
            <a:r>
              <a:rPr lang="ru-RU" sz="2000" dirty="0" smtClean="0"/>
              <a:t>была обусловлена  </a:t>
            </a:r>
            <a:r>
              <a:rPr lang="ru-RU" sz="2000" dirty="0"/>
              <a:t>финансово-экономическим </a:t>
            </a:r>
            <a:endParaRPr lang="ru-RU" sz="2000" dirty="0" smtClean="0"/>
          </a:p>
          <a:p>
            <a:r>
              <a:rPr lang="ru-RU" sz="2000" dirty="0" smtClean="0"/>
              <a:t>кризисом </a:t>
            </a:r>
            <a:r>
              <a:rPr lang="ru-RU" sz="2000" dirty="0"/>
              <a:t>2008–2009 </a:t>
            </a:r>
            <a:r>
              <a:rPr lang="ru-RU" sz="2000" dirty="0" smtClean="0"/>
              <a:t>годов</a:t>
            </a:r>
            <a:endParaRPr lang="ru-RU" sz="2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4149080"/>
            <a:ext cx="82809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Циклически-волновые </a:t>
            </a:r>
            <a:r>
              <a:rPr lang="ru-RU" sz="2000" b="1" dirty="0">
                <a:solidFill>
                  <a:srgbClr val="FF0000"/>
                </a:solidFill>
              </a:rPr>
              <a:t>закономерности развития инфляции </a:t>
            </a:r>
            <a:r>
              <a:rPr lang="ru-RU" sz="2000" b="1" dirty="0" smtClean="0">
                <a:solidFill>
                  <a:srgbClr val="FF0000"/>
                </a:solidFill>
              </a:rPr>
              <a:t>обусловлены распределительными конфликтами </a:t>
            </a:r>
            <a:r>
              <a:rPr lang="ru-RU" sz="2000" b="1" dirty="0">
                <a:solidFill>
                  <a:srgbClr val="FF0000"/>
                </a:solidFill>
              </a:rPr>
              <a:t>(в латентной или открытой формах) между </a:t>
            </a:r>
            <a:r>
              <a:rPr lang="ru-RU" sz="2000" b="1" dirty="0" smtClean="0">
                <a:solidFill>
                  <a:srgbClr val="FF0000"/>
                </a:solidFill>
              </a:rPr>
              <a:t>разными </a:t>
            </a:r>
            <a:r>
              <a:rPr lang="ru-RU" sz="2000" b="1" dirty="0">
                <a:solidFill>
                  <a:srgbClr val="FF0000"/>
                </a:solidFill>
              </a:rPr>
              <a:t>социальными группами (элитами, гражданским обществом, структурами власти и т.д.) относительно доли в национальном доходе или богатстве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24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AF4D-10E6-42A5-825A-7B2F54E09073}" type="slidenum">
              <a:rPr lang="ru-RU" altLang="ru-RU"/>
              <a:pPr/>
              <a:t>12</a:t>
            </a:fld>
            <a:endParaRPr lang="ru-RU" alt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9" y="188639"/>
            <a:ext cx="432048" cy="43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9512" y="18864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Уроки </a:t>
            </a:r>
            <a:r>
              <a:rPr lang="ru-RU" sz="2400" b="1" dirty="0"/>
              <a:t>инфляционной истории </a:t>
            </a:r>
            <a:r>
              <a:rPr lang="ru-RU" sz="2400" b="1" dirty="0" smtClean="0"/>
              <a:t>СССР- России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692696"/>
            <a:ext cx="7294369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000" dirty="0"/>
              <a:t>Первая </a:t>
            </a:r>
            <a:r>
              <a:rPr lang="ru-RU" sz="2000" dirty="0" smtClean="0"/>
              <a:t>инфляционная волна была </a:t>
            </a:r>
            <a:r>
              <a:rPr lang="ru-RU" sz="2000" dirty="0"/>
              <a:t>связана с масштабными </a:t>
            </a:r>
            <a:endParaRPr lang="ru-RU" sz="2000" dirty="0" smtClean="0"/>
          </a:p>
          <a:p>
            <a:r>
              <a:rPr lang="ru-RU" sz="2000" dirty="0" smtClean="0"/>
              <a:t>распределительными </a:t>
            </a:r>
            <a:r>
              <a:rPr lang="ru-RU" sz="2000" dirty="0"/>
              <a:t>конфликтами обусловленными распадом </a:t>
            </a:r>
            <a:endParaRPr lang="ru-RU" sz="2000" dirty="0" smtClean="0"/>
          </a:p>
          <a:p>
            <a:r>
              <a:rPr lang="ru-RU" sz="2000" dirty="0" smtClean="0"/>
              <a:t>советской </a:t>
            </a:r>
            <a:r>
              <a:rPr lang="ru-RU" sz="2000" dirty="0"/>
              <a:t>экономической системы (структурные диспропорции, </a:t>
            </a:r>
            <a:endParaRPr lang="ru-RU" sz="2000" dirty="0" smtClean="0"/>
          </a:p>
          <a:p>
            <a:r>
              <a:rPr lang="ru-RU" sz="2000" dirty="0" smtClean="0"/>
              <a:t>спад </a:t>
            </a:r>
            <a:r>
              <a:rPr lang="ru-RU" sz="2000" dirty="0"/>
              <a:t>производства, рост </a:t>
            </a:r>
            <a:r>
              <a:rPr lang="ru-RU" sz="2000" dirty="0" err="1"/>
              <a:t>трансакционного</a:t>
            </a:r>
            <a:r>
              <a:rPr lang="ru-RU" sz="2000" dirty="0"/>
              <a:t> </a:t>
            </a:r>
            <a:r>
              <a:rPr lang="ru-RU" sz="2000" dirty="0" smtClean="0"/>
              <a:t>сектора и </a:t>
            </a:r>
            <a:r>
              <a:rPr lang="ru-RU" sz="2000" dirty="0"/>
              <a:t>т.д.). </a:t>
            </a:r>
            <a:endParaRPr lang="ru-RU" sz="2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79512" y="2276872"/>
            <a:ext cx="8601009" cy="224676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/>
              <a:t>Вторая </a:t>
            </a:r>
            <a:r>
              <a:rPr lang="ru-RU" sz="2000" dirty="0"/>
              <a:t>волна инфляции августа–сентября 1998 года напрямую была </a:t>
            </a:r>
            <a:endParaRPr lang="ru-RU" sz="2000" dirty="0" smtClean="0"/>
          </a:p>
          <a:p>
            <a:r>
              <a:rPr lang="ru-RU" sz="2000" dirty="0" smtClean="0"/>
              <a:t>обусловлена </a:t>
            </a:r>
            <a:r>
              <a:rPr lang="ru-RU" sz="2000" dirty="0"/>
              <a:t>столкновением экономических интересов политической элиты, </a:t>
            </a:r>
            <a:endParaRPr lang="ru-RU" sz="2000" dirty="0" smtClean="0"/>
          </a:p>
          <a:p>
            <a:r>
              <a:rPr lang="ru-RU" sz="2000" dirty="0" smtClean="0"/>
              <a:t>крупного </a:t>
            </a:r>
            <a:r>
              <a:rPr lang="ru-RU" sz="2000" dirty="0"/>
              <a:t>бизнеса, представителей </a:t>
            </a:r>
            <a:r>
              <a:rPr lang="ru-RU" sz="2000" dirty="0" err="1"/>
              <a:t>экспорториентированных</a:t>
            </a:r>
            <a:r>
              <a:rPr lang="ru-RU" sz="2000" dirty="0"/>
              <a:t> сырьевых  </a:t>
            </a:r>
            <a:endParaRPr lang="ru-RU" sz="2000" dirty="0" smtClean="0"/>
          </a:p>
          <a:p>
            <a:r>
              <a:rPr lang="ru-RU" sz="2000" dirty="0" smtClean="0"/>
              <a:t>секторов </a:t>
            </a:r>
            <a:r>
              <a:rPr lang="ru-RU" sz="2000" dirty="0"/>
              <a:t>экономики и банковского сектора. </a:t>
            </a:r>
            <a:endParaRPr lang="ru-RU" sz="2000" dirty="0" smtClean="0"/>
          </a:p>
          <a:p>
            <a:r>
              <a:rPr lang="ru-RU" sz="2000" dirty="0" smtClean="0"/>
              <a:t>Третья инфляционная </a:t>
            </a:r>
            <a:r>
              <a:rPr lang="ru-RU" sz="2000" dirty="0" err="1" smtClean="0"/>
              <a:t>волнуа</a:t>
            </a:r>
            <a:r>
              <a:rPr lang="ru-RU" sz="2000" dirty="0" smtClean="0"/>
              <a:t> 2007–2008 </a:t>
            </a:r>
            <a:r>
              <a:rPr lang="ru-RU" sz="2000" dirty="0"/>
              <a:t>годов </a:t>
            </a:r>
            <a:r>
              <a:rPr lang="ru-RU" sz="2000" dirty="0" smtClean="0"/>
              <a:t>связана с </a:t>
            </a:r>
          </a:p>
          <a:p>
            <a:r>
              <a:rPr lang="ru-RU" sz="2000" dirty="0" smtClean="0"/>
              <a:t>«конфликтом </a:t>
            </a:r>
            <a:r>
              <a:rPr lang="ru-RU" sz="2000" dirty="0"/>
              <a:t>девальваций», возникшим между Правительством РФ и </a:t>
            </a:r>
            <a:endParaRPr lang="ru-RU" sz="2000" dirty="0" smtClean="0"/>
          </a:p>
          <a:p>
            <a:r>
              <a:rPr lang="ru-RU" sz="2000" dirty="0" smtClean="0"/>
              <a:t>Банком </a:t>
            </a:r>
            <a:r>
              <a:rPr lang="ru-RU" sz="2000" dirty="0"/>
              <a:t>России по поводу ослабления рубля. 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79512" y="4869160"/>
            <a:ext cx="7870809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/>
              <a:t>Третья инфляционная волна 2007–2008 </a:t>
            </a:r>
            <a:r>
              <a:rPr lang="ru-RU" sz="2000" dirty="0"/>
              <a:t>годов </a:t>
            </a:r>
            <a:r>
              <a:rPr lang="ru-RU" sz="2000" dirty="0" smtClean="0"/>
              <a:t>связана с </a:t>
            </a:r>
          </a:p>
          <a:p>
            <a:r>
              <a:rPr lang="ru-RU" sz="2000" dirty="0" smtClean="0"/>
              <a:t>«конфликтом </a:t>
            </a:r>
            <a:r>
              <a:rPr lang="ru-RU" sz="2000" dirty="0"/>
              <a:t>девальваций», возникшим между Правительством РФ и </a:t>
            </a:r>
            <a:endParaRPr lang="ru-RU" sz="2000" dirty="0" smtClean="0"/>
          </a:p>
          <a:p>
            <a:r>
              <a:rPr lang="ru-RU" sz="2000" dirty="0" smtClean="0"/>
              <a:t>Банком </a:t>
            </a:r>
            <a:r>
              <a:rPr lang="ru-RU" sz="2000" dirty="0"/>
              <a:t>России по поводу ослабления рубля.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91301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AF4D-10E6-42A5-825A-7B2F54E09073}" type="slidenum">
              <a:rPr lang="ru-RU" altLang="ru-RU"/>
              <a:pPr/>
              <a:t>13</a:t>
            </a:fld>
            <a:endParaRPr lang="ru-RU" alt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9" y="188639"/>
            <a:ext cx="432048" cy="43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9512" y="18864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Уроки </a:t>
            </a:r>
            <a:r>
              <a:rPr lang="ru-RU" sz="2400" b="1" dirty="0"/>
              <a:t>инфляционной истории </a:t>
            </a:r>
            <a:r>
              <a:rPr lang="ru-RU" sz="2400" b="1" dirty="0" smtClean="0"/>
              <a:t>СССР- России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832" y="836712"/>
            <a:ext cx="8827929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Борьба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инфляцией, которая в России носит преимущественно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немонетарный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 и во многом обусловлена напряженными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внутренними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распределительными конфликтами,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которым в последнее время добавился еще и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межгосударственный  распределительный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конфликт,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монетарными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методами не имеет смысла.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Денежные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 продолжают реализовывать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исторически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скомпрометировавшую себя политику борьбы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инфляцией 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путем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снижения коэффициента монетизации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экономики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создавая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 самым препятствия для реализации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еще существующих 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предпосылок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экономического роста.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Получается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так, что уроки прошлого ни чему не учат тех, </a:t>
            </a:r>
            <a:endParaRPr lang="ru-RU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отвечает 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принятие жизненно важных решений для страны.  </a:t>
            </a:r>
          </a:p>
        </p:txBody>
      </p:sp>
    </p:spTree>
    <p:extLst>
      <p:ext uri="{BB962C8B-B14F-4D97-AF65-F5344CB8AC3E}">
        <p14:creationId xmlns:p14="http://schemas.microsoft.com/office/powerpoint/2010/main" val="105795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1520" y="188640"/>
            <a:ext cx="82317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Циклическая динамика инфляции в СССР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937282"/>
              </p:ext>
            </p:extLst>
          </p:nvPr>
        </p:nvGraphicFramePr>
        <p:xfrm>
          <a:off x="24617" y="836712"/>
          <a:ext cx="8508117" cy="3960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Диаграмма" r:id="rId3" imgW="5914944" imgH="2762230" progId="MSGraph.Chart.8">
                  <p:embed/>
                </p:oleObj>
              </mc:Choice>
              <mc:Fallback>
                <p:oleObj name="Диаграмма" r:id="rId3" imgW="5914944" imgH="2762230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7" y="836712"/>
                        <a:ext cx="8508117" cy="396044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318" y="4941168"/>
            <a:ext cx="814094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Единый показатель инфляции - </a:t>
            </a:r>
            <a:r>
              <a:rPr lang="ru-RU" sz="2000" b="1" dirty="0"/>
              <a:t>отношение национального дохода в </a:t>
            </a:r>
            <a:endParaRPr lang="ru-RU" sz="2000" b="1" dirty="0" smtClean="0"/>
          </a:p>
          <a:p>
            <a:r>
              <a:rPr lang="ru-RU" sz="2000" b="1" dirty="0" smtClean="0"/>
              <a:t>текущих </a:t>
            </a:r>
            <a:r>
              <a:rPr lang="ru-RU" sz="2000" b="1" dirty="0"/>
              <a:t>ценах </a:t>
            </a:r>
            <a:r>
              <a:rPr lang="ru-RU" sz="2000" b="1" dirty="0" smtClean="0"/>
              <a:t>к </a:t>
            </a:r>
            <a:r>
              <a:rPr lang="ru-RU" sz="2000" b="1" dirty="0"/>
              <a:t>соответствующему виду инвестиций или доходов, </a:t>
            </a:r>
            <a:endParaRPr lang="ru-RU" sz="2000" b="1" dirty="0" smtClean="0"/>
          </a:p>
          <a:p>
            <a:r>
              <a:rPr lang="ru-RU" sz="2000" b="1" dirty="0" smtClean="0"/>
              <a:t>то </a:t>
            </a:r>
            <a:r>
              <a:rPr lang="ru-RU" sz="2000" b="1" dirty="0"/>
              <a:t>есть к задолженности </a:t>
            </a:r>
            <a:r>
              <a:rPr lang="ru-RU" sz="2000" b="1" dirty="0" smtClean="0"/>
              <a:t>народного </a:t>
            </a:r>
            <a:r>
              <a:rPr lang="ru-RU" sz="2000" b="1" dirty="0"/>
              <a:t>хозяйства по ссудам, величине </a:t>
            </a:r>
            <a:endParaRPr lang="ru-RU" sz="2000" b="1" dirty="0" smtClean="0"/>
          </a:p>
          <a:p>
            <a:r>
              <a:rPr lang="ru-RU" sz="2000" b="1" dirty="0" smtClean="0"/>
              <a:t>доходов </a:t>
            </a:r>
            <a:r>
              <a:rPr lang="ru-RU" sz="2000" b="1" dirty="0"/>
              <a:t>госбюджета, </a:t>
            </a:r>
            <a:r>
              <a:rPr lang="ru-RU" sz="2000" b="1" dirty="0" smtClean="0"/>
              <a:t>фонду </a:t>
            </a:r>
            <a:r>
              <a:rPr lang="ru-RU" sz="2000" b="1" dirty="0"/>
              <a:t>заработной платы, объему капитальных </a:t>
            </a:r>
            <a:endParaRPr lang="ru-RU" sz="2000" b="1" dirty="0" smtClean="0"/>
          </a:p>
          <a:p>
            <a:r>
              <a:rPr lang="ru-RU" sz="2000" b="1" dirty="0" smtClean="0"/>
              <a:t>вложений </a:t>
            </a:r>
            <a:r>
              <a:rPr lang="ru-RU" sz="2000" b="1" dirty="0"/>
              <a:t>и </a:t>
            </a:r>
            <a:r>
              <a:rPr lang="ru-RU" sz="2000" b="1" dirty="0" smtClean="0"/>
              <a:t>объему </a:t>
            </a:r>
            <a:r>
              <a:rPr lang="ru-RU" sz="2000" b="1" dirty="0"/>
              <a:t>вкладов населения в сберегательные кассы.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89703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1520" y="0"/>
            <a:ext cx="82317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Циклическая динамика инфляции в СССР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522563"/>
              </p:ext>
            </p:extLst>
          </p:nvPr>
        </p:nvGraphicFramePr>
        <p:xfrm>
          <a:off x="323528" y="609600"/>
          <a:ext cx="8064896" cy="6248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015573"/>
                <a:gridCol w="2016441"/>
                <a:gridCol w="2016441"/>
                <a:gridCol w="2016441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Порядковый номер цикла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Инфляционный </a:t>
                      </a:r>
                      <a:r>
                        <a:rPr lang="ru-RU" sz="2000" dirty="0" smtClean="0">
                          <a:effectLst/>
                        </a:rPr>
                        <a:t>цикл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Длина цикла</a:t>
                      </a:r>
                      <a:endParaRPr lang="ru-RU" sz="2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(в годах)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Фаза ускорения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Фаза замедления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1933 / 20,2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1934 / -7,5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1935 / 1,9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1936 / -7,0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1937 / 5,6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1938 / -0,6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1939 – 1942 / 4,1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1943 – 1945 / -14,0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1946 -1 947 / 15,2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1948 – 1949 / -4,0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1950 – 1951 / 2,3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1952 – 1953 / -2,6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1954 – 1955 / 4,7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1956 – 1957 / -5,9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1958 / 7,9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1959 / -8,5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1960 / 3,0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1961 / -6,4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1962 / 8,1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1963 / -4,9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1964 / 2,6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1965 / -2,2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1966 – 1967 / 0,6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1968 / -1,2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13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1969 / 2,9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1970 – 1972 / -2,2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1973 / 4,5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1974 – 1975 / -2,8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1976 / 4,7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1977 – 1979 / -0,8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1980 / 1,6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1981 / -0,9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1982 / 3,7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1983 – 1985 / -1,8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855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srgbClr val="EEECE1"/>
                </a:solidFill>
              </a:rPr>
              <a:t>Наука ЭФ СПбГУ - 2013</a:t>
            </a:r>
            <a:endParaRPr lang="ru-RU">
              <a:solidFill>
                <a:srgbClr val="EEECE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88D21-E4FB-4A76-A275-FAC2C8C94676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1520" y="0"/>
            <a:ext cx="82317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Циклическая динамика инфляции в СССР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54868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Инфляционные циклы в ретроспективе советских пятилеток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110382"/>
              </p:ext>
            </p:extLst>
          </p:nvPr>
        </p:nvGraphicFramePr>
        <p:xfrm>
          <a:off x="107504" y="1038881"/>
          <a:ext cx="8280922" cy="5791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8233"/>
                <a:gridCol w="2039343"/>
                <a:gridCol w="2370509"/>
                <a:gridCol w="1782837"/>
              </a:tblGrid>
              <a:tr h="61206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Номера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инфляционных циклов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Фазы инфляционных циклов*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Годы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инфляционных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циклов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Годы </a:t>
                      </a:r>
                      <a:r>
                        <a:rPr lang="ru-RU" sz="2000" dirty="0">
                          <a:effectLst/>
                        </a:rPr>
                        <a:t>пятилеток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2414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XII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ФУ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1966 – 1967 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VIII </a:t>
                      </a:r>
                      <a:r>
                        <a:rPr lang="ru-RU" sz="2000" dirty="0" smtClean="0">
                          <a:effectLst/>
                        </a:rPr>
                        <a:t>пятилетка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(1966 </a:t>
                      </a:r>
                      <a:r>
                        <a:rPr lang="ru-RU" sz="2000" dirty="0">
                          <a:effectLst/>
                        </a:rPr>
                        <a:t>– 1970)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24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ФЗ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1968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4827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XIII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ФУ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1969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4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ФЗ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1970 – 1972 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IX пятилетка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(1971 – 1975)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2414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XIV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ФУ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1973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48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ФЗ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1974 – 1975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414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XV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ФУ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1976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X пятилетка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(1976 – 1980)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24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ФЗ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1977 – 1979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4827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XVI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ФУ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1980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4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ФЗ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1981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XI </a:t>
                      </a:r>
                      <a:r>
                        <a:rPr lang="ru-RU" sz="2000" dirty="0" smtClean="0">
                          <a:effectLst/>
                        </a:rPr>
                        <a:t>пятилетка</a:t>
                      </a:r>
                    </a:p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(1981 </a:t>
                      </a:r>
                      <a:r>
                        <a:rPr lang="ru-RU" sz="2000" dirty="0">
                          <a:effectLst/>
                        </a:rPr>
                        <a:t>– 1985)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2414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XVII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ФУ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1982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48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ФЗ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1983 – 1985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639" marR="196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954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AF4D-10E6-42A5-825A-7B2F54E09073}" type="slidenum">
              <a:rPr lang="ru-RU" altLang="ru-RU"/>
              <a:pPr/>
              <a:t>5</a:t>
            </a:fld>
            <a:endParaRPr lang="ru-RU" alt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9" y="188639"/>
            <a:ext cx="432048" cy="43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34848430"/>
              </p:ext>
            </p:extLst>
          </p:nvPr>
        </p:nvGraphicFramePr>
        <p:xfrm>
          <a:off x="107504" y="1484784"/>
          <a:ext cx="8675688" cy="5256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79512" y="188640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Циклы дефицита – </a:t>
            </a:r>
          </a:p>
          <a:p>
            <a:pPr algn="ctr"/>
            <a:r>
              <a:rPr lang="ru-RU" sz="2400" b="1" dirty="0" smtClean="0"/>
              <a:t>форма проявления инфляционные циклов в СССР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9288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AF4D-10E6-42A5-825A-7B2F54E09073}" type="slidenum">
              <a:rPr lang="ru-RU" altLang="ru-RU"/>
              <a:pPr/>
              <a:t>6</a:t>
            </a:fld>
            <a:endParaRPr lang="ru-RU" alt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9" y="188639"/>
            <a:ext cx="432048" cy="43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9512" y="18864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Инфляционные циклы </a:t>
            </a:r>
            <a:r>
              <a:rPr lang="ru-RU" sz="2400" b="1" dirty="0" smtClean="0"/>
              <a:t>в переходной экономике </a:t>
            </a:r>
            <a:r>
              <a:rPr lang="ru-RU" sz="2400" b="1" dirty="0"/>
              <a:t>России</a:t>
            </a:r>
            <a:endParaRPr lang="ru-RU" sz="2400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563281951"/>
              </p:ext>
            </p:extLst>
          </p:nvPr>
        </p:nvGraphicFramePr>
        <p:xfrm>
          <a:off x="179512" y="1052736"/>
          <a:ext cx="849694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650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AF4D-10E6-42A5-825A-7B2F54E09073}" type="slidenum">
              <a:rPr lang="ru-RU" altLang="ru-RU"/>
              <a:pPr/>
              <a:t>7</a:t>
            </a:fld>
            <a:endParaRPr lang="ru-RU" alt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9" y="188639"/>
            <a:ext cx="432048" cy="43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9512" y="188640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Инфляционные циклы </a:t>
            </a:r>
            <a:r>
              <a:rPr lang="ru-RU" sz="2400" b="1" dirty="0" smtClean="0"/>
              <a:t>и распределительные конфликты в переходной экономике </a:t>
            </a:r>
            <a:r>
              <a:rPr lang="ru-RU" sz="2400" b="1" dirty="0"/>
              <a:t>России</a:t>
            </a:r>
            <a:endParaRPr lang="ru-RU" sz="2400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8656254"/>
              </p:ext>
            </p:extLst>
          </p:nvPr>
        </p:nvGraphicFramePr>
        <p:xfrm>
          <a:off x="0" y="980728"/>
          <a:ext cx="831641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9314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AF4D-10E6-42A5-825A-7B2F54E09073}" type="slidenum">
              <a:rPr lang="ru-RU" altLang="ru-RU"/>
              <a:pPr/>
              <a:t>8</a:t>
            </a:fld>
            <a:endParaRPr lang="ru-RU" alt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9" y="188639"/>
            <a:ext cx="432048" cy="43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9512" y="188640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Инфляционные циклы </a:t>
            </a:r>
            <a:r>
              <a:rPr lang="ru-RU" sz="2400" b="1" dirty="0" smtClean="0"/>
              <a:t>и распределительные конфликты в современной экономике </a:t>
            </a:r>
            <a:r>
              <a:rPr lang="ru-RU" sz="2400" b="1" dirty="0"/>
              <a:t>России</a:t>
            </a:r>
            <a:endParaRPr lang="ru-RU" sz="2400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653022417"/>
              </p:ext>
            </p:extLst>
          </p:nvPr>
        </p:nvGraphicFramePr>
        <p:xfrm>
          <a:off x="539552" y="1412776"/>
          <a:ext cx="7488831" cy="410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592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AF4D-10E6-42A5-825A-7B2F54E09073}" type="slidenum">
              <a:rPr lang="ru-RU" altLang="ru-RU"/>
              <a:pPr/>
              <a:t>9</a:t>
            </a:fld>
            <a:endParaRPr lang="ru-RU" alt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9" y="188639"/>
            <a:ext cx="432048" cy="43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9512" y="188640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Уроки </a:t>
            </a:r>
            <a:r>
              <a:rPr lang="ru-RU" sz="2400" b="1" dirty="0"/>
              <a:t>инфляционной истории </a:t>
            </a:r>
            <a:r>
              <a:rPr lang="ru-RU" sz="2400" b="1" dirty="0" smtClean="0"/>
              <a:t>СССР - России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764704"/>
            <a:ext cx="8579336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000" b="1" dirty="0"/>
              <a:t>Если попытаться перенести представленные характеристики </a:t>
            </a:r>
            <a:endParaRPr lang="ru-RU" sz="2000" b="1" dirty="0" smtClean="0"/>
          </a:p>
          <a:p>
            <a:r>
              <a:rPr lang="ru-RU" sz="2000" b="1" dirty="0" smtClean="0"/>
              <a:t>советской </a:t>
            </a:r>
            <a:r>
              <a:rPr lang="ru-RU" sz="2000" b="1" dirty="0"/>
              <a:t>инфляционной истории на современную </a:t>
            </a:r>
            <a:endParaRPr lang="ru-RU" sz="2000" b="1" dirty="0" smtClean="0"/>
          </a:p>
          <a:p>
            <a:r>
              <a:rPr lang="ru-RU" sz="2000" b="1" dirty="0" smtClean="0"/>
              <a:t>российскую </a:t>
            </a:r>
            <a:r>
              <a:rPr lang="ru-RU" sz="2000" b="1" dirty="0"/>
              <a:t>экономику, </a:t>
            </a:r>
            <a:r>
              <a:rPr lang="ru-RU" sz="2000" b="1" dirty="0" smtClean="0"/>
              <a:t>то </a:t>
            </a:r>
            <a:r>
              <a:rPr lang="ru-RU" sz="2000" b="1" dirty="0"/>
              <a:t>мы можем найти достаточно много  аналогий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2060848"/>
            <a:ext cx="7867282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/>
              <a:t>Структурные </a:t>
            </a:r>
            <a:r>
              <a:rPr lang="ru-RU" b="1" dirty="0"/>
              <a:t>диспропорции в институциональной, технологической, </a:t>
            </a:r>
            <a:endParaRPr lang="ru-RU" b="1" dirty="0" smtClean="0"/>
          </a:p>
          <a:p>
            <a:r>
              <a:rPr lang="ru-RU" b="1" dirty="0" smtClean="0"/>
              <a:t>отраслевой  и </a:t>
            </a:r>
            <a:r>
              <a:rPr lang="ru-RU" b="1" dirty="0"/>
              <a:t>других подсистемах российской экономики, постоянно </a:t>
            </a:r>
            <a:endParaRPr lang="ru-RU" b="1" dirty="0" smtClean="0"/>
          </a:p>
          <a:p>
            <a:r>
              <a:rPr lang="ru-RU" b="1" dirty="0" smtClean="0"/>
              <a:t>воспроизводят инфляционные </a:t>
            </a:r>
            <a:r>
              <a:rPr lang="ru-RU" b="1" dirty="0"/>
              <a:t>импульсы в российской экономике </a:t>
            </a:r>
            <a:endParaRPr lang="ru-RU" b="1" dirty="0" smtClean="0"/>
          </a:p>
          <a:p>
            <a:r>
              <a:rPr lang="ru-RU" b="1" dirty="0" smtClean="0"/>
              <a:t>и </a:t>
            </a:r>
            <a:r>
              <a:rPr lang="ru-RU" b="1" dirty="0"/>
              <a:t>способствуют накоплению </a:t>
            </a:r>
            <a:r>
              <a:rPr lang="ru-RU" b="1" dirty="0" smtClean="0"/>
              <a:t>в </a:t>
            </a:r>
            <a:r>
              <a:rPr lang="ru-RU" b="1" dirty="0"/>
              <a:t>ней инфляционного </a:t>
            </a:r>
            <a:r>
              <a:rPr lang="ru-RU" b="1" dirty="0" smtClean="0"/>
              <a:t>потенциала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3573016"/>
            <a:ext cx="8572283" cy="286232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2. Выстроенная </a:t>
            </a:r>
            <a:r>
              <a:rPr lang="ru-RU" b="1" dirty="0"/>
              <a:t>вертикаль власти и «ручной» режим управления экономикой, </a:t>
            </a:r>
            <a:endParaRPr lang="ru-RU" b="1" dirty="0" smtClean="0"/>
          </a:p>
          <a:p>
            <a:r>
              <a:rPr lang="ru-RU" b="1" dirty="0" smtClean="0"/>
              <a:t>чем-то </a:t>
            </a:r>
            <a:r>
              <a:rPr lang="ru-RU" b="1" dirty="0"/>
              <a:t>напоминают советскую систему управления. </a:t>
            </a:r>
            <a:endParaRPr lang="ru-RU" b="1" dirty="0" smtClean="0"/>
          </a:p>
          <a:p>
            <a:r>
              <a:rPr lang="ru-RU" b="1" dirty="0" smtClean="0"/>
              <a:t>Разница </a:t>
            </a:r>
            <a:r>
              <a:rPr lang="ru-RU" b="1" dirty="0"/>
              <a:t>лишь в том, что современная экономика функционирует на рыночных </a:t>
            </a:r>
            <a:endParaRPr lang="ru-RU" b="1" dirty="0" smtClean="0"/>
          </a:p>
          <a:p>
            <a:r>
              <a:rPr lang="ru-RU" b="1" dirty="0" smtClean="0"/>
              <a:t>принципах </a:t>
            </a:r>
            <a:r>
              <a:rPr lang="ru-RU" b="1" dirty="0"/>
              <a:t>хозяйства, правда постоянно подтачиваемых сложившейся </a:t>
            </a:r>
            <a:endParaRPr lang="ru-RU" b="1" dirty="0" smtClean="0"/>
          </a:p>
          <a:p>
            <a:r>
              <a:rPr lang="ru-RU" b="1" dirty="0" smtClean="0"/>
              <a:t>неэффективной </a:t>
            </a:r>
            <a:r>
              <a:rPr lang="ru-RU" b="1" dirty="0"/>
              <a:t>общественно-государственной системой, характеризующейся </a:t>
            </a:r>
            <a:endParaRPr lang="ru-RU" b="1" dirty="0" smtClean="0"/>
          </a:p>
          <a:p>
            <a:r>
              <a:rPr lang="ru-RU" b="1" dirty="0" smtClean="0"/>
              <a:t>«…</a:t>
            </a:r>
            <a:r>
              <a:rPr lang="ru-RU" b="1" dirty="0"/>
              <a:t>сращиванием собственности и власти, </a:t>
            </a:r>
            <a:endParaRPr lang="ru-RU" b="1" dirty="0" smtClean="0"/>
          </a:p>
          <a:p>
            <a:r>
              <a:rPr lang="ru-RU" b="1" dirty="0" smtClean="0"/>
              <a:t>избыточным </a:t>
            </a:r>
            <a:r>
              <a:rPr lang="ru-RU" b="1" dirty="0"/>
              <a:t>социально-экономическим неравенством, </a:t>
            </a:r>
            <a:endParaRPr lang="ru-RU" b="1" dirty="0" smtClean="0"/>
          </a:p>
          <a:p>
            <a:r>
              <a:rPr lang="ru-RU" b="1" dirty="0" smtClean="0"/>
              <a:t>доминированием </a:t>
            </a:r>
            <a:r>
              <a:rPr lang="ru-RU" b="1" dirty="0"/>
              <a:t>неэффективного административного ресурса и </a:t>
            </a:r>
            <a:endParaRPr lang="ru-RU" b="1" dirty="0" smtClean="0"/>
          </a:p>
          <a:p>
            <a:r>
              <a:rPr lang="ru-RU" b="1" dirty="0" err="1" smtClean="0"/>
              <a:t>рентоориентированным</a:t>
            </a:r>
            <a:r>
              <a:rPr lang="ru-RU" b="1" dirty="0" smtClean="0"/>
              <a:t> </a:t>
            </a:r>
            <a:r>
              <a:rPr lang="ru-RU" b="1" dirty="0"/>
              <a:t>поведением бюрократии</a:t>
            </a:r>
            <a:r>
              <a:rPr lang="ru-RU" b="1" dirty="0" smtClean="0"/>
              <a:t>» </a:t>
            </a:r>
          </a:p>
          <a:p>
            <a:r>
              <a:rPr lang="ru-RU" b="1" dirty="0" smtClean="0"/>
              <a:t>(распределительные конфликты)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9744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Соседство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1050</Words>
  <Application>Microsoft Office PowerPoint</Application>
  <PresentationFormat>Экран (4:3)</PresentationFormat>
  <Paragraphs>257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Соседство</vt:lpstr>
      <vt:lpstr>1_Соседство</vt:lpstr>
      <vt:lpstr>Microsoft Graph Chart</vt:lpstr>
      <vt:lpstr>Инфляционные циклы и распределительные конфликты в российской экономике:  чему нас учат уроки прошлого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Циклическая динамика инфляции в России:  исторические тренды и распределительные конфликты</dc:title>
  <dc:creator>Alexander</dc:creator>
  <cp:lastModifiedBy>Alexander</cp:lastModifiedBy>
  <cp:revision>18</cp:revision>
  <dcterms:created xsi:type="dcterms:W3CDTF">2015-03-23T20:37:51Z</dcterms:created>
  <dcterms:modified xsi:type="dcterms:W3CDTF">2015-03-23T22:34:01Z</dcterms:modified>
</cp:coreProperties>
</file>