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3" r:id="rId5"/>
    <p:sldId id="274" r:id="rId6"/>
    <p:sldId id="268" r:id="rId7"/>
    <p:sldId id="269" r:id="rId8"/>
    <p:sldId id="270" r:id="rId9"/>
    <p:sldId id="265" r:id="rId10"/>
    <p:sldId id="264" r:id="rId11"/>
    <p:sldId id="266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33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62;&#1077;&#1085;&#1090;&#1088;%20&#1076;&#1077;&#1082;&#1072;&#1073;&#1088;&#1100;\&#1082;&#1086;&#1085;&#1092;&#1077;&#1088;&#1077;&#1085;&#1094;&#1080;&#1080;\25%20&#1092;&#1077;&#1074;&#1088;&#1072;&#1083;&#1103;%20&#1048;&#1084;&#1087;&#1086;&#1088;&#1090;&#1086;&#1079;&#1072;&#1084;&#1077;&#1097;&#1077;&#1085;&#1080;&#1077;\&#1052;&#1069;&#1060;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H:\&#1062;&#1077;&#1085;&#1090;&#1088;%20&#1076;&#1077;&#1082;&#1072;&#1073;&#1088;&#1100;\&#1082;&#1086;&#1085;&#1092;&#1077;&#1088;&#1077;&#1085;&#1094;&#1080;&#1080;\25%20&#1092;&#1077;&#1074;&#1088;&#1072;&#1083;&#1103;%20&#1048;&#1084;&#1087;&#1086;&#1088;&#1090;&#1086;&#1079;&#1072;&#1084;&#1077;&#1097;&#1077;&#1085;&#1080;&#1077;\TCBT_P_2013_19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H:\&#1062;&#1077;&#1085;&#1090;&#1088;%20&#1076;&#1077;&#1082;&#1072;&#1073;&#1088;&#1100;\&#1082;&#1086;&#1085;&#1092;&#1077;&#1088;&#1077;&#1085;&#1094;&#1080;&#1080;\25%20&#1092;&#1077;&#1074;&#1088;&#1072;&#1083;&#1103;%20&#1048;&#1084;&#1087;&#1086;&#1088;&#1090;&#1086;&#1079;&#1072;&#1084;&#1077;&#1097;&#1077;&#1085;&#1080;&#1077;\&#1052;&#1069;&#1060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62;&#1077;&#1085;&#1090;&#1088;%20&#1076;&#1077;&#1082;&#1072;&#1073;&#1088;&#1100;\&#1082;&#1086;&#1085;&#1092;&#1077;&#1088;&#1077;&#1085;&#1094;&#1080;&#1080;\25%20&#1092;&#1077;&#1074;&#1088;&#1072;&#1083;&#1103;%20&#1048;&#1084;&#1087;&#1086;&#1088;&#1090;&#1086;&#1079;&#1072;&#1084;&#1077;&#1097;&#1077;&#1085;&#1080;&#1077;\&#1052;&#1069;&#1060;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H:\&#1062;&#1077;&#1085;&#1090;&#1088;%20&#1076;&#1077;&#1082;&#1072;&#1073;&#1088;&#1100;\&#1082;&#1086;&#1085;&#1092;&#1077;&#1088;&#1077;&#1085;&#1094;&#1080;&#1080;\25%20&#1092;&#1077;&#1074;&#1088;&#1072;&#1083;&#1103;%20&#1048;&#1084;&#1087;&#1086;&#1088;&#1090;&#1086;&#1079;&#1072;&#1084;&#1077;&#1097;&#1077;&#1085;&#1080;&#1077;\TCBT_P_2013_1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Лист9!$A$7:$A$17</c:f>
              <c:strCache>
                <c:ptCount val="11"/>
                <c:pt idx="0">
                  <c:v>Горно-добывающие и обогатительные комплексы</c:v>
                </c:pt>
                <c:pt idx="1">
                  <c:v>Оборудование для цементной промышленности</c:v>
                </c:pt>
                <c:pt idx="2">
                  <c:v>Производство машин и оборудования специального назначения</c:v>
                </c:pt>
                <c:pt idx="3">
                  <c:v>Комплектующие для гражданского авиастроения</c:v>
                </c:pt>
                <c:pt idx="4">
                  <c:v>Подъемно-транспортное оборудование</c:v>
                </c:pt>
                <c:pt idx="5">
                  <c:v>Судостроение</c:v>
                </c:pt>
                <c:pt idx="6">
                  <c:v>Оборудование для горно-добывающих и обогатительных комплексов</c:v>
                </c:pt>
                <c:pt idx="7">
                  <c:v>Комплектующие для подъемно-транспортного оборудования</c:v>
                </c:pt>
                <c:pt idx="8">
                  <c:v>Программное обеспечение </c:v>
                </c:pt>
                <c:pt idx="9">
                  <c:v>Комплектующие для оборудования для горно-добывающих и обогатительных комплексов</c:v>
                </c:pt>
                <c:pt idx="10">
                  <c:v>Металлургическое оборудование</c:v>
                </c:pt>
              </c:strCache>
            </c:strRef>
          </c:cat>
          <c:val>
            <c:numRef>
              <c:f>Лист9!$B$7:$B$17</c:f>
              <c:numCache>
                <c:formatCode>0</c:formatCode>
                <c:ptCount val="1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88</c:v>
                </c:pt>
                <c:pt idx="5">
                  <c:v>87</c:v>
                </c:pt>
                <c:pt idx="6">
                  <c:v>84</c:v>
                </c:pt>
                <c:pt idx="7">
                  <c:v>84</c:v>
                </c:pt>
                <c:pt idx="8">
                  <c:v>81</c:v>
                </c:pt>
                <c:pt idx="9">
                  <c:v>80</c:v>
                </c:pt>
                <c:pt idx="1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2B-45C8-B692-245E9A6E1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29938288"/>
        <c:axId val="729930800"/>
      </c:barChart>
      <c:catAx>
        <c:axId val="729938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9930800"/>
        <c:crosses val="autoZero"/>
        <c:auto val="1"/>
        <c:lblAlgn val="ctr"/>
        <c:lblOffset val="100"/>
        <c:noMultiLvlLbl val="0"/>
      </c:catAx>
      <c:valAx>
        <c:axId val="72993080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9938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113595854171781E-2"/>
          <c:y val="4.1902627112977639E-2"/>
          <c:w val="0.92367121457799384"/>
          <c:h val="0.4619909920240552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5"/>
              <c:layout>
                <c:manualLayout>
                  <c:x val="0"/>
                  <c:y val="3.2362459546925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D6-4811-A8C6-1C11C0DC78D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Средства моющие синтетические</c:v>
                </c:pt>
                <c:pt idx="1">
                  <c:v>Средства моющие синтетические</c:v>
                </c:pt>
                <c:pt idx="2">
                  <c:v>Лакокрасочная продукция</c:v>
                </c:pt>
                <c:pt idx="3">
                  <c:v>Продовольственные товары</c:v>
                </c:pt>
                <c:pt idx="4">
                  <c:v>Холодильники и морозильники бытовые</c:v>
                </c:pt>
                <c:pt idx="5">
                  <c:v>Ткани готовые</c:v>
                </c:pt>
                <c:pt idx="6">
                  <c:v>Горное оборудование</c:v>
                </c:pt>
                <c:pt idx="7">
                  <c:v>Мебель</c:v>
                </c:pt>
                <c:pt idx="8">
                  <c:v>Аппаратура приемная телевизионная</c:v>
                </c:pt>
                <c:pt idx="9">
                  <c:v>Подъёмно-транспортное оборудование</c:v>
                </c:pt>
                <c:pt idx="10">
                  <c:v>Телевизоры цветного изображения</c:v>
                </c:pt>
                <c:pt idx="11">
                  <c:v>Машины стиральные бытовые</c:v>
                </c:pt>
                <c:pt idx="12">
                  <c:v>Велосипеды</c:v>
                </c:pt>
                <c:pt idx="13">
                  <c:v>Нержевеющая сталь</c:v>
                </c:pt>
                <c:pt idx="14">
                  <c:v>Ковры и ковровые изделия</c:v>
                </c:pt>
                <c:pt idx="15">
                  <c:v>Нефтегазовое оборудование</c:v>
                </c:pt>
                <c:pt idx="16">
                  <c:v>Лекарственные средства</c:v>
                </c:pt>
                <c:pt idx="17">
                  <c:v>Металлургическое оборудование</c:v>
                </c:pt>
                <c:pt idx="18">
                  <c:v>Трубы</c:v>
                </c:pt>
                <c:pt idx="19">
                  <c:v>Изделия чулочно-носочные</c:v>
                </c:pt>
                <c:pt idx="20">
                  <c:v>Одежда</c:v>
                </c:pt>
                <c:pt idx="21">
                  <c:v>Средства парфюмерные и косметические</c:v>
                </c:pt>
                <c:pt idx="22">
                  <c:v>Обувь кожаная</c:v>
                </c:pt>
                <c:pt idx="23">
                  <c:v>Часы</c:v>
                </c:pt>
                <c:pt idx="24">
                  <c:v>Пылесосы бытовые</c:v>
                </c:pt>
                <c:pt idx="25">
                  <c:v>Мотоциклы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14.6</c:v>
                </c:pt>
                <c:pt idx="1">
                  <c:v>15.1</c:v>
                </c:pt>
                <c:pt idx="2">
                  <c:v>19</c:v>
                </c:pt>
                <c:pt idx="3">
                  <c:v>36</c:v>
                </c:pt>
                <c:pt idx="4">
                  <c:v>36.700000000000003</c:v>
                </c:pt>
                <c:pt idx="5">
                  <c:v>38.799999999999997</c:v>
                </c:pt>
                <c:pt idx="6">
                  <c:v>40</c:v>
                </c:pt>
                <c:pt idx="7">
                  <c:v>44.5</c:v>
                </c:pt>
                <c:pt idx="8">
                  <c:v>45.3</c:v>
                </c:pt>
                <c:pt idx="9">
                  <c:v>50</c:v>
                </c:pt>
                <c:pt idx="10">
                  <c:v>50.4</c:v>
                </c:pt>
                <c:pt idx="11">
                  <c:v>50.7</c:v>
                </c:pt>
                <c:pt idx="12">
                  <c:v>62.3</c:v>
                </c:pt>
                <c:pt idx="13">
                  <c:v>65.8</c:v>
                </c:pt>
                <c:pt idx="14">
                  <c:v>68.3</c:v>
                </c:pt>
                <c:pt idx="15">
                  <c:v>70</c:v>
                </c:pt>
                <c:pt idx="16">
                  <c:v>70.8</c:v>
                </c:pt>
                <c:pt idx="17">
                  <c:v>75</c:v>
                </c:pt>
                <c:pt idx="18">
                  <c:v>79.2</c:v>
                </c:pt>
                <c:pt idx="19">
                  <c:v>81.900000000000006</c:v>
                </c:pt>
                <c:pt idx="20">
                  <c:v>81.900000000000006</c:v>
                </c:pt>
                <c:pt idx="21">
                  <c:v>88.1</c:v>
                </c:pt>
                <c:pt idx="22">
                  <c:v>90.5</c:v>
                </c:pt>
                <c:pt idx="23">
                  <c:v>92.3</c:v>
                </c:pt>
                <c:pt idx="24">
                  <c:v>95.5</c:v>
                </c:pt>
                <c:pt idx="25">
                  <c:v>95.7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D6-4811-A8C6-1C11C0DC7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37840"/>
        <c:axId val="28728592"/>
      </c:barChart>
      <c:catAx>
        <c:axId val="28737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800"/>
            </a:pPr>
            <a:endParaRPr lang="ru-RU"/>
          </a:p>
        </c:txPr>
        <c:crossAx val="28728592"/>
        <c:crosses val="autoZero"/>
        <c:auto val="1"/>
        <c:lblAlgn val="ctr"/>
        <c:lblOffset val="100"/>
        <c:noMultiLvlLbl val="0"/>
      </c:catAx>
      <c:valAx>
        <c:axId val="28728592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287378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explosion val="25"/>
          <c:dPt>
            <c:idx val="0"/>
            <c:bubble3D val="0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E4C-457E-A955-7BD662F9B28F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8E4C-457E-A955-7BD662F9B28F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E4C-457E-A955-7BD662F9B28F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5-8E4C-457E-A955-7BD662F9B28F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6-8E4C-457E-A955-7BD662F9B28F}"/>
              </c:ext>
            </c:extLst>
          </c:dPt>
          <c:dPt>
            <c:idx val="5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8E4C-457E-A955-7BD662F9B28F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9-8E4C-457E-A955-7BD662F9B28F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8E4C-457E-A955-7BD662F9B28F}"/>
              </c:ext>
            </c:extLst>
          </c:dPt>
          <c:dPt>
            <c:idx val="8"/>
            <c:bubble3D val="0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8E4C-457E-A955-7BD662F9B28F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8E4C-457E-A955-7BD662F9B2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'Лист1 (5)'!$B$12:$B$22</c:f>
              <c:strCache>
                <c:ptCount val="10"/>
                <c:pt idx="0">
                  <c:v>Продовольственные товары и сельскохозяйственное сырье (кроме текстильного)</c:v>
                </c:pt>
                <c:pt idx="1">
                  <c:v>Минеральные продукты</c:v>
                </c:pt>
                <c:pt idx="2">
                  <c:v>Продукция химической промышленности,каучук</c:v>
                </c:pt>
                <c:pt idx="3">
                  <c:v>Кожевенное сырье,пушнина и изделия из них</c:v>
                </c:pt>
                <c:pt idx="4">
                  <c:v>Древесина и целлюлозно-бумажные изделия</c:v>
                </c:pt>
                <c:pt idx="5">
                  <c:v>Текстиль,текстильные изделия и обувь</c:v>
                </c:pt>
                <c:pt idx="6">
                  <c:v>Драгоценные камни,драгоценные металлы и изделия из них</c:v>
                </c:pt>
                <c:pt idx="7">
                  <c:v>Металлы и изделия из них</c:v>
                </c:pt>
                <c:pt idx="8">
                  <c:v>Машины,оборудование и транспортные средства</c:v>
                </c:pt>
                <c:pt idx="9">
                  <c:v>Другие товары</c:v>
                </c:pt>
              </c:strCache>
            </c:strRef>
          </c:cat>
          <c:val>
            <c:numRef>
              <c:f>'Лист1 (5)'!$J$12:$J$22</c:f>
              <c:numCache>
                <c:formatCode>0.00</c:formatCode>
                <c:ptCount val="10"/>
                <c:pt idx="0">
                  <c:v>1.9281726771999999</c:v>
                </c:pt>
                <c:pt idx="1">
                  <c:v>0.36153205539200001</c:v>
                </c:pt>
                <c:pt idx="2">
                  <c:v>2.4738968345119998</c:v>
                </c:pt>
                <c:pt idx="3">
                  <c:v>6.0021920071999989E-2</c:v>
                </c:pt>
                <c:pt idx="4">
                  <c:v>0.26402538594399999</c:v>
                </c:pt>
                <c:pt idx="5">
                  <c:v>0.7890814457519999</c:v>
                </c:pt>
                <c:pt idx="6">
                  <c:v>4.4024351943999999E-2</c:v>
                </c:pt>
                <c:pt idx="7">
                  <c:v>0.85380262449600008</c:v>
                </c:pt>
                <c:pt idx="8">
                  <c:v>5.9615916232479993</c:v>
                </c:pt>
                <c:pt idx="9">
                  <c:v>0.55742038427999996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E4C-457E-A955-7BD662F9B2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013128598446151E-2"/>
          <c:y val="9.16734400135467E-2"/>
          <c:w val="0.89875535019200448"/>
          <c:h val="0.425378672424011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'Лист1 (2)'!$E$5</c:f>
              <c:strCache>
                <c:ptCount val="1"/>
                <c:pt idx="0">
                  <c:v>На создание новых производственных мощностей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'Лист1 (2)'!$A$9:$A$32</c:f>
              <c:strCache>
                <c:ptCount val="24"/>
                <c:pt idx="0">
                  <c:v>  Производство пищевых продуктов, включая  напитки, и табака</c:v>
                </c:pt>
                <c:pt idx="1">
                  <c:v>  Текстильное производство</c:v>
                </c:pt>
                <c:pt idx="2">
                  <c:v>  Производство одежды; выделка и крашение меха</c:v>
                </c:pt>
                <c:pt idx="3">
                  <c:v> Производство кожи, изделий из кожи и  производство обуви</c:v>
                </c:pt>
                <c:pt idx="4">
                  <c:v>  Обработка древесины и производство изделий  из дерева</c:v>
                </c:pt>
                <c:pt idx="5">
                  <c:v>  Обработка древесины и производство изделий из дерева и  пробки, кроме мебели</c:v>
                </c:pt>
                <c:pt idx="6">
                  <c:v>  Целлюлозно-бумажное производство;  издательская и полиграфическая деятельность</c:v>
                </c:pt>
                <c:pt idx="7">
                  <c:v>  Производство целлюлозы, древесной массы, бумаги, картона и  изделий из них</c:v>
                </c:pt>
                <c:pt idx="8">
                  <c:v>  Издательская и полиграфическая деятельность, тиражирование  записанных носителей информации</c:v>
                </c:pt>
                <c:pt idx="9">
                  <c:v>   Химическое производство</c:v>
                </c:pt>
                <c:pt idx="10">
                  <c:v>  Производство резиновых и пластмассовых  изделий</c:v>
                </c:pt>
                <c:pt idx="11">
                  <c:v> Производство прочих неметаллических  минеральных продуктов</c:v>
                </c:pt>
                <c:pt idx="12">
                  <c:v>  Металлургическое производство и  производство готовых металлических изделий</c:v>
                </c:pt>
                <c:pt idx="13">
                  <c:v>  Металлургическое производство</c:v>
                </c:pt>
                <c:pt idx="14">
                  <c:v>  Производство готовых металлических изделий</c:v>
                </c:pt>
                <c:pt idx="15">
                  <c:v>  Производство машин и оборудования(без производства оружия и боеприпасов)</c:v>
                </c:pt>
                <c:pt idx="16">
                  <c:v>  Производство электрооборудования,  электронного и оптического оборудования</c:v>
                </c:pt>
                <c:pt idx="17">
                  <c:v>  Производство офисного оборудования и вычислительной техники</c:v>
                </c:pt>
                <c:pt idx="18">
                  <c:v>  Производство электрических машин и электрооборудования</c:v>
                </c:pt>
                <c:pt idx="19">
                  <c:v>  Производство электронных компонентов, аппаратуры для радио, телевидения и связи</c:v>
                </c:pt>
                <c:pt idx="20">
                  <c:v>  Производство  медицинских изделий, средств  измерений, контроля, управления и испытаний; оптических приборов, фото и кинооборудования; часов</c:v>
                </c:pt>
                <c:pt idx="21">
                  <c:v>  производство автомобилей, прицепов и полуприцепов</c:v>
                </c:pt>
                <c:pt idx="22">
                  <c:v> производство судов, летательных и космических аппаратов и  прочих транспортных средств</c:v>
                </c:pt>
                <c:pt idx="23">
                  <c:v>  Производство мебели и прочей продукции, не включенной в  другие группировки</c:v>
                </c:pt>
              </c:strCache>
            </c:strRef>
          </c:cat>
          <c:val>
            <c:numRef>
              <c:f>'Лист1 (2)'!$E$9:$E$32</c:f>
              <c:numCache>
                <c:formatCode>0.00</c:formatCode>
                <c:ptCount val="24"/>
                <c:pt idx="0">
                  <c:v>167.60000000000002</c:v>
                </c:pt>
                <c:pt idx="1">
                  <c:v>8.7333333333333343</c:v>
                </c:pt>
                <c:pt idx="2">
                  <c:v>35.746408839778994</c:v>
                </c:pt>
                <c:pt idx="3">
                  <c:v>74.305263157894757</c:v>
                </c:pt>
                <c:pt idx="4">
                  <c:v>21.171428571428571</c:v>
                </c:pt>
                <c:pt idx="5">
                  <c:v>21.171428571428571</c:v>
                </c:pt>
                <c:pt idx="6">
                  <c:v>21.342857142857142</c:v>
                </c:pt>
                <c:pt idx="7">
                  <c:v>17.357142857142858</c:v>
                </c:pt>
                <c:pt idx="8">
                  <c:v>3.9857142857142862</c:v>
                </c:pt>
                <c:pt idx="9">
                  <c:v>174.33333333333334</c:v>
                </c:pt>
                <c:pt idx="10">
                  <c:v>29.266666666666666</c:v>
                </c:pt>
                <c:pt idx="11">
                  <c:v>91</c:v>
                </c:pt>
                <c:pt idx="12">
                  <c:v>165</c:v>
                </c:pt>
                <c:pt idx="13">
                  <c:v>136.73333333333335</c:v>
                </c:pt>
                <c:pt idx="14">
                  <c:v>28.2</c:v>
                </c:pt>
                <c:pt idx="15">
                  <c:v>240.79999999999995</c:v>
                </c:pt>
                <c:pt idx="16">
                  <c:v>677.70000000000016</c:v>
                </c:pt>
                <c:pt idx="17">
                  <c:v>12.599999999999998</c:v>
                </c:pt>
                <c:pt idx="18">
                  <c:v>478.79999999999956</c:v>
                </c:pt>
                <c:pt idx="19">
                  <c:v>341.99999999999966</c:v>
                </c:pt>
                <c:pt idx="20">
                  <c:v>107.20000000000003</c:v>
                </c:pt>
                <c:pt idx="21">
                  <c:v>120.6</c:v>
                </c:pt>
                <c:pt idx="22">
                  <c:v>431.20000000000016</c:v>
                </c:pt>
                <c:pt idx="23">
                  <c:v>31.963894139886577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4D-409E-A47C-17C7BB0E0617}"/>
            </c:ext>
          </c:extLst>
        </c:ser>
        <c:ser>
          <c:idx val="1"/>
          <c:order val="1"/>
          <c:tx>
            <c:strRef>
              <c:f>'Лист1 (2)'!$F$5</c:f>
              <c:strCache>
                <c:ptCount val="1"/>
                <c:pt idx="0">
                  <c:v>Обновление действующего фонда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'Лист1 (2)'!$A$9:$A$32</c:f>
              <c:strCache>
                <c:ptCount val="24"/>
                <c:pt idx="0">
                  <c:v>  Производство пищевых продуктов, включая  напитки, и табака</c:v>
                </c:pt>
                <c:pt idx="1">
                  <c:v>  Текстильное производство</c:v>
                </c:pt>
                <c:pt idx="2">
                  <c:v>  Производство одежды; выделка и крашение меха</c:v>
                </c:pt>
                <c:pt idx="3">
                  <c:v> Производство кожи, изделий из кожи и  производство обуви</c:v>
                </c:pt>
                <c:pt idx="4">
                  <c:v>  Обработка древесины и производство изделий  из дерева</c:v>
                </c:pt>
                <c:pt idx="5">
                  <c:v>  Обработка древесины и производство изделий из дерева и  пробки, кроме мебели</c:v>
                </c:pt>
                <c:pt idx="6">
                  <c:v>  Целлюлозно-бумажное производство;  издательская и полиграфическая деятельность</c:v>
                </c:pt>
                <c:pt idx="7">
                  <c:v>  Производство целлюлозы, древесной массы, бумаги, картона и  изделий из них</c:v>
                </c:pt>
                <c:pt idx="8">
                  <c:v>  Издательская и полиграфическая деятельность, тиражирование  записанных носителей информации</c:v>
                </c:pt>
                <c:pt idx="9">
                  <c:v>   Химическое производство</c:v>
                </c:pt>
                <c:pt idx="10">
                  <c:v>  Производство резиновых и пластмассовых  изделий</c:v>
                </c:pt>
                <c:pt idx="11">
                  <c:v> Производство прочих неметаллических  минеральных продуктов</c:v>
                </c:pt>
                <c:pt idx="12">
                  <c:v>  Металлургическое производство и  производство готовых металлических изделий</c:v>
                </c:pt>
                <c:pt idx="13">
                  <c:v>  Металлургическое производство</c:v>
                </c:pt>
                <c:pt idx="14">
                  <c:v>  Производство готовых металлических изделий</c:v>
                </c:pt>
                <c:pt idx="15">
                  <c:v>  Производство машин и оборудования(без производства оружия и боеприпасов)</c:v>
                </c:pt>
                <c:pt idx="16">
                  <c:v>  Производство электрооборудования,  электронного и оптического оборудования</c:v>
                </c:pt>
                <c:pt idx="17">
                  <c:v>  Производство офисного оборудования и вычислительной техники</c:v>
                </c:pt>
                <c:pt idx="18">
                  <c:v>  Производство электрических машин и электрооборудования</c:v>
                </c:pt>
                <c:pt idx="19">
                  <c:v>  Производство электронных компонентов, аппаратуры для радио, телевидения и связи</c:v>
                </c:pt>
                <c:pt idx="20">
                  <c:v>  Производство  медицинских изделий, средств  измерений, контроля, управления и испытаний; оптических приборов, фото и кинооборудования; часов</c:v>
                </c:pt>
                <c:pt idx="21">
                  <c:v>  производство автомобилей, прицепов и полуприцепов</c:v>
                </c:pt>
                <c:pt idx="22">
                  <c:v> производство судов, летательных и космических аппаратов и  прочих транспортных средств</c:v>
                </c:pt>
                <c:pt idx="23">
                  <c:v>  Производство мебели и прочей продукции, не включенной в  другие группировки</c:v>
                </c:pt>
              </c:strCache>
            </c:strRef>
          </c:cat>
          <c:val>
            <c:numRef>
              <c:f>'Лист1 (2)'!$F$9:$F$32</c:f>
              <c:numCache>
                <c:formatCode>General</c:formatCode>
                <c:ptCount val="24"/>
                <c:pt idx="0">
                  <c:v>117.65520000000001</c:v>
                </c:pt>
                <c:pt idx="1">
                  <c:v>6.1307999999999998</c:v>
                </c:pt>
                <c:pt idx="2">
                  <c:v>3.6972000000000005</c:v>
                </c:pt>
                <c:pt idx="3">
                  <c:v>3.6504000000000003</c:v>
                </c:pt>
                <c:pt idx="4">
                  <c:v>23.119199999999999</c:v>
                </c:pt>
                <c:pt idx="5">
                  <c:v>23.119199999999999</c:v>
                </c:pt>
                <c:pt idx="6">
                  <c:v>23.3064</c:v>
                </c:pt>
                <c:pt idx="7">
                  <c:v>18.954000000000001</c:v>
                </c:pt>
                <c:pt idx="8">
                  <c:v>4.3524000000000003</c:v>
                </c:pt>
                <c:pt idx="9">
                  <c:v>122.38200000000001</c:v>
                </c:pt>
                <c:pt idx="10">
                  <c:v>20.545200000000001</c:v>
                </c:pt>
                <c:pt idx="11">
                  <c:v>63.882000000000005</c:v>
                </c:pt>
                <c:pt idx="12">
                  <c:v>115.83000000000001</c:v>
                </c:pt>
                <c:pt idx="13">
                  <c:v>95.986800000000002</c:v>
                </c:pt>
                <c:pt idx="14">
                  <c:v>19.796399999999998</c:v>
                </c:pt>
                <c:pt idx="15">
                  <c:v>48.297600000000003</c:v>
                </c:pt>
                <c:pt idx="16">
                  <c:v>35.240400000000001</c:v>
                </c:pt>
                <c:pt idx="17">
                  <c:v>2.5272000000000001</c:v>
                </c:pt>
                <c:pt idx="18">
                  <c:v>11.7936</c:v>
                </c:pt>
                <c:pt idx="19">
                  <c:v>8.4240000000000013</c:v>
                </c:pt>
                <c:pt idx="20">
                  <c:v>12.542400000000001</c:v>
                </c:pt>
                <c:pt idx="21">
                  <c:v>56.440800000000003</c:v>
                </c:pt>
                <c:pt idx="22">
                  <c:v>50.450400000000002</c:v>
                </c:pt>
                <c:pt idx="23">
                  <c:v>16.801200000000001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4D-409E-A47C-17C7BB0E0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729680"/>
        <c:axId val="28738384"/>
      </c:barChart>
      <c:catAx>
        <c:axId val="2872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600"/>
            </a:pPr>
            <a:endParaRPr lang="ru-RU"/>
          </a:p>
        </c:txPr>
        <c:crossAx val="28738384"/>
        <c:crosses val="autoZero"/>
        <c:auto val="1"/>
        <c:lblAlgn val="ctr"/>
        <c:lblOffset val="100"/>
        <c:noMultiLvlLbl val="0"/>
      </c:catAx>
      <c:valAx>
        <c:axId val="2873838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.00" sourceLinked="1"/>
        <c:majorTickMark val="out"/>
        <c:minorTickMark val="none"/>
        <c:tickLblPos val="nextTo"/>
        <c:crossAx val="28729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4344086208925048"/>
          <c:y val="4.4643497576987275E-2"/>
          <c:w val="0.55285211927369071"/>
          <c:h val="9.406810809281505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496210872991511"/>
          <c:y val="2.2792017214254261E-2"/>
          <c:w val="0.44973792930728973"/>
          <c:h val="0.9101909552137305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Лист8!$C$7</c:f>
              <c:strCache>
                <c:ptCount val="1"/>
                <c:pt idx="0">
                  <c:v>2015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Лист8!$A$8:$A$22</c:f>
              <c:strCache>
                <c:ptCount val="15"/>
                <c:pt idx="0">
                  <c:v>Обрабатывающие производства</c:v>
                </c:pt>
                <c:pt idx="1">
                  <c:v>     химическое производство</c:v>
                </c:pt>
                <c:pt idx="2">
                  <c:v>     производство пищевых продуктов, включая напитки, и табака</c:v>
                </c:pt>
                <c:pt idx="3">
                  <c:v>     производство кокса и нефтепродуктов</c:v>
                </c:pt>
                <c:pt idx="4">
                  <c:v>     обработка древесины и производство изделий из дерева</c:v>
                </c:pt>
                <c:pt idx="5">
                  <c:v>     производство резиновых и пластмассовых изделий</c:v>
                </c:pt>
                <c:pt idx="6">
                  <c:v>     прочие производства</c:v>
                </c:pt>
                <c:pt idx="7">
                  <c:v>     целлюлозно-бумажное производство;       издательская и полиграфическая деятельность</c:v>
                </c:pt>
                <c:pt idx="8">
                  <c:v>     металлургическое производство и       производство готовых металлических изделий</c:v>
                </c:pt>
                <c:pt idx="9">
                  <c:v>     производство прочих неметаллических минеральных продуктов</c:v>
                </c:pt>
                <c:pt idx="10">
                  <c:v>     производство электрооборудования,      электронного и оптического оборудования</c:v>
                </c:pt>
                <c:pt idx="11">
                  <c:v>     производство транспортных средств и оборудования</c:v>
                </c:pt>
                <c:pt idx="12">
                  <c:v>     производство машин и оборудования</c:v>
                </c:pt>
                <c:pt idx="13">
                  <c:v>     производство кожи, изделий из кожи и производство обуви</c:v>
                </c:pt>
                <c:pt idx="14">
                  <c:v>     текстильное и швейное производство</c:v>
                </c:pt>
              </c:strCache>
            </c:strRef>
          </c:cat>
          <c:val>
            <c:numRef>
              <c:f>Лист8!$C$8:$C$22</c:f>
              <c:numCache>
                <c:formatCode>General</c:formatCode>
                <c:ptCount val="15"/>
                <c:pt idx="0">
                  <c:v>-5.4000000000000057</c:v>
                </c:pt>
                <c:pt idx="1">
                  <c:v>6.2999999999999972</c:v>
                </c:pt>
                <c:pt idx="2">
                  <c:v>2</c:v>
                </c:pt>
                <c:pt idx="3">
                  <c:v>0.29999999999999716</c:v>
                </c:pt>
                <c:pt idx="4">
                  <c:v>-3.4000000000000057</c:v>
                </c:pt>
                <c:pt idx="5">
                  <c:v>-3.7000000000000028</c:v>
                </c:pt>
                <c:pt idx="6">
                  <c:v>-6</c:v>
                </c:pt>
                <c:pt idx="7">
                  <c:v>-6.2999999999999972</c:v>
                </c:pt>
                <c:pt idx="8">
                  <c:v>-6.5</c:v>
                </c:pt>
                <c:pt idx="9">
                  <c:v>-7.7999999999999972</c:v>
                </c:pt>
                <c:pt idx="10">
                  <c:v>-7.9000000000000057</c:v>
                </c:pt>
                <c:pt idx="11">
                  <c:v>-8.5</c:v>
                </c:pt>
                <c:pt idx="12">
                  <c:v>-11.099999999999994</c:v>
                </c:pt>
                <c:pt idx="13">
                  <c:v>-11.400000000000006</c:v>
                </c:pt>
                <c:pt idx="14">
                  <c:v>-11.700000000000003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60-42E1-8268-1171C45796E5}"/>
            </c:ext>
          </c:extLst>
        </c:ser>
        <c:ser>
          <c:idx val="2"/>
          <c:order val="1"/>
          <c:tx>
            <c:strRef>
              <c:f>Лист8!$D$7</c:f>
              <c:strCache>
                <c:ptCount val="1"/>
                <c:pt idx="0">
                  <c:v>2016 г. (январь к январю)</c:v>
                </c:pt>
              </c:strCache>
            </c:strRef>
          </c:tx>
          <c:invertIfNegative val="0"/>
          <c:cat>
            <c:strRef>
              <c:f>Лист8!$A$8:$A$22</c:f>
              <c:strCache>
                <c:ptCount val="15"/>
                <c:pt idx="0">
                  <c:v>Обрабатывающие производства</c:v>
                </c:pt>
                <c:pt idx="1">
                  <c:v>     химическое производство</c:v>
                </c:pt>
                <c:pt idx="2">
                  <c:v>     производство пищевых продуктов, включая напитки, и табака</c:v>
                </c:pt>
                <c:pt idx="3">
                  <c:v>     производство кокса и нефтепродуктов</c:v>
                </c:pt>
                <c:pt idx="4">
                  <c:v>     обработка древесины и производство изделий из дерева</c:v>
                </c:pt>
                <c:pt idx="5">
                  <c:v>     производство резиновых и пластмассовых изделий</c:v>
                </c:pt>
                <c:pt idx="6">
                  <c:v>     прочие производства</c:v>
                </c:pt>
                <c:pt idx="7">
                  <c:v>     целлюлозно-бумажное производство;       издательская и полиграфическая деятельность</c:v>
                </c:pt>
                <c:pt idx="8">
                  <c:v>     металлургическое производство и       производство готовых металлических изделий</c:v>
                </c:pt>
                <c:pt idx="9">
                  <c:v>     производство прочих неметаллических минеральных продуктов</c:v>
                </c:pt>
                <c:pt idx="10">
                  <c:v>     производство электрооборудования,      электронного и оптического оборудования</c:v>
                </c:pt>
                <c:pt idx="11">
                  <c:v>     производство транспортных средств и оборудования</c:v>
                </c:pt>
                <c:pt idx="12">
                  <c:v>     производство машин и оборудования</c:v>
                </c:pt>
                <c:pt idx="13">
                  <c:v>     производство кожи, изделий из кожи и производство обуви</c:v>
                </c:pt>
                <c:pt idx="14">
                  <c:v>     текстильное и швейное производство</c:v>
                </c:pt>
              </c:strCache>
            </c:strRef>
          </c:cat>
          <c:val>
            <c:numRef>
              <c:f>Лист8!$D$8:$D$22</c:f>
              <c:numCache>
                <c:formatCode>General</c:formatCode>
                <c:ptCount val="15"/>
                <c:pt idx="0">
                  <c:v>-5.5999999999999943</c:v>
                </c:pt>
                <c:pt idx="1">
                  <c:v>3.9000000000000057</c:v>
                </c:pt>
                <c:pt idx="2">
                  <c:v>2</c:v>
                </c:pt>
                <c:pt idx="3">
                  <c:v>-3.2000000000000028</c:v>
                </c:pt>
                <c:pt idx="4">
                  <c:v>-4</c:v>
                </c:pt>
                <c:pt idx="5">
                  <c:v>-2.7000000000000028</c:v>
                </c:pt>
                <c:pt idx="6">
                  <c:v>-12.200000000000003</c:v>
                </c:pt>
                <c:pt idx="7">
                  <c:v>-1.5999999999999943</c:v>
                </c:pt>
                <c:pt idx="8">
                  <c:v>-6.5</c:v>
                </c:pt>
                <c:pt idx="9">
                  <c:v>-17.200000000000003</c:v>
                </c:pt>
                <c:pt idx="10">
                  <c:v>-2.5</c:v>
                </c:pt>
                <c:pt idx="11">
                  <c:v>-10.700000000000003</c:v>
                </c:pt>
                <c:pt idx="12">
                  <c:v>2.2000000000000028</c:v>
                </c:pt>
                <c:pt idx="13">
                  <c:v>-0.29999999999999716</c:v>
                </c:pt>
                <c:pt idx="14">
                  <c:v>-1.4000000000000057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60-42E1-8268-1171C45796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35120"/>
        <c:axId val="28731312"/>
      </c:barChart>
      <c:catAx>
        <c:axId val="287351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 b="0"/>
            </a:pPr>
            <a:endParaRPr lang="ru-RU"/>
          </a:p>
        </c:txPr>
        <c:crossAx val="28731312"/>
        <c:crosses val="autoZero"/>
        <c:auto val="1"/>
        <c:lblAlgn val="ctr"/>
        <c:lblOffset val="100"/>
        <c:noMultiLvlLbl val="0"/>
      </c:catAx>
      <c:valAx>
        <c:axId val="28731312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28735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6687446934716614"/>
          <c:y val="0.77003973461650632"/>
          <c:w val="0.31485811319375334"/>
          <c:h val="0.1407152230971128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1555999324000398"/>
          <c:y val="4.3456783364357598E-2"/>
          <c:w val="0.47255738236399819"/>
          <c:h val="0.85757373654923896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Лист10!$A$2:$A$10</c:f>
              <c:strCache>
                <c:ptCount val="9"/>
                <c:pt idx="0">
                  <c:v>Государственная программа развития сельского хозяйства и регулирования рынков сельскохозяйственной продукции, сырья и продовольствия на 2013-2020 годы</c:v>
                </c:pt>
                <c:pt idx="1">
                  <c:v>Государственная программа Российской Федерации "Развитие промышленности и повышение ее конкурентоспособности"</c:v>
                </c:pt>
                <c:pt idx="2">
                  <c:v>Государственная программа Российской Федерации "Экономическое развитие и инновационная экономика"</c:v>
                </c:pt>
                <c:pt idx="3">
                  <c:v>Государственная программа Российской Федерации "Развитие авиационной промышленности на 2013-2025 годы"</c:v>
                </c:pt>
                <c:pt idx="4">
                  <c:v>Государственная программа Российской Федерации "Развитие фармацевтической и медицинской промышленности" на 2013-2020 годы</c:v>
                </c:pt>
                <c:pt idx="5">
                  <c:v>Государственная программа Российской Федерации "Развитие электронной и радиоэлектронной промышленности на 2013-2025 годы"</c:v>
                </c:pt>
                <c:pt idx="6">
                  <c:v>Государственная программа Российской Федерации "Развитие рыбохозяйственного комплекса"</c:v>
                </c:pt>
                <c:pt idx="7">
                  <c:v>Государственная программа Российской Федерации "Энергоэффективность и развитие энергетики"</c:v>
                </c:pt>
                <c:pt idx="8">
                  <c:v>Государственная программа Российской Федерации "Развитие судостроения на 2013-2030 годы"</c:v>
                </c:pt>
              </c:strCache>
            </c:strRef>
          </c:cat>
          <c:val>
            <c:numRef>
              <c:f>Лист10!$B$2:$B$10</c:f>
            </c:numRef>
          </c:val>
          <c:extLst>
            <c:ext xmlns:c16="http://schemas.microsoft.com/office/drawing/2014/chart" uri="{C3380CC4-5D6E-409C-BE32-E72D297353CC}">
              <c16:uniqueId val="{00000000-AB4B-413E-B08E-12FBBAF99954}"/>
            </c:ext>
          </c:extLst>
        </c:ser>
        <c:ser>
          <c:idx val="1"/>
          <c:order val="1"/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Лист10!$A$2:$A$10</c:f>
              <c:strCache>
                <c:ptCount val="9"/>
                <c:pt idx="0">
                  <c:v>Государственная программа развития сельского хозяйства и регулирования рынков сельскохозяйственной продукции, сырья и продовольствия на 2013-2020 годы</c:v>
                </c:pt>
                <c:pt idx="1">
                  <c:v>Государственная программа Российской Федерации "Развитие промышленности и повышение ее конкурентоспособности"</c:v>
                </c:pt>
                <c:pt idx="2">
                  <c:v>Государственная программа Российской Федерации "Экономическое развитие и инновационная экономика"</c:v>
                </c:pt>
                <c:pt idx="3">
                  <c:v>Государственная программа Российской Федерации "Развитие авиационной промышленности на 2013-2025 годы"</c:v>
                </c:pt>
                <c:pt idx="4">
                  <c:v>Государственная программа Российской Федерации "Развитие фармацевтической и медицинской промышленности" на 2013-2020 годы</c:v>
                </c:pt>
                <c:pt idx="5">
                  <c:v>Государственная программа Российской Федерации "Развитие электронной и радиоэлектронной промышленности на 2013-2025 годы"</c:v>
                </c:pt>
                <c:pt idx="6">
                  <c:v>Государственная программа Российской Федерации "Развитие рыбохозяйственного комплекса"</c:v>
                </c:pt>
                <c:pt idx="7">
                  <c:v>Государственная программа Российской Федерации "Энергоэффективность и развитие энергетики"</c:v>
                </c:pt>
                <c:pt idx="8">
                  <c:v>Государственная программа Российской Федерации "Развитие судостроения на 2013-2030 годы"</c:v>
                </c:pt>
              </c:strCache>
            </c:strRef>
          </c:cat>
          <c:val>
            <c:numRef>
              <c:f>Лист10!$C$2:$C$10</c:f>
              <c:numCache>
                <c:formatCode>0.00</c:formatCode>
                <c:ptCount val="9"/>
                <c:pt idx="0">
                  <c:v>1.9167570879057498</c:v>
                </c:pt>
                <c:pt idx="1">
                  <c:v>1.5383889343358081</c:v>
                </c:pt>
                <c:pt idx="2">
                  <c:v>1.4718761419218791</c:v>
                </c:pt>
                <c:pt idx="3">
                  <c:v>0.70892474243677606</c:v>
                </c:pt>
                <c:pt idx="4">
                  <c:v>0.18953348304211537</c:v>
                </c:pt>
                <c:pt idx="5">
                  <c:v>0.16584122673659418</c:v>
                </c:pt>
                <c:pt idx="6">
                  <c:v>0.15316440233523043</c:v>
                </c:pt>
                <c:pt idx="7">
                  <c:v>0.12215060053686613</c:v>
                </c:pt>
                <c:pt idx="8">
                  <c:v>0.104918934436976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4B-413E-B08E-12FBBAF999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6272"/>
        <c:axId val="21917696"/>
      </c:barChart>
      <c:catAx>
        <c:axId val="33662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21917696"/>
        <c:crosses val="autoZero"/>
        <c:auto val="1"/>
        <c:lblAlgn val="ctr"/>
        <c:lblOffset val="100"/>
        <c:noMultiLvlLbl val="0"/>
      </c:catAx>
      <c:valAx>
        <c:axId val="2191769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.00" sourceLinked="1"/>
        <c:majorTickMark val="out"/>
        <c:minorTickMark val="none"/>
        <c:tickLblPos val="nextTo"/>
        <c:crossAx val="3366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18B4A-5328-4FAC-BFCA-7546B71CD9E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54EE38-667B-484C-AD62-1DB3DA68D9FB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Замена </a:t>
          </a:r>
          <a:r>
            <a:rPr lang="ru-RU" dirty="0" err="1"/>
            <a:t>импортосмещением</a:t>
          </a:r>
          <a:endParaRPr lang="ru-RU" dirty="0"/>
        </a:p>
      </dgm:t>
    </dgm:pt>
    <dgm:pt modelId="{012FE2AB-F073-4CDE-844F-EF5F8EC825AE}" type="parTrans" cxnId="{D084C683-7C41-4377-8BA8-5C37D49E4475}">
      <dgm:prSet/>
      <dgm:spPr/>
      <dgm:t>
        <a:bodyPr/>
        <a:lstStyle/>
        <a:p>
          <a:endParaRPr lang="ru-RU"/>
        </a:p>
      </dgm:t>
    </dgm:pt>
    <dgm:pt modelId="{C5B2082F-E0C6-4839-BE46-66B7133AEB52}" type="sibTrans" cxnId="{D084C683-7C41-4377-8BA8-5C37D49E4475}">
      <dgm:prSet/>
      <dgm:spPr/>
      <dgm:t>
        <a:bodyPr/>
        <a:lstStyle/>
        <a:p>
          <a:endParaRPr lang="ru-RU"/>
        </a:p>
      </dgm:t>
    </dgm:pt>
    <dgm:pt modelId="{A8BE5582-8A42-4BF0-A6E6-461CFB8A369B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Отказ от </a:t>
          </a:r>
          <a:r>
            <a:rPr lang="ru-RU" dirty="0" err="1"/>
            <a:t>импортозамещения</a:t>
          </a:r>
          <a:endParaRPr lang="ru-RU" dirty="0"/>
        </a:p>
      </dgm:t>
    </dgm:pt>
    <dgm:pt modelId="{E5F11B17-AFF8-4481-9735-855DE36E6235}" type="parTrans" cxnId="{1966FB62-9597-4E5A-9703-5EC19A56B57D}">
      <dgm:prSet/>
      <dgm:spPr/>
      <dgm:t>
        <a:bodyPr/>
        <a:lstStyle/>
        <a:p>
          <a:endParaRPr lang="ru-RU"/>
        </a:p>
      </dgm:t>
    </dgm:pt>
    <dgm:pt modelId="{AF542175-8A80-49CA-A825-9EB5E8B951F9}" type="sibTrans" cxnId="{1966FB62-9597-4E5A-9703-5EC19A56B57D}">
      <dgm:prSet/>
      <dgm:spPr/>
      <dgm:t>
        <a:bodyPr/>
        <a:lstStyle/>
        <a:p>
          <a:endParaRPr lang="ru-RU"/>
        </a:p>
      </dgm:t>
    </dgm:pt>
    <dgm:pt modelId="{F10FD6EC-F505-4E9B-B8A5-3C181200B81D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Противоречие с обязательствами, взятыми Россией при вступлении в ВТО</a:t>
          </a:r>
        </a:p>
      </dgm:t>
    </dgm:pt>
    <dgm:pt modelId="{1610C5A6-4D89-44D3-B942-859DBE04D17E}" type="parTrans" cxnId="{97FC44CB-9FE1-4C27-8F05-4D0AD681F2AC}">
      <dgm:prSet/>
      <dgm:spPr/>
      <dgm:t>
        <a:bodyPr/>
        <a:lstStyle/>
        <a:p>
          <a:endParaRPr lang="ru-RU"/>
        </a:p>
      </dgm:t>
    </dgm:pt>
    <dgm:pt modelId="{FBB98544-AAD8-4DD3-B70D-96801902F926}" type="sibTrans" cxnId="{97FC44CB-9FE1-4C27-8F05-4D0AD681F2AC}">
      <dgm:prSet/>
      <dgm:spPr/>
      <dgm:t>
        <a:bodyPr/>
        <a:lstStyle/>
        <a:p>
          <a:endParaRPr lang="ru-RU"/>
        </a:p>
      </dgm:t>
    </dgm:pt>
    <dgm:pt modelId="{3419A4AF-5C8A-47EA-88A4-FEA9C963C94D}" type="pres">
      <dgm:prSet presAssocID="{BF718B4A-5328-4FAC-BFCA-7546B71CD9EA}" presName="compositeShape" presStyleCnt="0">
        <dgm:presLayoutVars>
          <dgm:dir/>
          <dgm:resizeHandles/>
        </dgm:presLayoutVars>
      </dgm:prSet>
      <dgm:spPr/>
    </dgm:pt>
    <dgm:pt modelId="{C4053779-CDCD-4D10-AC6E-317DA39AA706}" type="pres">
      <dgm:prSet presAssocID="{BF718B4A-5328-4FAC-BFCA-7546B71CD9EA}" presName="pyramid" presStyleLbl="node1" presStyleIdx="0" presStyleCnt="1"/>
      <dgm:spPr>
        <a:solidFill>
          <a:schemeClr val="bg2">
            <a:lumMod val="75000"/>
          </a:schemeClr>
        </a:solidFill>
        <a:ln>
          <a:solidFill>
            <a:schemeClr val="tx1"/>
          </a:solidFill>
        </a:ln>
      </dgm:spPr>
    </dgm:pt>
    <dgm:pt modelId="{9E798AF8-18D5-4200-AF9F-9AF8F41893C8}" type="pres">
      <dgm:prSet presAssocID="{BF718B4A-5328-4FAC-BFCA-7546B71CD9EA}" presName="theList" presStyleCnt="0"/>
      <dgm:spPr/>
    </dgm:pt>
    <dgm:pt modelId="{936451FF-8406-4D45-9E68-FD7D63D7665D}" type="pres">
      <dgm:prSet presAssocID="{3954EE38-667B-484C-AD62-1DB3DA68D9FB}" presName="aNode" presStyleLbl="fgAcc1" presStyleIdx="0" presStyleCnt="3">
        <dgm:presLayoutVars>
          <dgm:bulletEnabled val="1"/>
        </dgm:presLayoutVars>
      </dgm:prSet>
      <dgm:spPr/>
    </dgm:pt>
    <dgm:pt modelId="{9FB73D90-1467-473E-B7E8-CA3E58813752}" type="pres">
      <dgm:prSet presAssocID="{3954EE38-667B-484C-AD62-1DB3DA68D9FB}" presName="aSpace" presStyleCnt="0"/>
      <dgm:spPr/>
    </dgm:pt>
    <dgm:pt modelId="{41521DB4-3CA9-4F7D-B0CA-A4CC8C8CD412}" type="pres">
      <dgm:prSet presAssocID="{A8BE5582-8A42-4BF0-A6E6-461CFB8A369B}" presName="aNode" presStyleLbl="fgAcc1" presStyleIdx="1" presStyleCnt="3">
        <dgm:presLayoutVars>
          <dgm:bulletEnabled val="1"/>
        </dgm:presLayoutVars>
      </dgm:prSet>
      <dgm:spPr/>
    </dgm:pt>
    <dgm:pt modelId="{68958E3F-FC85-4E43-8BE7-1844ACC216D9}" type="pres">
      <dgm:prSet presAssocID="{A8BE5582-8A42-4BF0-A6E6-461CFB8A369B}" presName="aSpace" presStyleCnt="0"/>
      <dgm:spPr/>
    </dgm:pt>
    <dgm:pt modelId="{08717737-3D31-4BFC-A2B0-8C8B378B1D06}" type="pres">
      <dgm:prSet presAssocID="{F10FD6EC-F505-4E9B-B8A5-3C181200B81D}" presName="aNode" presStyleLbl="fgAcc1" presStyleIdx="2" presStyleCnt="3">
        <dgm:presLayoutVars>
          <dgm:bulletEnabled val="1"/>
        </dgm:presLayoutVars>
      </dgm:prSet>
      <dgm:spPr/>
    </dgm:pt>
    <dgm:pt modelId="{63425848-189E-4AE3-BDE7-9D79473108CF}" type="pres">
      <dgm:prSet presAssocID="{F10FD6EC-F505-4E9B-B8A5-3C181200B81D}" presName="aSpace" presStyleCnt="0"/>
      <dgm:spPr/>
    </dgm:pt>
  </dgm:ptLst>
  <dgm:cxnLst>
    <dgm:cxn modelId="{6996A4BD-DC6C-42E0-B68D-68412E0A93C1}" type="presOf" srcId="{3954EE38-667B-484C-AD62-1DB3DA68D9FB}" destId="{936451FF-8406-4D45-9E68-FD7D63D7665D}" srcOrd="0" destOrd="0" presId="urn:microsoft.com/office/officeart/2005/8/layout/pyramid2"/>
    <dgm:cxn modelId="{77DDB997-1059-4C55-90D1-7B4605548540}" type="presOf" srcId="{A8BE5582-8A42-4BF0-A6E6-461CFB8A369B}" destId="{41521DB4-3CA9-4F7D-B0CA-A4CC8C8CD412}" srcOrd="0" destOrd="0" presId="urn:microsoft.com/office/officeart/2005/8/layout/pyramid2"/>
    <dgm:cxn modelId="{8CE83EF6-CEEB-4843-A501-1E895D580DC0}" type="presOf" srcId="{BF718B4A-5328-4FAC-BFCA-7546B71CD9EA}" destId="{3419A4AF-5C8A-47EA-88A4-FEA9C963C94D}" srcOrd="0" destOrd="0" presId="urn:microsoft.com/office/officeart/2005/8/layout/pyramid2"/>
    <dgm:cxn modelId="{D084C683-7C41-4377-8BA8-5C37D49E4475}" srcId="{BF718B4A-5328-4FAC-BFCA-7546B71CD9EA}" destId="{3954EE38-667B-484C-AD62-1DB3DA68D9FB}" srcOrd="0" destOrd="0" parTransId="{012FE2AB-F073-4CDE-844F-EF5F8EC825AE}" sibTransId="{C5B2082F-E0C6-4839-BE46-66B7133AEB52}"/>
    <dgm:cxn modelId="{1966FB62-9597-4E5A-9703-5EC19A56B57D}" srcId="{BF718B4A-5328-4FAC-BFCA-7546B71CD9EA}" destId="{A8BE5582-8A42-4BF0-A6E6-461CFB8A369B}" srcOrd="1" destOrd="0" parTransId="{E5F11B17-AFF8-4481-9735-855DE36E6235}" sibTransId="{AF542175-8A80-49CA-A825-9EB5E8B951F9}"/>
    <dgm:cxn modelId="{E0AD44BD-BBCF-487F-AA3C-9B92911D00D9}" type="presOf" srcId="{F10FD6EC-F505-4E9B-B8A5-3C181200B81D}" destId="{08717737-3D31-4BFC-A2B0-8C8B378B1D06}" srcOrd="0" destOrd="0" presId="urn:microsoft.com/office/officeart/2005/8/layout/pyramid2"/>
    <dgm:cxn modelId="{97FC44CB-9FE1-4C27-8F05-4D0AD681F2AC}" srcId="{BF718B4A-5328-4FAC-BFCA-7546B71CD9EA}" destId="{F10FD6EC-F505-4E9B-B8A5-3C181200B81D}" srcOrd="2" destOrd="0" parTransId="{1610C5A6-4D89-44D3-B942-859DBE04D17E}" sibTransId="{FBB98544-AAD8-4DD3-B70D-96801902F926}"/>
    <dgm:cxn modelId="{D9CDBF0D-9B6E-481A-B5E7-B2B24725035C}" type="presParOf" srcId="{3419A4AF-5C8A-47EA-88A4-FEA9C963C94D}" destId="{C4053779-CDCD-4D10-AC6E-317DA39AA706}" srcOrd="0" destOrd="0" presId="urn:microsoft.com/office/officeart/2005/8/layout/pyramid2"/>
    <dgm:cxn modelId="{3DE79A8B-46B2-49C2-AF26-100B6480DA1C}" type="presParOf" srcId="{3419A4AF-5C8A-47EA-88A4-FEA9C963C94D}" destId="{9E798AF8-18D5-4200-AF9F-9AF8F41893C8}" srcOrd="1" destOrd="0" presId="urn:microsoft.com/office/officeart/2005/8/layout/pyramid2"/>
    <dgm:cxn modelId="{6C2DE71D-65A4-4CA1-A427-66A6CA2A34CE}" type="presParOf" srcId="{9E798AF8-18D5-4200-AF9F-9AF8F41893C8}" destId="{936451FF-8406-4D45-9E68-FD7D63D7665D}" srcOrd="0" destOrd="0" presId="urn:microsoft.com/office/officeart/2005/8/layout/pyramid2"/>
    <dgm:cxn modelId="{1B09E755-552B-4E36-B3D1-6C936B3E08DA}" type="presParOf" srcId="{9E798AF8-18D5-4200-AF9F-9AF8F41893C8}" destId="{9FB73D90-1467-473E-B7E8-CA3E58813752}" srcOrd="1" destOrd="0" presId="urn:microsoft.com/office/officeart/2005/8/layout/pyramid2"/>
    <dgm:cxn modelId="{0D8ED9F1-1C27-4BA9-807C-2A4614DEF218}" type="presParOf" srcId="{9E798AF8-18D5-4200-AF9F-9AF8F41893C8}" destId="{41521DB4-3CA9-4F7D-B0CA-A4CC8C8CD412}" srcOrd="2" destOrd="0" presId="urn:microsoft.com/office/officeart/2005/8/layout/pyramid2"/>
    <dgm:cxn modelId="{9F9C4633-EA05-4AB5-A5D7-3B42B2991682}" type="presParOf" srcId="{9E798AF8-18D5-4200-AF9F-9AF8F41893C8}" destId="{68958E3F-FC85-4E43-8BE7-1844ACC216D9}" srcOrd="3" destOrd="0" presId="urn:microsoft.com/office/officeart/2005/8/layout/pyramid2"/>
    <dgm:cxn modelId="{5C5D04EC-D294-4831-B8F5-989C789D0EB4}" type="presParOf" srcId="{9E798AF8-18D5-4200-AF9F-9AF8F41893C8}" destId="{08717737-3D31-4BFC-A2B0-8C8B378B1D06}" srcOrd="4" destOrd="0" presId="urn:microsoft.com/office/officeart/2005/8/layout/pyramid2"/>
    <dgm:cxn modelId="{78061947-B059-4E14-ACEB-835CC333CBA3}" type="presParOf" srcId="{9E798AF8-18D5-4200-AF9F-9AF8F41893C8}" destId="{63425848-189E-4AE3-BDE7-9D79473108C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18B4A-5328-4FAC-BFCA-7546B71CD9E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54EE38-667B-484C-AD62-1DB3DA68D9FB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Сохранение сырьевой специализации</a:t>
          </a:r>
        </a:p>
      </dgm:t>
    </dgm:pt>
    <dgm:pt modelId="{012FE2AB-F073-4CDE-844F-EF5F8EC825AE}" type="parTrans" cxnId="{D084C683-7C41-4377-8BA8-5C37D49E4475}">
      <dgm:prSet/>
      <dgm:spPr/>
      <dgm:t>
        <a:bodyPr/>
        <a:lstStyle/>
        <a:p>
          <a:endParaRPr lang="ru-RU"/>
        </a:p>
      </dgm:t>
    </dgm:pt>
    <dgm:pt modelId="{C5B2082F-E0C6-4839-BE46-66B7133AEB52}" type="sibTrans" cxnId="{D084C683-7C41-4377-8BA8-5C37D49E4475}">
      <dgm:prSet/>
      <dgm:spPr/>
      <dgm:t>
        <a:bodyPr/>
        <a:lstStyle/>
        <a:p>
          <a:endParaRPr lang="ru-RU"/>
        </a:p>
      </dgm:t>
    </dgm:pt>
    <dgm:pt modelId="{A8BE5582-8A42-4BF0-A6E6-461CFB8A369B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Дефицит товаров и технологий (в рамках санкций)</a:t>
          </a:r>
        </a:p>
      </dgm:t>
    </dgm:pt>
    <dgm:pt modelId="{E5F11B17-AFF8-4481-9735-855DE36E6235}" type="parTrans" cxnId="{1966FB62-9597-4E5A-9703-5EC19A56B57D}">
      <dgm:prSet/>
      <dgm:spPr/>
      <dgm:t>
        <a:bodyPr/>
        <a:lstStyle/>
        <a:p>
          <a:endParaRPr lang="ru-RU"/>
        </a:p>
      </dgm:t>
    </dgm:pt>
    <dgm:pt modelId="{AF542175-8A80-49CA-A825-9EB5E8B951F9}" type="sibTrans" cxnId="{1966FB62-9597-4E5A-9703-5EC19A56B57D}">
      <dgm:prSet/>
      <dgm:spPr/>
      <dgm:t>
        <a:bodyPr/>
        <a:lstStyle/>
        <a:p>
          <a:endParaRPr lang="ru-RU"/>
        </a:p>
      </dgm:t>
    </dgm:pt>
    <dgm:pt modelId="{F10FD6EC-F505-4E9B-B8A5-3C181200B81D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Ухудшение качества товаров</a:t>
          </a:r>
        </a:p>
      </dgm:t>
    </dgm:pt>
    <dgm:pt modelId="{1610C5A6-4D89-44D3-B942-859DBE04D17E}" type="parTrans" cxnId="{97FC44CB-9FE1-4C27-8F05-4D0AD681F2AC}">
      <dgm:prSet/>
      <dgm:spPr/>
      <dgm:t>
        <a:bodyPr/>
        <a:lstStyle/>
        <a:p>
          <a:endParaRPr lang="ru-RU"/>
        </a:p>
      </dgm:t>
    </dgm:pt>
    <dgm:pt modelId="{FBB98544-AAD8-4DD3-B70D-96801902F926}" type="sibTrans" cxnId="{97FC44CB-9FE1-4C27-8F05-4D0AD681F2AC}">
      <dgm:prSet/>
      <dgm:spPr/>
      <dgm:t>
        <a:bodyPr/>
        <a:lstStyle/>
        <a:p>
          <a:endParaRPr lang="ru-RU"/>
        </a:p>
      </dgm:t>
    </dgm:pt>
    <dgm:pt modelId="{9A8623EE-710D-48AB-9B6C-6ABB546F89CB}">
      <dgm:prSet phldrT="[Текст]"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Высокие риски девальвационной инфляции</a:t>
          </a:r>
        </a:p>
      </dgm:t>
    </dgm:pt>
    <dgm:pt modelId="{E01D7C68-4B73-4DB7-BD32-576C8745C22F}" type="parTrans" cxnId="{6B699A4E-FF88-4262-8A26-1D0C03E1C272}">
      <dgm:prSet/>
      <dgm:spPr/>
      <dgm:t>
        <a:bodyPr/>
        <a:lstStyle/>
        <a:p>
          <a:endParaRPr lang="ru-RU"/>
        </a:p>
      </dgm:t>
    </dgm:pt>
    <dgm:pt modelId="{5F374D83-6A81-4057-8DE2-0E5789AB4375}" type="sibTrans" cxnId="{6B699A4E-FF88-4262-8A26-1D0C03E1C272}">
      <dgm:prSet/>
      <dgm:spPr/>
      <dgm:t>
        <a:bodyPr/>
        <a:lstStyle/>
        <a:p>
          <a:endParaRPr lang="ru-RU"/>
        </a:p>
      </dgm:t>
    </dgm:pt>
    <dgm:pt modelId="{3419A4AF-5C8A-47EA-88A4-FEA9C963C94D}" type="pres">
      <dgm:prSet presAssocID="{BF718B4A-5328-4FAC-BFCA-7546B71CD9EA}" presName="compositeShape" presStyleCnt="0">
        <dgm:presLayoutVars>
          <dgm:dir/>
          <dgm:resizeHandles/>
        </dgm:presLayoutVars>
      </dgm:prSet>
      <dgm:spPr/>
    </dgm:pt>
    <dgm:pt modelId="{C4053779-CDCD-4D10-AC6E-317DA39AA706}" type="pres">
      <dgm:prSet presAssocID="{BF718B4A-5328-4FAC-BFCA-7546B71CD9EA}" presName="pyramid" presStyleLbl="node1" presStyleIdx="0" presStyleCnt="1"/>
      <dgm:spPr>
        <a:solidFill>
          <a:schemeClr val="bg2">
            <a:lumMod val="75000"/>
          </a:schemeClr>
        </a:solidFill>
        <a:ln>
          <a:solidFill>
            <a:schemeClr val="tx1"/>
          </a:solidFill>
        </a:ln>
      </dgm:spPr>
    </dgm:pt>
    <dgm:pt modelId="{9E798AF8-18D5-4200-AF9F-9AF8F41893C8}" type="pres">
      <dgm:prSet presAssocID="{BF718B4A-5328-4FAC-BFCA-7546B71CD9EA}" presName="theList" presStyleCnt="0"/>
      <dgm:spPr/>
    </dgm:pt>
    <dgm:pt modelId="{936451FF-8406-4D45-9E68-FD7D63D7665D}" type="pres">
      <dgm:prSet presAssocID="{3954EE38-667B-484C-AD62-1DB3DA68D9FB}" presName="aNode" presStyleLbl="fgAcc1" presStyleIdx="0" presStyleCnt="4">
        <dgm:presLayoutVars>
          <dgm:bulletEnabled val="1"/>
        </dgm:presLayoutVars>
      </dgm:prSet>
      <dgm:spPr/>
    </dgm:pt>
    <dgm:pt modelId="{9FB73D90-1467-473E-B7E8-CA3E58813752}" type="pres">
      <dgm:prSet presAssocID="{3954EE38-667B-484C-AD62-1DB3DA68D9FB}" presName="aSpace" presStyleCnt="0"/>
      <dgm:spPr/>
    </dgm:pt>
    <dgm:pt modelId="{41521DB4-3CA9-4F7D-B0CA-A4CC8C8CD412}" type="pres">
      <dgm:prSet presAssocID="{A8BE5582-8A42-4BF0-A6E6-461CFB8A369B}" presName="aNode" presStyleLbl="fgAcc1" presStyleIdx="1" presStyleCnt="4">
        <dgm:presLayoutVars>
          <dgm:bulletEnabled val="1"/>
        </dgm:presLayoutVars>
      </dgm:prSet>
      <dgm:spPr/>
    </dgm:pt>
    <dgm:pt modelId="{68958E3F-FC85-4E43-8BE7-1844ACC216D9}" type="pres">
      <dgm:prSet presAssocID="{A8BE5582-8A42-4BF0-A6E6-461CFB8A369B}" presName="aSpace" presStyleCnt="0"/>
      <dgm:spPr/>
    </dgm:pt>
    <dgm:pt modelId="{08717737-3D31-4BFC-A2B0-8C8B378B1D06}" type="pres">
      <dgm:prSet presAssocID="{F10FD6EC-F505-4E9B-B8A5-3C181200B81D}" presName="aNode" presStyleLbl="fgAcc1" presStyleIdx="2" presStyleCnt="4">
        <dgm:presLayoutVars>
          <dgm:bulletEnabled val="1"/>
        </dgm:presLayoutVars>
      </dgm:prSet>
      <dgm:spPr/>
    </dgm:pt>
    <dgm:pt modelId="{63425848-189E-4AE3-BDE7-9D79473108CF}" type="pres">
      <dgm:prSet presAssocID="{F10FD6EC-F505-4E9B-B8A5-3C181200B81D}" presName="aSpace" presStyleCnt="0"/>
      <dgm:spPr/>
    </dgm:pt>
    <dgm:pt modelId="{8E5E6EB2-DEDF-46B9-A83D-58883F28ACFA}" type="pres">
      <dgm:prSet presAssocID="{9A8623EE-710D-48AB-9B6C-6ABB546F89CB}" presName="aNode" presStyleLbl="fgAcc1" presStyleIdx="3" presStyleCnt="4">
        <dgm:presLayoutVars>
          <dgm:bulletEnabled val="1"/>
        </dgm:presLayoutVars>
      </dgm:prSet>
      <dgm:spPr/>
    </dgm:pt>
    <dgm:pt modelId="{B199A332-0096-48FC-BBD8-1550D1967907}" type="pres">
      <dgm:prSet presAssocID="{9A8623EE-710D-48AB-9B6C-6ABB546F89CB}" presName="aSpace" presStyleCnt="0"/>
      <dgm:spPr/>
    </dgm:pt>
  </dgm:ptLst>
  <dgm:cxnLst>
    <dgm:cxn modelId="{29653DF0-4B8C-40C6-9D6D-596E0D64777E}" type="presOf" srcId="{F10FD6EC-F505-4E9B-B8A5-3C181200B81D}" destId="{08717737-3D31-4BFC-A2B0-8C8B378B1D06}" srcOrd="0" destOrd="0" presId="urn:microsoft.com/office/officeart/2005/8/layout/pyramid2"/>
    <dgm:cxn modelId="{1966FB62-9597-4E5A-9703-5EC19A56B57D}" srcId="{BF718B4A-5328-4FAC-BFCA-7546B71CD9EA}" destId="{A8BE5582-8A42-4BF0-A6E6-461CFB8A369B}" srcOrd="1" destOrd="0" parTransId="{E5F11B17-AFF8-4481-9735-855DE36E6235}" sibTransId="{AF542175-8A80-49CA-A825-9EB5E8B951F9}"/>
    <dgm:cxn modelId="{6B699A4E-FF88-4262-8A26-1D0C03E1C272}" srcId="{BF718B4A-5328-4FAC-BFCA-7546B71CD9EA}" destId="{9A8623EE-710D-48AB-9B6C-6ABB546F89CB}" srcOrd="3" destOrd="0" parTransId="{E01D7C68-4B73-4DB7-BD32-576C8745C22F}" sibTransId="{5F374D83-6A81-4057-8DE2-0E5789AB4375}"/>
    <dgm:cxn modelId="{38C17156-F121-4830-8FBF-3952D44712AA}" type="presOf" srcId="{9A8623EE-710D-48AB-9B6C-6ABB546F89CB}" destId="{8E5E6EB2-DEDF-46B9-A83D-58883F28ACFA}" srcOrd="0" destOrd="0" presId="urn:microsoft.com/office/officeart/2005/8/layout/pyramid2"/>
    <dgm:cxn modelId="{D084C683-7C41-4377-8BA8-5C37D49E4475}" srcId="{BF718B4A-5328-4FAC-BFCA-7546B71CD9EA}" destId="{3954EE38-667B-484C-AD62-1DB3DA68D9FB}" srcOrd="0" destOrd="0" parTransId="{012FE2AB-F073-4CDE-844F-EF5F8EC825AE}" sibTransId="{C5B2082F-E0C6-4839-BE46-66B7133AEB52}"/>
    <dgm:cxn modelId="{EBEF404B-575F-48E4-B1E1-1CCD3BBA8D16}" type="presOf" srcId="{A8BE5582-8A42-4BF0-A6E6-461CFB8A369B}" destId="{41521DB4-3CA9-4F7D-B0CA-A4CC8C8CD412}" srcOrd="0" destOrd="0" presId="urn:microsoft.com/office/officeart/2005/8/layout/pyramid2"/>
    <dgm:cxn modelId="{97FC44CB-9FE1-4C27-8F05-4D0AD681F2AC}" srcId="{BF718B4A-5328-4FAC-BFCA-7546B71CD9EA}" destId="{F10FD6EC-F505-4E9B-B8A5-3C181200B81D}" srcOrd="2" destOrd="0" parTransId="{1610C5A6-4D89-44D3-B942-859DBE04D17E}" sibTransId="{FBB98544-AAD8-4DD3-B70D-96801902F926}"/>
    <dgm:cxn modelId="{BC81D37D-C897-4551-85E6-A7C05A9AFE27}" type="presOf" srcId="{BF718B4A-5328-4FAC-BFCA-7546B71CD9EA}" destId="{3419A4AF-5C8A-47EA-88A4-FEA9C963C94D}" srcOrd="0" destOrd="0" presId="urn:microsoft.com/office/officeart/2005/8/layout/pyramid2"/>
    <dgm:cxn modelId="{F4DEEB87-DCC5-4179-9008-01596E311EFD}" type="presOf" srcId="{3954EE38-667B-484C-AD62-1DB3DA68D9FB}" destId="{936451FF-8406-4D45-9E68-FD7D63D7665D}" srcOrd="0" destOrd="0" presId="urn:microsoft.com/office/officeart/2005/8/layout/pyramid2"/>
    <dgm:cxn modelId="{39F11CAF-1747-4E01-8A45-57A2A27667DE}" type="presParOf" srcId="{3419A4AF-5C8A-47EA-88A4-FEA9C963C94D}" destId="{C4053779-CDCD-4D10-AC6E-317DA39AA706}" srcOrd="0" destOrd="0" presId="urn:microsoft.com/office/officeart/2005/8/layout/pyramid2"/>
    <dgm:cxn modelId="{C54DA4E0-7FCD-407B-90F3-E869D20A8BF2}" type="presParOf" srcId="{3419A4AF-5C8A-47EA-88A4-FEA9C963C94D}" destId="{9E798AF8-18D5-4200-AF9F-9AF8F41893C8}" srcOrd="1" destOrd="0" presId="urn:microsoft.com/office/officeart/2005/8/layout/pyramid2"/>
    <dgm:cxn modelId="{C1EC1DBA-1C34-4DD9-8B51-06F25E98D830}" type="presParOf" srcId="{9E798AF8-18D5-4200-AF9F-9AF8F41893C8}" destId="{936451FF-8406-4D45-9E68-FD7D63D7665D}" srcOrd="0" destOrd="0" presId="urn:microsoft.com/office/officeart/2005/8/layout/pyramid2"/>
    <dgm:cxn modelId="{E7A53A1E-94F7-4149-A32A-A3455A43FD15}" type="presParOf" srcId="{9E798AF8-18D5-4200-AF9F-9AF8F41893C8}" destId="{9FB73D90-1467-473E-B7E8-CA3E58813752}" srcOrd="1" destOrd="0" presId="urn:microsoft.com/office/officeart/2005/8/layout/pyramid2"/>
    <dgm:cxn modelId="{64206669-AD93-4660-A61D-B124A437857C}" type="presParOf" srcId="{9E798AF8-18D5-4200-AF9F-9AF8F41893C8}" destId="{41521DB4-3CA9-4F7D-B0CA-A4CC8C8CD412}" srcOrd="2" destOrd="0" presId="urn:microsoft.com/office/officeart/2005/8/layout/pyramid2"/>
    <dgm:cxn modelId="{CCBE2287-6C46-4A8B-ACD4-44A22013BAF4}" type="presParOf" srcId="{9E798AF8-18D5-4200-AF9F-9AF8F41893C8}" destId="{68958E3F-FC85-4E43-8BE7-1844ACC216D9}" srcOrd="3" destOrd="0" presId="urn:microsoft.com/office/officeart/2005/8/layout/pyramid2"/>
    <dgm:cxn modelId="{02F05F7B-B0F6-4E5B-9086-FB28162EEF84}" type="presParOf" srcId="{9E798AF8-18D5-4200-AF9F-9AF8F41893C8}" destId="{08717737-3D31-4BFC-A2B0-8C8B378B1D06}" srcOrd="4" destOrd="0" presId="urn:microsoft.com/office/officeart/2005/8/layout/pyramid2"/>
    <dgm:cxn modelId="{0B10A348-ABFC-41DD-8413-23DEB9768C61}" type="presParOf" srcId="{9E798AF8-18D5-4200-AF9F-9AF8F41893C8}" destId="{63425848-189E-4AE3-BDE7-9D79473108CF}" srcOrd="5" destOrd="0" presId="urn:microsoft.com/office/officeart/2005/8/layout/pyramid2"/>
    <dgm:cxn modelId="{74D16D7F-05DA-45EB-A020-C5847CD5A52A}" type="presParOf" srcId="{9E798AF8-18D5-4200-AF9F-9AF8F41893C8}" destId="{8E5E6EB2-DEDF-46B9-A83D-58883F28ACFA}" srcOrd="6" destOrd="0" presId="urn:microsoft.com/office/officeart/2005/8/layout/pyramid2"/>
    <dgm:cxn modelId="{710F49B1-4D53-48DA-8F94-4103F066E703}" type="presParOf" srcId="{9E798AF8-18D5-4200-AF9F-9AF8F41893C8}" destId="{B199A332-0096-48FC-BBD8-1550D196790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7E8F5F-2CEB-4191-A1E4-5E613FDD4B3A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</dgm:pt>
    <dgm:pt modelId="{DC05D272-CD7D-4D60-AE3D-983F41574C5A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Спрос</a:t>
          </a:r>
        </a:p>
      </dgm:t>
    </dgm:pt>
    <dgm:pt modelId="{1A12A2F2-17DC-449D-AA33-13DA54D8152D}" type="parTrans" cxnId="{CFC539C2-150B-410E-AF57-83D4BA5FB013}">
      <dgm:prSet/>
      <dgm:spPr/>
      <dgm:t>
        <a:bodyPr/>
        <a:lstStyle/>
        <a:p>
          <a:endParaRPr lang="ru-RU"/>
        </a:p>
      </dgm:t>
    </dgm:pt>
    <dgm:pt modelId="{2A81A0E7-F118-4607-802F-A10ADD26F5CA}" type="sibTrans" cxnId="{CFC539C2-150B-410E-AF57-83D4BA5FB013}">
      <dgm:prSet/>
      <dgm:spPr/>
      <dgm:t>
        <a:bodyPr/>
        <a:lstStyle/>
        <a:p>
          <a:endParaRPr lang="ru-RU"/>
        </a:p>
      </dgm:t>
    </dgm:pt>
    <dgm:pt modelId="{8EE8EFF3-FB91-48A6-8552-1517318A36CE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Кадры</a:t>
          </a:r>
        </a:p>
      </dgm:t>
    </dgm:pt>
    <dgm:pt modelId="{9DE7C72D-7685-414C-B1FF-343BC67AAE22}" type="parTrans" cxnId="{A4EB36F4-3B28-43B8-BE40-49F17EAB33AA}">
      <dgm:prSet/>
      <dgm:spPr/>
      <dgm:t>
        <a:bodyPr/>
        <a:lstStyle/>
        <a:p>
          <a:endParaRPr lang="ru-RU"/>
        </a:p>
      </dgm:t>
    </dgm:pt>
    <dgm:pt modelId="{37754F25-3D16-4D1C-A832-37538FC0C4F1}" type="sibTrans" cxnId="{A4EB36F4-3B28-43B8-BE40-49F17EAB33AA}">
      <dgm:prSet/>
      <dgm:spPr/>
      <dgm:t>
        <a:bodyPr/>
        <a:lstStyle/>
        <a:p>
          <a:endParaRPr lang="ru-RU"/>
        </a:p>
      </dgm:t>
    </dgm:pt>
    <dgm:pt modelId="{AFF0124E-2F08-4143-A798-5FD9231B7885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/>
            <a:t>Финансы</a:t>
          </a:r>
        </a:p>
      </dgm:t>
    </dgm:pt>
    <dgm:pt modelId="{D5B3FF4C-A74D-4385-B43D-ABFA44D1178F}" type="parTrans" cxnId="{AC11D6F2-7DB3-410C-AF3C-B5B1D6C060EC}">
      <dgm:prSet/>
      <dgm:spPr/>
      <dgm:t>
        <a:bodyPr/>
        <a:lstStyle/>
        <a:p>
          <a:endParaRPr lang="ru-RU"/>
        </a:p>
      </dgm:t>
    </dgm:pt>
    <dgm:pt modelId="{C6BF4793-CEB6-4B36-A985-307B57E7D893}" type="sibTrans" cxnId="{AC11D6F2-7DB3-410C-AF3C-B5B1D6C060EC}">
      <dgm:prSet/>
      <dgm:spPr/>
      <dgm:t>
        <a:bodyPr/>
        <a:lstStyle/>
        <a:p>
          <a:endParaRPr lang="ru-RU"/>
        </a:p>
      </dgm:t>
    </dgm:pt>
    <dgm:pt modelId="{B04709C5-31BD-4961-9D7B-5857FC11684F}" type="pres">
      <dgm:prSet presAssocID="{1D7E8F5F-2CEB-4191-A1E4-5E613FDD4B3A}" presName="compositeShape" presStyleCnt="0">
        <dgm:presLayoutVars>
          <dgm:chMax val="7"/>
          <dgm:dir/>
          <dgm:resizeHandles val="exact"/>
        </dgm:presLayoutVars>
      </dgm:prSet>
      <dgm:spPr/>
    </dgm:pt>
    <dgm:pt modelId="{E09DE7B8-1BDA-4036-9D32-30421E262102}" type="pres">
      <dgm:prSet presAssocID="{1D7E8F5F-2CEB-4191-A1E4-5E613FDD4B3A}" presName="wedge1" presStyleLbl="node1" presStyleIdx="0" presStyleCnt="3"/>
      <dgm:spPr/>
    </dgm:pt>
    <dgm:pt modelId="{1B6D56CC-A339-4D2E-A1E5-ECB4490BB4A8}" type="pres">
      <dgm:prSet presAssocID="{1D7E8F5F-2CEB-4191-A1E4-5E613FDD4B3A}" presName="dummy1a" presStyleCnt="0"/>
      <dgm:spPr/>
    </dgm:pt>
    <dgm:pt modelId="{646B33BE-483A-424F-983E-6A73F6015A09}" type="pres">
      <dgm:prSet presAssocID="{1D7E8F5F-2CEB-4191-A1E4-5E613FDD4B3A}" presName="dummy1b" presStyleCnt="0"/>
      <dgm:spPr/>
    </dgm:pt>
    <dgm:pt modelId="{88C1BA38-043F-4EFB-8AF6-7AB09C454C33}" type="pres">
      <dgm:prSet presAssocID="{1D7E8F5F-2CEB-4191-A1E4-5E613FDD4B3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06AB3C2-4300-420B-93FD-9A38FE7E7449}" type="pres">
      <dgm:prSet presAssocID="{1D7E8F5F-2CEB-4191-A1E4-5E613FDD4B3A}" presName="wedge2" presStyleLbl="node1" presStyleIdx="1" presStyleCnt="3"/>
      <dgm:spPr/>
    </dgm:pt>
    <dgm:pt modelId="{DCE356A9-63A2-4318-B877-701240C9EA20}" type="pres">
      <dgm:prSet presAssocID="{1D7E8F5F-2CEB-4191-A1E4-5E613FDD4B3A}" presName="dummy2a" presStyleCnt="0"/>
      <dgm:spPr/>
    </dgm:pt>
    <dgm:pt modelId="{31CCA16B-3490-4A34-8A58-9A53BB45DD11}" type="pres">
      <dgm:prSet presAssocID="{1D7E8F5F-2CEB-4191-A1E4-5E613FDD4B3A}" presName="dummy2b" presStyleCnt="0"/>
      <dgm:spPr/>
    </dgm:pt>
    <dgm:pt modelId="{6F859CCF-4E45-42D1-BD69-CC2E4E6DF597}" type="pres">
      <dgm:prSet presAssocID="{1D7E8F5F-2CEB-4191-A1E4-5E613FDD4B3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8F97204-2A38-436B-B8F0-D464E6539B63}" type="pres">
      <dgm:prSet presAssocID="{1D7E8F5F-2CEB-4191-A1E4-5E613FDD4B3A}" presName="wedge3" presStyleLbl="node1" presStyleIdx="2" presStyleCnt="3"/>
      <dgm:spPr/>
    </dgm:pt>
    <dgm:pt modelId="{1D4360BB-5B0A-4A7B-B26F-A3C0CA9651E0}" type="pres">
      <dgm:prSet presAssocID="{1D7E8F5F-2CEB-4191-A1E4-5E613FDD4B3A}" presName="dummy3a" presStyleCnt="0"/>
      <dgm:spPr/>
    </dgm:pt>
    <dgm:pt modelId="{8B24F783-8C31-47C1-853E-BCA1C4F2823E}" type="pres">
      <dgm:prSet presAssocID="{1D7E8F5F-2CEB-4191-A1E4-5E613FDD4B3A}" presName="dummy3b" presStyleCnt="0"/>
      <dgm:spPr/>
    </dgm:pt>
    <dgm:pt modelId="{CFA3ED8F-F708-4BDB-8465-0D48A4922555}" type="pres">
      <dgm:prSet presAssocID="{1D7E8F5F-2CEB-4191-A1E4-5E613FDD4B3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2B2CACB-2131-4FF3-820D-9EE11DD1FD16}" type="pres">
      <dgm:prSet presAssocID="{2A81A0E7-F118-4607-802F-A10ADD26F5CA}" presName="arrowWedge1" presStyleLbl="fgSibTrans2D1" presStyleIdx="0" presStyleCnt="3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</dgm:pt>
    <dgm:pt modelId="{DAE25372-D595-4F0F-85C1-81404E776D02}" type="pres">
      <dgm:prSet presAssocID="{37754F25-3D16-4D1C-A832-37538FC0C4F1}" presName="arrowWedge2" presStyleLbl="fgSibTrans2D1" presStyleIdx="1" presStyleCnt="3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</dgm:pt>
    <dgm:pt modelId="{14B3F255-9EEE-4E13-B935-B3F0BA907CD7}" type="pres">
      <dgm:prSet presAssocID="{C6BF4793-CEB6-4B36-A985-307B57E7D893}" presName="arrowWedge3" presStyleLbl="fgSibTrans2D1" presStyleIdx="2" presStyleCnt="3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</dgm:pt>
  </dgm:ptLst>
  <dgm:cxnLst>
    <dgm:cxn modelId="{B9BDAC2A-D096-4BEB-9896-CACABA6F3D39}" type="presOf" srcId="{1D7E8F5F-2CEB-4191-A1E4-5E613FDD4B3A}" destId="{B04709C5-31BD-4961-9D7B-5857FC11684F}" srcOrd="0" destOrd="0" presId="urn:microsoft.com/office/officeart/2005/8/layout/cycle8"/>
    <dgm:cxn modelId="{41B8C234-8128-4453-9D36-A5B0FC59C1C7}" type="presOf" srcId="{8EE8EFF3-FB91-48A6-8552-1517318A36CE}" destId="{6F859CCF-4E45-42D1-BD69-CC2E4E6DF597}" srcOrd="1" destOrd="0" presId="urn:microsoft.com/office/officeart/2005/8/layout/cycle8"/>
    <dgm:cxn modelId="{AC11D6F2-7DB3-410C-AF3C-B5B1D6C060EC}" srcId="{1D7E8F5F-2CEB-4191-A1E4-5E613FDD4B3A}" destId="{AFF0124E-2F08-4143-A798-5FD9231B7885}" srcOrd="2" destOrd="0" parTransId="{D5B3FF4C-A74D-4385-B43D-ABFA44D1178F}" sibTransId="{C6BF4793-CEB6-4B36-A985-307B57E7D893}"/>
    <dgm:cxn modelId="{3D5135C4-024D-4885-80C3-2FE9C5C13D24}" type="presOf" srcId="{DC05D272-CD7D-4D60-AE3D-983F41574C5A}" destId="{E09DE7B8-1BDA-4036-9D32-30421E262102}" srcOrd="0" destOrd="0" presId="urn:microsoft.com/office/officeart/2005/8/layout/cycle8"/>
    <dgm:cxn modelId="{A4EB36F4-3B28-43B8-BE40-49F17EAB33AA}" srcId="{1D7E8F5F-2CEB-4191-A1E4-5E613FDD4B3A}" destId="{8EE8EFF3-FB91-48A6-8552-1517318A36CE}" srcOrd="1" destOrd="0" parTransId="{9DE7C72D-7685-414C-B1FF-343BC67AAE22}" sibTransId="{37754F25-3D16-4D1C-A832-37538FC0C4F1}"/>
    <dgm:cxn modelId="{A8DD2DE6-7CAF-45F1-BA72-687C16CCEEA3}" type="presOf" srcId="{8EE8EFF3-FB91-48A6-8552-1517318A36CE}" destId="{D06AB3C2-4300-420B-93FD-9A38FE7E7449}" srcOrd="0" destOrd="0" presId="urn:microsoft.com/office/officeart/2005/8/layout/cycle8"/>
    <dgm:cxn modelId="{CFC539C2-150B-410E-AF57-83D4BA5FB013}" srcId="{1D7E8F5F-2CEB-4191-A1E4-5E613FDD4B3A}" destId="{DC05D272-CD7D-4D60-AE3D-983F41574C5A}" srcOrd="0" destOrd="0" parTransId="{1A12A2F2-17DC-449D-AA33-13DA54D8152D}" sibTransId="{2A81A0E7-F118-4607-802F-A10ADD26F5CA}"/>
    <dgm:cxn modelId="{98DDF54E-D5C8-4751-B3D2-2F840EA3F283}" type="presOf" srcId="{DC05D272-CD7D-4D60-AE3D-983F41574C5A}" destId="{88C1BA38-043F-4EFB-8AF6-7AB09C454C33}" srcOrd="1" destOrd="0" presId="urn:microsoft.com/office/officeart/2005/8/layout/cycle8"/>
    <dgm:cxn modelId="{25BC9127-DCEA-47FB-9819-C31075FA1A5F}" type="presOf" srcId="{AFF0124E-2F08-4143-A798-5FD9231B7885}" destId="{CFA3ED8F-F708-4BDB-8465-0D48A4922555}" srcOrd="1" destOrd="0" presId="urn:microsoft.com/office/officeart/2005/8/layout/cycle8"/>
    <dgm:cxn modelId="{B9EB7F92-562B-4BA6-A59D-3099F98DF26C}" type="presOf" srcId="{AFF0124E-2F08-4143-A798-5FD9231B7885}" destId="{58F97204-2A38-436B-B8F0-D464E6539B63}" srcOrd="0" destOrd="0" presId="urn:microsoft.com/office/officeart/2005/8/layout/cycle8"/>
    <dgm:cxn modelId="{350EFBC0-E3D9-4D58-AFC9-A61AEC095F7F}" type="presParOf" srcId="{B04709C5-31BD-4961-9D7B-5857FC11684F}" destId="{E09DE7B8-1BDA-4036-9D32-30421E262102}" srcOrd="0" destOrd="0" presId="urn:microsoft.com/office/officeart/2005/8/layout/cycle8"/>
    <dgm:cxn modelId="{35F20D8E-B72E-48C1-A9B5-0EDFA47DBC41}" type="presParOf" srcId="{B04709C5-31BD-4961-9D7B-5857FC11684F}" destId="{1B6D56CC-A339-4D2E-A1E5-ECB4490BB4A8}" srcOrd="1" destOrd="0" presId="urn:microsoft.com/office/officeart/2005/8/layout/cycle8"/>
    <dgm:cxn modelId="{42922CA8-A9CE-4AC2-ADD5-A11EA9650025}" type="presParOf" srcId="{B04709C5-31BD-4961-9D7B-5857FC11684F}" destId="{646B33BE-483A-424F-983E-6A73F6015A09}" srcOrd="2" destOrd="0" presId="urn:microsoft.com/office/officeart/2005/8/layout/cycle8"/>
    <dgm:cxn modelId="{356B66FB-6E5C-4913-BE61-5C34B5B6F970}" type="presParOf" srcId="{B04709C5-31BD-4961-9D7B-5857FC11684F}" destId="{88C1BA38-043F-4EFB-8AF6-7AB09C454C33}" srcOrd="3" destOrd="0" presId="urn:microsoft.com/office/officeart/2005/8/layout/cycle8"/>
    <dgm:cxn modelId="{BAB808C7-8438-411A-A3E0-A01768F3921D}" type="presParOf" srcId="{B04709C5-31BD-4961-9D7B-5857FC11684F}" destId="{D06AB3C2-4300-420B-93FD-9A38FE7E7449}" srcOrd="4" destOrd="0" presId="urn:microsoft.com/office/officeart/2005/8/layout/cycle8"/>
    <dgm:cxn modelId="{7D559A49-F7E9-4AFE-95EF-B45040DD815E}" type="presParOf" srcId="{B04709C5-31BD-4961-9D7B-5857FC11684F}" destId="{DCE356A9-63A2-4318-B877-701240C9EA20}" srcOrd="5" destOrd="0" presId="urn:microsoft.com/office/officeart/2005/8/layout/cycle8"/>
    <dgm:cxn modelId="{C3FD59FB-601D-489C-A45B-EC477E6457D3}" type="presParOf" srcId="{B04709C5-31BD-4961-9D7B-5857FC11684F}" destId="{31CCA16B-3490-4A34-8A58-9A53BB45DD11}" srcOrd="6" destOrd="0" presId="urn:microsoft.com/office/officeart/2005/8/layout/cycle8"/>
    <dgm:cxn modelId="{929387C6-0930-4B3A-A6C0-0676BA9DEC4C}" type="presParOf" srcId="{B04709C5-31BD-4961-9D7B-5857FC11684F}" destId="{6F859CCF-4E45-42D1-BD69-CC2E4E6DF597}" srcOrd="7" destOrd="0" presId="urn:microsoft.com/office/officeart/2005/8/layout/cycle8"/>
    <dgm:cxn modelId="{9AC08FEC-2BF2-46B8-ADF3-C0D0DF179C1B}" type="presParOf" srcId="{B04709C5-31BD-4961-9D7B-5857FC11684F}" destId="{58F97204-2A38-436B-B8F0-D464E6539B63}" srcOrd="8" destOrd="0" presId="urn:microsoft.com/office/officeart/2005/8/layout/cycle8"/>
    <dgm:cxn modelId="{762F75BD-71FD-4FAB-96A2-9596EAE9D472}" type="presParOf" srcId="{B04709C5-31BD-4961-9D7B-5857FC11684F}" destId="{1D4360BB-5B0A-4A7B-B26F-A3C0CA9651E0}" srcOrd="9" destOrd="0" presId="urn:microsoft.com/office/officeart/2005/8/layout/cycle8"/>
    <dgm:cxn modelId="{DB712697-1F4D-4576-A693-9E2D49EB0C5B}" type="presParOf" srcId="{B04709C5-31BD-4961-9D7B-5857FC11684F}" destId="{8B24F783-8C31-47C1-853E-BCA1C4F2823E}" srcOrd="10" destOrd="0" presId="urn:microsoft.com/office/officeart/2005/8/layout/cycle8"/>
    <dgm:cxn modelId="{B73CD356-B62C-4530-9D09-D32B152B864C}" type="presParOf" srcId="{B04709C5-31BD-4961-9D7B-5857FC11684F}" destId="{CFA3ED8F-F708-4BDB-8465-0D48A4922555}" srcOrd="11" destOrd="0" presId="urn:microsoft.com/office/officeart/2005/8/layout/cycle8"/>
    <dgm:cxn modelId="{CEDC37B5-5A17-4010-8FEC-7E0141B5B06D}" type="presParOf" srcId="{B04709C5-31BD-4961-9D7B-5857FC11684F}" destId="{C2B2CACB-2131-4FF3-820D-9EE11DD1FD16}" srcOrd="12" destOrd="0" presId="urn:microsoft.com/office/officeart/2005/8/layout/cycle8"/>
    <dgm:cxn modelId="{3818CCED-35AD-4536-88A7-F2682B69422B}" type="presParOf" srcId="{B04709C5-31BD-4961-9D7B-5857FC11684F}" destId="{DAE25372-D595-4F0F-85C1-81404E776D02}" srcOrd="13" destOrd="0" presId="urn:microsoft.com/office/officeart/2005/8/layout/cycle8"/>
    <dgm:cxn modelId="{0A8E3A53-7AC6-4F4B-8D07-2D555395B9A6}" type="presParOf" srcId="{B04709C5-31BD-4961-9D7B-5857FC11684F}" destId="{14B3F255-9EEE-4E13-B935-B3F0BA907CD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0BDA95-998E-43D0-B9F9-97FF6E88463B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218C5EF6-B3DC-4D6B-8F06-90CCCFB1D594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Государственные средства – 41%</a:t>
          </a:r>
        </a:p>
      </dgm:t>
    </dgm:pt>
    <dgm:pt modelId="{60FF7B25-DD74-4110-8F04-FAC16FE8BECB}" type="parTrans" cxnId="{3A2CBA7A-A1E8-4CB4-8BD6-FB2C321C5933}">
      <dgm:prSet/>
      <dgm:spPr/>
      <dgm:t>
        <a:bodyPr/>
        <a:lstStyle/>
        <a:p>
          <a:endParaRPr lang="ru-RU"/>
        </a:p>
      </dgm:t>
    </dgm:pt>
    <dgm:pt modelId="{F15B2918-A17F-4518-973C-BFF5297776C9}" type="sibTrans" cxnId="{3A2CBA7A-A1E8-4CB4-8BD6-FB2C321C5933}">
      <dgm:prSet/>
      <dgm:spPr/>
      <dgm:t>
        <a:bodyPr/>
        <a:lstStyle/>
        <a:p>
          <a:endParaRPr lang="ru-RU"/>
        </a:p>
      </dgm:t>
    </dgm:pt>
    <dgm:pt modelId="{AA9E20F6-EC83-4007-B4E6-37133DD62086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Заемные средства – 42%</a:t>
          </a:r>
        </a:p>
      </dgm:t>
    </dgm:pt>
    <dgm:pt modelId="{9178A8F2-43A0-4145-B91E-6CD6455B8905}" type="parTrans" cxnId="{4D29364E-8636-4606-B9B5-A72DC5FCCE56}">
      <dgm:prSet/>
      <dgm:spPr/>
      <dgm:t>
        <a:bodyPr/>
        <a:lstStyle/>
        <a:p>
          <a:endParaRPr lang="ru-RU"/>
        </a:p>
      </dgm:t>
    </dgm:pt>
    <dgm:pt modelId="{85CA221A-3837-4066-91F0-5807552FB560}" type="sibTrans" cxnId="{4D29364E-8636-4606-B9B5-A72DC5FCCE56}">
      <dgm:prSet/>
      <dgm:spPr/>
      <dgm:t>
        <a:bodyPr/>
        <a:lstStyle/>
        <a:p>
          <a:endParaRPr lang="ru-RU"/>
        </a:p>
      </dgm:t>
    </dgm:pt>
    <dgm:pt modelId="{4E81BD6A-D27A-4699-B466-7D541F954760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Собственные средства – 17%</a:t>
          </a:r>
        </a:p>
      </dgm:t>
    </dgm:pt>
    <dgm:pt modelId="{A0A5377F-29B7-44C9-8922-52BD4C89FABA}" type="parTrans" cxnId="{C63F0585-AFBF-482F-B14A-CE988D49277B}">
      <dgm:prSet/>
      <dgm:spPr/>
      <dgm:t>
        <a:bodyPr/>
        <a:lstStyle/>
        <a:p>
          <a:endParaRPr lang="ru-RU"/>
        </a:p>
      </dgm:t>
    </dgm:pt>
    <dgm:pt modelId="{A10B1911-8513-49FF-94C6-56F4477E9D89}" type="sibTrans" cxnId="{C63F0585-AFBF-482F-B14A-CE988D49277B}">
      <dgm:prSet/>
      <dgm:spPr/>
      <dgm:t>
        <a:bodyPr/>
        <a:lstStyle/>
        <a:p>
          <a:endParaRPr lang="ru-RU"/>
        </a:p>
      </dgm:t>
    </dgm:pt>
    <dgm:pt modelId="{6FEBC3BF-661C-4091-9A64-C363361816F8}" type="pres">
      <dgm:prSet presAssocID="{AC0BDA95-998E-43D0-B9F9-97FF6E88463B}" presName="compositeShape" presStyleCnt="0">
        <dgm:presLayoutVars>
          <dgm:chMax val="7"/>
          <dgm:dir/>
          <dgm:resizeHandles val="exact"/>
        </dgm:presLayoutVars>
      </dgm:prSet>
      <dgm:spPr/>
    </dgm:pt>
    <dgm:pt modelId="{0374A85C-5226-4DF3-8101-E4774BE7ADB2}" type="pres">
      <dgm:prSet presAssocID="{AC0BDA95-998E-43D0-B9F9-97FF6E88463B}" presName="wedge1" presStyleLbl="node1" presStyleIdx="0" presStyleCnt="3" custLinFactNeighborX="-1615" custLinFactNeighborY="2244"/>
      <dgm:spPr/>
    </dgm:pt>
    <dgm:pt modelId="{09C5974C-5D36-42F0-91B9-ADB3FEB477C9}" type="pres">
      <dgm:prSet presAssocID="{AC0BDA95-998E-43D0-B9F9-97FF6E88463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6F2391-6539-435F-A322-9A9250D35906}" type="pres">
      <dgm:prSet presAssocID="{AC0BDA95-998E-43D0-B9F9-97FF6E88463B}" presName="wedge2" presStyleLbl="node1" presStyleIdx="1" presStyleCnt="3" custLinFactNeighborX="-1109" custLinFactNeighborY="1410"/>
      <dgm:spPr/>
    </dgm:pt>
    <dgm:pt modelId="{C87BC36E-31B9-4F88-8515-C41EC1029095}" type="pres">
      <dgm:prSet presAssocID="{AC0BDA95-998E-43D0-B9F9-97FF6E88463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0F9BE3A-C93D-43F2-8FAD-9574121BD327}" type="pres">
      <dgm:prSet presAssocID="{AC0BDA95-998E-43D0-B9F9-97FF6E88463B}" presName="wedge3" presStyleLbl="node1" presStyleIdx="2" presStyleCnt="3" custLinFactNeighborX="-4964" custLinFactNeighborY="-162"/>
      <dgm:spPr/>
    </dgm:pt>
    <dgm:pt modelId="{0EB77C82-2041-43E6-84CD-0B9AD94C7036}" type="pres">
      <dgm:prSet presAssocID="{AC0BDA95-998E-43D0-B9F9-97FF6E88463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2D32633-4F5C-4701-9AA0-7B4FCD41A1AB}" type="presOf" srcId="{4E81BD6A-D27A-4699-B466-7D541F954760}" destId="{0EB77C82-2041-43E6-84CD-0B9AD94C7036}" srcOrd="1" destOrd="0" presId="urn:microsoft.com/office/officeart/2005/8/layout/chart3"/>
    <dgm:cxn modelId="{CDC46EF0-BFC7-4A44-B54C-0ABBB49C65C2}" type="presOf" srcId="{218C5EF6-B3DC-4D6B-8F06-90CCCFB1D594}" destId="{0374A85C-5226-4DF3-8101-E4774BE7ADB2}" srcOrd="0" destOrd="0" presId="urn:microsoft.com/office/officeart/2005/8/layout/chart3"/>
    <dgm:cxn modelId="{3C3E2BCD-2FD4-46B5-86F7-4A9BE15F1DD0}" type="presOf" srcId="{218C5EF6-B3DC-4D6B-8F06-90CCCFB1D594}" destId="{09C5974C-5D36-42F0-91B9-ADB3FEB477C9}" srcOrd="1" destOrd="0" presId="urn:microsoft.com/office/officeart/2005/8/layout/chart3"/>
    <dgm:cxn modelId="{17588456-777F-4AB6-9194-D07527A74196}" type="presOf" srcId="{4E81BD6A-D27A-4699-B466-7D541F954760}" destId="{F0F9BE3A-C93D-43F2-8FAD-9574121BD327}" srcOrd="0" destOrd="0" presId="urn:microsoft.com/office/officeart/2005/8/layout/chart3"/>
    <dgm:cxn modelId="{E1F36CA6-01AD-4823-87D0-6E8C272D293B}" type="presOf" srcId="{AC0BDA95-998E-43D0-B9F9-97FF6E88463B}" destId="{6FEBC3BF-661C-4091-9A64-C363361816F8}" srcOrd="0" destOrd="0" presId="urn:microsoft.com/office/officeart/2005/8/layout/chart3"/>
    <dgm:cxn modelId="{C63F0585-AFBF-482F-B14A-CE988D49277B}" srcId="{AC0BDA95-998E-43D0-B9F9-97FF6E88463B}" destId="{4E81BD6A-D27A-4699-B466-7D541F954760}" srcOrd="2" destOrd="0" parTransId="{A0A5377F-29B7-44C9-8922-52BD4C89FABA}" sibTransId="{A10B1911-8513-49FF-94C6-56F4477E9D89}"/>
    <dgm:cxn modelId="{4F795CC4-7166-42DB-972C-C3323A2A3ABE}" type="presOf" srcId="{AA9E20F6-EC83-4007-B4E6-37133DD62086}" destId="{C87BC36E-31B9-4F88-8515-C41EC1029095}" srcOrd="1" destOrd="0" presId="urn:microsoft.com/office/officeart/2005/8/layout/chart3"/>
    <dgm:cxn modelId="{746E79F5-D3BF-4218-80B7-299CC94B27A1}" type="presOf" srcId="{AA9E20F6-EC83-4007-B4E6-37133DD62086}" destId="{C26F2391-6539-435F-A322-9A9250D35906}" srcOrd="0" destOrd="0" presId="urn:microsoft.com/office/officeart/2005/8/layout/chart3"/>
    <dgm:cxn modelId="{3A2CBA7A-A1E8-4CB4-8BD6-FB2C321C5933}" srcId="{AC0BDA95-998E-43D0-B9F9-97FF6E88463B}" destId="{218C5EF6-B3DC-4D6B-8F06-90CCCFB1D594}" srcOrd="0" destOrd="0" parTransId="{60FF7B25-DD74-4110-8F04-FAC16FE8BECB}" sibTransId="{F15B2918-A17F-4518-973C-BFF5297776C9}"/>
    <dgm:cxn modelId="{4D29364E-8636-4606-B9B5-A72DC5FCCE56}" srcId="{AC0BDA95-998E-43D0-B9F9-97FF6E88463B}" destId="{AA9E20F6-EC83-4007-B4E6-37133DD62086}" srcOrd="1" destOrd="0" parTransId="{9178A8F2-43A0-4145-B91E-6CD6455B8905}" sibTransId="{85CA221A-3837-4066-91F0-5807552FB560}"/>
    <dgm:cxn modelId="{4BD267F0-8AF0-4BC2-9F8E-7C58149322FF}" type="presParOf" srcId="{6FEBC3BF-661C-4091-9A64-C363361816F8}" destId="{0374A85C-5226-4DF3-8101-E4774BE7ADB2}" srcOrd="0" destOrd="0" presId="urn:microsoft.com/office/officeart/2005/8/layout/chart3"/>
    <dgm:cxn modelId="{FD507C2F-DCEC-4E7F-9635-DE19C46B7EE6}" type="presParOf" srcId="{6FEBC3BF-661C-4091-9A64-C363361816F8}" destId="{09C5974C-5D36-42F0-91B9-ADB3FEB477C9}" srcOrd="1" destOrd="0" presId="urn:microsoft.com/office/officeart/2005/8/layout/chart3"/>
    <dgm:cxn modelId="{F17B6869-B2EC-417F-9A09-E121DD07E83A}" type="presParOf" srcId="{6FEBC3BF-661C-4091-9A64-C363361816F8}" destId="{C26F2391-6539-435F-A322-9A9250D35906}" srcOrd="2" destOrd="0" presId="urn:microsoft.com/office/officeart/2005/8/layout/chart3"/>
    <dgm:cxn modelId="{E6C9F73A-9451-4C7A-B744-E00946D72040}" type="presParOf" srcId="{6FEBC3BF-661C-4091-9A64-C363361816F8}" destId="{C87BC36E-31B9-4F88-8515-C41EC1029095}" srcOrd="3" destOrd="0" presId="urn:microsoft.com/office/officeart/2005/8/layout/chart3"/>
    <dgm:cxn modelId="{01FF5B0B-C722-43D5-8AE8-A20EE8910B53}" type="presParOf" srcId="{6FEBC3BF-661C-4091-9A64-C363361816F8}" destId="{F0F9BE3A-C93D-43F2-8FAD-9574121BD327}" srcOrd="4" destOrd="0" presId="urn:microsoft.com/office/officeart/2005/8/layout/chart3"/>
    <dgm:cxn modelId="{BF888E3E-9825-4120-8C9D-4D3AA3E7464F}" type="presParOf" srcId="{6FEBC3BF-661C-4091-9A64-C363361816F8}" destId="{0EB77C82-2041-43E6-84CD-0B9AD94C703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0BDA95-998E-43D0-B9F9-97FF6E88463B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218C5EF6-B3DC-4D6B-8F06-90CCCFB1D594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Спрос населения</a:t>
          </a:r>
        </a:p>
      </dgm:t>
    </dgm:pt>
    <dgm:pt modelId="{60FF7B25-DD74-4110-8F04-FAC16FE8BECB}" type="parTrans" cxnId="{3A2CBA7A-A1E8-4CB4-8BD6-FB2C321C5933}">
      <dgm:prSet/>
      <dgm:spPr/>
      <dgm:t>
        <a:bodyPr/>
        <a:lstStyle/>
        <a:p>
          <a:endParaRPr lang="ru-RU"/>
        </a:p>
      </dgm:t>
    </dgm:pt>
    <dgm:pt modelId="{F15B2918-A17F-4518-973C-BFF5297776C9}" type="sibTrans" cxnId="{3A2CBA7A-A1E8-4CB4-8BD6-FB2C321C5933}">
      <dgm:prSet/>
      <dgm:spPr/>
      <dgm:t>
        <a:bodyPr/>
        <a:lstStyle/>
        <a:p>
          <a:endParaRPr lang="ru-RU"/>
        </a:p>
      </dgm:t>
    </dgm:pt>
    <dgm:pt modelId="{AA9E20F6-EC83-4007-B4E6-37133DD62086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Спрос бизнеса</a:t>
          </a:r>
        </a:p>
      </dgm:t>
    </dgm:pt>
    <dgm:pt modelId="{9178A8F2-43A0-4145-B91E-6CD6455B8905}" type="parTrans" cxnId="{4D29364E-8636-4606-B9B5-A72DC5FCCE56}">
      <dgm:prSet/>
      <dgm:spPr/>
      <dgm:t>
        <a:bodyPr/>
        <a:lstStyle/>
        <a:p>
          <a:endParaRPr lang="ru-RU"/>
        </a:p>
      </dgm:t>
    </dgm:pt>
    <dgm:pt modelId="{85CA221A-3837-4066-91F0-5807552FB560}" type="sibTrans" cxnId="{4D29364E-8636-4606-B9B5-A72DC5FCCE56}">
      <dgm:prSet/>
      <dgm:spPr/>
      <dgm:t>
        <a:bodyPr/>
        <a:lstStyle/>
        <a:p>
          <a:endParaRPr lang="ru-RU"/>
        </a:p>
      </dgm:t>
    </dgm:pt>
    <dgm:pt modelId="{4E81BD6A-D27A-4699-B466-7D541F954760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</a:rPr>
            <a:t>Государственный заказ</a:t>
          </a:r>
        </a:p>
      </dgm:t>
    </dgm:pt>
    <dgm:pt modelId="{A0A5377F-29B7-44C9-8922-52BD4C89FABA}" type="parTrans" cxnId="{C63F0585-AFBF-482F-B14A-CE988D49277B}">
      <dgm:prSet/>
      <dgm:spPr/>
      <dgm:t>
        <a:bodyPr/>
        <a:lstStyle/>
        <a:p>
          <a:endParaRPr lang="ru-RU"/>
        </a:p>
      </dgm:t>
    </dgm:pt>
    <dgm:pt modelId="{A10B1911-8513-49FF-94C6-56F4477E9D89}" type="sibTrans" cxnId="{C63F0585-AFBF-482F-B14A-CE988D49277B}">
      <dgm:prSet/>
      <dgm:spPr/>
      <dgm:t>
        <a:bodyPr/>
        <a:lstStyle/>
        <a:p>
          <a:endParaRPr lang="ru-RU"/>
        </a:p>
      </dgm:t>
    </dgm:pt>
    <dgm:pt modelId="{6FEBC3BF-661C-4091-9A64-C363361816F8}" type="pres">
      <dgm:prSet presAssocID="{AC0BDA95-998E-43D0-B9F9-97FF6E88463B}" presName="compositeShape" presStyleCnt="0">
        <dgm:presLayoutVars>
          <dgm:chMax val="7"/>
          <dgm:dir/>
          <dgm:resizeHandles val="exact"/>
        </dgm:presLayoutVars>
      </dgm:prSet>
      <dgm:spPr/>
    </dgm:pt>
    <dgm:pt modelId="{0374A85C-5226-4DF3-8101-E4774BE7ADB2}" type="pres">
      <dgm:prSet presAssocID="{AC0BDA95-998E-43D0-B9F9-97FF6E88463B}" presName="wedge1" presStyleLbl="node1" presStyleIdx="0" presStyleCnt="3" custLinFactNeighborX="-1615" custLinFactNeighborY="2244"/>
      <dgm:spPr/>
    </dgm:pt>
    <dgm:pt modelId="{09C5974C-5D36-42F0-91B9-ADB3FEB477C9}" type="pres">
      <dgm:prSet presAssocID="{AC0BDA95-998E-43D0-B9F9-97FF6E88463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6F2391-6539-435F-A322-9A9250D35906}" type="pres">
      <dgm:prSet presAssocID="{AC0BDA95-998E-43D0-B9F9-97FF6E88463B}" presName="wedge2" presStyleLbl="node1" presStyleIdx="1" presStyleCnt="3" custLinFactNeighborX="-1109" custLinFactNeighborY="1410"/>
      <dgm:spPr/>
    </dgm:pt>
    <dgm:pt modelId="{C87BC36E-31B9-4F88-8515-C41EC1029095}" type="pres">
      <dgm:prSet presAssocID="{AC0BDA95-998E-43D0-B9F9-97FF6E88463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0F9BE3A-C93D-43F2-8FAD-9574121BD327}" type="pres">
      <dgm:prSet presAssocID="{AC0BDA95-998E-43D0-B9F9-97FF6E88463B}" presName="wedge3" presStyleLbl="node1" presStyleIdx="2" presStyleCnt="3" custLinFactNeighborX="-4964" custLinFactNeighborY="-162"/>
      <dgm:spPr/>
    </dgm:pt>
    <dgm:pt modelId="{0EB77C82-2041-43E6-84CD-0B9AD94C7036}" type="pres">
      <dgm:prSet presAssocID="{AC0BDA95-998E-43D0-B9F9-97FF6E88463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A2CBA7A-A1E8-4CB4-8BD6-FB2C321C5933}" srcId="{AC0BDA95-998E-43D0-B9F9-97FF6E88463B}" destId="{218C5EF6-B3DC-4D6B-8F06-90CCCFB1D594}" srcOrd="0" destOrd="0" parTransId="{60FF7B25-DD74-4110-8F04-FAC16FE8BECB}" sibTransId="{F15B2918-A17F-4518-973C-BFF5297776C9}"/>
    <dgm:cxn modelId="{746E79F5-D3BF-4218-80B7-299CC94B27A1}" type="presOf" srcId="{AA9E20F6-EC83-4007-B4E6-37133DD62086}" destId="{C26F2391-6539-435F-A322-9A9250D35906}" srcOrd="0" destOrd="0" presId="urn:microsoft.com/office/officeart/2005/8/layout/chart3"/>
    <dgm:cxn modelId="{3C3E2BCD-2FD4-46B5-86F7-4A9BE15F1DD0}" type="presOf" srcId="{218C5EF6-B3DC-4D6B-8F06-90CCCFB1D594}" destId="{09C5974C-5D36-42F0-91B9-ADB3FEB477C9}" srcOrd="1" destOrd="0" presId="urn:microsoft.com/office/officeart/2005/8/layout/chart3"/>
    <dgm:cxn modelId="{C63F0585-AFBF-482F-B14A-CE988D49277B}" srcId="{AC0BDA95-998E-43D0-B9F9-97FF6E88463B}" destId="{4E81BD6A-D27A-4699-B466-7D541F954760}" srcOrd="2" destOrd="0" parTransId="{A0A5377F-29B7-44C9-8922-52BD4C89FABA}" sibTransId="{A10B1911-8513-49FF-94C6-56F4477E9D89}"/>
    <dgm:cxn modelId="{CDC46EF0-BFC7-4A44-B54C-0ABBB49C65C2}" type="presOf" srcId="{218C5EF6-B3DC-4D6B-8F06-90CCCFB1D594}" destId="{0374A85C-5226-4DF3-8101-E4774BE7ADB2}" srcOrd="0" destOrd="0" presId="urn:microsoft.com/office/officeart/2005/8/layout/chart3"/>
    <dgm:cxn modelId="{4F795CC4-7166-42DB-972C-C3323A2A3ABE}" type="presOf" srcId="{AA9E20F6-EC83-4007-B4E6-37133DD62086}" destId="{C87BC36E-31B9-4F88-8515-C41EC1029095}" srcOrd="1" destOrd="0" presId="urn:microsoft.com/office/officeart/2005/8/layout/chart3"/>
    <dgm:cxn modelId="{E1F36CA6-01AD-4823-87D0-6E8C272D293B}" type="presOf" srcId="{AC0BDA95-998E-43D0-B9F9-97FF6E88463B}" destId="{6FEBC3BF-661C-4091-9A64-C363361816F8}" srcOrd="0" destOrd="0" presId="urn:microsoft.com/office/officeart/2005/8/layout/chart3"/>
    <dgm:cxn modelId="{4D29364E-8636-4606-B9B5-A72DC5FCCE56}" srcId="{AC0BDA95-998E-43D0-B9F9-97FF6E88463B}" destId="{AA9E20F6-EC83-4007-B4E6-37133DD62086}" srcOrd="1" destOrd="0" parTransId="{9178A8F2-43A0-4145-B91E-6CD6455B8905}" sibTransId="{85CA221A-3837-4066-91F0-5807552FB560}"/>
    <dgm:cxn modelId="{17588456-777F-4AB6-9194-D07527A74196}" type="presOf" srcId="{4E81BD6A-D27A-4699-B466-7D541F954760}" destId="{F0F9BE3A-C93D-43F2-8FAD-9574121BD327}" srcOrd="0" destOrd="0" presId="urn:microsoft.com/office/officeart/2005/8/layout/chart3"/>
    <dgm:cxn modelId="{E2D32633-4F5C-4701-9AA0-7B4FCD41A1AB}" type="presOf" srcId="{4E81BD6A-D27A-4699-B466-7D541F954760}" destId="{0EB77C82-2041-43E6-84CD-0B9AD94C7036}" srcOrd="1" destOrd="0" presId="urn:microsoft.com/office/officeart/2005/8/layout/chart3"/>
    <dgm:cxn modelId="{4BD267F0-8AF0-4BC2-9F8E-7C58149322FF}" type="presParOf" srcId="{6FEBC3BF-661C-4091-9A64-C363361816F8}" destId="{0374A85C-5226-4DF3-8101-E4774BE7ADB2}" srcOrd="0" destOrd="0" presId="urn:microsoft.com/office/officeart/2005/8/layout/chart3"/>
    <dgm:cxn modelId="{FD507C2F-DCEC-4E7F-9635-DE19C46B7EE6}" type="presParOf" srcId="{6FEBC3BF-661C-4091-9A64-C363361816F8}" destId="{09C5974C-5D36-42F0-91B9-ADB3FEB477C9}" srcOrd="1" destOrd="0" presId="urn:microsoft.com/office/officeart/2005/8/layout/chart3"/>
    <dgm:cxn modelId="{F17B6869-B2EC-417F-9A09-E121DD07E83A}" type="presParOf" srcId="{6FEBC3BF-661C-4091-9A64-C363361816F8}" destId="{C26F2391-6539-435F-A322-9A9250D35906}" srcOrd="2" destOrd="0" presId="urn:microsoft.com/office/officeart/2005/8/layout/chart3"/>
    <dgm:cxn modelId="{E6C9F73A-9451-4C7A-B744-E00946D72040}" type="presParOf" srcId="{6FEBC3BF-661C-4091-9A64-C363361816F8}" destId="{C87BC36E-31B9-4F88-8515-C41EC1029095}" srcOrd="3" destOrd="0" presId="urn:microsoft.com/office/officeart/2005/8/layout/chart3"/>
    <dgm:cxn modelId="{01FF5B0B-C722-43D5-8AE8-A20EE8910B53}" type="presParOf" srcId="{6FEBC3BF-661C-4091-9A64-C363361816F8}" destId="{F0F9BE3A-C93D-43F2-8FAD-9574121BD327}" srcOrd="4" destOrd="0" presId="urn:microsoft.com/office/officeart/2005/8/layout/chart3"/>
    <dgm:cxn modelId="{BF888E3E-9825-4120-8C9D-4D3AA3E7464F}" type="presParOf" srcId="{6FEBC3BF-661C-4091-9A64-C363361816F8}" destId="{0EB77C82-2041-43E6-84CD-0B9AD94C703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53779-CDCD-4D10-AC6E-317DA39AA706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451FF-8406-4D45-9E68-FD7D63D7665D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Замена </a:t>
          </a:r>
          <a:r>
            <a:rPr lang="ru-RU" sz="1400" kern="1200" dirty="0" err="1"/>
            <a:t>импортосмещением</a:t>
          </a:r>
          <a:endParaRPr lang="ru-RU" sz="1400" kern="1200" dirty="0"/>
        </a:p>
      </dsp:txBody>
      <dsp:txXfrm>
        <a:off x="2790161" y="455544"/>
        <a:ext cx="2547676" cy="868101"/>
      </dsp:txXfrm>
    </dsp:sp>
    <dsp:sp modelId="{41521DB4-3CA9-4F7D-B0CA-A4CC8C8CD412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Отказ от </a:t>
          </a:r>
          <a:r>
            <a:rPr lang="ru-RU" sz="1400" kern="1200" dirty="0" err="1"/>
            <a:t>импортозамещения</a:t>
          </a:r>
          <a:endParaRPr lang="ru-RU" sz="1400" kern="1200" dirty="0"/>
        </a:p>
      </dsp:txBody>
      <dsp:txXfrm>
        <a:off x="2790161" y="1537822"/>
        <a:ext cx="2547676" cy="868101"/>
      </dsp:txXfrm>
    </dsp:sp>
    <dsp:sp modelId="{08717737-3D31-4BFC-A2B0-8C8B378B1D06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Противоречие с обязательствами, взятыми Россией при вступлении в ВТО</a:t>
          </a:r>
        </a:p>
      </dsp:txBody>
      <dsp:txXfrm>
        <a:off x="2790161" y="2620101"/>
        <a:ext cx="2547676" cy="868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53779-CDCD-4D10-AC6E-317DA39AA706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451FF-8406-4D45-9E68-FD7D63D7665D}">
      <dsp:nvSpPr>
        <dsp:cNvPr id="0" name=""/>
        <dsp:cNvSpPr/>
      </dsp:nvSpPr>
      <dsp:spPr>
        <a:xfrm>
          <a:off x="2743199" y="406796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Сохранение сырьевой специализации</a:t>
          </a:r>
        </a:p>
      </dsp:txBody>
      <dsp:txXfrm>
        <a:off x="2778459" y="442056"/>
        <a:ext cx="2571080" cy="651792"/>
      </dsp:txXfrm>
    </dsp:sp>
    <dsp:sp modelId="{41521DB4-3CA9-4F7D-B0CA-A4CC8C8CD412}">
      <dsp:nvSpPr>
        <dsp:cNvPr id="0" name=""/>
        <dsp:cNvSpPr/>
      </dsp:nvSpPr>
      <dsp:spPr>
        <a:xfrm>
          <a:off x="2743199" y="1219398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Дефицит товаров и технологий (в рамках санкций)</a:t>
          </a:r>
        </a:p>
      </dsp:txBody>
      <dsp:txXfrm>
        <a:off x="2778459" y="1254658"/>
        <a:ext cx="2571080" cy="651792"/>
      </dsp:txXfrm>
    </dsp:sp>
    <dsp:sp modelId="{08717737-3D31-4BFC-A2B0-8C8B378B1D06}">
      <dsp:nvSpPr>
        <dsp:cNvPr id="0" name=""/>
        <dsp:cNvSpPr/>
      </dsp:nvSpPr>
      <dsp:spPr>
        <a:xfrm>
          <a:off x="2743199" y="2032000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Ухудшение качества товаров</a:t>
          </a:r>
        </a:p>
      </dsp:txBody>
      <dsp:txXfrm>
        <a:off x="2778459" y="2067260"/>
        <a:ext cx="2571080" cy="651792"/>
      </dsp:txXfrm>
    </dsp:sp>
    <dsp:sp modelId="{8E5E6EB2-DEDF-46B9-A83D-58883F28ACFA}">
      <dsp:nvSpPr>
        <dsp:cNvPr id="0" name=""/>
        <dsp:cNvSpPr/>
      </dsp:nvSpPr>
      <dsp:spPr>
        <a:xfrm>
          <a:off x="2743199" y="2844601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Высокие риски девальвационной инфляции</a:t>
          </a:r>
        </a:p>
      </dsp:txBody>
      <dsp:txXfrm>
        <a:off x="2778459" y="2879861"/>
        <a:ext cx="2571080" cy="6517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DE7B8-1BDA-4036-9D32-30421E262102}">
      <dsp:nvSpPr>
        <dsp:cNvPr id="0" name=""/>
        <dsp:cNvSpPr/>
      </dsp:nvSpPr>
      <dsp:spPr>
        <a:xfrm>
          <a:off x="2026549" y="271470"/>
          <a:ext cx="3508229" cy="3508229"/>
        </a:xfrm>
        <a:prstGeom prst="pie">
          <a:avLst>
            <a:gd name="adj1" fmla="val 16200000"/>
            <a:gd name="adj2" fmla="val 180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Спрос</a:t>
          </a:r>
        </a:p>
      </dsp:txBody>
      <dsp:txXfrm>
        <a:off x="3875470" y="1014880"/>
        <a:ext cx="1252939" cy="1044116"/>
      </dsp:txXfrm>
    </dsp:sp>
    <dsp:sp modelId="{D06AB3C2-4300-420B-93FD-9A38FE7E7449}">
      <dsp:nvSpPr>
        <dsp:cNvPr id="0" name=""/>
        <dsp:cNvSpPr/>
      </dsp:nvSpPr>
      <dsp:spPr>
        <a:xfrm>
          <a:off x="1954297" y="396764"/>
          <a:ext cx="3508229" cy="3508229"/>
        </a:xfrm>
        <a:prstGeom prst="pie">
          <a:avLst>
            <a:gd name="adj1" fmla="val 1800000"/>
            <a:gd name="adj2" fmla="val 900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Кадры</a:t>
          </a:r>
        </a:p>
      </dsp:txBody>
      <dsp:txXfrm>
        <a:off x="2789589" y="2672936"/>
        <a:ext cx="1879408" cy="918822"/>
      </dsp:txXfrm>
    </dsp:sp>
    <dsp:sp modelId="{58F97204-2A38-436B-B8F0-D464E6539B63}">
      <dsp:nvSpPr>
        <dsp:cNvPr id="0" name=""/>
        <dsp:cNvSpPr/>
      </dsp:nvSpPr>
      <dsp:spPr>
        <a:xfrm>
          <a:off x="1882044" y="271470"/>
          <a:ext cx="3508229" cy="3508229"/>
        </a:xfrm>
        <a:prstGeom prst="pie">
          <a:avLst>
            <a:gd name="adj1" fmla="val 9000000"/>
            <a:gd name="adj2" fmla="val 1620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Финансы</a:t>
          </a:r>
        </a:p>
      </dsp:txBody>
      <dsp:txXfrm>
        <a:off x="2288414" y="1014880"/>
        <a:ext cx="1252939" cy="1044116"/>
      </dsp:txXfrm>
    </dsp:sp>
    <dsp:sp modelId="{C2B2CACB-2131-4FF3-820D-9EE11DD1FD16}">
      <dsp:nvSpPr>
        <dsp:cNvPr id="0" name=""/>
        <dsp:cNvSpPr/>
      </dsp:nvSpPr>
      <dsp:spPr>
        <a:xfrm>
          <a:off x="1809663" y="54294"/>
          <a:ext cx="3942582" cy="394258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E25372-D595-4F0F-85C1-81404E776D02}">
      <dsp:nvSpPr>
        <dsp:cNvPr id="0" name=""/>
        <dsp:cNvSpPr/>
      </dsp:nvSpPr>
      <dsp:spPr>
        <a:xfrm>
          <a:off x="1737120" y="179366"/>
          <a:ext cx="3942582" cy="394258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4B3F255-9EEE-4E13-B935-B3F0BA907CD7}">
      <dsp:nvSpPr>
        <dsp:cNvPr id="0" name=""/>
        <dsp:cNvSpPr/>
      </dsp:nvSpPr>
      <dsp:spPr>
        <a:xfrm>
          <a:off x="1664578" y="54294"/>
          <a:ext cx="3942582" cy="394258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4A85C-5226-4DF3-8101-E4774BE7ADB2}">
      <dsp:nvSpPr>
        <dsp:cNvPr id="0" name=""/>
        <dsp:cNvSpPr/>
      </dsp:nvSpPr>
      <dsp:spPr>
        <a:xfrm>
          <a:off x="1008121" y="261150"/>
          <a:ext cx="2540442" cy="2540442"/>
        </a:xfrm>
        <a:prstGeom prst="pie">
          <a:avLst>
            <a:gd name="adj1" fmla="val 16200000"/>
            <a:gd name="adj2" fmla="val 18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Государственные средства – 41%</a:t>
          </a:r>
        </a:p>
      </dsp:txBody>
      <dsp:txXfrm>
        <a:off x="2389335" y="729922"/>
        <a:ext cx="861935" cy="846814"/>
      </dsp:txXfrm>
    </dsp:sp>
    <dsp:sp modelId="{C26F2391-6539-435F-A322-9A9250D35906}">
      <dsp:nvSpPr>
        <dsp:cNvPr id="0" name=""/>
        <dsp:cNvSpPr/>
      </dsp:nvSpPr>
      <dsp:spPr>
        <a:xfrm>
          <a:off x="890022" y="315571"/>
          <a:ext cx="2540442" cy="2540442"/>
        </a:xfrm>
        <a:prstGeom prst="pie">
          <a:avLst>
            <a:gd name="adj1" fmla="val 1800000"/>
            <a:gd name="adj2" fmla="val 90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Заемные средства – 42%</a:t>
          </a:r>
        </a:p>
      </dsp:txBody>
      <dsp:txXfrm>
        <a:off x="1585619" y="1918469"/>
        <a:ext cx="1149247" cy="786327"/>
      </dsp:txXfrm>
    </dsp:sp>
    <dsp:sp modelId="{F0F9BE3A-C93D-43F2-8FAD-9574121BD327}">
      <dsp:nvSpPr>
        <dsp:cNvPr id="0" name=""/>
        <dsp:cNvSpPr/>
      </dsp:nvSpPr>
      <dsp:spPr>
        <a:xfrm>
          <a:off x="792088" y="275635"/>
          <a:ext cx="2540442" cy="2540442"/>
        </a:xfrm>
        <a:prstGeom prst="pie">
          <a:avLst>
            <a:gd name="adj1" fmla="val 9000000"/>
            <a:gd name="adj2" fmla="val 162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Собственные средства – 17%</a:t>
          </a:r>
        </a:p>
      </dsp:txBody>
      <dsp:txXfrm>
        <a:off x="1064278" y="774651"/>
        <a:ext cx="861935" cy="8468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4A85C-5226-4DF3-8101-E4774BE7ADB2}">
      <dsp:nvSpPr>
        <dsp:cNvPr id="0" name=""/>
        <dsp:cNvSpPr/>
      </dsp:nvSpPr>
      <dsp:spPr>
        <a:xfrm>
          <a:off x="919545" y="252764"/>
          <a:ext cx="2458870" cy="2458870"/>
        </a:xfrm>
        <a:prstGeom prst="pie">
          <a:avLst>
            <a:gd name="adj1" fmla="val 16200000"/>
            <a:gd name="adj2" fmla="val 18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Спрос населения</a:t>
          </a:r>
        </a:p>
      </dsp:txBody>
      <dsp:txXfrm>
        <a:off x="2389335" y="729922"/>
        <a:ext cx="861935" cy="846814"/>
      </dsp:txXfrm>
    </dsp:sp>
    <dsp:sp modelId="{C26F2391-6539-435F-A322-9A9250D35906}">
      <dsp:nvSpPr>
        <dsp:cNvPr id="0" name=""/>
        <dsp:cNvSpPr/>
      </dsp:nvSpPr>
      <dsp:spPr>
        <a:xfrm>
          <a:off x="805238" y="305438"/>
          <a:ext cx="2458870" cy="2458870"/>
        </a:xfrm>
        <a:prstGeom prst="pie">
          <a:avLst>
            <a:gd name="adj1" fmla="val 1800000"/>
            <a:gd name="adj2" fmla="val 90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Спрос бизнеса</a:t>
          </a:r>
        </a:p>
      </dsp:txBody>
      <dsp:txXfrm>
        <a:off x="1585619" y="1918469"/>
        <a:ext cx="1149247" cy="786327"/>
      </dsp:txXfrm>
    </dsp:sp>
    <dsp:sp modelId="{F0F9BE3A-C93D-43F2-8FAD-9574121BD327}">
      <dsp:nvSpPr>
        <dsp:cNvPr id="0" name=""/>
        <dsp:cNvSpPr/>
      </dsp:nvSpPr>
      <dsp:spPr>
        <a:xfrm>
          <a:off x="710449" y="266785"/>
          <a:ext cx="2458870" cy="2458870"/>
        </a:xfrm>
        <a:prstGeom prst="pie">
          <a:avLst>
            <a:gd name="adj1" fmla="val 9000000"/>
            <a:gd name="adj2" fmla="val 1620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Государственный заказ</a:t>
          </a:r>
        </a:p>
      </dsp:txBody>
      <dsp:txXfrm>
        <a:off x="1064278" y="774651"/>
        <a:ext cx="861935" cy="846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0.00952</cdr:x>
      <cdr:y>0.01645</cdr:y>
    </cdr:from>
    <cdr:to>
      <cdr:x>0.04243</cdr:x>
      <cdr:y>0.09211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56827" y="51661"/>
          <a:ext cx="196312" cy="2376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/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0.02338</cdr:x>
      <cdr:y>0.05649</cdr:y>
    </cdr:from>
    <cdr:to>
      <cdr:x>0.29313</cdr:x>
      <cdr:y>0.17808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9589" y="296944"/>
          <a:ext cx="2418193" cy="6391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b="1" dirty="0"/>
            <a:t>13, 3 </a:t>
          </a:r>
          <a:r>
            <a:rPr lang="ru-RU" sz="2400" b="1" dirty="0" err="1"/>
            <a:t>трлн.р</a:t>
          </a:r>
          <a:r>
            <a:rPr lang="ru-RU" sz="2400" b="1" dirty="0"/>
            <a:t>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0.01098</cdr:x>
      <cdr:y>0.02016</cdr:y>
    </cdr:from>
    <cdr:to>
      <cdr:x>0.22593</cdr:x>
      <cdr:y>0.09228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995" y="81226"/>
          <a:ext cx="1233243" cy="290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/>
            <a:t>млрд р.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0.94495</cdr:x>
      <cdr:y>0.90411</cdr:y>
    </cdr:from>
    <cdr:to>
      <cdr:x>0.99083</cdr:x>
      <cdr:y>0.9863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416824" y="4752528"/>
          <a:ext cx="36004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/>
            <a:t>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893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45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41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23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99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01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92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4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66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34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22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1EBA-EDE7-42CB-A33B-64D7A05A0BE0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7AAC3-A942-43A7-B3BD-45AC0CA3D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image" Target="../media/image2.jpg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ru-RU" b="1" dirty="0"/>
              <a:t>Итоги государственной политики </a:t>
            </a:r>
            <a:r>
              <a:rPr lang="ru-RU" b="1" dirty="0" err="1"/>
              <a:t>импортозамещения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7520880" cy="1198984"/>
          </a:xfrm>
        </p:spPr>
        <p:txBody>
          <a:bodyPr>
            <a:normAutofit/>
          </a:bodyPr>
          <a:lstStyle/>
          <a:p>
            <a:pPr algn="r"/>
            <a:r>
              <a:rPr lang="ru-RU" sz="2000" dirty="0">
                <a:solidFill>
                  <a:schemeClr val="tx1"/>
                </a:solidFill>
                <a:cs typeface="Aharoni" panose="02010803020104030203" pitchFamily="2" charset="-79"/>
              </a:rPr>
              <a:t>Кравченко Л.И.,</a:t>
            </a:r>
          </a:p>
          <a:p>
            <a:pPr algn="r"/>
            <a:r>
              <a:rPr lang="ru-RU" sz="2000" dirty="0">
                <a:solidFill>
                  <a:schemeClr val="tx1"/>
                </a:solidFill>
                <a:cs typeface="Aharoni" panose="02010803020104030203" pitchFamily="2" charset="-79"/>
              </a:rPr>
              <a:t>Руководитель отдела Центра научной политической мысли и идеологии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6313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703707"/>
              </p:ext>
            </p:extLst>
          </p:nvPr>
        </p:nvGraphicFramePr>
        <p:xfrm>
          <a:off x="755576" y="1124744"/>
          <a:ext cx="784887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4451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9210" y="811846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Рекомендации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48966049"/>
              </p:ext>
            </p:extLst>
          </p:nvPr>
        </p:nvGraphicFramePr>
        <p:xfrm>
          <a:off x="1043608" y="1916832"/>
          <a:ext cx="741682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121828882"/>
              </p:ext>
            </p:extLst>
          </p:nvPr>
        </p:nvGraphicFramePr>
        <p:xfrm>
          <a:off x="-612576" y="1182724"/>
          <a:ext cx="450778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530012617"/>
              </p:ext>
            </p:extLst>
          </p:nvPr>
        </p:nvGraphicFramePr>
        <p:xfrm>
          <a:off x="5724128" y="1279833"/>
          <a:ext cx="4250635" cy="2927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557208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780928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Спасибо за внимание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59832" y="580526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/>
              <a:t>Центр научной политической мысли и идеологии</a:t>
            </a:r>
          </a:p>
          <a:p>
            <a:pPr algn="r"/>
            <a:r>
              <a:rPr lang="en-US" b="1" dirty="0"/>
              <a:t>www.rusrand.ru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259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7457" y="82742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Импортозависимость</a:t>
            </a:r>
            <a:endParaRPr lang="ru-RU" b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73761474"/>
              </p:ext>
            </p:extLst>
          </p:nvPr>
        </p:nvGraphicFramePr>
        <p:xfrm>
          <a:off x="251520" y="4077072"/>
          <a:ext cx="828092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594571583"/>
              </p:ext>
            </p:extLst>
          </p:nvPr>
        </p:nvGraphicFramePr>
        <p:xfrm>
          <a:off x="899592" y="1196752"/>
          <a:ext cx="799288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1794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338757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980729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Угрозы для реализации </a:t>
            </a:r>
            <a:r>
              <a:rPr lang="ru-RU" b="1" dirty="0" err="1"/>
              <a:t>импортозамещения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45108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5902424" cy="794519"/>
          </a:xfrm>
        </p:spPr>
        <p:txBody>
          <a:bodyPr>
            <a:noAutofit/>
          </a:bodyPr>
          <a:lstStyle/>
          <a:p>
            <a:pPr algn="l"/>
            <a:r>
              <a:rPr lang="ru-RU" sz="3200" b="1" dirty="0"/>
              <a:t>Последствия потенциального отказа от </a:t>
            </a:r>
            <a:r>
              <a:rPr lang="ru-RU" sz="3200" b="1" dirty="0" err="1"/>
              <a:t>импортозамещения</a:t>
            </a:r>
            <a:endParaRPr lang="ru-RU" sz="32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49200031"/>
              </p:ext>
            </p:extLst>
          </p:nvPr>
        </p:nvGraphicFramePr>
        <p:xfrm>
          <a:off x="1763688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067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1"/>
            <a:ext cx="7992888" cy="432048"/>
          </a:xfrm>
        </p:spPr>
        <p:txBody>
          <a:bodyPr>
            <a:noAutofit/>
          </a:bodyPr>
          <a:lstStyle/>
          <a:p>
            <a:r>
              <a:rPr lang="ru-RU" sz="2800" b="1" dirty="0"/>
              <a:t>Стоимость </a:t>
            </a:r>
            <a:r>
              <a:rPr lang="ru-RU" sz="2800" b="1" dirty="0" err="1"/>
              <a:t>импортозамещения</a:t>
            </a:r>
            <a:r>
              <a:rPr lang="ru-RU" sz="2800" b="1" dirty="0"/>
              <a:t> (расчет 1)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25817529"/>
              </p:ext>
            </p:extLst>
          </p:nvPr>
        </p:nvGraphicFramePr>
        <p:xfrm>
          <a:off x="1" y="1340769"/>
          <a:ext cx="8964488" cy="52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923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5237" y="692696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Инвестиции в основной капитал сектора обрабатывающая промышленность (расчет 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613394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4,3 трлн р 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04555643"/>
              </p:ext>
            </p:extLst>
          </p:nvPr>
        </p:nvGraphicFramePr>
        <p:xfrm>
          <a:off x="323528" y="1414462"/>
          <a:ext cx="8352927" cy="4719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76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980728"/>
            <a:ext cx="6552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Дефицит инвестиций на заявленные проекты (расчет 3)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653958"/>
              </p:ext>
            </p:extLst>
          </p:nvPr>
        </p:nvGraphicFramePr>
        <p:xfrm>
          <a:off x="827584" y="2022940"/>
          <a:ext cx="7560840" cy="4119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6025">
                  <a:extLst>
                    <a:ext uri="{9D8B030D-6E8A-4147-A177-3AD203B41FA5}">
                      <a16:colId xmlns:a16="http://schemas.microsoft.com/office/drawing/2014/main" val="662906561"/>
                    </a:ext>
                  </a:extLst>
                </a:gridCol>
                <a:gridCol w="3274815">
                  <a:extLst>
                    <a:ext uri="{9D8B030D-6E8A-4147-A177-3AD203B41FA5}">
                      <a16:colId xmlns:a16="http://schemas.microsoft.com/office/drawing/2014/main" val="1554599662"/>
                    </a:ext>
                  </a:extLst>
                </a:gridCol>
              </a:tblGrid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Отрасль промышленности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Трлн р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1640346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Промышленное строительство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64,6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488947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АПК и пищевая промышленность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3,3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452032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Деревообработка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1,1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866892"/>
                  </a:ext>
                </a:extLst>
              </a:tr>
              <a:tr h="320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Индустриальные парки и ОЭЗ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1,7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633221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Металлоконструкции и прокат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30173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Машиностроение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4,4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236351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 Нефть и газ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14,3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517221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Строительные материалы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3,5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4396008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Химическая промышленность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1,0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147872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Энергетика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20,1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038384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</a:rPr>
                        <a:t>Другие отрасли 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13,6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6198978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Гражданское строительство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12,0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871631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Транспортная инфраструктура 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3,4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3233687"/>
                  </a:ext>
                </a:extLst>
              </a:tr>
              <a:tr h="27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80,0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382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59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98072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Итоги </a:t>
            </a:r>
            <a:r>
              <a:rPr lang="ru-RU" sz="2800" b="1" dirty="0" err="1"/>
              <a:t>импортозамещения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859912"/>
              </p:ext>
            </p:extLst>
          </p:nvPr>
        </p:nvGraphicFramePr>
        <p:xfrm>
          <a:off x="323528" y="1628800"/>
          <a:ext cx="849694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044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92696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Программа Правительства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379162"/>
            <a:ext cx="7920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Антикризисный план 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Системообразующие предприятия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Государственные расходы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Специальные меры для поддержки промышленности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Фонд развития промышленности 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Фонд национального благосостояния 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Ставка ЦБ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Отток капитала и отсутствие внешних инвестиций</a:t>
            </a:r>
          </a:p>
          <a:p>
            <a:pPr algn="ctr"/>
            <a:endParaRPr lang="ru-RU" b="1" dirty="0"/>
          </a:p>
          <a:p>
            <a:pPr algn="ctr"/>
            <a:endParaRPr lang="ru-RU" b="1" dirty="0"/>
          </a:p>
          <a:p>
            <a:pPr algn="ctr"/>
            <a:endParaRPr lang="ru-RU" b="1" dirty="0"/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353070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212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Aharoni</vt:lpstr>
      <vt:lpstr>Arial</vt:lpstr>
      <vt:lpstr>Calibri</vt:lpstr>
      <vt:lpstr>Times New Roman</vt:lpstr>
      <vt:lpstr>Тема Office</vt:lpstr>
      <vt:lpstr>Итоги государственной политики импортозамещения</vt:lpstr>
      <vt:lpstr>Презентация PowerPoint</vt:lpstr>
      <vt:lpstr>Презентация PowerPoint</vt:lpstr>
      <vt:lpstr>Последствия потенциального отказа от импортозамещения</vt:lpstr>
      <vt:lpstr>Стоимость импортозамещения (расчет 1)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Импортозамещение: стоимость и сроки</dc:title>
  <dc:creator>Людмила</dc:creator>
  <cp:lastModifiedBy>Илья Гудовщиков</cp:lastModifiedBy>
  <cp:revision>23</cp:revision>
  <dcterms:created xsi:type="dcterms:W3CDTF">2015-02-24T18:10:48Z</dcterms:created>
  <dcterms:modified xsi:type="dcterms:W3CDTF">2016-03-23T15:58:39Z</dcterms:modified>
</cp:coreProperties>
</file>