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51" r:id="rId2"/>
    <p:sldId id="352" r:id="rId3"/>
    <p:sldId id="359" r:id="rId4"/>
    <p:sldId id="364" r:id="rId5"/>
    <p:sldId id="358" r:id="rId6"/>
    <p:sldId id="339" r:id="rId7"/>
    <p:sldId id="355" r:id="rId8"/>
    <p:sldId id="356" r:id="rId9"/>
    <p:sldId id="357" r:id="rId10"/>
    <p:sldId id="345" r:id="rId11"/>
    <p:sldId id="347" r:id="rId12"/>
    <p:sldId id="348" r:id="rId13"/>
    <p:sldId id="346" r:id="rId14"/>
    <p:sldId id="360" r:id="rId15"/>
    <p:sldId id="361" r:id="rId16"/>
    <p:sldId id="288" r:id="rId17"/>
    <p:sldId id="365" r:id="rId18"/>
    <p:sldId id="349" r:id="rId19"/>
  </p:sldIdLst>
  <p:sldSz cx="9144000" cy="6858000" type="screen4x3"/>
  <p:notesSz cx="7010400" cy="92964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410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rv\Sluzhebnie\&#1054;&#1090;&#1076;&#1077;&#1083;%20&#1052;&#1072;&#1088;&#1082;&#1077;&#1090;&#1080;&#1085;&#1075;&#1072;\&#1051;&#1103;&#1087;&#1091;&#1096;&#1080;&#1085;%20&#1044;.&#1057;\2015\&#1048;&#1102;&#1085;&#1100;\&#1057;&#1057;&#1055;\&#1050;&#1085;&#1080;&#1075;&#1072;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rv\Sluzhebnie\&#1054;&#1090;&#1076;&#1077;&#1083;%20&#1052;&#1072;&#1088;&#1082;&#1077;&#1090;&#1080;&#1085;&#1075;&#1072;\&#1051;&#1103;&#1087;&#1091;&#1096;&#1080;&#1085;%20&#1044;.&#1057;\2015\&#1048;&#1102;&#1085;&#1100;\&#1057;&#1057;&#1055;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3200" dirty="0"/>
              <a:t>Производство мяса в России в 2014 г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5437643246302649"/>
          <c:y val="0.20415019676176341"/>
          <c:w val="0.44195174589296382"/>
          <c:h val="0.71231540793712989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3200"/>
          </a:pPr>
          <a:endParaRPr lang="nl-B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Лист7!$A$14</c:f>
              <c:strCache>
                <c:ptCount val="1"/>
                <c:pt idx="0">
                  <c:v>объем производства</c:v>
                </c:pt>
              </c:strCache>
            </c:strRef>
          </c:tx>
          <c:invertIfNegative val="0"/>
          <c:dPt>
            <c:idx val="5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1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2000" b="1"/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Лист7!$B$13:$L$13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Лист7!$B$14:$L$14</c:f>
              <c:numCache>
                <c:formatCode>General</c:formatCode>
                <c:ptCount val="11"/>
                <c:pt idx="0">
                  <c:v>16.8</c:v>
                </c:pt>
                <c:pt idx="1">
                  <c:v>18</c:v>
                </c:pt>
                <c:pt idx="2">
                  <c:v>20.399999999999999</c:v>
                </c:pt>
                <c:pt idx="3">
                  <c:v>21.9</c:v>
                </c:pt>
                <c:pt idx="4">
                  <c:v>23</c:v>
                </c:pt>
                <c:pt idx="5">
                  <c:v>24.6</c:v>
                </c:pt>
                <c:pt idx="6">
                  <c:v>26</c:v>
                </c:pt>
                <c:pt idx="7">
                  <c:v>27.5</c:v>
                </c:pt>
                <c:pt idx="8">
                  <c:v>29</c:v>
                </c:pt>
                <c:pt idx="9">
                  <c:v>30.5</c:v>
                </c:pt>
                <c:pt idx="10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5080320"/>
        <c:axId val="385082112"/>
      </c:barChart>
      <c:catAx>
        <c:axId val="385080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85082112"/>
        <c:crosses val="autoZero"/>
        <c:auto val="1"/>
        <c:lblAlgn val="ctr"/>
        <c:lblOffset val="100"/>
        <c:noMultiLvlLbl val="0"/>
      </c:catAx>
      <c:valAx>
        <c:axId val="385082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5080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Лист1!$B$74</c:f>
              <c:strCache>
                <c:ptCount val="1"/>
                <c:pt idx="0">
                  <c:v>Птица</c:v>
                </c:pt>
              </c:strCache>
            </c:strRef>
          </c:tx>
          <c:cat>
            <c:strRef>
              <c:f>Лист1!$A$75:$A$101</c:f>
              <c:strCache>
                <c:ptCount val="27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  <c:pt idx="22">
                  <c:v>ноябрь</c:v>
                </c:pt>
                <c:pt idx="23">
                  <c:v>декабрь</c:v>
                </c:pt>
                <c:pt idx="24">
                  <c:v>январь</c:v>
                </c:pt>
                <c:pt idx="25">
                  <c:v>февраль</c:v>
                </c:pt>
                <c:pt idx="26">
                  <c:v>март</c:v>
                </c:pt>
              </c:strCache>
            </c:strRef>
          </c:cat>
          <c:val>
            <c:numRef>
              <c:f>Лист1!$B$75:$B$101</c:f>
              <c:numCache>
                <c:formatCode>#,##0</c:formatCode>
                <c:ptCount val="27"/>
                <c:pt idx="0">
                  <c:v>292063</c:v>
                </c:pt>
                <c:pt idx="1">
                  <c:v>278608</c:v>
                </c:pt>
                <c:pt idx="2">
                  <c:v>298192</c:v>
                </c:pt>
                <c:pt idx="3">
                  <c:v>301791</c:v>
                </c:pt>
                <c:pt idx="4">
                  <c:v>294987</c:v>
                </c:pt>
                <c:pt idx="5">
                  <c:v>276173</c:v>
                </c:pt>
                <c:pt idx="6">
                  <c:v>293795</c:v>
                </c:pt>
                <c:pt idx="7">
                  <c:v>281769</c:v>
                </c:pt>
                <c:pt idx="8">
                  <c:v>289114</c:v>
                </c:pt>
                <c:pt idx="9">
                  <c:v>304823</c:v>
                </c:pt>
                <c:pt idx="10">
                  <c:v>296723</c:v>
                </c:pt>
                <c:pt idx="11">
                  <c:v>332032</c:v>
                </c:pt>
                <c:pt idx="12">
                  <c:v>304336</c:v>
                </c:pt>
                <c:pt idx="13">
                  <c:v>295618</c:v>
                </c:pt>
                <c:pt idx="14">
                  <c:v>318425</c:v>
                </c:pt>
                <c:pt idx="15">
                  <c:v>337239</c:v>
                </c:pt>
                <c:pt idx="16">
                  <c:v>327616</c:v>
                </c:pt>
                <c:pt idx="17">
                  <c:v>306967</c:v>
                </c:pt>
                <c:pt idx="18">
                  <c:v>316318</c:v>
                </c:pt>
                <c:pt idx="19">
                  <c:v>316412</c:v>
                </c:pt>
                <c:pt idx="20">
                  <c:v>325619</c:v>
                </c:pt>
                <c:pt idx="21">
                  <c:v>338530</c:v>
                </c:pt>
                <c:pt idx="22">
                  <c:v>336464</c:v>
                </c:pt>
                <c:pt idx="23">
                  <c:v>361474</c:v>
                </c:pt>
                <c:pt idx="24">
                  <c:v>342976</c:v>
                </c:pt>
                <c:pt idx="25">
                  <c:v>335019</c:v>
                </c:pt>
                <c:pt idx="26">
                  <c:v>369683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Лист1!$C$74</c:f>
              <c:strCache>
                <c:ptCount val="1"/>
                <c:pt idx="0">
                  <c:v>Свинина</c:v>
                </c:pt>
              </c:strCache>
            </c:strRef>
          </c:tx>
          <c:cat>
            <c:strRef>
              <c:f>Лист1!$A$75:$A$101</c:f>
              <c:strCache>
                <c:ptCount val="27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  <c:pt idx="22">
                  <c:v>ноябрь</c:v>
                </c:pt>
                <c:pt idx="23">
                  <c:v>декабрь</c:v>
                </c:pt>
                <c:pt idx="24">
                  <c:v>январь</c:v>
                </c:pt>
                <c:pt idx="25">
                  <c:v>февраль</c:v>
                </c:pt>
                <c:pt idx="26">
                  <c:v>март</c:v>
                </c:pt>
              </c:strCache>
            </c:strRef>
          </c:cat>
          <c:val>
            <c:numRef>
              <c:f>Лист1!$C$75:$C$101</c:f>
              <c:numCache>
                <c:formatCode>#,##0</c:formatCode>
                <c:ptCount val="27"/>
                <c:pt idx="0">
                  <c:v>92538</c:v>
                </c:pt>
                <c:pt idx="1">
                  <c:v>99420</c:v>
                </c:pt>
                <c:pt idx="2">
                  <c:v>111797</c:v>
                </c:pt>
                <c:pt idx="3">
                  <c:v>121953</c:v>
                </c:pt>
                <c:pt idx="4">
                  <c:v>115227</c:v>
                </c:pt>
                <c:pt idx="5">
                  <c:v>114942</c:v>
                </c:pt>
                <c:pt idx="6">
                  <c:v>119217</c:v>
                </c:pt>
                <c:pt idx="7">
                  <c:v>121475</c:v>
                </c:pt>
                <c:pt idx="8">
                  <c:v>117445</c:v>
                </c:pt>
                <c:pt idx="9">
                  <c:v>126001</c:v>
                </c:pt>
                <c:pt idx="10">
                  <c:v>126489</c:v>
                </c:pt>
                <c:pt idx="11">
                  <c:v>136523</c:v>
                </c:pt>
                <c:pt idx="12">
                  <c:v>114146</c:v>
                </c:pt>
                <c:pt idx="13">
                  <c:v>125679</c:v>
                </c:pt>
                <c:pt idx="14">
                  <c:v>132026</c:v>
                </c:pt>
                <c:pt idx="15">
                  <c:v>134381</c:v>
                </c:pt>
                <c:pt idx="16">
                  <c:v>133922</c:v>
                </c:pt>
                <c:pt idx="17">
                  <c:v>137234</c:v>
                </c:pt>
                <c:pt idx="18">
                  <c:v>137769</c:v>
                </c:pt>
                <c:pt idx="19">
                  <c:v>133092</c:v>
                </c:pt>
                <c:pt idx="20">
                  <c:v>138414</c:v>
                </c:pt>
                <c:pt idx="21">
                  <c:v>152794</c:v>
                </c:pt>
                <c:pt idx="22">
                  <c:v>154849</c:v>
                </c:pt>
                <c:pt idx="23">
                  <c:v>170708</c:v>
                </c:pt>
                <c:pt idx="24">
                  <c:v>141315</c:v>
                </c:pt>
                <c:pt idx="25">
                  <c:v>144438</c:v>
                </c:pt>
                <c:pt idx="26">
                  <c:v>151537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Лист1!$D$74</c:f>
              <c:strCache>
                <c:ptCount val="1"/>
                <c:pt idx="0">
                  <c:v>Говядина</c:v>
                </c:pt>
              </c:strCache>
            </c:strRef>
          </c:tx>
          <c:cat>
            <c:strRef>
              <c:f>Лист1!$A$75:$A$101</c:f>
              <c:strCache>
                <c:ptCount val="27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  <c:pt idx="22">
                  <c:v>ноябрь</c:v>
                </c:pt>
                <c:pt idx="23">
                  <c:v>декабрь</c:v>
                </c:pt>
                <c:pt idx="24">
                  <c:v>январь</c:v>
                </c:pt>
                <c:pt idx="25">
                  <c:v>февраль</c:v>
                </c:pt>
                <c:pt idx="26">
                  <c:v>март</c:v>
                </c:pt>
              </c:strCache>
            </c:strRef>
          </c:cat>
          <c:val>
            <c:numRef>
              <c:f>Лист1!$D$75:$D$101</c:f>
              <c:numCache>
                <c:formatCode>#,##0</c:formatCode>
                <c:ptCount val="27"/>
                <c:pt idx="0">
                  <c:v>15176</c:v>
                </c:pt>
                <c:pt idx="1">
                  <c:v>17000</c:v>
                </c:pt>
                <c:pt idx="2">
                  <c:v>17927</c:v>
                </c:pt>
                <c:pt idx="3">
                  <c:v>20582</c:v>
                </c:pt>
                <c:pt idx="4">
                  <c:v>18047</c:v>
                </c:pt>
                <c:pt idx="5">
                  <c:v>18837</c:v>
                </c:pt>
                <c:pt idx="6">
                  <c:v>19289</c:v>
                </c:pt>
                <c:pt idx="7">
                  <c:v>21313</c:v>
                </c:pt>
                <c:pt idx="8">
                  <c:v>22577</c:v>
                </c:pt>
                <c:pt idx="9">
                  <c:v>25155</c:v>
                </c:pt>
                <c:pt idx="10">
                  <c:v>22719</c:v>
                </c:pt>
                <c:pt idx="11">
                  <c:v>22828</c:v>
                </c:pt>
                <c:pt idx="12">
                  <c:v>15941</c:v>
                </c:pt>
                <c:pt idx="13">
                  <c:v>16298</c:v>
                </c:pt>
                <c:pt idx="14">
                  <c:v>17107</c:v>
                </c:pt>
                <c:pt idx="15">
                  <c:v>18607</c:v>
                </c:pt>
                <c:pt idx="16">
                  <c:v>18025</c:v>
                </c:pt>
                <c:pt idx="17">
                  <c:v>17159</c:v>
                </c:pt>
                <c:pt idx="18">
                  <c:v>19120</c:v>
                </c:pt>
                <c:pt idx="19">
                  <c:v>19479</c:v>
                </c:pt>
                <c:pt idx="20">
                  <c:v>21965</c:v>
                </c:pt>
                <c:pt idx="21">
                  <c:v>23054</c:v>
                </c:pt>
                <c:pt idx="22">
                  <c:v>20525</c:v>
                </c:pt>
                <c:pt idx="23">
                  <c:v>24109</c:v>
                </c:pt>
                <c:pt idx="24">
                  <c:v>15999</c:v>
                </c:pt>
                <c:pt idx="25">
                  <c:v>19679</c:v>
                </c:pt>
                <c:pt idx="26">
                  <c:v>20071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6807808"/>
        <c:axId val="376809728"/>
      </c:lineChart>
      <c:catAx>
        <c:axId val="3768078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nl-BE"/>
          </a:p>
        </c:txPr>
        <c:crossAx val="376809728"/>
        <c:crosses val="autoZero"/>
        <c:auto val="1"/>
        <c:lblAlgn val="ctr"/>
        <c:lblOffset val="100"/>
        <c:noMultiLvlLbl val="0"/>
      </c:catAx>
      <c:valAx>
        <c:axId val="37680972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nl-BE"/>
          </a:p>
        </c:txPr>
        <c:crossAx val="37680780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2000" b="0"/>
          </a:pPr>
          <a:endParaRPr lang="nl-BE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4D88AD0-477C-446F-9178-0FFF809FF15C}" type="datetimeFigureOut">
              <a:rPr lang="nl-BE" smtClean="0"/>
              <a:pPr/>
              <a:t>22/03/2016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5309BDF-3DA7-41E5-8C94-BBD9782941A6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32568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General remarks about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742DE-84C8-4C9C-AA03-4F9601AD34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163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5A672-5C0E-4892-96DD-74C61CE8EE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84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0625" indent="-29254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70191" indent="-23403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8268" indent="-23403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06345" indent="-23403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74422" indent="-2340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42498" indent="-2340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10574" indent="-2340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78652" indent="-2340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1565942-957B-4015-9FD8-8B7299A94472}" type="slidenum">
              <a:rPr lang="en-US">
                <a:solidFill>
                  <a:prstClr val="black"/>
                </a:solidFill>
              </a:rPr>
              <a:pPr eaLnBrk="1" hangingPunct="1"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8200" cy="3486150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Animal Nutrition and Health was a founding focus.  Since then </a:t>
            </a:r>
            <a:r>
              <a:rPr lang="en-US" dirty="0" err="1" smtClean="0"/>
              <a:t>Kemin</a:t>
            </a:r>
            <a:r>
              <a:rPr lang="en-US" dirty="0" smtClean="0"/>
              <a:t> has branched into 6 industries.  Early products focused on chemicals required for stabilization of feed and food.  Now, trending toward health and nutrition, bio-therapeutics in the animal and human market.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666">
              <a:defRPr/>
            </a:pPr>
            <a:r>
              <a:rPr lang="en-US" sz="1300" dirty="0">
                <a:solidFill>
                  <a:prstClr val="black"/>
                </a:solidFill>
              </a:rPr>
              <a:t>6 core technologies used for </a:t>
            </a:r>
            <a:r>
              <a:rPr lang="en-US" sz="1300" dirty="0" err="1">
                <a:solidFill>
                  <a:prstClr val="black"/>
                </a:solidFill>
              </a:rPr>
              <a:t>Kemin</a:t>
            </a:r>
            <a:r>
              <a:rPr lang="en-US" sz="1300" dirty="0">
                <a:solidFill>
                  <a:prstClr val="black"/>
                </a:solidFill>
              </a:rPr>
              <a:t> products</a:t>
            </a:r>
          </a:p>
          <a:p>
            <a:endParaRPr lang="en-US" dirty="0" smtClean="0"/>
          </a:p>
          <a:p>
            <a:r>
              <a:rPr lang="en-US" dirty="0" err="1" smtClean="0"/>
              <a:t>Kemin</a:t>
            </a:r>
            <a:r>
              <a:rPr lang="en-US" dirty="0" smtClean="0"/>
              <a:t> delivers on our commitmen</a:t>
            </a:r>
            <a:r>
              <a:rPr lang="en-US" baseline="0" dirty="0" smtClean="0"/>
              <a:t>t to our customers and our mission through our “</a:t>
            </a:r>
            <a:r>
              <a:rPr lang="en-US" dirty="0" smtClean="0"/>
              <a:t>Scientific</a:t>
            </a:r>
            <a:r>
              <a:rPr lang="en-US" baseline="0" dirty="0" smtClean="0"/>
              <a:t> Innovation”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5A672-5C0E-4892-96DD-74C61CE8EE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8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6225">
              <a:defRPr/>
            </a:pPr>
            <a:r>
              <a:rPr lang="en-US" dirty="0">
                <a:solidFill>
                  <a:prstClr val="black"/>
                </a:solidFill>
              </a:rPr>
              <a:t>Manufacturing </a:t>
            </a:r>
            <a:r>
              <a:rPr lang="en-US" dirty="0" smtClean="0">
                <a:solidFill>
                  <a:prstClr val="black"/>
                </a:solidFill>
              </a:rPr>
              <a:t>facilities</a:t>
            </a:r>
          </a:p>
          <a:p>
            <a:pPr defTabSz="936225">
              <a:defRPr/>
            </a:pPr>
            <a:r>
              <a:rPr lang="en-US" b="1" u="sng" dirty="0" smtClean="0">
                <a:solidFill>
                  <a:prstClr val="black"/>
                </a:solidFill>
              </a:rPr>
              <a:t>USA</a:t>
            </a:r>
          </a:p>
          <a:p>
            <a:pPr rtl="0"/>
            <a:r>
              <a:rPr lang="en-US" dirty="0" smtClean="0">
                <a:solidFill>
                  <a:prstClr val="black"/>
                </a:solidFill>
              </a:rPr>
              <a:t>Des </a:t>
            </a:r>
            <a:r>
              <a:rPr lang="en-US" dirty="0">
                <a:solidFill>
                  <a:prstClr val="black"/>
                </a:solidFill>
              </a:rPr>
              <a:t>Moines, </a:t>
            </a:r>
            <a:r>
              <a:rPr lang="en-US" dirty="0" smtClean="0">
                <a:solidFill>
                  <a:prstClr val="black"/>
                </a:solidFill>
              </a:rPr>
              <a:t>IA </a:t>
            </a:r>
            <a:r>
              <a:rPr lang="en-US" dirty="0">
                <a:solidFill>
                  <a:prstClr val="black"/>
                </a:solidFill>
              </a:rPr>
              <a:t>was first facility location and corporate </a:t>
            </a:r>
            <a:r>
              <a:rPr lang="en-US" dirty="0" smtClean="0">
                <a:solidFill>
                  <a:prstClr val="black"/>
                </a:solidFill>
              </a:rPr>
              <a:t>headquarters.</a:t>
            </a:r>
            <a:r>
              <a:rPr lang="en-US" sz="13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1300" dirty="0">
                <a:latin typeface="Times New Roman"/>
              </a:rPr>
              <a:t>Other Des Moines manufacturing location is at E. 17</a:t>
            </a:r>
            <a:r>
              <a:rPr lang="en-US" sz="1300" baseline="30000" dirty="0">
                <a:latin typeface="Times New Roman"/>
              </a:rPr>
              <a:t>th</a:t>
            </a:r>
            <a:r>
              <a:rPr lang="en-US" sz="1300" dirty="0">
                <a:latin typeface="Times New Roman"/>
              </a:rPr>
              <a:t> and Guthrie.  </a:t>
            </a:r>
          </a:p>
          <a:p>
            <a:pPr defTabSz="936225">
              <a:defRPr/>
            </a:pPr>
            <a:r>
              <a:rPr lang="en-US" sz="1300" dirty="0">
                <a:solidFill>
                  <a:prstClr val="black"/>
                </a:solidFill>
              </a:rPr>
              <a:t>Verona, Missouri, USA, </a:t>
            </a:r>
            <a:r>
              <a:rPr lang="en-US" sz="1300" dirty="0" err="1">
                <a:solidFill>
                  <a:prstClr val="black"/>
                </a:solidFill>
              </a:rPr>
              <a:t>palatant</a:t>
            </a:r>
            <a:r>
              <a:rPr lang="en-US" sz="1300" dirty="0">
                <a:solidFill>
                  <a:prstClr val="black"/>
                </a:solidFill>
              </a:rPr>
              <a:t> manufacturing facility acquired in 2011 </a:t>
            </a:r>
          </a:p>
          <a:p>
            <a:pPr defTabSz="936225">
              <a:defRPr/>
            </a:pPr>
            <a:r>
              <a:rPr lang="en-US" sz="1000" dirty="0">
                <a:solidFill>
                  <a:srgbClr val="000000"/>
                </a:solidFill>
                <a:latin typeface="Arial Narrow"/>
              </a:rPr>
              <a:t>Port of Houston, Texas</a:t>
            </a:r>
          </a:p>
          <a:p>
            <a:pPr defTabSz="936225">
              <a:defRPr/>
            </a:pPr>
            <a:r>
              <a:rPr lang="en-US" sz="1300" dirty="0">
                <a:solidFill>
                  <a:prstClr val="black"/>
                </a:solidFill>
              </a:rPr>
              <a:t>Indiana drying facility</a:t>
            </a:r>
          </a:p>
          <a:p>
            <a:pPr defTabSz="936225">
              <a:defRPr/>
            </a:pPr>
            <a:endParaRPr lang="en-US" sz="1300" dirty="0">
              <a:solidFill>
                <a:prstClr val="black"/>
              </a:solidFill>
            </a:endParaRPr>
          </a:p>
          <a:p>
            <a:pPr defTabSz="936225">
              <a:defRPr/>
            </a:pPr>
            <a:r>
              <a:rPr lang="en-US" sz="1300" b="1" u="sng" dirty="0">
                <a:solidFill>
                  <a:prstClr val="black"/>
                </a:solidFill>
              </a:rPr>
              <a:t>Belgium</a:t>
            </a:r>
            <a:r>
              <a:rPr lang="en-US" sz="1300" dirty="0">
                <a:solidFill>
                  <a:prstClr val="black"/>
                </a:solidFill>
              </a:rPr>
              <a:t> - </a:t>
            </a:r>
            <a:r>
              <a:rPr lang="en-US" sz="1300" dirty="0" err="1">
                <a:solidFill>
                  <a:prstClr val="black"/>
                </a:solidFill>
              </a:rPr>
              <a:t>Herentals</a:t>
            </a:r>
            <a:endParaRPr lang="en-US" sz="1300" dirty="0">
              <a:solidFill>
                <a:prstClr val="black"/>
              </a:solidFill>
            </a:endParaRPr>
          </a:p>
          <a:p>
            <a:pPr defTabSz="936225">
              <a:defRPr/>
            </a:pPr>
            <a:endParaRPr lang="en-US" sz="1300" dirty="0">
              <a:solidFill>
                <a:prstClr val="black"/>
              </a:solidFill>
            </a:endParaRPr>
          </a:p>
          <a:p>
            <a:pPr defTabSz="936225">
              <a:defRPr/>
            </a:pPr>
            <a:r>
              <a:rPr lang="en-US" sz="1300" b="1" u="sng" dirty="0">
                <a:solidFill>
                  <a:prstClr val="black"/>
                </a:solidFill>
              </a:rPr>
              <a:t>Brazil </a:t>
            </a:r>
            <a:r>
              <a:rPr lang="en-US" sz="1300" dirty="0">
                <a:solidFill>
                  <a:prstClr val="black"/>
                </a:solidFill>
              </a:rPr>
              <a:t>- Sao Paulo &amp; </a:t>
            </a:r>
            <a:r>
              <a:rPr lang="en-US" sz="1000" dirty="0" err="1">
                <a:solidFill>
                  <a:srgbClr val="000000"/>
                </a:solidFill>
                <a:latin typeface="Arial Narrow"/>
              </a:rPr>
              <a:t>Vargeao</a:t>
            </a:r>
            <a:endParaRPr lang="en-US" sz="1300" dirty="0">
              <a:solidFill>
                <a:prstClr val="black"/>
              </a:solidFill>
            </a:endParaRPr>
          </a:p>
          <a:p>
            <a:pPr defTabSz="936225">
              <a:defRPr/>
            </a:pPr>
            <a:endParaRPr lang="en-US" sz="1300" dirty="0">
              <a:solidFill>
                <a:prstClr val="black"/>
              </a:solidFill>
            </a:endParaRPr>
          </a:p>
          <a:p>
            <a:pPr defTabSz="936225">
              <a:defRPr/>
            </a:pPr>
            <a:r>
              <a:rPr lang="en-US" sz="1300" b="1" u="sng" dirty="0">
                <a:solidFill>
                  <a:prstClr val="black"/>
                </a:solidFill>
              </a:rPr>
              <a:t>India</a:t>
            </a:r>
            <a:r>
              <a:rPr lang="en-US" sz="1300" dirty="0">
                <a:solidFill>
                  <a:prstClr val="black"/>
                </a:solidFill>
              </a:rPr>
              <a:t> - Chennai </a:t>
            </a:r>
          </a:p>
          <a:p>
            <a:pPr defTabSz="936225">
              <a:defRPr/>
            </a:pPr>
            <a:endParaRPr lang="en-US" sz="1300" dirty="0">
              <a:solidFill>
                <a:prstClr val="black"/>
              </a:solidFill>
            </a:endParaRPr>
          </a:p>
          <a:p>
            <a:pPr defTabSz="936225">
              <a:defRPr/>
            </a:pPr>
            <a:r>
              <a:rPr lang="en-US" sz="1300" b="1" u="sng" dirty="0">
                <a:solidFill>
                  <a:prstClr val="black"/>
                </a:solidFill>
              </a:rPr>
              <a:t>Singapore</a:t>
            </a:r>
          </a:p>
          <a:p>
            <a:pPr defTabSz="936225">
              <a:defRPr/>
            </a:pPr>
            <a:endParaRPr lang="en-US" sz="1300" b="1" u="sng" dirty="0">
              <a:solidFill>
                <a:prstClr val="black"/>
              </a:solidFill>
            </a:endParaRPr>
          </a:p>
          <a:p>
            <a:pPr defTabSz="936225">
              <a:defRPr/>
            </a:pPr>
            <a:r>
              <a:rPr lang="en-US" b="1" u="sng" dirty="0" smtClean="0">
                <a:solidFill>
                  <a:prstClr val="black"/>
                </a:solidFill>
              </a:rPr>
              <a:t>China</a:t>
            </a:r>
          </a:p>
          <a:p>
            <a:pPr defTabSz="936225">
              <a:defRPr/>
            </a:pPr>
            <a:r>
              <a:rPr lang="en-US" sz="1300" dirty="0">
                <a:solidFill>
                  <a:prstClr val="black"/>
                </a:solidFill>
                <a:latin typeface="Arial Narrow"/>
                <a:ea typeface="Arial Narrow"/>
                <a:cs typeface="Times New Roman"/>
              </a:rPr>
              <a:t>Zhuhai &amp; Ningbo; </a:t>
            </a:r>
            <a:r>
              <a:rPr lang="en-US" sz="1300" dirty="0" err="1">
                <a:solidFill>
                  <a:prstClr val="black"/>
                </a:solidFill>
                <a:latin typeface="Arial Narrow"/>
                <a:ea typeface="Arial Narrow"/>
                <a:cs typeface="Times New Roman"/>
              </a:rPr>
              <a:t>Kemin</a:t>
            </a:r>
            <a:r>
              <a:rPr lang="en-US" sz="1300" dirty="0">
                <a:solidFill>
                  <a:prstClr val="black"/>
                </a:solidFill>
                <a:latin typeface="Arial Narrow"/>
                <a:ea typeface="Arial Narrow"/>
                <a:cs typeface="Times New Roman"/>
              </a:rPr>
              <a:t> Bioscience Ningbo (KBN), a natural plant extract manufacturing facility, was acquired in 2012.</a:t>
            </a:r>
            <a:endParaRPr lang="en-US" sz="1300" dirty="0">
              <a:solidFill>
                <a:prstClr val="black"/>
              </a:solidFill>
            </a:endParaRPr>
          </a:p>
          <a:p>
            <a:pPr defTabSz="936225">
              <a:defRPr/>
            </a:pPr>
            <a:endParaRPr lang="en-US" sz="1300" dirty="0">
              <a:solidFill>
                <a:prstClr val="black"/>
              </a:solidFill>
            </a:endParaRPr>
          </a:p>
          <a:p>
            <a:pPr defTabSz="936225">
              <a:defRPr/>
            </a:pPr>
            <a:r>
              <a:rPr lang="en-US" b="1" u="sng" dirty="0" smtClean="0">
                <a:solidFill>
                  <a:prstClr val="black"/>
                </a:solidFill>
              </a:rPr>
              <a:t>Italy</a:t>
            </a:r>
            <a:r>
              <a:rPr lang="en-US" b="0" u="none" baseline="0" dirty="0" smtClean="0">
                <a:solidFill>
                  <a:prstClr val="black"/>
                </a:solidFill>
              </a:rPr>
              <a:t> – </a:t>
            </a:r>
            <a:r>
              <a:rPr lang="en-US" sz="1000" dirty="0" err="1">
                <a:solidFill>
                  <a:srgbClr val="000000"/>
                </a:solidFill>
                <a:latin typeface="Arial Narrow"/>
              </a:rPr>
              <a:t>Cavriago</a:t>
            </a:r>
            <a:r>
              <a:rPr lang="en-US" sz="1000" dirty="0">
                <a:solidFill>
                  <a:srgbClr val="000000"/>
                </a:solidFill>
                <a:latin typeface="Arial Narrow"/>
              </a:rPr>
              <a:t> &amp; </a:t>
            </a:r>
            <a:r>
              <a:rPr lang="en-US" sz="1300" dirty="0" err="1">
                <a:solidFill>
                  <a:prstClr val="black"/>
                </a:solidFill>
              </a:rPr>
              <a:t>Veronnella</a:t>
            </a:r>
            <a:r>
              <a:rPr lang="en-US" sz="1300" dirty="0">
                <a:solidFill>
                  <a:prstClr val="black"/>
                </a:solidFill>
              </a:rPr>
              <a:t>, the most recent facility built in 2010</a:t>
            </a:r>
          </a:p>
          <a:p>
            <a:pPr defTabSz="936225">
              <a:defRPr/>
            </a:pPr>
            <a:endParaRPr lang="en-US" sz="1300" dirty="0">
              <a:solidFill>
                <a:prstClr val="black"/>
              </a:solidFill>
            </a:endParaRPr>
          </a:p>
          <a:p>
            <a:pPr defTabSz="936225">
              <a:defRPr/>
            </a:pPr>
            <a:r>
              <a:rPr lang="en-US" b="1" u="sng" dirty="0" smtClean="0">
                <a:solidFill>
                  <a:prstClr val="black"/>
                </a:solidFill>
              </a:rPr>
              <a:t>South Africa </a:t>
            </a:r>
            <a:r>
              <a:rPr lang="en-US" b="1" dirty="0" smtClean="0">
                <a:solidFill>
                  <a:prstClr val="black"/>
                </a:solidFill>
              </a:rPr>
              <a:t>–</a:t>
            </a:r>
            <a:r>
              <a:rPr lang="en-US" b="1" baseline="0" dirty="0" smtClean="0">
                <a:solidFill>
                  <a:prstClr val="black"/>
                </a:solidFill>
              </a:rPr>
              <a:t> </a:t>
            </a:r>
            <a:r>
              <a:rPr lang="en-US" b="0" dirty="0" smtClean="0">
                <a:solidFill>
                  <a:prstClr val="black"/>
                </a:solidFill>
              </a:rPr>
              <a:t>Johannesburg</a:t>
            </a:r>
          </a:p>
          <a:p>
            <a:pPr defTabSz="936225">
              <a:defRPr/>
            </a:pPr>
            <a:endParaRPr lang="en-US" b="0" dirty="0" smtClean="0">
              <a:solidFill>
                <a:prstClr val="black"/>
              </a:solidFill>
            </a:endParaRPr>
          </a:p>
          <a:p>
            <a:pPr defTabSz="936225">
              <a:defRPr/>
            </a:pPr>
            <a:r>
              <a:rPr lang="en-US" b="1" u="sng" smtClean="0">
                <a:solidFill>
                  <a:prstClr val="black"/>
                </a:solidFill>
              </a:rPr>
              <a:t>Portugal</a:t>
            </a:r>
            <a:endParaRPr lang="en-US" b="0" dirty="0" smtClean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5A672-5C0E-4892-96DD-74C61CE8EE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5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481B414D-2369-4FE8-A176-CA410EED92B2}" type="slidenum">
              <a:rPr lang="ru-RU" altLang="ru-RU"/>
              <a:pPr>
                <a:spcBef>
                  <a:spcPct val="0"/>
                </a:spcBef>
              </a:pPr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General remarks about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742DE-84C8-4C9C-AA03-4F9601AD34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163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742DE-84C8-4C9C-AA03-4F9601AD34B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67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79513" y="696913"/>
            <a:ext cx="4651375" cy="34877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1300" dirty="0" smtClean="0"/>
              <a:t>Как сообщает журнал </a:t>
            </a:r>
            <a:r>
              <a:rPr lang="ru-RU" sz="1300" dirty="0" err="1" smtClean="0"/>
              <a:t>АгроИнвестор</a:t>
            </a:r>
            <a:r>
              <a:rPr lang="ru-RU" sz="1300" dirty="0" smtClean="0"/>
              <a:t>, при нейтральном сценарии развития животноводства и птицеводства, если темпы их прироста радикально не изменятся, то к 2020 году объем рынка комбикормов вырастет</a:t>
            </a:r>
            <a:r>
              <a:rPr lang="ru-RU" sz="1300" baseline="0" dirty="0" smtClean="0"/>
              <a:t> до 32 млн. тонн. При этом, как заявил в конце июня президент союза </a:t>
            </a:r>
            <a:r>
              <a:rPr lang="ru-RU" sz="1300" baseline="0" dirty="0" err="1" smtClean="0"/>
              <a:t>комбикормщиков</a:t>
            </a:r>
            <a:r>
              <a:rPr lang="ru-RU" sz="1300" baseline="0" dirty="0" smtClean="0"/>
              <a:t> на конференции «Комбикорма – 2015» Валерий Афанасьев, темпы прироста ожидаются следующие: 3-4% комбикорма для птицы; 6-8% комбикорма для свиней; 0,5-1% комбикорма для КРС.  Доля </a:t>
            </a:r>
            <a:r>
              <a:rPr lang="ru-RU" sz="1300" baseline="0" dirty="0" err="1" smtClean="0"/>
              <a:t>агрохолдингов</a:t>
            </a:r>
            <a:r>
              <a:rPr lang="ru-RU" sz="1300" baseline="0" dirty="0" smtClean="0"/>
              <a:t> на рынке комбикормов продолжит расти: компании заявляют о планах увеличения производства мяса и птицы, а значит, станут расширяться и их мощности по выпуску кормов. Независимые комбикормовые предприятия, наоборот станут сокращать объемы, поскольку спрос на их продукцию будет снижаться. Их будущее – работа с кооперативами и фермерами. Рынок постепенно станет переходить к модели – концентрации производства в </a:t>
            </a:r>
            <a:r>
              <a:rPr lang="ru-RU" sz="1300" baseline="0" dirty="0" err="1" smtClean="0"/>
              <a:t>агрохолдингах</a:t>
            </a:r>
            <a:r>
              <a:rPr lang="ru-RU" sz="1300" baseline="0" dirty="0" smtClean="0"/>
              <a:t>.</a:t>
            </a:r>
          </a:p>
          <a:p>
            <a:r>
              <a:rPr lang="ru-RU" sz="1300" baseline="0" dirty="0" smtClean="0"/>
              <a:t>Собственное производство дает гарантию качества, независимость от поставщиков и от колебания цен на рынке зерна.</a:t>
            </a:r>
          </a:p>
          <a:p>
            <a:r>
              <a:rPr lang="ru-RU" sz="1300" baseline="0" dirty="0" smtClean="0"/>
              <a:t>За последние 5 лет в России холдингами введено в эксплуатацию около 50 комбикормовых заводов, при том, что в год в среднем по стране вводится 12-15 комбикормовых заводов.</a:t>
            </a:r>
          </a:p>
          <a:p>
            <a:r>
              <a:rPr lang="ru-RU" sz="1300" baseline="0" dirty="0" smtClean="0"/>
              <a:t>Так по заявлению гендиректора «Черкизово-Кормопроизводство», сейчас прорабатываются вопрос увеличения объема производства и продажи комбикормов – В этом году рассчитываем выйти на объем 2 </a:t>
            </a:r>
            <a:r>
              <a:rPr lang="ru-RU" sz="1300" baseline="0" dirty="0" err="1" smtClean="0"/>
              <a:t>млн</a:t>
            </a:r>
            <a:r>
              <a:rPr lang="ru-RU" sz="1300" baseline="0" dirty="0" smtClean="0"/>
              <a:t> тонн продукции и часть продать. </a:t>
            </a:r>
          </a:p>
          <a:p>
            <a:r>
              <a:rPr lang="ru-RU" sz="1300" baseline="0" dirty="0" smtClean="0"/>
              <a:t>Крупнейший в стране производитель комбикорма – </a:t>
            </a:r>
            <a:r>
              <a:rPr lang="ru-RU" sz="1300" baseline="0" dirty="0" err="1" smtClean="0"/>
              <a:t>Мираторг</a:t>
            </a:r>
            <a:r>
              <a:rPr lang="ru-RU" sz="1300" baseline="0" dirty="0" smtClean="0"/>
              <a:t>, это 4 высокотехнологичных полностью автоматизированных предприятия, сертифицированных по международным стандартам ИСО, общей мощностью 1,5 млн. тонн комбикормов в год, сообщил в конце прошлого года о планах расширения кормового производства.</a:t>
            </a:r>
          </a:p>
          <a:p>
            <a:r>
              <a:rPr lang="ru-RU" sz="1300" baseline="0" dirty="0" smtClean="0"/>
              <a:t>Башкирская мясная компания, в 2016 году планирует достичь производства 42 тыс. тонн мяса. Потребность в кормах при этом составит порядка 130 тыс. тонн в год, поэтому в качестве первоочередной задачи рассматривают вариант строительство комбикормового завода с нуля или покупку действующего предприятия.</a:t>
            </a:r>
          </a:p>
          <a:p>
            <a:r>
              <a:rPr lang="ru-RU" sz="1300" baseline="0" dirty="0" smtClean="0"/>
              <a:t>Сейчас построить новый комбикормовый завод под силу только крупным развивающимся </a:t>
            </a:r>
            <a:r>
              <a:rPr lang="ru-RU" sz="1300" baseline="0" dirty="0" err="1" smtClean="0"/>
              <a:t>агрохолдингам</a:t>
            </a:r>
            <a:r>
              <a:rPr lang="ru-RU" sz="1300" baseline="0" dirty="0" smtClean="0"/>
              <a:t>, то есть модель вертикальной интеграции набирает силу. Недостатком такой модели можно назвать изначально большие затраты на постройку комбикормового завода, его оснащение, модернизацию. Однако они довольно быстро окупаются – примерно за 5-8 лет. (</a:t>
            </a:r>
            <a:r>
              <a:rPr lang="ru-RU" sz="1300" baseline="0" dirty="0" err="1" smtClean="0"/>
              <a:t>Мегамикс</a:t>
            </a:r>
            <a:r>
              <a:rPr lang="ru-RU" sz="1300" baseline="0" dirty="0" smtClean="0"/>
              <a:t>, Барыкин)</a:t>
            </a:r>
          </a:p>
          <a:p>
            <a:r>
              <a:rPr lang="ru-RU" sz="1300" i="0" baseline="0" dirty="0" smtClean="0"/>
              <a:t>Кроме того, в последние 5 лет наблюдается тренд увеличения производства зерна животноводческими </a:t>
            </a:r>
            <a:r>
              <a:rPr lang="ru-RU" sz="1300" i="0" baseline="0" dirty="0" err="1" smtClean="0"/>
              <a:t>агрохолдингами</a:t>
            </a:r>
            <a:r>
              <a:rPr lang="ru-RU" sz="1300" i="0" baseline="0" dirty="0" smtClean="0"/>
              <a:t>, их растениеводческие подразделения ориентированы на достижение более чем 40%-ной самообеспеченности сырьем. </a:t>
            </a:r>
          </a:p>
          <a:p>
            <a:r>
              <a:rPr lang="ru-RU" sz="1300" baseline="0" dirty="0" smtClean="0"/>
              <a:t>Поэтому на сегодняшний день своя линия по выработке кормов – одно из слагаемых успеха крупных игроков </a:t>
            </a:r>
            <a:r>
              <a:rPr lang="ru-RU" sz="1300" baseline="0" dirty="0" err="1" smtClean="0"/>
              <a:t>агросектора</a:t>
            </a:r>
            <a:r>
              <a:rPr lang="ru-RU" sz="1300" baseline="0" dirty="0" smtClean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14914-3A02-40B1-A1AB-2F816654183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79513" y="696913"/>
            <a:ext cx="4651375" cy="34877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sz="1300" dirty="0" smtClean="0"/>
              <a:t>Если</a:t>
            </a:r>
            <a:r>
              <a:rPr lang="ru-RU" sz="1300" baseline="0" dirty="0" smtClean="0"/>
              <a:t> смотреть производство мяса в динамике, то по итогу 2014 года наибольший рост показало производство свинины – почти 19%. Далее птица – 10%. А производство говядины снизилось. То есть в целом увеличивается количество произведенного мяса. Пока будет увеличиваться производство мяса, спрос на комбикорма будет расти. По словам президента Мясного совета Единого экономического пространства </a:t>
            </a:r>
            <a:r>
              <a:rPr lang="ru-RU" sz="1300" baseline="0" dirty="0" err="1" smtClean="0"/>
              <a:t>Мушега</a:t>
            </a:r>
            <a:r>
              <a:rPr lang="ru-RU" sz="1300" baseline="0" dirty="0" smtClean="0"/>
              <a:t> Мамиконяна, возможны три сценария развития ситуации в 2015 году: потребление мяса может снизиться на 5%, 10% или 15% в зависимости от обстановки в стране и доходов населения. В тяжелых экономических условиях люди переходят с более ценных с пищевой точки зрения белковых продуктов — мяса и рыбы — на менее ценные, но более калорийные. Так, в прошлом году уже увеличилось потребление хлеба и мучных изделий. Запас прочности у мясной отрасли еще есть – сокращение спроса может не превысить сокращение импорта, и российские производители не пострадают (хотя и сильно не нарастят производство). Но снижение потребления на 15% — это предел, который можно выдержать. Если оно снизится еще, то тогда собственное производство может превысить спрос, что повлечет банкротства и уход с рынка части игроков. Как следствие, приведет к снижению потребности в комбикормах.</a:t>
            </a:r>
          </a:p>
          <a:p>
            <a:r>
              <a:rPr lang="ru-RU" sz="1300" baseline="0" dirty="0" smtClean="0"/>
              <a:t>В декабре гендиректор группы «Черкизово», одного из крупнейших в России производителей мяса, Сергей Михайлов также заявлял о том, что ожидает падения потребления мяса в России в 2015 г. не менее чем на 5%. Исключение составит птица, чье потребление, по мнению Михайлова, не изменится.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14914-3A02-40B1-A1AB-2F816654183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BE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altLang="nl-BE"/>
              <a:t>22.11.15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C956321-E38C-4A4C-9D9C-B38B7A78DE03}" type="slidenum">
              <a:rPr lang="nl-BE" altLang="nl-BE"/>
              <a:pPr/>
              <a:t>‹#›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07694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altLang="nl-BE"/>
              <a:t>22.11.15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9856665-897B-46A6-96D2-1352141E81AB}" type="slidenum">
              <a:rPr lang="nl-BE" altLang="nl-BE"/>
              <a:pPr/>
              <a:t>‹#›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71095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3050"/>
            <a:ext cx="2055935" cy="5856288"/>
          </a:xfrm>
        </p:spPr>
        <p:txBody>
          <a:bodyPr vert="eaVert"/>
          <a:lstStyle/>
          <a:p>
            <a:r>
              <a:rPr lang="nl-BE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31523" cy="5856288"/>
          </a:xfrm>
        </p:spPr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altLang="nl-BE"/>
              <a:t>22.11.15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811AE90-FDD6-4A97-90B4-53BDA547F703}" type="slidenum">
              <a:rPr lang="nl-BE" altLang="nl-BE"/>
              <a:pPr/>
              <a:t>‹#›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211683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obje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5715000" y="76200"/>
            <a:ext cx="3429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934200" cy="5635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7620000" cy="38862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8412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8" t="19675" b="21301"/>
          <a:stretch/>
        </p:blipFill>
        <p:spPr>
          <a:xfrm>
            <a:off x="416960" y="5943600"/>
            <a:ext cx="4041169" cy="61158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010400" y="0"/>
            <a:ext cx="2133600" cy="1179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5181600" y="0"/>
            <a:ext cx="3962400" cy="1179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-76200" y="-76200"/>
            <a:ext cx="228600" cy="6934201"/>
          </a:xfrm>
          <a:prstGeom prst="rect">
            <a:avLst/>
          </a:prstGeom>
          <a:solidFill>
            <a:srgbClr val="DC2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429000"/>
            <a:ext cx="7772400" cy="860425"/>
          </a:xfrm>
        </p:spPr>
        <p:txBody>
          <a:bodyPr>
            <a:noAutofit/>
          </a:bodyPr>
          <a:lstStyle>
            <a:lvl1pPr algn="r">
              <a:defRPr sz="4800" b="1" baseline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4800" b="1" spc="-200" baseline="0" dirty="0" smtClean="0">
                <a:latin typeface="Arial" pitchFamily="34" charset="0"/>
                <a:cs typeface="Arial" pitchFamily="34" charset="0"/>
              </a:rPr>
              <a:t>Title of Presentation</a:t>
            </a:r>
            <a:endParaRPr lang="en-US" sz="4800" b="1" spc="-200" baseline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57400" y="4191000"/>
            <a:ext cx="6400800" cy="533400"/>
          </a:xfrm>
        </p:spPr>
        <p:txBody>
          <a:bodyPr>
            <a:normAutofit/>
          </a:bodyPr>
          <a:lstStyle>
            <a:lvl1pPr marL="0" indent="0" algn="r">
              <a:buNone/>
              <a:defRPr sz="2000" b="0" baseline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956" y="1981200"/>
            <a:ext cx="4900244" cy="10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78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6324600" y="0"/>
            <a:ext cx="28194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078" y="1447800"/>
            <a:ext cx="7620000" cy="3886200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1366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altLang="nl-BE"/>
              <a:t>22.11.15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EB821F0-83B2-4E43-8667-970B85D751D6}" type="slidenum">
              <a:rPr lang="nl-BE" altLang="nl-BE"/>
              <a:pPr/>
              <a:t>‹#›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31210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altLang="nl-BE"/>
              <a:t>22.11.15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4A6167A-5089-41ED-B6B2-92EA4280A0CF}" type="slidenum">
              <a:rPr lang="nl-BE" altLang="nl-BE"/>
              <a:pPr/>
              <a:t>‹#›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232695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4"/>
            <a:ext cx="4042997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873" y="1604964"/>
            <a:ext cx="4044462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altLang="nl-BE"/>
              <a:t>22.11.15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96F630E-AE0E-4BEB-B380-26886278F4EA}" type="slidenum">
              <a:rPr lang="nl-BE" altLang="nl-BE"/>
              <a:pPr/>
              <a:t>‹#›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14544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BE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altLang="nl-BE"/>
              <a:t>22.11.15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5D11E02-C828-4B89-B33E-8117BC04ADD5}" type="slidenum">
              <a:rPr lang="nl-BE" altLang="nl-BE"/>
              <a:pPr/>
              <a:t>‹#›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0603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altLang="nl-BE"/>
              <a:t>22.11.15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C340CEC-C2FB-4C67-BF4B-53B6F57EB90C}" type="slidenum">
              <a:rPr lang="nl-BE" altLang="nl-BE"/>
              <a:pPr/>
              <a:t>‹#›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7327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altLang="nl-BE"/>
              <a:t>22.11.15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9C846B2-AA33-4157-8824-9F4A16336564}" type="slidenum">
              <a:rPr lang="nl-BE" altLang="nl-BE"/>
              <a:pPr/>
              <a:t>‹#›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9447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altLang="nl-BE"/>
              <a:t>22.11.15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0FB9FFF-7ABF-474D-A2C4-5D748C012F21}" type="slidenum">
              <a:rPr lang="nl-BE" altLang="nl-BE"/>
              <a:pPr/>
              <a:t>‹#›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15372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Click icon to add picture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altLang="nl-BE"/>
              <a:t>22.11.15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035F33B-E424-4358-B409-4D718A7C1307}" type="slidenum">
              <a:rPr lang="nl-BE" altLang="nl-BE"/>
              <a:pPr/>
              <a:t>‹#›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402144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6567488"/>
            <a:ext cx="9144000" cy="290512"/>
          </a:xfrm>
          <a:prstGeom prst="rect">
            <a:avLst/>
          </a:prstGeom>
          <a:solidFill>
            <a:srgbClr val="DC291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560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nl-BE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04800" y="6445251"/>
            <a:ext cx="5029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altLang="nl-BE" sz="900"/>
              <a:t>© Kemin Industries, Inc. and its group of companies, 2015. All rights reserved. ®™ Trademarks of Kemin Industries, Inc., U.S.A.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92" b="24197"/>
          <a:stretch>
            <a:fillRect/>
          </a:stretch>
        </p:blipFill>
        <p:spPr bwMode="auto">
          <a:xfrm>
            <a:off x="76201" y="5715001"/>
            <a:ext cx="158115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60292" b="2419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13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nl-BE" altLang="nl-BE"/>
              <a:t>22.11.15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nl-BE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1" y="6356350"/>
            <a:ext cx="213213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5FFCCB76-8215-40D1-A459-E9A43C26B83A}" type="slidenum">
              <a:rPr lang="nl-BE" altLang="nl-BE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‹#›</a:t>
            </a:fld>
            <a:endParaRPr lang="nl-BE" altLang="nl-BE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13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nl-BE" smtClean="0"/>
              <a:t>Для правки текста заголовка щелкните мышью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4"/>
            <a:ext cx="822813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411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nl-BE" smtClean="0"/>
              <a:t>Для правки структуры щелкните мышью</a:t>
            </a:r>
          </a:p>
          <a:p>
            <a:pPr lvl="1"/>
            <a:r>
              <a:rPr lang="nl-BE" altLang="nl-BE" smtClean="0"/>
              <a:t>Второй уровень структуры</a:t>
            </a:r>
          </a:p>
          <a:p>
            <a:pPr lvl="2"/>
            <a:r>
              <a:rPr lang="nl-BE" altLang="nl-BE" smtClean="0"/>
              <a:t>Третий уровень структуры</a:t>
            </a:r>
          </a:p>
          <a:p>
            <a:pPr lvl="3"/>
            <a:r>
              <a:rPr lang="nl-BE" altLang="nl-BE" smtClean="0"/>
              <a:t>Четвёртый уровень структуры</a:t>
            </a:r>
          </a:p>
          <a:p>
            <a:pPr lvl="4"/>
            <a:r>
              <a:rPr lang="nl-BE" altLang="nl-BE" smtClean="0"/>
              <a:t>Пятый уровень структуры</a:t>
            </a:r>
          </a:p>
          <a:p>
            <a:pPr lvl="4"/>
            <a:r>
              <a:rPr lang="nl-BE" altLang="nl-BE" smtClean="0"/>
              <a:t>Шестой уровень структуры</a:t>
            </a:r>
          </a:p>
          <a:p>
            <a:pPr lvl="4"/>
            <a:r>
              <a:rPr lang="nl-BE" altLang="nl-BE" smtClean="0"/>
              <a:t>Седьмой уровень структуры</a:t>
            </a:r>
          </a:p>
          <a:p>
            <a:pPr lvl="4"/>
            <a:r>
              <a:rPr lang="nl-BE" altLang="nl-BE" smtClean="0"/>
              <a:t>Восьмой уровень структуры</a:t>
            </a:r>
          </a:p>
          <a:p>
            <a:pPr lvl="4"/>
            <a:r>
              <a:rPr lang="nl-BE" altLang="nl-BE" smtClean="0"/>
              <a:t>Девятый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378767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hf sldNum="0" hdr="0" ftr="0"/>
  <p:txStyles>
    <p:titleStyle>
      <a:lvl1pPr algn="l" defTabSz="449263" rtl="0" eaLnBrk="1" fontAlgn="base" hangingPunct="1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 Narrow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 Narrow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 Narrow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 Narrow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 Narrow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 Narrow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 Narrow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 Narrow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5" Type="http://schemas.openxmlformats.org/officeDocument/2006/relationships/image" Target="../media/image28.jpe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4.png"/><Relationship Id="rId4" Type="http://schemas.openxmlformats.org/officeDocument/2006/relationships/oleObject" Target="../embeddings/Microsoft_Excel_97-2003_Worksheet1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048" y="3216647"/>
            <a:ext cx="7772400" cy="860425"/>
          </a:xfrm>
        </p:spPr>
        <p:txBody>
          <a:bodyPr/>
          <a:lstStyle/>
          <a:p>
            <a:r>
              <a:rPr lang="en-US" sz="4400" dirty="0"/>
              <a:t>Russian Business Plan Going Forward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911824"/>
            <a:ext cx="6400800" cy="533400"/>
          </a:xfrm>
        </p:spPr>
        <p:txBody>
          <a:bodyPr/>
          <a:lstStyle/>
          <a:p>
            <a:r>
              <a:rPr lang="en-US" dirty="0" smtClean="0"/>
              <a:t>Moscow Economi</a:t>
            </a:r>
            <a:r>
              <a:rPr lang="en-US" dirty="0" smtClean="0"/>
              <a:t>c Forum. Moscow State University. 2016.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94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6021288"/>
            <a:ext cx="5915982" cy="69763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79512" y="764704"/>
            <a:ext cx="8496944" cy="504056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01" y="1988840"/>
            <a:ext cx="4316707" cy="251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120"/>
          <p:cNvSpPr>
            <a:spLocks noChangeArrowheads="1"/>
          </p:cNvSpPr>
          <p:nvPr/>
        </p:nvSpPr>
        <p:spPr bwMode="auto">
          <a:xfrm>
            <a:off x="4499992" y="1124744"/>
            <a:ext cx="3384376" cy="3108543"/>
          </a:xfrm>
          <a:prstGeom prst="rect">
            <a:avLst/>
          </a:prstGeom>
          <a:solidFill>
            <a:srgbClr val="B5BCA8"/>
          </a:solidFill>
          <a:ln>
            <a:noFill/>
          </a:ln>
          <a:extLst/>
        </p:spPr>
        <p:txBody>
          <a:bodyPr wrap="square">
            <a:spAutoFit/>
          </a:bodyPr>
          <a:lstStyle>
            <a:lvl1pPr algn="l" eaLnBrk="0" hangingPunct="0">
              <a:spcBef>
                <a:spcPts val="800"/>
              </a:spcBef>
              <a:buChar char="•"/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algn="l" eaLnBrk="0" hangingPunct="0">
              <a:spcBef>
                <a:spcPts val="700"/>
              </a:spcBef>
              <a:buChar char="–"/>
              <a:defRPr sz="2800">
                <a:solidFill>
                  <a:srgbClr val="000000"/>
                </a:solidFill>
                <a:latin typeface="Calibri" pitchFamily="34" charset="0"/>
              </a:defRPr>
            </a:lvl2pPr>
            <a:lvl3pPr algn="l"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3pPr>
            <a:lvl4pPr algn="l" eaLnBrk="0" hangingPunct="0">
              <a:spcBef>
                <a:spcPts val="500"/>
              </a:spcBef>
              <a:buChar char="–"/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algn="l" eaLnBrk="0" hangingPunct="0">
              <a:spcBef>
                <a:spcPts val="500"/>
              </a:spcBef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nl-BE" sz="1400" dirty="0">
              <a:solidFill>
                <a:schemeClr val="tx1"/>
              </a:solidFill>
              <a:latin typeface="Arial" charset="0"/>
            </a:endParaRPr>
          </a:p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BE" sz="1400" b="1" dirty="0" smtClean="0">
                <a:solidFill>
                  <a:schemeClr val="tx1"/>
                </a:solidFill>
                <a:latin typeface="Arial" charset="0"/>
              </a:rPr>
              <a:t>Location</a:t>
            </a:r>
            <a:r>
              <a:rPr lang="en-US" altLang="nl-BE" sz="1400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en-US" altLang="nl-BE" sz="1400" dirty="0">
                <a:solidFill>
                  <a:schemeClr val="tx1"/>
                </a:solidFill>
                <a:latin typeface="Arial" charset="0"/>
              </a:rPr>
            </a:br>
            <a:r>
              <a:rPr lang="en-US" altLang="nl-BE" sz="1400" dirty="0" smtClean="0">
                <a:solidFill>
                  <a:schemeClr val="tx1"/>
                </a:solidFill>
                <a:latin typeface="Arial" charset="0"/>
              </a:rPr>
              <a:t>Close to our customers : pig + poultry</a:t>
            </a:r>
          </a:p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BE" sz="1400" dirty="0" smtClean="0">
                <a:solidFill>
                  <a:schemeClr val="tx1"/>
                </a:solidFill>
                <a:latin typeface="Arial" charset="0"/>
              </a:rPr>
              <a:t>Advantageous </a:t>
            </a:r>
            <a:r>
              <a:rPr lang="en-US" altLang="nl-BE" sz="1400" dirty="0">
                <a:solidFill>
                  <a:schemeClr val="tx1"/>
                </a:solidFill>
                <a:latin typeface="Arial" charset="0"/>
              </a:rPr>
              <a:t>logistics location:</a:t>
            </a:r>
            <a:endParaRPr lang="ru-RU" altLang="nl-BE" sz="1400" dirty="0">
              <a:solidFill>
                <a:schemeClr val="tx1"/>
              </a:solidFill>
              <a:latin typeface="Arial" charset="0"/>
            </a:endParaRPr>
          </a:p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BE" sz="1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nl-BE" sz="1400" dirty="0" smtClean="0">
                <a:solidFill>
                  <a:schemeClr val="tx1"/>
                </a:solidFill>
                <a:latin typeface="Arial" charset="0"/>
              </a:rPr>
              <a:t>  Federal Highways M4-M6</a:t>
            </a:r>
          </a:p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BE" sz="1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nl-BE" sz="1400" dirty="0" smtClean="0">
                <a:solidFill>
                  <a:schemeClr val="tx1"/>
                </a:solidFill>
                <a:latin typeface="Arial" charset="0"/>
              </a:rPr>
              <a:t>  airport, railways</a:t>
            </a:r>
          </a:p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BE" sz="1400" dirty="0" smtClean="0">
                <a:solidFill>
                  <a:schemeClr val="tx1"/>
                </a:solidFill>
                <a:latin typeface="Arial" charset="0"/>
              </a:rPr>
              <a:t>SEZ: Special Economic Zone</a:t>
            </a:r>
          </a:p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1400" dirty="0" smtClean="0">
                <a:solidFill>
                  <a:schemeClr val="tx1"/>
                </a:solidFill>
                <a:latin typeface="Arial" charset="0"/>
              </a:rPr>
              <a:t>   Low cost of Land</a:t>
            </a:r>
          </a:p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1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nl-BE" altLang="nl-BE" sz="1400" dirty="0" smtClean="0">
                <a:solidFill>
                  <a:schemeClr val="tx1"/>
                </a:solidFill>
                <a:latin typeface="Arial" charset="0"/>
              </a:rPr>
              <a:t>  Tax incentives</a:t>
            </a:r>
          </a:p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1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nl-BE" altLang="nl-BE" sz="1400" dirty="0" smtClean="0">
                <a:solidFill>
                  <a:schemeClr val="tx1"/>
                </a:solidFill>
                <a:latin typeface="Arial" charset="0"/>
              </a:rPr>
              <a:t>  Very good Investment Climate </a:t>
            </a:r>
          </a:p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1400" dirty="0" smtClean="0">
                <a:solidFill>
                  <a:schemeClr val="tx1"/>
                </a:solidFill>
                <a:latin typeface="Arial" charset="0"/>
              </a:rPr>
              <a:t>         Int’l references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nl-BE" altLang="nl-BE" sz="1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nl-BE" altLang="nl-BE" sz="1400" dirty="0" smtClean="0">
                <a:solidFill>
                  <a:schemeClr val="tx1"/>
                </a:solidFill>
                <a:latin typeface="Arial" charset="0"/>
              </a:rPr>
              <a:t>        Cooperation </a:t>
            </a:r>
            <a:r>
              <a:rPr lang="nl-BE" altLang="nl-BE" sz="1400" dirty="0">
                <a:solidFill>
                  <a:schemeClr val="tx1"/>
                </a:solidFill>
                <a:latin typeface="Arial" charset="0"/>
              </a:rPr>
              <a:t>local authorities</a:t>
            </a:r>
            <a:endParaRPr lang="nl-BE" altLang="nl-BE" sz="1400" dirty="0" smtClean="0">
              <a:solidFill>
                <a:schemeClr val="tx1"/>
              </a:solidFill>
              <a:latin typeface="Arial" charset="0"/>
            </a:endParaRPr>
          </a:p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1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nl-BE" altLang="nl-BE" sz="1400" dirty="0" smtClean="0">
                <a:solidFill>
                  <a:schemeClr val="tx1"/>
                </a:solidFill>
                <a:latin typeface="Arial" charset="0"/>
              </a:rPr>
              <a:t>  Customs present within the zone</a:t>
            </a:r>
          </a:p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1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nl-BE" altLang="nl-BE" sz="1400" dirty="0" smtClean="0">
                <a:solidFill>
                  <a:schemeClr val="tx1"/>
                </a:solidFill>
                <a:latin typeface="Arial" charset="0"/>
              </a:rPr>
              <a:t>  Utilities available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3" y="764704"/>
            <a:ext cx="8496944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nl-BE" dirty="0" smtClean="0"/>
              <a:t>Lipetsk on a map of Russia’s 20 Largest poultry producing regions in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57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tevdokimov\Documents\Site Selection\Plot under snow general view from SEZ H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0401" y="0"/>
            <a:ext cx="11600611" cy="6858000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683568" y="3356992"/>
            <a:ext cx="1584176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7596336" y="3509392"/>
            <a:ext cx="936104" cy="4236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67744" y="3356992"/>
            <a:ext cx="5328592" cy="152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92721" y="3645024"/>
            <a:ext cx="7839719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956376" y="2204864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</a:rPr>
              <a:t>Federal</a:t>
            </a:r>
          </a:p>
          <a:p>
            <a:r>
              <a:rPr lang="nl-BE" dirty="0" smtClean="0">
                <a:solidFill>
                  <a:schemeClr val="bg1"/>
                </a:solidFill>
              </a:rPr>
              <a:t>Customs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2721" y="1988840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</a:rPr>
              <a:t>Viessman</a:t>
            </a:r>
          </a:p>
          <a:p>
            <a:r>
              <a:rPr lang="nl-BE" dirty="0" smtClean="0">
                <a:solidFill>
                  <a:schemeClr val="bg1"/>
                </a:solidFill>
              </a:rPr>
              <a:t>Neighbor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1043608" y="2672045"/>
            <a:ext cx="288032" cy="684947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8310364" y="2888069"/>
            <a:ext cx="288032" cy="684947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604468" y="2843644"/>
            <a:ext cx="211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</a:rPr>
              <a:t>4.2 Ha Kemin plot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4440262" y="3206503"/>
            <a:ext cx="288032" cy="366513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 rot="19544089">
            <a:off x="1330946" y="4798201"/>
            <a:ext cx="1873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</a:rPr>
              <a:t>SEZ Entrance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 rot="14448011">
            <a:off x="3145611" y="4099400"/>
            <a:ext cx="288032" cy="684947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868144" y="408833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SEZ Fire Station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043608" y="3790781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SEZ </a:t>
            </a:r>
          </a:p>
          <a:p>
            <a:r>
              <a:rPr lang="nl-BE" dirty="0" smtClean="0"/>
              <a:t>Maintenance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08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Factory concept layout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87760"/>
            <a:ext cx="8280920" cy="3493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triped Right Arrow 2"/>
          <p:cNvSpPr/>
          <p:nvPr/>
        </p:nvSpPr>
        <p:spPr>
          <a:xfrm rot="17904498">
            <a:off x="1561088" y="1946337"/>
            <a:ext cx="432048" cy="288032"/>
          </a:xfrm>
          <a:prstGeom prst="stripedRightArrow">
            <a:avLst/>
          </a:prstGeom>
          <a:solidFill>
            <a:srgbClr val="696A6B">
              <a:alpha val="50196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Striped Right Arrow 5"/>
          <p:cNvSpPr/>
          <p:nvPr/>
        </p:nvSpPr>
        <p:spPr>
          <a:xfrm>
            <a:off x="5868144" y="2431346"/>
            <a:ext cx="1584176" cy="637614"/>
          </a:xfrm>
          <a:prstGeom prst="stripedRightArrow">
            <a:avLst/>
          </a:prstGeom>
          <a:solidFill>
            <a:srgbClr val="696A6B">
              <a:alpha val="50196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Striped Right Arrow 6"/>
          <p:cNvSpPr/>
          <p:nvPr/>
        </p:nvSpPr>
        <p:spPr>
          <a:xfrm rot="16537322">
            <a:off x="4768592" y="1594567"/>
            <a:ext cx="432048" cy="720081"/>
          </a:xfrm>
          <a:prstGeom prst="stripedRightArrow">
            <a:avLst/>
          </a:prstGeom>
          <a:solidFill>
            <a:srgbClr val="696A6B">
              <a:alpha val="50196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4432463"/>
            <a:ext cx="4050196" cy="20928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b="1" dirty="0" smtClean="0"/>
              <a:t>Included :</a:t>
            </a:r>
          </a:p>
          <a:p>
            <a:pPr marL="285750" indent="-285750">
              <a:buFontTx/>
              <a:buChar char="-"/>
            </a:pPr>
            <a:r>
              <a:rPr lang="nl-BE" sz="1600" dirty="0" smtClean="0"/>
              <a:t>Factory 12.000 Mt </a:t>
            </a:r>
          </a:p>
          <a:p>
            <a:pPr marL="742950" lvl="1" indent="-285750">
              <a:buFontTx/>
              <a:buChar char="-"/>
            </a:pPr>
            <a:r>
              <a:rPr lang="nl-BE" sz="1600" dirty="0" smtClean="0"/>
              <a:t>1 Dry, 2 Liquid lines</a:t>
            </a:r>
          </a:p>
          <a:p>
            <a:pPr marL="742950" lvl="1" indent="-285750">
              <a:buFontTx/>
              <a:buChar char="-"/>
            </a:pPr>
            <a:r>
              <a:rPr lang="nl-BE" sz="1600" dirty="0" smtClean="0"/>
              <a:t>RM Whse 2nd floor</a:t>
            </a:r>
          </a:p>
          <a:p>
            <a:pPr marL="742950" lvl="1" indent="-285750">
              <a:buFontTx/>
              <a:buChar char="-"/>
            </a:pPr>
            <a:r>
              <a:rPr lang="nl-BE" sz="1600" dirty="0" smtClean="0"/>
              <a:t>FG Whse 1st floor</a:t>
            </a:r>
          </a:p>
          <a:p>
            <a:pPr marL="285750" indent="-285750">
              <a:buFontTx/>
              <a:buChar char="-"/>
            </a:pPr>
            <a:r>
              <a:rPr lang="nl-BE" sz="1600" dirty="0" smtClean="0"/>
              <a:t>Office building 2 x 500 m²</a:t>
            </a:r>
          </a:p>
          <a:p>
            <a:pPr marL="742950" lvl="1" indent="-285750">
              <a:buFontTx/>
              <a:buChar char="-"/>
            </a:pPr>
            <a:r>
              <a:rPr lang="nl-BE" sz="1600" dirty="0" smtClean="0"/>
              <a:t>QC, canteen, offices, meetings, security</a:t>
            </a:r>
          </a:p>
          <a:p>
            <a:pPr marL="285750" indent="-285750">
              <a:buFontTx/>
              <a:buChar char="-"/>
            </a:pPr>
            <a:r>
              <a:rPr lang="nl-BE" sz="1600" dirty="0" smtClean="0"/>
              <a:t>PAD workshop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82444" y="4437112"/>
            <a:ext cx="261003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sz="1600" b="1" dirty="0" smtClean="0"/>
              <a:t>Expansion options :</a:t>
            </a:r>
          </a:p>
          <a:p>
            <a:pPr marL="285750" indent="-285750">
              <a:buFontTx/>
              <a:buChar char="-"/>
            </a:pPr>
            <a:r>
              <a:rPr lang="nl-BE" sz="1600" dirty="0" smtClean="0"/>
              <a:t>Volume x 3</a:t>
            </a:r>
          </a:p>
          <a:p>
            <a:pPr marL="285750" indent="-285750">
              <a:buFontTx/>
              <a:buChar char="-"/>
            </a:pPr>
            <a:r>
              <a:rPr lang="nl-BE" sz="1600" dirty="0" smtClean="0"/>
              <a:t>Kemin Nutrisurance</a:t>
            </a:r>
          </a:p>
          <a:p>
            <a:pPr marL="285750" indent="-285750">
              <a:buFontTx/>
              <a:buChar char="-"/>
            </a:pPr>
            <a:r>
              <a:rPr lang="nl-BE" sz="1600" dirty="0" smtClean="0"/>
              <a:t>Kemin Food Technologies</a:t>
            </a:r>
          </a:p>
        </p:txBody>
      </p:sp>
    </p:spTree>
    <p:extLst>
      <p:ext uri="{BB962C8B-B14F-4D97-AF65-F5344CB8AC3E}">
        <p14:creationId xmlns:p14="http://schemas.microsoft.com/office/powerpoint/2010/main" val="387710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934200" cy="563562"/>
          </a:xfrm>
        </p:spPr>
        <p:txBody>
          <a:bodyPr/>
          <a:lstStyle/>
          <a:p>
            <a:r>
              <a:rPr lang="en-GB" sz="2400" dirty="0" smtClean="0"/>
              <a:t>Project Progress</a:t>
            </a:r>
            <a:endParaRPr lang="en-US" sz="2400" dirty="0"/>
          </a:p>
        </p:txBody>
      </p:sp>
      <p:pic>
        <p:nvPicPr>
          <p:cNvPr id="5" name="Picture 2" descr="https://encrypted-tbn0.gstatic.com/images?q=tbn:ANd9GcRoorvrEbAY3bL4TFhgO1pCuNxFR6YBa1kVF7kftycP-6wpTRB_8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658" y="228600"/>
            <a:ext cx="572541" cy="381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29600" y="685800"/>
            <a:ext cx="9605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smtClean="0">
                <a:solidFill>
                  <a:srgbClr val="000000"/>
                </a:solidFill>
              </a:rPr>
              <a:t>STATUS 05.01.2016</a:t>
            </a:r>
            <a:endParaRPr lang="nl-BE" sz="800" dirty="0">
              <a:solidFill>
                <a:srgbClr val="0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8266658" y="838200"/>
            <a:ext cx="8773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60" name="Picture 1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605838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712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36512" y="6608387"/>
            <a:ext cx="16587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Источник: </a:t>
            </a:r>
            <a:r>
              <a:rPr lang="ru-RU" sz="1200" dirty="0" err="1" smtClean="0"/>
              <a:t>АгроИнвестор</a:t>
            </a:r>
            <a:endParaRPr lang="ru-RU" sz="1200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323529" y="908720"/>
          <a:ext cx="882047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5301209"/>
            <a:ext cx="914400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Через 5 лет рынок комбикормов может вырасти на 39% (до 32 млн. т.)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Подавляющую часть этих объемов будут производить заводы, интегрированные в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агрохолдинги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Независимые производители продолжат сокращать объемы, переключатся на средних и мелких клиентов.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010936" cy="88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17806" y="6545624"/>
            <a:ext cx="926194" cy="31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0" y="-27384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</a:pPr>
            <a:r>
              <a:rPr lang="ru-RU" sz="2800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</a:rPr>
              <a:t>         Прогноз рынка комбикормов 2015 – 2020 </a:t>
            </a:r>
            <a:r>
              <a:rPr lang="ru-RU" sz="2800" b="1" dirty="0" err="1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</a:rPr>
              <a:t>гг</a:t>
            </a:r>
            <a:r>
              <a:rPr lang="ru-RU" sz="2800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</a:rPr>
              <a:t>, млн. тонн</a:t>
            </a:r>
            <a:endParaRPr kumimoji="0" lang="ru-RU" sz="2800" b="1" i="0" u="none" strike="noStrike" kern="1200" cap="none" spc="0" normalizeH="0" baseline="0" noProof="0" dirty="0">
              <a:ln w="10541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0" y="908720"/>
          <a:ext cx="914400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-14356" y="4653136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</a:rPr>
              <a:t>Факт                                         Прогноз</a:t>
            </a:r>
            <a:endParaRPr lang="ru-RU" sz="2000" b="1" spc="50" dirty="0">
              <a:ln w="11430"/>
            </a:endParaRPr>
          </a:p>
        </p:txBody>
      </p:sp>
    </p:spTree>
    <p:extLst>
      <p:ext uri="{BB962C8B-B14F-4D97-AF65-F5344CB8AC3E}">
        <p14:creationId xmlns:p14="http://schemas.microsoft.com/office/powerpoint/2010/main" val="361589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36512" y="6608387"/>
            <a:ext cx="13965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Источник: </a:t>
            </a:r>
            <a:r>
              <a:rPr lang="en-US" sz="1200" dirty="0" err="1" smtClean="0"/>
              <a:t>SoyaNews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14356" y="5805264"/>
            <a:ext cx="91440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Темпы роста в 2014 году: птица – 109,7%; свинина – 118,7% говядина – 95%.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Рост производства мяса ведет к увеличению потребности в комбикормах.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0" y="908720"/>
          <a:ext cx="914400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010936" cy="88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17806" y="6545624"/>
            <a:ext cx="926194" cy="31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0" y="-27384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r">
              <a:spcBef>
                <a:spcPct val="0"/>
              </a:spcBef>
            </a:pPr>
            <a:r>
              <a:rPr lang="ru-RU" sz="2800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</a:rPr>
              <a:t>         Динамика производства мяса в России с 01.2013 по 03.2015, тонн</a:t>
            </a:r>
            <a:endParaRPr lang="ru-RU" sz="2800" b="1" dirty="0">
              <a:ln w="10541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80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привлекает и настораживает в России</a:t>
            </a:r>
            <a:endParaRPr lang="nl-BE" sz="32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5039258"/>
              </p:ext>
            </p:extLst>
          </p:nvPr>
        </p:nvGraphicFramePr>
        <p:xfrm>
          <a:off x="457200" y="1604963"/>
          <a:ext cx="8228014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007"/>
                <a:gridCol w="411400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Ограничения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Курсовая нестабильность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Зависимость от ограничений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импорта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Скудная ДКП финансовых организаций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Низкая дисциплина платежей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Регулятивные огрничения со стороны надзорных органов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Крайне недружественное таможенное законодательство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Возможности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Импортозамещение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в действии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Be global – Go Local</a:t>
                      </a:r>
                      <a:endParaRPr lang="en-US" sz="1600" b="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Независимые лабораторные анализы</a:t>
                      </a:r>
                      <a:endParaRPr lang="en-US" sz="1600" b="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Обучение персонала на месте</a:t>
                      </a:r>
                      <a:endParaRPr lang="en-US" sz="1600" b="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Широкий ассортимент зарегистрированных продуктов</a:t>
                      </a:r>
                      <a:endParaRPr lang="en-US" sz="1600" b="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+mn-lt"/>
                        </a:rPr>
                        <a:t>Сложности</a:t>
                      </a:r>
                      <a:endParaRPr lang="en-US" sz="1800" b="1" dirty="0" smtClean="0">
                        <a:latin typeface="+mn-lt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 smtClean="0">
                          <a:latin typeface="+mn-lt"/>
                        </a:rPr>
                        <a:t>Сложности с</a:t>
                      </a:r>
                      <a:r>
                        <a:rPr lang="ru-RU" sz="1600" b="0" baseline="0" dirty="0" smtClean="0">
                          <a:latin typeface="+mn-lt"/>
                        </a:rPr>
                        <a:t> поиском квалифициорованного персонала</a:t>
                      </a:r>
                      <a:endParaRPr lang="en-US" sz="1600" b="0" baseline="0" dirty="0" smtClean="0">
                        <a:latin typeface="+mn-lt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baseline="0" dirty="0" smtClean="0">
                          <a:latin typeface="+mn-lt"/>
                        </a:rPr>
                        <a:t>Ограниченная географическая представленность </a:t>
                      </a:r>
                      <a:endParaRPr lang="en-US" sz="1600" b="0" baseline="0" dirty="0" smtClean="0">
                        <a:latin typeface="+mn-lt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baseline="0" dirty="0" smtClean="0">
                          <a:latin typeface="+mn-lt"/>
                        </a:rPr>
                        <a:t>Modest </a:t>
                      </a:r>
                      <a:r>
                        <a:rPr lang="en-US" sz="1600" b="0" baseline="0" dirty="0" smtClean="0">
                          <a:latin typeface="+mn-lt"/>
                        </a:rPr>
                        <a:t>registration portfolio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6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+mn-lt"/>
                        </a:rPr>
                        <a:t>Сильные стороны</a:t>
                      </a:r>
                      <a:endParaRPr lang="en-US" sz="1800" b="1" dirty="0" smtClean="0">
                        <a:latin typeface="+mn-lt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 smtClean="0">
                          <a:latin typeface="+mn-lt"/>
                        </a:rPr>
                        <a:t>20</a:t>
                      </a:r>
                      <a:r>
                        <a:rPr lang="en-US" sz="1600" b="0" baseline="0" dirty="0" smtClean="0">
                          <a:latin typeface="+mn-lt"/>
                        </a:rPr>
                        <a:t> </a:t>
                      </a:r>
                      <a:r>
                        <a:rPr lang="ru-RU" sz="1600" b="0" baseline="0" dirty="0" smtClean="0">
                          <a:latin typeface="+mn-lt"/>
                        </a:rPr>
                        <a:t>лет работы на российском рынке</a:t>
                      </a:r>
                      <a:endParaRPr lang="en-US" sz="1600" b="0" baseline="0" dirty="0" smtClean="0">
                        <a:latin typeface="+mn-lt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baseline="0" dirty="0" smtClean="0">
                          <a:latin typeface="+mn-lt"/>
                        </a:rPr>
                        <a:t>Страны СНГ и таможенного союза</a:t>
                      </a:r>
                      <a:endParaRPr lang="en-US" sz="1600" b="0" baseline="0" dirty="0" smtClean="0">
                        <a:latin typeface="+mn-lt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baseline="0" dirty="0" smtClean="0">
                          <a:latin typeface="+mn-lt"/>
                        </a:rPr>
                        <a:t>Могучий НИОКР</a:t>
                      </a:r>
                      <a:endParaRPr lang="en-US" sz="1600" b="0" baseline="0" dirty="0" smtClean="0">
                        <a:latin typeface="+mn-lt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baseline="0" dirty="0" smtClean="0">
                          <a:latin typeface="+mn-lt"/>
                        </a:rPr>
                        <a:t>Могучий маркетинг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655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/>
              <a:t>С III квартала 2015 г. господдержка поступает нерегулярно – по всем видам субсидий уже накопилось около 1 млрд руб. </a:t>
            </a:r>
            <a:br>
              <a:rPr lang="ru-RU" dirty="0"/>
            </a:br>
            <a:r>
              <a:rPr lang="ru-RU" dirty="0" smtClean="0"/>
              <a:t>Источник: «Ведомости» 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Группа </a:t>
            </a:r>
            <a:r>
              <a:rPr lang="ru-RU" dirty="0"/>
              <a:t>«Черкизово» до сих пор не получила 1,7 млрд руб., </a:t>
            </a:r>
            <a:endParaRPr lang="ru-RU" dirty="0" smtClean="0"/>
          </a:p>
          <a:p>
            <a:r>
              <a:rPr lang="ru-RU" dirty="0" smtClean="0"/>
              <a:t>Проблема</a:t>
            </a:r>
            <a:r>
              <a:rPr lang="ru-RU" dirty="0"/>
              <a:t>, по его словам, есть во всех регионах, где у компании есть активы. </a:t>
            </a:r>
            <a:endParaRPr lang="ru-RU" dirty="0" smtClean="0"/>
          </a:p>
          <a:p>
            <a:r>
              <a:rPr lang="ru-RU" dirty="0" smtClean="0"/>
              <a:t>Долг </a:t>
            </a:r>
            <a:r>
              <a:rPr lang="ru-RU" dirty="0"/>
              <a:t>государства перед «Русмолко» – 192 млн руб., </a:t>
            </a:r>
            <a:endParaRPr lang="ru-RU" dirty="0" smtClean="0"/>
          </a:p>
          <a:p>
            <a:r>
              <a:rPr lang="ru-RU" dirty="0" smtClean="0"/>
              <a:t>перед </a:t>
            </a:r>
            <a:r>
              <a:rPr lang="ru-RU" dirty="0"/>
              <a:t>ГК «Дамате» – 589 млн руб., сообщили представители этих компаний.</a:t>
            </a:r>
          </a:p>
          <a:p>
            <a:r>
              <a:rPr lang="ru-RU" dirty="0" smtClean="0"/>
              <a:t>Основная </a:t>
            </a:r>
            <a:r>
              <a:rPr lang="ru-RU" dirty="0"/>
              <a:t>проблема – с компенсацией процентной ставки по краткосрочным кредитам, признают Басов и представитель «Черкизово», задержки начались еще осенью прошлого года.</a:t>
            </a:r>
          </a:p>
          <a:p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BE" altLang="nl-BE" dirty="0" smtClean="0"/>
              <a:t>22.11.15</a:t>
            </a:r>
            <a:endParaRPr lang="nl-BE" altLang="nl-BE" dirty="0"/>
          </a:p>
        </p:txBody>
      </p:sp>
    </p:spTree>
    <p:extLst>
      <p:ext uri="{BB962C8B-B14F-4D97-AF65-F5344CB8AC3E}">
        <p14:creationId xmlns:p14="http://schemas.microsoft.com/office/powerpoint/2010/main" val="198853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8440"/>
            <a:ext cx="8183880" cy="1051560"/>
          </a:xfrm>
          <a:effectLst/>
        </p:spPr>
        <p:txBody>
          <a:bodyPr/>
          <a:lstStyle/>
          <a:p>
            <a:pPr algn="ctr"/>
            <a:r>
              <a:rPr lang="en-US" sz="5000" spc="-150" dirty="0" smtClean="0">
                <a:effectLst/>
              </a:rPr>
              <a:t>THANK YOU</a:t>
            </a:r>
            <a:endParaRPr lang="en-US" sz="5000" spc="-15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5475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Содержание: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Wingdings" panose="05000000000000000000" pitchFamily="2" charset="2"/>
              <a:buChar char="Ø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 компании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Наши планы 2017-2020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Зачем американцам в Липецк?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СВОТ – не СВОТ (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Chicago Board of Trade)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Что ждет нас в ближайшем будущем?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Стратегия – ключевой фактор успеха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32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994" y="228600"/>
            <a:ext cx="7189442" cy="563562"/>
          </a:xfrm>
        </p:spPr>
        <p:txBody>
          <a:bodyPr/>
          <a:lstStyle/>
          <a:p>
            <a:r>
              <a:rPr lang="ru-RU" dirty="0" smtClean="0"/>
              <a:t>Группа компаний «КЕМИН ИНДАСТРИЗ»</a:t>
            </a:r>
            <a:endParaRPr lang="en-US" dirty="0"/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6650038" y="1818515"/>
            <a:ext cx="1063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6650038" y="2382837"/>
            <a:ext cx="10001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6650038" y="2251075"/>
            <a:ext cx="146050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</a:endParaRPr>
          </a:p>
        </p:txBody>
      </p:sp>
      <p:sp>
        <p:nvSpPr>
          <p:cNvPr id="36" name="Rectangle 16"/>
          <p:cNvSpPr>
            <a:spLocks noChangeArrowheads="1"/>
          </p:cNvSpPr>
          <p:nvPr/>
        </p:nvSpPr>
        <p:spPr bwMode="auto">
          <a:xfrm>
            <a:off x="3048000" y="3240712"/>
            <a:ext cx="2971799" cy="34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BE" sz="1400" b="1" dirty="0">
              <a:latin typeface="+mj-lt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152399" y="914400"/>
            <a:ext cx="8949427" cy="2435444"/>
            <a:chOff x="-152399" y="990600"/>
            <a:chExt cx="8949427" cy="2435444"/>
          </a:xfrm>
        </p:grpSpPr>
        <p:grpSp>
          <p:nvGrpSpPr>
            <p:cNvPr id="8" name="Group 7"/>
            <p:cNvGrpSpPr/>
            <p:nvPr/>
          </p:nvGrpSpPr>
          <p:grpSpPr>
            <a:xfrm>
              <a:off x="-152399" y="990600"/>
              <a:ext cx="3581399" cy="2394808"/>
              <a:chOff x="228600" y="1002890"/>
              <a:chExt cx="3581399" cy="2394808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37553" y="1002890"/>
                <a:ext cx="2244053" cy="2100816"/>
              </a:xfrm>
              <a:prstGeom prst="rect">
                <a:avLst/>
              </a:prstGeom>
            </p:spPr>
          </p:pic>
          <p:sp>
            <p:nvSpPr>
              <p:cNvPr id="23568" name="Rectangle 16"/>
              <p:cNvSpPr>
                <a:spLocks noChangeArrowheads="1"/>
              </p:cNvSpPr>
              <p:nvPr/>
            </p:nvSpPr>
            <p:spPr bwMode="auto">
              <a:xfrm>
                <a:off x="228600" y="2971800"/>
                <a:ext cx="3581399" cy="4258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400" b="1" dirty="0" smtClean="0">
                    <a:latin typeface="Arial" pitchFamily="34" charset="0"/>
                  </a:rPr>
                  <a:t>Кормление и здоровье С/Х животных</a:t>
                </a:r>
                <a:endParaRPr lang="nl-BE" sz="1400" b="1" dirty="0">
                  <a:latin typeface="Arial" pitchFamily="34" charset="0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471540" y="990600"/>
              <a:ext cx="2243460" cy="2399545"/>
              <a:chOff x="6129748" y="990600"/>
              <a:chExt cx="2243460" cy="2399545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129748" y="990600"/>
                <a:ext cx="2243460" cy="2113106"/>
              </a:xfrm>
              <a:prstGeom prst="rect">
                <a:avLst/>
              </a:prstGeom>
            </p:spPr>
          </p:pic>
          <p:sp>
            <p:nvSpPr>
              <p:cNvPr id="23569" name="Rectangle 17"/>
              <p:cNvSpPr>
                <a:spLocks noChangeArrowheads="1"/>
              </p:cNvSpPr>
              <p:nvPr/>
            </p:nvSpPr>
            <p:spPr bwMode="auto">
              <a:xfrm>
                <a:off x="6469491" y="3014949"/>
                <a:ext cx="1622469" cy="375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400" b="1" dirty="0" smtClean="0">
                    <a:latin typeface="Arial" pitchFamily="34" charset="0"/>
                  </a:rPr>
                  <a:t>ПЭТФУД</a:t>
                </a:r>
                <a:endParaRPr lang="nl-BE" sz="1400" b="1" dirty="0">
                  <a:latin typeface="Arial" pitchFamily="34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6248400" y="990600"/>
              <a:ext cx="2548628" cy="2435444"/>
              <a:chOff x="-22722" y="3601319"/>
              <a:chExt cx="2548628" cy="2435444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8401" y="3601319"/>
                <a:ext cx="2215303" cy="2092985"/>
              </a:xfrm>
              <a:prstGeom prst="rect">
                <a:avLst/>
              </a:prstGeom>
            </p:spPr>
          </p:pic>
          <p:sp>
            <p:nvSpPr>
              <p:cNvPr id="23570" name="Rectangle 18"/>
              <p:cNvSpPr>
                <a:spLocks noChangeArrowheads="1"/>
              </p:cNvSpPr>
              <p:nvPr/>
            </p:nvSpPr>
            <p:spPr bwMode="auto">
              <a:xfrm>
                <a:off x="-22722" y="5721688"/>
                <a:ext cx="2548628" cy="315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400" b="1" dirty="0" smtClean="0">
                    <a:latin typeface="Arial" pitchFamily="34" charset="0"/>
                    <a:cs typeface="Arial" pitchFamily="34" charset="0"/>
                  </a:rPr>
                  <a:t>Пищевые технологии и добавки</a:t>
                </a:r>
                <a:endParaRPr lang="nl-BE" sz="14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-76200" y="3276600"/>
            <a:ext cx="8610600" cy="2531645"/>
            <a:chOff x="-76200" y="3581400"/>
            <a:chExt cx="8610600" cy="2531645"/>
          </a:xfrm>
        </p:grpSpPr>
        <p:grpSp>
          <p:nvGrpSpPr>
            <p:cNvPr id="15" name="Group 14"/>
            <p:cNvGrpSpPr/>
            <p:nvPr/>
          </p:nvGrpSpPr>
          <p:grpSpPr>
            <a:xfrm>
              <a:off x="3517977" y="3657600"/>
              <a:ext cx="2197023" cy="2386663"/>
              <a:chOff x="4631596" y="3650105"/>
              <a:chExt cx="2197023" cy="238666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631596" y="3650105"/>
                <a:ext cx="2197023" cy="2076956"/>
              </a:xfrm>
              <a:prstGeom prst="rect">
                <a:avLst/>
              </a:prstGeom>
            </p:spPr>
          </p:pic>
          <p:sp>
            <p:nvSpPr>
              <p:cNvPr id="39" name="Rectangle 19"/>
              <p:cNvSpPr>
                <a:spLocks noChangeArrowheads="1"/>
              </p:cNvSpPr>
              <p:nvPr/>
            </p:nvSpPr>
            <p:spPr bwMode="auto">
              <a:xfrm>
                <a:off x="4719410" y="5733311"/>
                <a:ext cx="1989213" cy="3034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400" b="1" dirty="0" smtClean="0">
                    <a:latin typeface="Arial" pitchFamily="34" charset="0"/>
                  </a:rPr>
                  <a:t>Личная гигиена</a:t>
                </a:r>
                <a:endParaRPr lang="nl-BE" sz="1400" b="1" dirty="0">
                  <a:latin typeface="Arial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-76200" y="3581400"/>
              <a:ext cx="3531985" cy="2531645"/>
              <a:chOff x="1752600" y="3581400"/>
              <a:chExt cx="3531985" cy="2531645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329987" y="3581400"/>
                <a:ext cx="2249104" cy="2145658"/>
              </a:xfrm>
              <a:prstGeom prst="rect">
                <a:avLst/>
              </a:prstGeom>
            </p:spPr>
          </p:pic>
          <p:sp>
            <p:nvSpPr>
              <p:cNvPr id="23572" name="Rectangle 20"/>
              <p:cNvSpPr>
                <a:spLocks noChangeArrowheads="1"/>
              </p:cNvSpPr>
              <p:nvPr/>
            </p:nvSpPr>
            <p:spPr bwMode="auto">
              <a:xfrm>
                <a:off x="1752600" y="5638800"/>
                <a:ext cx="3531985" cy="474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400" b="1" dirty="0" smtClean="0">
                    <a:latin typeface="Arial" pitchFamily="34" charset="0"/>
                  </a:rPr>
                  <a:t>Пищевые добавки и БАДы</a:t>
                </a:r>
                <a:endParaRPr lang="nl-BE" sz="1400" b="1" dirty="0">
                  <a:latin typeface="Arial" pitchFamily="34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6359270" y="3601682"/>
              <a:ext cx="2175130" cy="2435084"/>
              <a:chOff x="6849371" y="3601682"/>
              <a:chExt cx="2175130" cy="2435084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849371" y="3601682"/>
                <a:ext cx="2175130" cy="2104856"/>
              </a:xfrm>
              <a:prstGeom prst="rect">
                <a:avLst/>
              </a:prstGeom>
            </p:spPr>
          </p:pic>
          <p:sp>
            <p:nvSpPr>
              <p:cNvPr id="23571" name="Rectangle 19"/>
              <p:cNvSpPr>
                <a:spLocks noChangeArrowheads="1"/>
              </p:cNvSpPr>
              <p:nvPr/>
            </p:nvSpPr>
            <p:spPr bwMode="auto">
              <a:xfrm>
                <a:off x="7011618" y="5738603"/>
                <a:ext cx="1865839" cy="298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400" b="1" dirty="0" smtClean="0">
                    <a:latin typeface="Arial" pitchFamily="34" charset="0"/>
                  </a:rPr>
                  <a:t>Фармацевтика</a:t>
                </a:r>
                <a:endParaRPr lang="nl-BE" sz="1400" b="1" dirty="0">
                  <a:latin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43727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Ключевые технологии КЕМИН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1066800"/>
            <a:ext cx="9144000" cy="2185156"/>
            <a:chOff x="0" y="1066800"/>
            <a:chExt cx="9144000" cy="2185156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02" t="9698" r="12240" b="10559"/>
            <a:stretch/>
          </p:blipFill>
          <p:spPr bwMode="auto">
            <a:xfrm>
              <a:off x="3110753" y="1066800"/>
              <a:ext cx="2899354" cy="21089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3" t="19728" r="1380" b="11347"/>
            <a:stretch/>
          </p:blipFill>
          <p:spPr>
            <a:xfrm>
              <a:off x="6240473" y="1066800"/>
              <a:ext cx="2899354" cy="210854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94" t="3155" r="2160" b="7342"/>
            <a:stretch/>
          </p:blipFill>
          <p:spPr>
            <a:xfrm>
              <a:off x="0" y="1066800"/>
              <a:ext cx="2899354" cy="2108544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0" y="2895600"/>
              <a:ext cx="9144000" cy="356356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9816" y="2858217"/>
              <a:ext cx="2401229" cy="35234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ru-RU" sz="1600" b="1" dirty="0" smtClean="0">
                  <a:latin typeface="Arial Narrow" pitchFamily="34" charset="0"/>
                </a:rPr>
                <a:t>Не-агрессивные кислоты</a:t>
              </a:r>
              <a:endParaRPr lang="en-US" sz="1600" b="1" dirty="0">
                <a:latin typeface="Arial Narrow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7824" y="2858217"/>
              <a:ext cx="2723706" cy="35234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ru-RU" sz="1600" b="1" dirty="0" smtClean="0">
                  <a:latin typeface="Arial Narrow" pitchFamily="34" charset="0"/>
                </a:rPr>
                <a:t>Сложносоставные компоненты</a:t>
              </a:r>
              <a:endParaRPr lang="en-US" sz="1600" b="1" dirty="0">
                <a:latin typeface="Arial Narrow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12975" y="2849068"/>
              <a:ext cx="2754351" cy="26023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ru-RU" sz="1600" b="1" dirty="0" smtClean="0">
                  <a:latin typeface="Arial Narrow" pitchFamily="34" charset="0"/>
                </a:rPr>
                <a:t>Промышленная ферментация</a:t>
              </a:r>
              <a:endParaRPr lang="en-US" sz="1600" b="1" dirty="0">
                <a:latin typeface="Arial Narrow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-11570" y="3505200"/>
            <a:ext cx="9155570" cy="2165702"/>
            <a:chOff x="-11570" y="3701698"/>
            <a:chExt cx="9155570" cy="2165702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89" t="24818" r="11786" b="16000"/>
            <a:stretch/>
          </p:blipFill>
          <p:spPr bwMode="auto">
            <a:xfrm>
              <a:off x="6227954" y="3703088"/>
              <a:ext cx="2916046" cy="2107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7" t="4561" r="3457" b="2820"/>
            <a:stretch/>
          </p:blipFill>
          <p:spPr bwMode="auto">
            <a:xfrm>
              <a:off x="3138669" y="3701698"/>
              <a:ext cx="2873242" cy="2108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26" r="4702"/>
            <a:stretch/>
          </p:blipFill>
          <p:spPr bwMode="auto">
            <a:xfrm>
              <a:off x="-4348" y="3701699"/>
              <a:ext cx="2899354" cy="2108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-11570" y="5511044"/>
              <a:ext cx="9144000" cy="356356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699317" y="5486400"/>
              <a:ext cx="1973320" cy="34927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ru-RU" sz="1600" b="1" dirty="0" smtClean="0">
                  <a:latin typeface="Arial Narrow" pitchFamily="34" charset="0"/>
                </a:rPr>
                <a:t>Молекулярная экстракция</a:t>
              </a:r>
              <a:endParaRPr lang="en-US" sz="1600" b="1" dirty="0">
                <a:latin typeface="Arial Narrow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6754" y="5486400"/>
              <a:ext cx="2297151" cy="31598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ru-RU" sz="1600" b="1" dirty="0" smtClean="0">
                  <a:latin typeface="Arial Narrow" pitchFamily="34" charset="0"/>
                </a:rPr>
                <a:t>Капсулированные технологии</a:t>
              </a:r>
              <a:endParaRPr lang="en-US" sz="1600" b="1" dirty="0">
                <a:latin typeface="Arial Narrow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64868" y="5486400"/>
              <a:ext cx="3220844" cy="2552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ru-RU" sz="1600" b="1" dirty="0" smtClean="0">
                  <a:latin typeface="Arial Narrow" pitchFamily="34" charset="0"/>
                </a:rPr>
                <a:t>Ботаническая селекция</a:t>
              </a:r>
              <a:endParaRPr lang="en-US" sz="1600" b="1" dirty="0"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963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994" y="228600"/>
            <a:ext cx="8421806" cy="563562"/>
          </a:xfrm>
        </p:spPr>
        <p:txBody>
          <a:bodyPr/>
          <a:lstStyle/>
          <a:p>
            <a:r>
              <a:rPr lang="ru-RU" dirty="0" smtClean="0"/>
              <a:t>Глобальный компетенции с локальным акцентом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2731189"/>
            <a:ext cx="9144000" cy="1744291"/>
            <a:chOff x="0" y="2731189"/>
            <a:chExt cx="9144000" cy="1744291"/>
          </a:xfrm>
        </p:grpSpPr>
        <p:pic>
          <p:nvPicPr>
            <p:cNvPr id="1027" name="Picture 3" descr="M:\TIK\south africa factory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0" t="9677" b="11274"/>
            <a:stretch/>
          </p:blipFill>
          <p:spPr bwMode="auto">
            <a:xfrm>
              <a:off x="6163430" y="2734852"/>
              <a:ext cx="2980570" cy="1655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9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072104" y="2731189"/>
              <a:ext cx="2824324" cy="16587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163432" y="4104503"/>
              <a:ext cx="2967578" cy="296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23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2734852"/>
              <a:ext cx="2815394" cy="1655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" name="Rectangle 44"/>
            <p:cNvSpPr/>
            <p:nvPr/>
          </p:nvSpPr>
          <p:spPr>
            <a:xfrm>
              <a:off x="0" y="4137407"/>
              <a:ext cx="9143999" cy="338073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548841" y="4096767"/>
              <a:ext cx="1870850" cy="338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Arial Narrow" pitchFamily="34" charset="0"/>
                </a:rPr>
                <a:t>SINGAPORE</a:t>
              </a:r>
              <a:endParaRPr lang="en-US" sz="1600" b="1" dirty="0">
                <a:latin typeface="Arial Narrow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72272" y="4096767"/>
              <a:ext cx="1870850" cy="338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Arial Narrow" pitchFamily="34" charset="0"/>
                </a:rPr>
                <a:t>INDIA</a:t>
              </a:r>
              <a:endParaRPr lang="en-US" sz="1600" b="1" dirty="0">
                <a:latin typeface="Arial Narrow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565890" y="4096767"/>
              <a:ext cx="2175650" cy="338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Arial Narrow" pitchFamily="34" charset="0"/>
                </a:rPr>
                <a:t>SOUTH AFRICA</a:t>
              </a:r>
              <a:endParaRPr lang="en-US" sz="1600" b="1" dirty="0">
                <a:latin typeface="Arial Narrow" pitchFamily="34" charset="0"/>
              </a:endParaRPr>
            </a:p>
          </p:txBody>
        </p:sp>
      </p:grpSp>
      <p:pic>
        <p:nvPicPr>
          <p:cNvPr id="1026" name="Picture 2" descr="M:\TIK\HQ building Maury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5" b="8286"/>
          <a:stretch/>
        </p:blipFill>
        <p:spPr bwMode="auto">
          <a:xfrm>
            <a:off x="4006" y="925451"/>
            <a:ext cx="2815394" cy="154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74" r="21449"/>
          <a:stretch/>
        </p:blipFill>
        <p:spPr bwMode="auto">
          <a:xfrm>
            <a:off x="5310850" y="877224"/>
            <a:ext cx="2091216" cy="1581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1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36" r="12544"/>
          <a:stretch/>
        </p:blipFill>
        <p:spPr bwMode="auto">
          <a:xfrm>
            <a:off x="2895600" y="925451"/>
            <a:ext cx="2347587" cy="1542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0" y="4703589"/>
            <a:ext cx="9147994" cy="1697211"/>
            <a:chOff x="0" y="4703589"/>
            <a:chExt cx="9147994" cy="16972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258" b="2180"/>
            <a:stretch/>
          </p:blipFill>
          <p:spPr>
            <a:xfrm>
              <a:off x="3505200" y="4703589"/>
              <a:ext cx="1873744" cy="1566027"/>
            </a:xfrm>
            <a:prstGeom prst="rect">
              <a:avLst/>
            </a:prstGeom>
          </p:spPr>
        </p:pic>
        <p:pic>
          <p:nvPicPr>
            <p:cNvPr id="41" name="Picture 20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313" t="37437" r="138"/>
            <a:stretch/>
          </p:blipFill>
          <p:spPr bwMode="auto">
            <a:xfrm>
              <a:off x="5486400" y="4703589"/>
              <a:ext cx="2226677" cy="15660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76200" y="5791200"/>
              <a:ext cx="2995904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18"/>
            <p:cNvPicPr>
              <a:picLocks noChangeAspect="1" noChangeArrowheads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292"/>
            <a:stretch/>
          </p:blipFill>
          <p:spPr bwMode="auto">
            <a:xfrm>
              <a:off x="0" y="4703589"/>
              <a:ext cx="2449509" cy="1566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7766"/>
            <a:stretch/>
          </p:blipFill>
          <p:spPr>
            <a:xfrm>
              <a:off x="1860364" y="4703589"/>
              <a:ext cx="1568636" cy="1566377"/>
            </a:xfrm>
            <a:prstGeom prst="rect">
              <a:avLst/>
            </a:prstGeom>
          </p:spPr>
        </p:pic>
        <p:pic>
          <p:nvPicPr>
            <p:cNvPr id="25" name="Picture 20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07" t="1348" r="8839" b="5675"/>
            <a:stretch/>
          </p:blipFill>
          <p:spPr bwMode="auto">
            <a:xfrm>
              <a:off x="7315680" y="4703589"/>
              <a:ext cx="1832314" cy="15660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" name="Rectangle 45"/>
            <p:cNvSpPr/>
            <p:nvPr/>
          </p:nvSpPr>
          <p:spPr>
            <a:xfrm>
              <a:off x="0" y="6006797"/>
              <a:ext cx="9144000" cy="338073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" y="5963920"/>
              <a:ext cx="3428999" cy="338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Arial Narrow" pitchFamily="34" charset="0"/>
                </a:rPr>
                <a:t>ITALY</a:t>
              </a:r>
              <a:endParaRPr lang="en-US" sz="1600" b="1" dirty="0">
                <a:latin typeface="Arial Narrow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86400" y="5963920"/>
              <a:ext cx="3661594" cy="338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Arial Narrow" pitchFamily="34" charset="0"/>
                </a:rPr>
                <a:t>CHINA</a:t>
              </a:r>
              <a:endParaRPr lang="en-US" sz="1600" b="1" dirty="0">
                <a:latin typeface="Arial Narrow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505201" y="5963920"/>
              <a:ext cx="1873744" cy="338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Arial Narrow" pitchFamily="34" charset="0"/>
                </a:rPr>
                <a:t>PORTUGAL</a:t>
              </a:r>
              <a:endParaRPr lang="en-US" sz="1600" b="1" dirty="0">
                <a:latin typeface="Arial Narrow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" t="21048" r="51702" b="26137"/>
          <a:stretch/>
        </p:blipFill>
        <p:spPr>
          <a:xfrm>
            <a:off x="7292134" y="877224"/>
            <a:ext cx="1851866" cy="15814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168504"/>
            <a:ext cx="9143999" cy="33807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895600" y="2120647"/>
            <a:ext cx="2347587" cy="338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 Narrow" pitchFamily="34" charset="0"/>
              </a:rPr>
              <a:t>BELGIUM</a:t>
            </a:r>
            <a:endParaRPr lang="en-US" sz="1600" b="1" dirty="0">
              <a:latin typeface="Arial Narrow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10850" y="2120647"/>
            <a:ext cx="3837144" cy="338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 Narrow" pitchFamily="34" charset="0"/>
              </a:rPr>
              <a:t>BRAZIL</a:t>
            </a:r>
            <a:endParaRPr lang="en-US" sz="1600" b="1" dirty="0">
              <a:latin typeface="Arial Narrow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6278" y="2120647"/>
            <a:ext cx="1870850" cy="338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 Narrow" pitchFamily="34" charset="0"/>
              </a:rPr>
              <a:t>USA</a:t>
            </a:r>
            <a:endParaRPr lang="en-US" sz="16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51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80928"/>
            <a:ext cx="8228135" cy="1143000"/>
          </a:xfrm>
        </p:spPr>
        <p:txBody>
          <a:bodyPr/>
          <a:lstStyle/>
          <a:p>
            <a:pPr algn="ctr"/>
            <a:r>
              <a:rPr lang="ru-RU" sz="4000" dirty="0" smtClean="0"/>
              <a:t>Проект в ЛИПЕЦКЕ</a:t>
            </a:r>
            <a:endParaRPr lang="nl-BE" sz="4000" dirty="0"/>
          </a:p>
        </p:txBody>
      </p:sp>
    </p:spTree>
    <p:extLst>
      <p:ext uri="{BB962C8B-B14F-4D97-AF65-F5344CB8AC3E}">
        <p14:creationId xmlns:p14="http://schemas.microsoft.com/office/powerpoint/2010/main" val="5873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Презентация Козодерова А.В\тематические картинки\джипег шабло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0" y="915988"/>
            <a:ext cx="9144000" cy="52387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ДОЛЯ ИНВЕСТИЦИЙ В ВВП РОССИИ</a:t>
            </a:r>
            <a:r>
              <a:rPr lang="ru-RU" altLang="ru-RU" sz="2800" b="1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7172" name="Рисунок 4" descr="карта россии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285875"/>
            <a:ext cx="5954713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AutoShape 23"/>
          <p:cNvSpPr>
            <a:spLocks noChangeArrowheads="1"/>
          </p:cNvSpPr>
          <p:nvPr/>
        </p:nvSpPr>
        <p:spPr bwMode="auto">
          <a:xfrm>
            <a:off x="1428750" y="4137025"/>
            <a:ext cx="409575" cy="2206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3DEB3D"/>
              </a:gs>
              <a:gs pos="100000">
                <a:srgbClr val="008000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7174" name="Text Box 24"/>
          <p:cNvSpPr txBox="1">
            <a:spLocks noChangeArrowheads="1"/>
          </p:cNvSpPr>
          <p:nvPr/>
        </p:nvSpPr>
        <p:spPr bwMode="auto">
          <a:xfrm>
            <a:off x="4921250" y="4129088"/>
            <a:ext cx="1436688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333333"/>
                </a:solidFill>
                <a:latin typeface="Arial" pitchFamily="34" charset="0"/>
              </a:rPr>
              <a:t>ВВП</a:t>
            </a:r>
            <a:r>
              <a:rPr lang="en-US" altLang="ru-RU" sz="1800">
                <a:solidFill>
                  <a:srgbClr val="333333"/>
                </a:solidFill>
                <a:latin typeface="Arial" pitchFamily="34" charset="0"/>
              </a:rPr>
              <a:t>/</a:t>
            </a:r>
            <a:r>
              <a:rPr lang="ru-RU" altLang="ru-RU" sz="1800">
                <a:solidFill>
                  <a:srgbClr val="333333"/>
                </a:solidFill>
                <a:latin typeface="Arial" pitchFamily="34" charset="0"/>
              </a:rPr>
              <a:t>ВРП</a:t>
            </a:r>
          </a:p>
        </p:txBody>
      </p:sp>
      <p:sp>
        <p:nvSpPr>
          <p:cNvPr id="7175" name="Text Box 25"/>
          <p:cNvSpPr txBox="1">
            <a:spLocks noChangeArrowheads="1"/>
          </p:cNvSpPr>
          <p:nvPr/>
        </p:nvSpPr>
        <p:spPr bwMode="auto">
          <a:xfrm>
            <a:off x="2014538" y="4071938"/>
            <a:ext cx="184308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333333"/>
                </a:solidFill>
                <a:latin typeface="Arial" pitchFamily="34" charset="0"/>
              </a:rPr>
              <a:t>Доля инвестиций</a:t>
            </a:r>
          </a:p>
        </p:txBody>
      </p:sp>
      <p:sp>
        <p:nvSpPr>
          <p:cNvPr id="7176" name="AutoShape 26"/>
          <p:cNvSpPr>
            <a:spLocks noChangeArrowheads="1"/>
          </p:cNvSpPr>
          <p:nvPr/>
        </p:nvSpPr>
        <p:spPr bwMode="auto">
          <a:xfrm>
            <a:off x="4300538" y="4141788"/>
            <a:ext cx="411162" cy="2206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EB613D"/>
              </a:gs>
              <a:gs pos="100000">
                <a:srgbClr val="DC2300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7177" name="Text Box 28"/>
          <p:cNvSpPr txBox="1">
            <a:spLocks noChangeArrowheads="1"/>
          </p:cNvSpPr>
          <p:nvPr/>
        </p:nvSpPr>
        <p:spPr bwMode="auto">
          <a:xfrm>
            <a:off x="214313" y="2071688"/>
            <a:ext cx="846137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333333"/>
                </a:solidFill>
              </a:rPr>
              <a:t>2015 г.</a:t>
            </a:r>
          </a:p>
        </p:txBody>
      </p:sp>
      <p:sp>
        <p:nvSpPr>
          <p:cNvPr id="7178" name="Text Box 29"/>
          <p:cNvSpPr txBox="1">
            <a:spLocks noChangeArrowheads="1"/>
          </p:cNvSpPr>
          <p:nvPr/>
        </p:nvSpPr>
        <p:spPr bwMode="auto">
          <a:xfrm>
            <a:off x="214313" y="2928938"/>
            <a:ext cx="846137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333333"/>
                </a:solidFill>
              </a:rPr>
              <a:t>2018 г.</a:t>
            </a:r>
          </a:p>
        </p:txBody>
      </p:sp>
      <p:grpSp>
        <p:nvGrpSpPr>
          <p:cNvPr id="7179" name="Group 18"/>
          <p:cNvGrpSpPr>
            <a:grpSpLocks/>
          </p:cNvGrpSpPr>
          <p:nvPr/>
        </p:nvGrpSpPr>
        <p:grpSpPr bwMode="auto">
          <a:xfrm>
            <a:off x="1941513" y="2847975"/>
            <a:ext cx="4745037" cy="574675"/>
            <a:chOff x="590" y="2609"/>
            <a:chExt cx="3671" cy="472"/>
          </a:xfrm>
        </p:grpSpPr>
        <p:sp>
          <p:nvSpPr>
            <p:cNvPr id="7201" name="AutoShape 19"/>
            <p:cNvSpPr>
              <a:spLocks noChangeArrowheads="1"/>
            </p:cNvSpPr>
            <p:nvPr/>
          </p:nvSpPr>
          <p:spPr bwMode="auto">
            <a:xfrm>
              <a:off x="590" y="2767"/>
              <a:ext cx="3671" cy="31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EB613D"/>
                </a:gs>
                <a:gs pos="100000">
                  <a:srgbClr val="DC2300"/>
                </a:gs>
              </a:gsLst>
              <a:path path="shape">
                <a:fillToRect l="50000" t="50000" r="50000" b="50000"/>
              </a:path>
            </a:gradFill>
            <a:ln w="9360">
              <a:solidFill>
                <a:srgbClr val="808080"/>
              </a:solidFill>
              <a:round/>
              <a:headEnd/>
              <a:tailEnd/>
            </a:ln>
            <a:effectLst>
              <a:outerShdw dist="101823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7202" name="AutoShape 20"/>
            <p:cNvSpPr>
              <a:spLocks noChangeArrowheads="1"/>
            </p:cNvSpPr>
            <p:nvPr/>
          </p:nvSpPr>
          <p:spPr bwMode="auto">
            <a:xfrm>
              <a:off x="590" y="2653"/>
              <a:ext cx="1584" cy="31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3DEB3D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36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7203" name="Text Box 22"/>
            <p:cNvSpPr txBox="1">
              <a:spLocks noChangeArrowheads="1"/>
            </p:cNvSpPr>
            <p:nvPr/>
          </p:nvSpPr>
          <p:spPr bwMode="auto">
            <a:xfrm>
              <a:off x="1043" y="2609"/>
              <a:ext cx="652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28080" rIns="0" bIns="0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b="1"/>
                <a:t>27%</a:t>
              </a:r>
            </a:p>
          </p:txBody>
        </p:sp>
      </p:grpSp>
      <p:grpSp>
        <p:nvGrpSpPr>
          <p:cNvPr id="7180" name="Group 13"/>
          <p:cNvGrpSpPr>
            <a:grpSpLocks/>
          </p:cNvGrpSpPr>
          <p:nvPr/>
        </p:nvGrpSpPr>
        <p:grpSpPr bwMode="auto">
          <a:xfrm>
            <a:off x="1941513" y="1989138"/>
            <a:ext cx="4745037" cy="569912"/>
            <a:chOff x="590" y="2069"/>
            <a:chExt cx="3671" cy="468"/>
          </a:xfrm>
        </p:grpSpPr>
        <p:sp>
          <p:nvSpPr>
            <p:cNvPr id="7198" name="AutoShape 14"/>
            <p:cNvSpPr>
              <a:spLocks noChangeArrowheads="1"/>
            </p:cNvSpPr>
            <p:nvPr/>
          </p:nvSpPr>
          <p:spPr bwMode="auto">
            <a:xfrm>
              <a:off x="590" y="2222"/>
              <a:ext cx="3671" cy="31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EB613D"/>
                </a:gs>
                <a:gs pos="100000">
                  <a:srgbClr val="DC2300"/>
                </a:gs>
              </a:gsLst>
              <a:path path="shape">
                <a:fillToRect l="50000" t="50000" r="50000" b="50000"/>
              </a:path>
            </a:gradFill>
            <a:ln w="9360">
              <a:solidFill>
                <a:srgbClr val="808080"/>
              </a:solidFill>
              <a:round/>
              <a:headEnd/>
              <a:tailEnd/>
            </a:ln>
            <a:effectLst>
              <a:outerShdw dist="101823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7199" name="AutoShape 15"/>
            <p:cNvSpPr>
              <a:spLocks noChangeArrowheads="1"/>
            </p:cNvSpPr>
            <p:nvPr/>
          </p:nvSpPr>
          <p:spPr bwMode="auto">
            <a:xfrm>
              <a:off x="590" y="2109"/>
              <a:ext cx="1494" cy="31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3DEB3D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36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7200" name="Text Box 17"/>
            <p:cNvSpPr txBox="1">
              <a:spLocks noChangeArrowheads="1"/>
            </p:cNvSpPr>
            <p:nvPr/>
          </p:nvSpPr>
          <p:spPr bwMode="auto">
            <a:xfrm>
              <a:off x="998" y="2069"/>
              <a:ext cx="652" cy="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28080" rIns="0" bIns="0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3000" b="1"/>
                <a:t>25%</a:t>
              </a:r>
            </a:p>
          </p:txBody>
        </p:sp>
      </p:grpSp>
      <p:pic>
        <p:nvPicPr>
          <p:cNvPr id="7181" name="Рисунок 27" descr="коллаж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914400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82" name="Group 8"/>
          <p:cNvGrpSpPr>
            <a:grpSpLocks/>
          </p:cNvGrpSpPr>
          <p:nvPr/>
        </p:nvGrpSpPr>
        <p:grpSpPr bwMode="auto">
          <a:xfrm>
            <a:off x="936625" y="4645025"/>
            <a:ext cx="5827713" cy="677863"/>
            <a:chOff x="590" y="1565"/>
            <a:chExt cx="3671" cy="427"/>
          </a:xfrm>
        </p:grpSpPr>
        <p:sp>
          <p:nvSpPr>
            <p:cNvPr id="7195" name="AutoShape 9"/>
            <p:cNvSpPr>
              <a:spLocks noChangeArrowheads="1"/>
            </p:cNvSpPr>
            <p:nvPr/>
          </p:nvSpPr>
          <p:spPr bwMode="auto">
            <a:xfrm>
              <a:off x="590" y="1678"/>
              <a:ext cx="3671" cy="31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EB613D">
                    <a:alpha val="50000"/>
                  </a:srgbClr>
                </a:gs>
                <a:gs pos="100000">
                  <a:srgbClr val="DC2300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360">
              <a:solidFill>
                <a:srgbClr val="808080"/>
              </a:solidFill>
              <a:round/>
              <a:headEnd/>
              <a:tailEnd/>
            </a:ln>
            <a:effectLst>
              <a:outerShdw dist="101823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7196" name="AutoShape 10"/>
            <p:cNvSpPr>
              <a:spLocks noChangeArrowheads="1"/>
            </p:cNvSpPr>
            <p:nvPr/>
          </p:nvSpPr>
          <p:spPr bwMode="auto">
            <a:xfrm>
              <a:off x="590" y="1565"/>
              <a:ext cx="1270" cy="31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3DEB3D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36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7197" name="Text Box 12"/>
            <p:cNvSpPr txBox="1">
              <a:spLocks noChangeArrowheads="1"/>
            </p:cNvSpPr>
            <p:nvPr/>
          </p:nvSpPr>
          <p:spPr bwMode="auto">
            <a:xfrm>
              <a:off x="952" y="1587"/>
              <a:ext cx="652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28080" rIns="0" bIns="0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800" b="1"/>
                <a:t>20,2%</a:t>
              </a:r>
            </a:p>
          </p:txBody>
        </p:sp>
      </p:grpSp>
      <p:grpSp>
        <p:nvGrpSpPr>
          <p:cNvPr id="7183" name="Group 8"/>
          <p:cNvGrpSpPr>
            <a:grpSpLocks/>
          </p:cNvGrpSpPr>
          <p:nvPr/>
        </p:nvGrpSpPr>
        <p:grpSpPr bwMode="auto">
          <a:xfrm>
            <a:off x="936625" y="5622925"/>
            <a:ext cx="5827713" cy="677863"/>
            <a:chOff x="590" y="1565"/>
            <a:chExt cx="3671" cy="427"/>
          </a:xfrm>
        </p:grpSpPr>
        <p:sp>
          <p:nvSpPr>
            <p:cNvPr id="7192" name="AutoShape 9"/>
            <p:cNvSpPr>
              <a:spLocks noChangeArrowheads="1"/>
            </p:cNvSpPr>
            <p:nvPr/>
          </p:nvSpPr>
          <p:spPr bwMode="auto">
            <a:xfrm>
              <a:off x="590" y="1678"/>
              <a:ext cx="3671" cy="31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EB613D">
                    <a:alpha val="48996"/>
                  </a:srgbClr>
                </a:gs>
                <a:gs pos="100000">
                  <a:srgbClr val="DC2300">
                    <a:alpha val="48996"/>
                  </a:srgbClr>
                </a:gs>
              </a:gsLst>
              <a:path path="shape">
                <a:fillToRect l="50000" t="50000" r="50000" b="50000"/>
              </a:path>
            </a:gradFill>
            <a:ln w="9360">
              <a:solidFill>
                <a:srgbClr val="808080"/>
              </a:solidFill>
              <a:round/>
              <a:headEnd/>
              <a:tailEnd/>
            </a:ln>
            <a:effectLst>
              <a:outerShdw dist="101823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7193" name="AutoShape 10"/>
            <p:cNvSpPr>
              <a:spLocks noChangeArrowheads="1"/>
            </p:cNvSpPr>
            <p:nvPr/>
          </p:nvSpPr>
          <p:spPr bwMode="auto">
            <a:xfrm>
              <a:off x="590" y="1565"/>
              <a:ext cx="1724" cy="31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3DEB3D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36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7194" name="Text Box 12"/>
            <p:cNvSpPr txBox="1">
              <a:spLocks noChangeArrowheads="1"/>
            </p:cNvSpPr>
            <p:nvPr/>
          </p:nvSpPr>
          <p:spPr bwMode="auto">
            <a:xfrm>
              <a:off x="1134" y="1587"/>
              <a:ext cx="652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28080" rIns="0" bIns="0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800" b="1"/>
                <a:t>3</a:t>
              </a:r>
              <a:r>
                <a:rPr lang="en-US" altLang="ru-RU" sz="2800" b="1"/>
                <a:t>2</a:t>
              </a:r>
              <a:r>
                <a:rPr lang="ru-RU" altLang="ru-RU" sz="2800" b="1"/>
                <a:t>%</a:t>
              </a:r>
            </a:p>
          </p:txBody>
        </p:sp>
      </p:grpSp>
      <p:pic>
        <p:nvPicPr>
          <p:cNvPr id="7184" name="Picture 35" descr="http://www.visum2go.nl/Resources/Images/Flags/Ruslan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21213"/>
            <a:ext cx="8509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37" descr="http://trkelets.ru/wp-content/uploads/2012/10/flag_lip201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3563"/>
            <a:ext cx="863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6" name="Прямоугольник 38"/>
          <p:cNvSpPr>
            <a:spLocks noChangeArrowheads="1"/>
          </p:cNvSpPr>
          <p:nvPr/>
        </p:nvSpPr>
        <p:spPr bwMode="auto">
          <a:xfrm>
            <a:off x="7000875" y="4787900"/>
            <a:ext cx="2143125" cy="1584325"/>
          </a:xfrm>
          <a:prstGeom prst="rect">
            <a:avLst/>
          </a:prstGeom>
          <a:solidFill>
            <a:srgbClr val="00CC00">
              <a:alpha val="4784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49263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ru-RU" altLang="ru-RU" sz="1800">
              <a:solidFill>
                <a:schemeClr val="bg1"/>
              </a:solidFill>
              <a:latin typeface="Arial" pitchFamily="34" charset="0"/>
              <a:ea typeface="Microsoft YaHei" pitchFamily="34" charset="-122"/>
            </a:endParaRPr>
          </a:p>
        </p:txBody>
      </p:sp>
      <p:sp>
        <p:nvSpPr>
          <p:cNvPr id="7187" name="Text Box 3"/>
          <p:cNvSpPr txBox="1">
            <a:spLocks noChangeArrowheads="1"/>
          </p:cNvSpPr>
          <p:nvPr/>
        </p:nvSpPr>
        <p:spPr bwMode="auto">
          <a:xfrm>
            <a:off x="6500813" y="4927600"/>
            <a:ext cx="30956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/>
              <a:t>Доля инвестиций</a:t>
            </a:r>
            <a:br>
              <a:rPr lang="ru-RU" altLang="ru-RU" sz="2200" b="1"/>
            </a:br>
            <a:r>
              <a:rPr lang="ru-RU" altLang="ru-RU" sz="2200" b="1"/>
              <a:t>в ВВП/ВРП</a:t>
            </a:r>
            <a:br>
              <a:rPr lang="ru-RU" altLang="ru-RU" sz="2200" b="1"/>
            </a:br>
            <a:r>
              <a:rPr lang="ru-RU" altLang="ru-RU" sz="2200">
                <a:solidFill>
                  <a:srgbClr val="333333"/>
                </a:solidFill>
              </a:rPr>
              <a:t> </a:t>
            </a:r>
            <a:br>
              <a:rPr lang="ru-RU" altLang="ru-RU" sz="2200">
                <a:solidFill>
                  <a:srgbClr val="333333"/>
                </a:solidFill>
              </a:rPr>
            </a:br>
            <a:endParaRPr lang="ru-RU" altLang="ru-RU" sz="2200">
              <a:solidFill>
                <a:srgbClr val="333333"/>
              </a:solidFill>
            </a:endParaRPr>
          </a:p>
        </p:txBody>
      </p:sp>
      <p:sp>
        <p:nvSpPr>
          <p:cNvPr id="7188" name="Прямоугольник 40"/>
          <p:cNvSpPr>
            <a:spLocks noChangeArrowheads="1"/>
          </p:cNvSpPr>
          <p:nvPr/>
        </p:nvSpPr>
        <p:spPr bwMode="auto">
          <a:xfrm>
            <a:off x="6858000" y="5864225"/>
            <a:ext cx="2447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в 201</a:t>
            </a:r>
            <a:r>
              <a:rPr lang="en-US" altLang="ru-RU" sz="2400" b="1"/>
              <a:t>3</a:t>
            </a:r>
            <a:r>
              <a:rPr lang="ru-RU" altLang="ru-RU" sz="2400" b="1"/>
              <a:t> г.</a:t>
            </a:r>
          </a:p>
        </p:txBody>
      </p:sp>
      <p:cxnSp>
        <p:nvCxnSpPr>
          <p:cNvPr id="7189" name="Прямая соединительная линия 41"/>
          <p:cNvCxnSpPr>
            <a:cxnSpLocks noChangeShapeType="1"/>
          </p:cNvCxnSpPr>
          <p:nvPr/>
        </p:nvCxnSpPr>
        <p:spPr bwMode="auto">
          <a:xfrm>
            <a:off x="7200900" y="5643563"/>
            <a:ext cx="18002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90" name="Прямоугольник 42"/>
          <p:cNvSpPr>
            <a:spLocks noChangeArrowheads="1"/>
          </p:cNvSpPr>
          <p:nvPr/>
        </p:nvSpPr>
        <p:spPr bwMode="auto">
          <a:xfrm>
            <a:off x="6843713" y="2000250"/>
            <a:ext cx="2300287" cy="1584325"/>
          </a:xfrm>
          <a:prstGeom prst="rect">
            <a:avLst/>
          </a:prstGeom>
          <a:solidFill>
            <a:srgbClr val="00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49263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ru-RU" altLang="ru-RU" sz="1800">
              <a:solidFill>
                <a:schemeClr val="bg1"/>
              </a:solidFill>
              <a:latin typeface="Arial" pitchFamily="34" charset="0"/>
              <a:ea typeface="Microsoft YaHei" pitchFamily="34" charset="-122"/>
            </a:endParaRPr>
          </a:p>
        </p:txBody>
      </p:sp>
      <p:sp>
        <p:nvSpPr>
          <p:cNvPr id="7191" name="Прямоугольник 43"/>
          <p:cNvSpPr>
            <a:spLocks noChangeArrowheads="1"/>
          </p:cNvSpPr>
          <p:nvPr/>
        </p:nvSpPr>
        <p:spPr bwMode="auto">
          <a:xfrm>
            <a:off x="6764338" y="2349500"/>
            <a:ext cx="2398712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333333"/>
                </a:solidFill>
              </a:rPr>
              <a:t>Задачи на</a:t>
            </a:r>
            <a:br>
              <a:rPr lang="ru-RU" altLang="ru-RU" sz="2400" b="1">
                <a:solidFill>
                  <a:srgbClr val="333333"/>
                </a:solidFill>
              </a:rPr>
            </a:br>
            <a:r>
              <a:rPr lang="ru-RU" altLang="ru-RU" sz="2400" b="1">
                <a:solidFill>
                  <a:srgbClr val="333333"/>
                </a:solidFill>
              </a:rPr>
              <a:t>среднесрочную перспективу</a:t>
            </a:r>
            <a:endParaRPr lang="ru-RU" altLang="ru-RU" sz="2400" b="1"/>
          </a:p>
        </p:txBody>
      </p:sp>
    </p:spTree>
    <p:extLst>
      <p:ext uri="{BB962C8B-B14F-4D97-AF65-F5344CB8AC3E}">
        <p14:creationId xmlns:p14="http://schemas.microsoft.com/office/powerpoint/2010/main" val="233759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Презентация Козодерова А.В\тематические картинки\джипег шабло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90613"/>
            <a:ext cx="9144000" cy="5767387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ru-RU" altLang="ru-RU" sz="1800" b="1" dirty="0" smtClean="0"/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sz="1800" b="1" cap="all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Объем инвестиций за 2014 год </a:t>
            </a:r>
            <a:r>
              <a:rPr lang="en-US" altLang="ru-RU" sz="1800" b="1" cap="all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- </a:t>
            </a:r>
            <a:r>
              <a:rPr lang="ru-RU" altLang="ru-RU" sz="1800" b="1" cap="all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1</a:t>
            </a:r>
            <a:r>
              <a:rPr lang="en-US" altLang="ru-RU" sz="1800" b="1" cap="all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10</a:t>
            </a:r>
            <a:r>
              <a:rPr lang="ru-RU" altLang="ru-RU" sz="1800" b="1" cap="all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 млрд. руб.,</a:t>
            </a: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sz="1800" b="1" cap="all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10</a:t>
            </a:r>
            <a:r>
              <a:rPr lang="en-US" altLang="ru-RU" sz="1800" b="1" cap="all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5</a:t>
            </a:r>
            <a:r>
              <a:rPr lang="ru-RU" altLang="ru-RU" sz="1800" b="1" cap="all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% к уровню 2013 года. </a:t>
            </a: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ru-RU" altLang="ru-RU" sz="1800" b="1" cap="all" dirty="0">
              <a:solidFill>
                <a:schemeClr val="tx2">
                  <a:lumMod val="75000"/>
                </a:schemeClr>
              </a:solidFill>
              <a:latin typeface="Tahoma" pitchFamily="34" charset="0"/>
            </a:endParaRPr>
          </a:p>
        </p:txBody>
      </p:sp>
      <p:graphicFrame>
        <p:nvGraphicFramePr>
          <p:cNvPr id="9220" name="Объект 3"/>
          <p:cNvGraphicFramePr>
            <a:graphicFrameLocks/>
          </p:cNvGraphicFramePr>
          <p:nvPr/>
        </p:nvGraphicFramePr>
        <p:xfrm>
          <a:off x="881063" y="2349500"/>
          <a:ext cx="7381875" cy="495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4" imgW="7382896" imgH="4950381" progId="Excel.Chart.8">
                  <p:embed/>
                </p:oleObj>
              </mc:Choice>
              <mc:Fallback>
                <p:oleObj r:id="rId4" imgW="7382896" imgH="4950381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063" y="2349500"/>
                        <a:ext cx="7381875" cy="495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14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Презентация Козодерова А.В\тематические картинки\джипег шабл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925513"/>
            <a:ext cx="9144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+mn-cs"/>
              </a:rPr>
              <a:t>Конкурентные преимущества инвестирования </a:t>
            </a:r>
            <a:br>
              <a:rPr lang="ru-RU" b="1" cap="all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+mn-cs"/>
              </a:rPr>
            </a:br>
            <a:r>
              <a:rPr lang="ru-RU" b="1" cap="all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+mn-cs"/>
              </a:rPr>
              <a:t>в липецкую область</a:t>
            </a:r>
            <a:endParaRPr lang="ru-RU" dirty="0">
              <a:latin typeface="+mn-lt"/>
              <a:cs typeface="+mn-cs"/>
            </a:endParaRP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2"/>
          <a:stretch>
            <a:fillRect/>
          </a:stretch>
        </p:blipFill>
        <p:spPr bwMode="auto">
          <a:xfrm>
            <a:off x="0" y="1500188"/>
            <a:ext cx="9144000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2" descr="http://img.rufox.ru/files/big2/5623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8037" y="3214686"/>
            <a:ext cx="2750243" cy="183492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36959" y="1464393"/>
            <a:ext cx="2807073" cy="1750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343" name="Picture 3" descr="G:\Презентация Козодерова А.В\тематические картинки\поезд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5048250"/>
            <a:ext cx="27146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Box 6"/>
          <p:cNvSpPr txBox="1">
            <a:spLocks noChangeArrowheads="1"/>
          </p:cNvSpPr>
          <p:nvPr/>
        </p:nvSpPr>
        <p:spPr bwMode="auto">
          <a:xfrm>
            <a:off x="0" y="5962650"/>
            <a:ext cx="55086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itchFamily="34" charset="0"/>
              </a:rPr>
              <a:t>Транспортные и логистические условия: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itchFamily="34" charset="0"/>
              </a:rPr>
              <a:t>до портов Санкт-Петербурга, Черного моря и до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itchFamily="34" charset="0"/>
              </a:rPr>
              <a:t>Границы Евросоюза – 1000 километров</a:t>
            </a:r>
          </a:p>
        </p:txBody>
      </p:sp>
    </p:spTree>
    <p:extLst>
      <p:ext uri="{BB962C8B-B14F-4D97-AF65-F5344CB8AC3E}">
        <p14:creationId xmlns:p14="http://schemas.microsoft.com/office/powerpoint/2010/main" val="96088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СП_общерыночный">
  <a:themeElements>
    <a:clrScheme name="Office Theme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Office Theme">
      <a:majorFont>
        <a:latin typeface="Arial Narrow"/>
        <a:ea typeface=""/>
        <a:cs typeface="Arial Unicode MS"/>
      </a:majorFont>
      <a:minorFont>
        <a:latin typeface="Arial Narrow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nl-BE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nl-BE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22909</TotalTime>
  <Words>1426</Words>
  <Application>Microsoft Office PowerPoint</Application>
  <PresentationFormat>On-screen Show (4:3)</PresentationFormat>
  <Paragraphs>184</Paragraphs>
  <Slides>18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ССП_общерыночный</vt:lpstr>
      <vt:lpstr>Диаграмма Microsoft Excel</vt:lpstr>
      <vt:lpstr>Russian Business Plan Going Forward</vt:lpstr>
      <vt:lpstr>Содержание:</vt:lpstr>
      <vt:lpstr>Группа компаний «КЕМИН ИНДАСТРИЗ»</vt:lpstr>
      <vt:lpstr>Ключевые технологии КЕМИН</vt:lpstr>
      <vt:lpstr>Глобальный компетенции с локальным акцентом</vt:lpstr>
      <vt:lpstr>Проект в ЛИПЕЦКЕ</vt:lpstr>
      <vt:lpstr>PowerPoint Presentation</vt:lpstr>
      <vt:lpstr>PowerPoint Presentation</vt:lpstr>
      <vt:lpstr>PowerPoint Presentation</vt:lpstr>
      <vt:lpstr>Location</vt:lpstr>
      <vt:lpstr>PowerPoint Presentation</vt:lpstr>
      <vt:lpstr>Factory concept layout</vt:lpstr>
      <vt:lpstr>Project Progress</vt:lpstr>
      <vt:lpstr>PowerPoint Presentation</vt:lpstr>
      <vt:lpstr>PowerPoint Presentation</vt:lpstr>
      <vt:lpstr>Что привлекает и настораживает в России</vt:lpstr>
      <vt:lpstr>С III квартала 2015 г. господдержка поступает нерегулярно – по всем видам субсидий уже накопилось около 1 млрд руб.  Источник: «Ведомости» </vt:lpstr>
      <vt:lpstr>THANK YOU</vt:lpstr>
    </vt:vector>
  </TitlesOfParts>
  <Company>Kemin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Akram Talibov</dc:creator>
  <cp:lastModifiedBy>Akram Talibov</cp:lastModifiedBy>
  <cp:revision>172</cp:revision>
  <cp:lastPrinted>2015-12-21T10:40:52Z</cp:lastPrinted>
  <dcterms:created xsi:type="dcterms:W3CDTF">2015-12-21T15:19:28Z</dcterms:created>
  <dcterms:modified xsi:type="dcterms:W3CDTF">2016-03-22T15:04:32Z</dcterms:modified>
</cp:coreProperties>
</file>