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90DD1-A714-491F-BB8F-9C6D7633910B}" type="datetimeFigureOut">
              <a:rPr lang="ru-RU" smtClean="0"/>
              <a:pPr/>
              <a:t>26.03.2015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B05BB-6D68-46F6-AE21-D120B2AF83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b="1" dirty="0" err="1" smtClean="0"/>
              <a:t>Абдулла-Заде</a:t>
            </a:r>
            <a:r>
              <a:rPr lang="ru-RU" sz="2400" b="1" dirty="0" smtClean="0"/>
              <a:t> Э.Г.</a:t>
            </a:r>
            <a:br>
              <a:rPr lang="ru-RU" sz="2400" b="1" dirty="0" smtClean="0"/>
            </a:br>
            <a:r>
              <a:rPr lang="ru-RU" sz="2800" b="1" dirty="0" smtClean="0"/>
              <a:t>ИМЦ </a:t>
            </a:r>
            <a:r>
              <a:rPr lang="ru-RU" sz="2800" b="1" dirty="0" smtClean="0"/>
              <a:t>в АПК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Информационно-маркетинговые </a:t>
            </a:r>
            <a:r>
              <a:rPr lang="ru-RU" sz="2000" b="1" dirty="0" smtClean="0">
                <a:solidFill>
                  <a:schemeClr val="tx1"/>
                </a:solidFill>
              </a:rPr>
              <a:t>центры </a:t>
            </a:r>
            <a:r>
              <a:rPr lang="ru-RU" sz="2000" b="1" dirty="0" smtClean="0">
                <a:solidFill>
                  <a:schemeClr val="tx1"/>
                </a:solidFill>
              </a:rPr>
              <a:t>и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 Государственные цепочки поставок 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п</a:t>
            </a:r>
            <a:r>
              <a:rPr lang="ru-RU" sz="2000" b="1" dirty="0" smtClean="0">
                <a:solidFill>
                  <a:schemeClr val="tx1"/>
                </a:solidFill>
              </a:rPr>
              <a:t>родукции </a:t>
            </a:r>
            <a:r>
              <a:rPr lang="ru-RU" sz="2000" b="1" dirty="0" smtClean="0">
                <a:solidFill>
                  <a:schemeClr val="tx1"/>
                </a:solidFill>
              </a:rPr>
              <a:t>АПК  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Дефиниции ИМЦ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i="1" dirty="0"/>
              <a:t>информационно-маркетинговый центр (ИМЦ) </a:t>
            </a:r>
            <a:r>
              <a:rPr lang="ru-RU" dirty="0"/>
              <a:t>– юридическое лицо, осуществляющее функции оператора межгосударственной сети ИМЦ по оказанию электронных информационно-коммуникационных услуг на базе информационных систем, ресурсов и технологий, реализуемых в межгосударственной сети ИМЦ;</a:t>
            </a:r>
          </a:p>
          <a:p>
            <a:r>
              <a:rPr lang="ru-RU" b="1" i="1" dirty="0"/>
              <a:t>межгосударственная сеть ИМЦ государств – участников СНГ </a:t>
            </a:r>
            <a:r>
              <a:rPr lang="ru-RU" dirty="0"/>
              <a:t>– совокупность </a:t>
            </a:r>
            <a:r>
              <a:rPr lang="ru-RU" u="sng" dirty="0"/>
              <a:t>национальных сетей ИМЦ</a:t>
            </a:r>
            <a:r>
              <a:rPr lang="ru-RU" dirty="0"/>
              <a:t>, взаимодействующих между собой через межгосударственный ИМЦ  по согласованным Сторонами правилам и принципам и способствующих продвижению товаров и услуг национальных товаропроизводителей государств – участников настоящего Соглашения  на их рынки;</a:t>
            </a:r>
          </a:p>
          <a:p>
            <a:r>
              <a:rPr lang="ru-RU" b="1" i="1" dirty="0"/>
              <a:t>межгосударственный ИМЦ –</a:t>
            </a:r>
            <a:r>
              <a:rPr lang="ru-RU" dirty="0"/>
              <a:t> юридическое лицо, осуществляющее функции оператора межгосударственной сети ИМЦ и обеспечивающее электронное взаимодействие национальных сетей ИМЦ по согласованным Сторонами правилам и принципам.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Рис. 1. Принципиальная блок-схема организации и ИО ИМЦ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pSp>
        <p:nvGrpSpPr>
          <p:cNvPr id="1026" name="Group 2"/>
          <p:cNvGrpSpPr>
            <a:grpSpLocks noGrp="1"/>
          </p:cNvGrpSpPr>
          <p:nvPr>
            <p:ph idx="1"/>
          </p:nvPr>
        </p:nvGrpSpPr>
        <p:grpSpPr bwMode="auto">
          <a:xfrm>
            <a:off x="457200" y="1214422"/>
            <a:ext cx="8269834" cy="5072098"/>
            <a:chOff x="1440" y="2358"/>
            <a:chExt cx="9044" cy="6120"/>
          </a:xfrm>
        </p:grpSpPr>
        <p:grpSp>
          <p:nvGrpSpPr>
            <p:cNvPr id="1027" name="Group 3"/>
            <p:cNvGrpSpPr>
              <a:grpSpLocks/>
            </p:cNvGrpSpPr>
            <p:nvPr/>
          </p:nvGrpSpPr>
          <p:grpSpPr bwMode="auto">
            <a:xfrm>
              <a:off x="1440" y="2358"/>
              <a:ext cx="9044" cy="6120"/>
              <a:chOff x="1521" y="1674"/>
              <a:chExt cx="9044" cy="6120"/>
            </a:xfrm>
          </p:grpSpPr>
          <p:sp>
            <p:nvSpPr>
              <p:cNvPr id="1028" name="Text Box 4"/>
              <p:cNvSpPr txBox="1">
                <a:spLocks noChangeArrowheads="1"/>
              </p:cNvSpPr>
              <p:nvPr/>
            </p:nvSpPr>
            <p:spPr bwMode="auto">
              <a:xfrm>
                <a:off x="1521" y="1674"/>
                <a:ext cx="3060" cy="12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Потребители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(внутренние)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Text Box 5"/>
              <p:cNvSpPr txBox="1">
                <a:spLocks noChangeArrowheads="1"/>
              </p:cNvSpPr>
              <p:nvPr/>
            </p:nvSpPr>
            <p:spPr bwMode="auto">
              <a:xfrm>
                <a:off x="7505" y="1674"/>
                <a:ext cx="3060" cy="12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Производители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(внутренние)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собственно,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национальные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Text Box 6"/>
              <p:cNvSpPr txBox="1">
                <a:spLocks noChangeArrowheads="1"/>
              </p:cNvSpPr>
              <p:nvPr/>
            </p:nvSpPr>
            <p:spPr bwMode="auto">
              <a:xfrm>
                <a:off x="4041" y="3834"/>
                <a:ext cx="3960" cy="171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Внутренний (национальный) блок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ИМЦ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Внешний (международный) блок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4041" y="4374"/>
                <a:ext cx="39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>
                <a:off x="4041" y="4914"/>
                <a:ext cx="39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3" name="Text Box 9"/>
              <p:cNvSpPr txBox="1">
                <a:spLocks noChangeArrowheads="1"/>
              </p:cNvSpPr>
              <p:nvPr/>
            </p:nvSpPr>
            <p:spPr bwMode="auto">
              <a:xfrm>
                <a:off x="1521" y="6534"/>
                <a:ext cx="3060" cy="12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sng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Производители </a:t>
                </a: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(внешние)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Международные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СНГ, Дальнее зарубежье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Text Box 10"/>
              <p:cNvSpPr txBox="1">
                <a:spLocks noChangeArrowheads="1"/>
              </p:cNvSpPr>
              <p:nvPr/>
            </p:nvSpPr>
            <p:spPr bwMode="auto">
              <a:xfrm>
                <a:off x="7461" y="6534"/>
                <a:ext cx="3060" cy="12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endParaRPr kumimoji="0" lang="ru-RU" sz="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Потребители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(внешние)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МЭО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Line 11"/>
              <p:cNvSpPr>
                <a:spLocks noChangeShapeType="1"/>
              </p:cNvSpPr>
              <p:nvPr/>
            </p:nvSpPr>
            <p:spPr bwMode="auto">
              <a:xfrm>
                <a:off x="4581" y="1912"/>
                <a:ext cx="28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6" name="Line 12"/>
              <p:cNvSpPr>
                <a:spLocks noChangeShapeType="1"/>
              </p:cNvSpPr>
              <p:nvPr/>
            </p:nvSpPr>
            <p:spPr bwMode="auto">
              <a:xfrm flipH="1">
                <a:off x="4581" y="2214"/>
                <a:ext cx="28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7" name="Line 13"/>
              <p:cNvSpPr>
                <a:spLocks noChangeShapeType="1"/>
              </p:cNvSpPr>
              <p:nvPr/>
            </p:nvSpPr>
            <p:spPr bwMode="auto">
              <a:xfrm flipH="1">
                <a:off x="4581" y="7492"/>
                <a:ext cx="28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8" name="Line 14"/>
              <p:cNvSpPr>
                <a:spLocks noChangeShapeType="1"/>
              </p:cNvSpPr>
              <p:nvPr/>
            </p:nvSpPr>
            <p:spPr bwMode="auto">
              <a:xfrm>
                <a:off x="4581" y="7254"/>
                <a:ext cx="28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9" name="Line 15"/>
              <p:cNvSpPr>
                <a:spLocks noChangeShapeType="1"/>
              </p:cNvSpPr>
              <p:nvPr/>
            </p:nvSpPr>
            <p:spPr bwMode="auto">
              <a:xfrm>
                <a:off x="5121" y="5454"/>
                <a:ext cx="0" cy="12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0" name="Line 16"/>
              <p:cNvSpPr>
                <a:spLocks noChangeShapeType="1"/>
              </p:cNvSpPr>
              <p:nvPr/>
            </p:nvSpPr>
            <p:spPr bwMode="auto">
              <a:xfrm>
                <a:off x="6921" y="5454"/>
                <a:ext cx="0" cy="12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1" name="Line 17"/>
              <p:cNvSpPr>
                <a:spLocks noChangeShapeType="1"/>
              </p:cNvSpPr>
              <p:nvPr/>
            </p:nvSpPr>
            <p:spPr bwMode="auto">
              <a:xfrm flipH="1">
                <a:off x="4581" y="6714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2" name="Line 18"/>
              <p:cNvSpPr>
                <a:spLocks noChangeShapeType="1"/>
              </p:cNvSpPr>
              <p:nvPr/>
            </p:nvSpPr>
            <p:spPr bwMode="auto">
              <a:xfrm>
                <a:off x="6921" y="6714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3" name="Line 19"/>
              <p:cNvSpPr>
                <a:spLocks noChangeShapeType="1"/>
              </p:cNvSpPr>
              <p:nvPr/>
            </p:nvSpPr>
            <p:spPr bwMode="auto">
              <a:xfrm>
                <a:off x="5121" y="2754"/>
                <a:ext cx="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4" name="Line 20"/>
              <p:cNvSpPr>
                <a:spLocks noChangeShapeType="1"/>
              </p:cNvSpPr>
              <p:nvPr/>
            </p:nvSpPr>
            <p:spPr bwMode="auto">
              <a:xfrm>
                <a:off x="6921" y="2754"/>
                <a:ext cx="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5" name="Line 21"/>
              <p:cNvSpPr>
                <a:spLocks noChangeShapeType="1"/>
              </p:cNvSpPr>
              <p:nvPr/>
            </p:nvSpPr>
            <p:spPr bwMode="auto">
              <a:xfrm flipH="1">
                <a:off x="4581" y="2754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6" name="Line 22"/>
              <p:cNvSpPr>
                <a:spLocks noChangeShapeType="1"/>
              </p:cNvSpPr>
              <p:nvPr/>
            </p:nvSpPr>
            <p:spPr bwMode="auto">
              <a:xfrm>
                <a:off x="6921" y="2754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7" name="Line 23"/>
              <p:cNvSpPr>
                <a:spLocks noChangeShapeType="1"/>
              </p:cNvSpPr>
              <p:nvPr/>
            </p:nvSpPr>
            <p:spPr bwMode="auto">
              <a:xfrm>
                <a:off x="1881" y="293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8" name="Line 24"/>
              <p:cNvSpPr>
                <a:spLocks noChangeShapeType="1"/>
              </p:cNvSpPr>
              <p:nvPr/>
            </p:nvSpPr>
            <p:spPr bwMode="auto">
              <a:xfrm>
                <a:off x="1881" y="32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49" name="Line 25"/>
              <p:cNvSpPr>
                <a:spLocks noChangeShapeType="1"/>
              </p:cNvSpPr>
              <p:nvPr/>
            </p:nvSpPr>
            <p:spPr bwMode="auto">
              <a:xfrm>
                <a:off x="1881" y="36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0" name="Line 26"/>
              <p:cNvSpPr>
                <a:spLocks noChangeShapeType="1"/>
              </p:cNvSpPr>
              <p:nvPr/>
            </p:nvSpPr>
            <p:spPr bwMode="auto">
              <a:xfrm>
                <a:off x="1881" y="401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1" name="Line 27"/>
              <p:cNvSpPr>
                <a:spLocks noChangeShapeType="1"/>
              </p:cNvSpPr>
              <p:nvPr/>
            </p:nvSpPr>
            <p:spPr bwMode="auto">
              <a:xfrm>
                <a:off x="1881" y="437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2" name="Line 28"/>
              <p:cNvSpPr>
                <a:spLocks noChangeShapeType="1"/>
              </p:cNvSpPr>
              <p:nvPr/>
            </p:nvSpPr>
            <p:spPr bwMode="auto">
              <a:xfrm>
                <a:off x="1881" y="581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3" name="Line 29"/>
              <p:cNvSpPr>
                <a:spLocks noChangeShapeType="1"/>
              </p:cNvSpPr>
              <p:nvPr/>
            </p:nvSpPr>
            <p:spPr bwMode="auto">
              <a:xfrm>
                <a:off x="1881" y="54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4" name="Line 30"/>
              <p:cNvSpPr>
                <a:spLocks noChangeShapeType="1"/>
              </p:cNvSpPr>
              <p:nvPr/>
            </p:nvSpPr>
            <p:spPr bwMode="auto">
              <a:xfrm>
                <a:off x="1881" y="50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5" name="Line 31"/>
              <p:cNvSpPr>
                <a:spLocks noChangeShapeType="1"/>
              </p:cNvSpPr>
              <p:nvPr/>
            </p:nvSpPr>
            <p:spPr bwMode="auto">
              <a:xfrm>
                <a:off x="1881" y="473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6" name="Line 32"/>
              <p:cNvSpPr>
                <a:spLocks noChangeShapeType="1"/>
              </p:cNvSpPr>
              <p:nvPr/>
            </p:nvSpPr>
            <p:spPr bwMode="auto">
              <a:xfrm>
                <a:off x="1881" y="617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7" name="Line 33"/>
              <p:cNvSpPr>
                <a:spLocks noChangeShapeType="1"/>
              </p:cNvSpPr>
              <p:nvPr/>
            </p:nvSpPr>
            <p:spPr bwMode="auto">
              <a:xfrm>
                <a:off x="2061" y="563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8" name="Line 34"/>
              <p:cNvSpPr>
                <a:spLocks noChangeShapeType="1"/>
              </p:cNvSpPr>
              <p:nvPr/>
            </p:nvSpPr>
            <p:spPr bwMode="auto">
              <a:xfrm>
                <a:off x="2061" y="59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59" name="Line 35"/>
              <p:cNvSpPr>
                <a:spLocks noChangeShapeType="1"/>
              </p:cNvSpPr>
              <p:nvPr/>
            </p:nvSpPr>
            <p:spPr bwMode="auto">
              <a:xfrm>
                <a:off x="2061" y="63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0" name="Line 36"/>
              <p:cNvSpPr>
                <a:spLocks noChangeShapeType="1"/>
              </p:cNvSpPr>
              <p:nvPr/>
            </p:nvSpPr>
            <p:spPr bwMode="auto">
              <a:xfrm>
                <a:off x="2061" y="45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1" name="Line 37"/>
              <p:cNvSpPr>
                <a:spLocks noChangeShapeType="1"/>
              </p:cNvSpPr>
              <p:nvPr/>
            </p:nvSpPr>
            <p:spPr bwMode="auto">
              <a:xfrm>
                <a:off x="2061" y="491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2" name="Line 38"/>
              <p:cNvSpPr>
                <a:spLocks noChangeShapeType="1"/>
              </p:cNvSpPr>
              <p:nvPr/>
            </p:nvSpPr>
            <p:spPr bwMode="auto">
              <a:xfrm>
                <a:off x="2061" y="527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3" name="Line 39"/>
              <p:cNvSpPr>
                <a:spLocks noChangeShapeType="1"/>
              </p:cNvSpPr>
              <p:nvPr/>
            </p:nvSpPr>
            <p:spPr bwMode="auto">
              <a:xfrm>
                <a:off x="2061" y="383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4" name="Line 40"/>
              <p:cNvSpPr>
                <a:spLocks noChangeShapeType="1"/>
              </p:cNvSpPr>
              <p:nvPr/>
            </p:nvSpPr>
            <p:spPr bwMode="auto">
              <a:xfrm>
                <a:off x="2061" y="41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5" name="Line 41"/>
              <p:cNvSpPr>
                <a:spLocks noChangeShapeType="1"/>
              </p:cNvSpPr>
              <p:nvPr/>
            </p:nvSpPr>
            <p:spPr bwMode="auto">
              <a:xfrm>
                <a:off x="2061" y="347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6" name="Line 42"/>
              <p:cNvSpPr>
                <a:spLocks noChangeShapeType="1"/>
              </p:cNvSpPr>
              <p:nvPr/>
            </p:nvSpPr>
            <p:spPr bwMode="auto">
              <a:xfrm>
                <a:off x="10161" y="293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7" name="Line 43"/>
              <p:cNvSpPr>
                <a:spLocks noChangeShapeType="1"/>
              </p:cNvSpPr>
              <p:nvPr/>
            </p:nvSpPr>
            <p:spPr bwMode="auto">
              <a:xfrm flipV="1">
                <a:off x="2061" y="293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8" name="Line 44"/>
              <p:cNvSpPr>
                <a:spLocks noChangeShapeType="1"/>
              </p:cNvSpPr>
              <p:nvPr/>
            </p:nvSpPr>
            <p:spPr bwMode="auto">
              <a:xfrm>
                <a:off x="10161" y="32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69" name="Line 45"/>
              <p:cNvSpPr>
                <a:spLocks noChangeShapeType="1"/>
              </p:cNvSpPr>
              <p:nvPr/>
            </p:nvSpPr>
            <p:spPr bwMode="auto">
              <a:xfrm>
                <a:off x="10161" y="36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0" name="Line 46"/>
              <p:cNvSpPr>
                <a:spLocks noChangeShapeType="1"/>
              </p:cNvSpPr>
              <p:nvPr/>
            </p:nvSpPr>
            <p:spPr bwMode="auto">
              <a:xfrm>
                <a:off x="10161" y="401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1" name="Line 47"/>
              <p:cNvSpPr>
                <a:spLocks noChangeShapeType="1"/>
              </p:cNvSpPr>
              <p:nvPr/>
            </p:nvSpPr>
            <p:spPr bwMode="auto">
              <a:xfrm>
                <a:off x="10161" y="437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2" name="Line 48"/>
              <p:cNvSpPr>
                <a:spLocks noChangeShapeType="1"/>
              </p:cNvSpPr>
              <p:nvPr/>
            </p:nvSpPr>
            <p:spPr bwMode="auto">
              <a:xfrm>
                <a:off x="10161" y="581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3" name="Line 49"/>
              <p:cNvSpPr>
                <a:spLocks noChangeShapeType="1"/>
              </p:cNvSpPr>
              <p:nvPr/>
            </p:nvSpPr>
            <p:spPr bwMode="auto">
              <a:xfrm>
                <a:off x="10161" y="54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4" name="Line 50"/>
              <p:cNvSpPr>
                <a:spLocks noChangeShapeType="1"/>
              </p:cNvSpPr>
              <p:nvPr/>
            </p:nvSpPr>
            <p:spPr bwMode="auto">
              <a:xfrm>
                <a:off x="10161" y="50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5" name="Line 51"/>
              <p:cNvSpPr>
                <a:spLocks noChangeShapeType="1"/>
              </p:cNvSpPr>
              <p:nvPr/>
            </p:nvSpPr>
            <p:spPr bwMode="auto">
              <a:xfrm>
                <a:off x="10161" y="473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6" name="Line 52"/>
              <p:cNvSpPr>
                <a:spLocks noChangeShapeType="1"/>
              </p:cNvSpPr>
              <p:nvPr/>
            </p:nvSpPr>
            <p:spPr bwMode="auto">
              <a:xfrm>
                <a:off x="10161" y="617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7" name="Line 53"/>
              <p:cNvSpPr>
                <a:spLocks noChangeShapeType="1"/>
              </p:cNvSpPr>
              <p:nvPr/>
            </p:nvSpPr>
            <p:spPr bwMode="auto">
              <a:xfrm>
                <a:off x="9981" y="491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8" name="Line 54"/>
              <p:cNvSpPr>
                <a:spLocks noChangeShapeType="1"/>
              </p:cNvSpPr>
              <p:nvPr/>
            </p:nvSpPr>
            <p:spPr bwMode="auto">
              <a:xfrm>
                <a:off x="9981" y="527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79" name="Line 55"/>
              <p:cNvSpPr>
                <a:spLocks noChangeShapeType="1"/>
              </p:cNvSpPr>
              <p:nvPr/>
            </p:nvSpPr>
            <p:spPr bwMode="auto">
              <a:xfrm>
                <a:off x="9981" y="563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0" name="Line 56"/>
              <p:cNvSpPr>
                <a:spLocks noChangeShapeType="1"/>
              </p:cNvSpPr>
              <p:nvPr/>
            </p:nvSpPr>
            <p:spPr bwMode="auto">
              <a:xfrm>
                <a:off x="9981" y="59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1" name="Line 57"/>
              <p:cNvSpPr>
                <a:spLocks noChangeShapeType="1"/>
              </p:cNvSpPr>
              <p:nvPr/>
            </p:nvSpPr>
            <p:spPr bwMode="auto">
              <a:xfrm>
                <a:off x="9981" y="63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2" name="Line 58"/>
              <p:cNvSpPr>
                <a:spLocks noChangeShapeType="1"/>
              </p:cNvSpPr>
              <p:nvPr/>
            </p:nvSpPr>
            <p:spPr bwMode="auto">
              <a:xfrm>
                <a:off x="9981" y="383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3" name="Line 59"/>
              <p:cNvSpPr>
                <a:spLocks noChangeShapeType="1"/>
              </p:cNvSpPr>
              <p:nvPr/>
            </p:nvSpPr>
            <p:spPr bwMode="auto">
              <a:xfrm>
                <a:off x="9981" y="419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4" name="Line 60"/>
              <p:cNvSpPr>
                <a:spLocks noChangeShapeType="1"/>
              </p:cNvSpPr>
              <p:nvPr/>
            </p:nvSpPr>
            <p:spPr bwMode="auto">
              <a:xfrm>
                <a:off x="9981" y="455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5" name="Line 61"/>
              <p:cNvSpPr>
                <a:spLocks noChangeShapeType="1"/>
              </p:cNvSpPr>
              <p:nvPr/>
            </p:nvSpPr>
            <p:spPr bwMode="auto">
              <a:xfrm>
                <a:off x="9981" y="3474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6" name="Line 62"/>
              <p:cNvSpPr>
                <a:spLocks noChangeShapeType="1"/>
              </p:cNvSpPr>
              <p:nvPr/>
            </p:nvSpPr>
            <p:spPr bwMode="auto">
              <a:xfrm flipV="1">
                <a:off x="9981" y="2944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7" name="Line 63"/>
              <p:cNvSpPr>
                <a:spLocks noChangeShapeType="1"/>
              </p:cNvSpPr>
              <p:nvPr/>
            </p:nvSpPr>
            <p:spPr bwMode="auto">
              <a:xfrm>
                <a:off x="3501" y="2934"/>
                <a:ext cx="0" cy="12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8" name="Line 64"/>
              <p:cNvSpPr>
                <a:spLocks noChangeShapeType="1"/>
              </p:cNvSpPr>
              <p:nvPr/>
            </p:nvSpPr>
            <p:spPr bwMode="auto">
              <a:xfrm flipV="1">
                <a:off x="3501" y="5274"/>
                <a:ext cx="0" cy="12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89" name="Line 65"/>
              <p:cNvSpPr>
                <a:spLocks noChangeShapeType="1"/>
              </p:cNvSpPr>
              <p:nvPr/>
            </p:nvSpPr>
            <p:spPr bwMode="auto">
              <a:xfrm>
                <a:off x="8721" y="2934"/>
                <a:ext cx="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90" name="Line 66"/>
              <p:cNvSpPr>
                <a:spLocks noChangeShapeType="1"/>
              </p:cNvSpPr>
              <p:nvPr/>
            </p:nvSpPr>
            <p:spPr bwMode="auto">
              <a:xfrm flipV="1">
                <a:off x="8721" y="5274"/>
                <a:ext cx="0" cy="12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91" name="Line 67"/>
              <p:cNvSpPr>
                <a:spLocks noChangeShapeType="1"/>
              </p:cNvSpPr>
              <p:nvPr/>
            </p:nvSpPr>
            <p:spPr bwMode="auto">
              <a:xfrm>
                <a:off x="3501" y="5274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92" name="Line 68"/>
              <p:cNvSpPr>
                <a:spLocks noChangeShapeType="1"/>
              </p:cNvSpPr>
              <p:nvPr/>
            </p:nvSpPr>
            <p:spPr bwMode="auto">
              <a:xfrm>
                <a:off x="3501" y="4194"/>
                <a:ext cx="5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93" name="Line 69"/>
              <p:cNvSpPr>
                <a:spLocks noChangeShapeType="1"/>
              </p:cNvSpPr>
              <p:nvPr/>
            </p:nvSpPr>
            <p:spPr bwMode="auto">
              <a:xfrm flipH="1">
                <a:off x="8001" y="4014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94" name="Line 70"/>
              <p:cNvSpPr>
                <a:spLocks noChangeShapeType="1"/>
              </p:cNvSpPr>
              <p:nvPr/>
            </p:nvSpPr>
            <p:spPr bwMode="auto">
              <a:xfrm flipH="1">
                <a:off x="8001" y="5274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95" name="AutoShape 71"/>
            <p:cNvSpPr>
              <a:spLocks noChangeArrowheads="1"/>
            </p:cNvSpPr>
            <p:nvPr/>
          </p:nvSpPr>
          <p:spPr bwMode="auto">
            <a:xfrm>
              <a:off x="7920" y="4699"/>
              <a:ext cx="720" cy="180"/>
            </a:xfrm>
            <a:prstGeom prst="leftArrow">
              <a:avLst>
                <a:gd name="adj1" fmla="val 50000"/>
                <a:gd name="adj2" fmla="val 10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6" name="AutoShape 72"/>
            <p:cNvSpPr>
              <a:spLocks noChangeArrowheads="1"/>
            </p:cNvSpPr>
            <p:nvPr/>
          </p:nvSpPr>
          <p:spPr bwMode="auto">
            <a:xfrm>
              <a:off x="8640" y="3619"/>
              <a:ext cx="180" cy="1080"/>
            </a:xfrm>
            <a:prstGeom prst="downArrow">
              <a:avLst>
                <a:gd name="adj1" fmla="val 50000"/>
                <a:gd name="adj2" fmla="val 1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7" name="AutoShape 73"/>
            <p:cNvSpPr>
              <a:spLocks noChangeArrowheads="1"/>
            </p:cNvSpPr>
            <p:nvPr/>
          </p:nvSpPr>
          <p:spPr bwMode="auto">
            <a:xfrm>
              <a:off x="3420" y="4879"/>
              <a:ext cx="540" cy="180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8" name="AutoShape 74"/>
            <p:cNvSpPr>
              <a:spLocks noChangeArrowheads="1"/>
            </p:cNvSpPr>
            <p:nvPr/>
          </p:nvSpPr>
          <p:spPr bwMode="auto">
            <a:xfrm>
              <a:off x="3240" y="3619"/>
              <a:ext cx="180" cy="1260"/>
            </a:xfrm>
            <a:prstGeom prst="downArrow">
              <a:avLst>
                <a:gd name="adj1" fmla="val 50000"/>
                <a:gd name="adj2" fmla="val 17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9" name="AutoShape 75"/>
            <p:cNvSpPr>
              <a:spLocks noChangeArrowheads="1"/>
            </p:cNvSpPr>
            <p:nvPr/>
          </p:nvSpPr>
          <p:spPr bwMode="auto">
            <a:xfrm>
              <a:off x="7920" y="5779"/>
              <a:ext cx="720" cy="180"/>
            </a:xfrm>
            <a:prstGeom prst="leftArrow">
              <a:avLst>
                <a:gd name="adj1" fmla="val 50000"/>
                <a:gd name="adj2" fmla="val 10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0" name="AutoShape 76"/>
            <p:cNvSpPr>
              <a:spLocks noChangeArrowheads="1"/>
            </p:cNvSpPr>
            <p:nvPr/>
          </p:nvSpPr>
          <p:spPr bwMode="auto">
            <a:xfrm>
              <a:off x="8640" y="5959"/>
              <a:ext cx="180" cy="1260"/>
            </a:xfrm>
            <a:prstGeom prst="upArrow">
              <a:avLst>
                <a:gd name="adj1" fmla="val 50000"/>
                <a:gd name="adj2" fmla="val 17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1" name="AutoShape 77"/>
            <p:cNvSpPr>
              <a:spLocks noChangeArrowheads="1"/>
            </p:cNvSpPr>
            <p:nvPr/>
          </p:nvSpPr>
          <p:spPr bwMode="auto">
            <a:xfrm>
              <a:off x="3420" y="5779"/>
              <a:ext cx="540" cy="180"/>
            </a:xfrm>
            <a:prstGeom prst="rightArrow">
              <a:avLst>
                <a:gd name="adj1" fmla="val 50000"/>
                <a:gd name="adj2" fmla="val 7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2" name="AutoShape 78"/>
            <p:cNvSpPr>
              <a:spLocks noChangeArrowheads="1"/>
            </p:cNvSpPr>
            <p:nvPr/>
          </p:nvSpPr>
          <p:spPr bwMode="auto">
            <a:xfrm>
              <a:off x="3240" y="5959"/>
              <a:ext cx="180" cy="1260"/>
            </a:xfrm>
            <a:prstGeom prst="upArrow">
              <a:avLst>
                <a:gd name="adj1" fmla="val 50000"/>
                <a:gd name="adj2" fmla="val 17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Рис</a:t>
            </a:r>
            <a:r>
              <a:rPr lang="ru-RU" sz="2700" b="1" dirty="0"/>
              <a:t>. 2. Взаимосвязь функционирования стран-членов СНГ, национальных и межгосударственных ИМЦ    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pic>
        <p:nvPicPr>
          <p:cNvPr id="2072" name="Picture 2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1" y="1146716"/>
            <a:ext cx="7124105" cy="5282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65</Words>
  <Application>Microsoft Office PowerPoint</Application>
  <PresentationFormat>Экран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Абдулла-Заде Э.Г. ИМЦ в АПК</vt:lpstr>
      <vt:lpstr>Дефиниции ИМЦ</vt:lpstr>
      <vt:lpstr>Рис. 1. Принципиальная блок-схема организации и ИО ИМЦ </vt:lpstr>
      <vt:lpstr> Рис. 2. Взаимосвязь функционирования стран-членов СНГ, национальных и межгосударственных ИМЦ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ИМЦ в АПК</dc:title>
  <dc:creator>Эдуард</dc:creator>
  <cp:lastModifiedBy>Эдуард</cp:lastModifiedBy>
  <cp:revision>8</cp:revision>
  <dcterms:created xsi:type="dcterms:W3CDTF">2015-03-22T18:25:22Z</dcterms:created>
  <dcterms:modified xsi:type="dcterms:W3CDTF">2015-03-26T07:12:45Z</dcterms:modified>
</cp:coreProperties>
</file>