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3" r:id="rId9"/>
    <p:sldId id="264" r:id="rId10"/>
    <p:sldId id="265" r:id="rId11"/>
    <p:sldId id="262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lanaratner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З</a:t>
            </a:r>
            <a:r>
              <a:rPr lang="ru-RU" b="1" dirty="0"/>
              <a:t>АДАЧИ </a:t>
            </a:r>
            <a:r>
              <a:rPr lang="ru-RU" b="1" dirty="0">
                <a:solidFill>
                  <a:srgbClr val="FF0000"/>
                </a:solidFill>
              </a:rPr>
              <a:t>О</a:t>
            </a:r>
            <a:r>
              <a:rPr lang="ru-RU" b="1" dirty="0"/>
              <a:t>ПТИМИЗАЦИИ ТРАЕКТОРИЙ </a:t>
            </a:r>
            <a:r>
              <a:rPr lang="ru-RU" b="1" dirty="0">
                <a:solidFill>
                  <a:srgbClr val="FF0000"/>
                </a:solidFill>
              </a:rPr>
              <a:t>Р</a:t>
            </a:r>
            <a:r>
              <a:rPr lang="ru-RU" b="1" dirty="0"/>
              <a:t>АЗВИТИЯ РЕГИОНАЛЬНЫХ </a:t>
            </a:r>
            <a:r>
              <a:rPr lang="ru-RU" b="1" dirty="0">
                <a:solidFill>
                  <a:srgbClr val="FF0000"/>
                </a:solidFill>
              </a:rPr>
              <a:t>Э</a:t>
            </a:r>
            <a:r>
              <a:rPr lang="ru-RU" b="1" dirty="0"/>
              <a:t>КОНОМИЧЕСКИХ СИСТЕМ ПО </a:t>
            </a:r>
            <a:r>
              <a:rPr lang="ru-RU" b="1" dirty="0">
                <a:solidFill>
                  <a:srgbClr val="FF0000"/>
                </a:solidFill>
              </a:rPr>
              <a:t>Э</a:t>
            </a:r>
            <a:r>
              <a:rPr lang="ru-RU" b="1" dirty="0"/>
              <a:t>КОЛОГИЧЕСКИМ </a:t>
            </a:r>
            <a:r>
              <a:rPr lang="ru-RU" b="1" dirty="0">
                <a:solidFill>
                  <a:srgbClr val="FF0000"/>
                </a:solidFill>
              </a:rPr>
              <a:t>П</a:t>
            </a:r>
            <a:r>
              <a:rPr lang="ru-RU" b="1" dirty="0"/>
              <a:t>АРАМЕТРАМ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157192"/>
            <a:ext cx="8640960" cy="1104528"/>
          </a:xfrm>
        </p:spPr>
        <p:txBody>
          <a:bodyPr>
            <a:normAutofit/>
          </a:bodyPr>
          <a:lstStyle/>
          <a:p>
            <a:r>
              <a:rPr lang="ru-RU" i="1" dirty="0" err="1">
                <a:solidFill>
                  <a:schemeClr val="tx1"/>
                </a:solidFill>
              </a:rPr>
              <a:t>Ратнер</a:t>
            </a:r>
            <a:r>
              <a:rPr lang="ru-RU" i="1" dirty="0">
                <a:solidFill>
                  <a:schemeClr val="tx1"/>
                </a:solidFill>
              </a:rPr>
              <a:t> С.В., Институт проблем управления им. В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ru-RU" i="1" dirty="0">
                <a:solidFill>
                  <a:schemeClr val="tx1"/>
                </a:solidFill>
              </a:rPr>
              <a:t>А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ru-RU" i="1" dirty="0">
                <a:solidFill>
                  <a:schemeClr val="tx1"/>
                </a:solidFill>
              </a:rPr>
              <a:t>Трапезникова РАН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Москва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72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</a:t>
            </a:r>
            <a:r>
              <a:rPr lang="ru-RU" dirty="0" smtClean="0"/>
              <a:t>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5024"/>
          </a:xfrm>
        </p:spPr>
        <p:txBody>
          <a:bodyPr/>
          <a:lstStyle/>
          <a:p>
            <a:r>
              <a:rPr lang="ru-RU" dirty="0" smtClean="0"/>
              <a:t>Коэффициент сравнительной эффективности </a:t>
            </a:r>
            <a:r>
              <a:rPr lang="en-US" i="1" dirty="0" smtClean="0">
                <a:solidFill>
                  <a:srgbClr val="FF0000"/>
                </a:solidFill>
              </a:rPr>
              <a:t>Ɵ</a:t>
            </a:r>
            <a:r>
              <a:rPr lang="ru-RU" i="1" dirty="0" smtClean="0"/>
              <a:t> </a:t>
            </a:r>
          </a:p>
          <a:p>
            <a:r>
              <a:rPr lang="ru-RU" dirty="0" smtClean="0"/>
              <a:t>Эталонные объекты</a:t>
            </a:r>
          </a:p>
          <a:p>
            <a:r>
              <a:rPr lang="en-US" dirty="0" smtClean="0"/>
              <a:t>Slacks</a:t>
            </a:r>
            <a:r>
              <a:rPr lang="ru-RU" dirty="0" smtClean="0"/>
              <a:t> (сдвиги, проекции на границу эффективности)</a:t>
            </a:r>
          </a:p>
          <a:p>
            <a:r>
              <a:rPr lang="ru-RU" dirty="0" smtClean="0"/>
              <a:t>Целевые параметры по каждому «входу»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53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Э</a:t>
            </a:r>
            <a:r>
              <a:rPr lang="ru-RU" b="1" dirty="0" smtClean="0"/>
              <a:t>кологический </a:t>
            </a:r>
            <a:r>
              <a:rPr lang="en-US" b="1" dirty="0" smtClean="0">
                <a:solidFill>
                  <a:srgbClr val="FF0000"/>
                </a:solidFill>
              </a:rPr>
              <a:t>DEA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Наличие </a:t>
            </a:r>
            <a:r>
              <a:rPr lang="ru-RU" b="1" dirty="0" smtClean="0">
                <a:solidFill>
                  <a:srgbClr val="FF0000"/>
                </a:solidFill>
              </a:rPr>
              <a:t>не</a:t>
            </a:r>
            <a:r>
              <a:rPr lang="ru-RU" dirty="0" smtClean="0"/>
              <a:t>устранимых </a:t>
            </a:r>
            <a:r>
              <a:rPr lang="ru-RU" b="1" dirty="0" smtClean="0">
                <a:solidFill>
                  <a:srgbClr val="FF0000"/>
                </a:solidFill>
              </a:rPr>
              <a:t>не</a:t>
            </a:r>
            <a:r>
              <a:rPr lang="ru-RU" dirty="0" smtClean="0"/>
              <a:t>желательных выходов</a:t>
            </a:r>
          </a:p>
          <a:p>
            <a:r>
              <a:rPr lang="ru-RU" dirty="0" smtClean="0"/>
              <a:t>Разделение меры эффективности (коэффициента на составляющие – экономическую эффективность и экологическую эффективность)</a:t>
            </a:r>
          </a:p>
          <a:p>
            <a:r>
              <a:rPr lang="ru-RU" dirty="0" smtClean="0"/>
              <a:t>Представление нежелательных </a:t>
            </a:r>
            <a:r>
              <a:rPr lang="ru-RU" dirty="0" smtClean="0">
                <a:solidFill>
                  <a:srgbClr val="FF0000"/>
                </a:solidFill>
              </a:rPr>
              <a:t>выходов</a:t>
            </a:r>
            <a:r>
              <a:rPr lang="ru-RU" dirty="0" smtClean="0"/>
              <a:t> в качестве </a:t>
            </a:r>
            <a:r>
              <a:rPr lang="ru-RU" dirty="0" smtClean="0">
                <a:solidFill>
                  <a:srgbClr val="FF0000"/>
                </a:solidFill>
              </a:rPr>
              <a:t>входов</a:t>
            </a:r>
            <a:r>
              <a:rPr lang="ru-RU" dirty="0" smtClean="0"/>
              <a:t> в модели, ориентированной по входам (отлично работает)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279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Задача для </a:t>
            </a:r>
            <a:r>
              <a:rPr lang="ru-RU" b="1" dirty="0" smtClean="0">
                <a:solidFill>
                  <a:srgbClr val="FF0000"/>
                </a:solidFill>
              </a:rPr>
              <a:t>р</a:t>
            </a:r>
            <a:r>
              <a:rPr lang="ru-RU" b="1" dirty="0" smtClean="0"/>
              <a:t>егиональной </a:t>
            </a:r>
            <a:r>
              <a:rPr lang="ru-RU" b="1" dirty="0" smtClean="0">
                <a:solidFill>
                  <a:srgbClr val="FF0000"/>
                </a:solidFill>
              </a:rPr>
              <a:t>э</a:t>
            </a:r>
            <a:r>
              <a:rPr lang="ru-RU" b="1" dirty="0" smtClean="0"/>
              <a:t>колого-</a:t>
            </a:r>
            <a:r>
              <a:rPr lang="ru-RU" b="1" dirty="0" smtClean="0">
                <a:solidFill>
                  <a:srgbClr val="FF0000"/>
                </a:solidFill>
              </a:rPr>
              <a:t>э</a:t>
            </a:r>
            <a:r>
              <a:rPr lang="ru-RU" b="1" dirty="0" smtClean="0"/>
              <a:t>кономической </a:t>
            </a: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b="1" dirty="0" smtClean="0"/>
              <a:t>истемы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Входы</a:t>
            </a:r>
            <a:r>
              <a:rPr lang="ru-RU" dirty="0" smtClean="0"/>
              <a:t>: </a:t>
            </a:r>
            <a:r>
              <a:rPr lang="ru-RU" dirty="0"/>
              <a:t>выбросы загрязняющих веществ в атмосферу, объемы образования сточных вод и объемы забора свежей воды из природных объектов (поверхностных и подземных</a:t>
            </a:r>
            <a:r>
              <a:rPr lang="ru-RU" dirty="0" smtClean="0"/>
              <a:t>)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Выходы</a:t>
            </a:r>
            <a:r>
              <a:rPr lang="ru-RU" dirty="0" smtClean="0"/>
              <a:t>: </a:t>
            </a:r>
            <a:r>
              <a:rPr lang="ru-RU" dirty="0"/>
              <a:t>объем ВРП и количество населения в </a:t>
            </a:r>
            <a:r>
              <a:rPr lang="ru-RU" dirty="0" smtClean="0"/>
              <a:t>регионе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Задача</a:t>
            </a:r>
            <a:r>
              <a:rPr lang="ru-RU" dirty="0" smtClean="0"/>
              <a:t>: </a:t>
            </a:r>
            <a:r>
              <a:rPr lang="ru-RU" dirty="0"/>
              <a:t>определить регионы, в которых наибольший социально-экономический эффект достигается при наименьших негативных воздействиях на природные объекты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88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для регионов 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Экологические эффективные (коэффициент эффективности 1)</a:t>
            </a:r>
            <a:r>
              <a:rPr lang="ru-RU" dirty="0" smtClean="0"/>
              <a:t>: </a:t>
            </a:r>
            <a:r>
              <a:rPr lang="ru-RU" i="1" dirty="0" smtClean="0"/>
              <a:t>Калужская </a:t>
            </a:r>
            <a:r>
              <a:rPr lang="ru-RU" i="1" dirty="0"/>
              <a:t>область, Орловская область, Республика Ингушетия, Чеченская Республика, Чувашская Республика, Республика Алтай и Сахалинская </a:t>
            </a:r>
            <a:r>
              <a:rPr lang="ru-RU" i="1" dirty="0" smtClean="0"/>
              <a:t>область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Наименее экологически эффективные (коэффициент эффективности ниже 0,2)</a:t>
            </a:r>
            <a:r>
              <a:rPr lang="ru-RU" dirty="0" smtClean="0"/>
              <a:t>: </a:t>
            </a:r>
            <a:r>
              <a:rPr lang="ru-RU" i="1" dirty="0" smtClean="0"/>
              <a:t>Костромская , Мурманская, Оренбургская </a:t>
            </a:r>
            <a:r>
              <a:rPr lang="ru-RU" i="1" dirty="0"/>
              <a:t>и </a:t>
            </a:r>
            <a:r>
              <a:rPr lang="ru-RU" i="1" dirty="0" smtClean="0"/>
              <a:t>Кемеровская области,  Красноярский край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20156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</a:t>
            </a:r>
            <a:r>
              <a:rPr lang="ru-RU" b="1" dirty="0" smtClean="0"/>
              <a:t>то </a:t>
            </a:r>
            <a:r>
              <a:rPr lang="ru-RU" b="1" dirty="0" smtClean="0">
                <a:solidFill>
                  <a:srgbClr val="FF0000"/>
                </a:solidFill>
              </a:rPr>
              <a:t>д</a:t>
            </a:r>
            <a:r>
              <a:rPr lang="ru-RU" b="1" dirty="0" smtClean="0"/>
              <a:t>алее?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Кластеризовать</a:t>
            </a:r>
            <a:r>
              <a:rPr lang="ru-RU" dirty="0" smtClean="0"/>
              <a:t> регионы по структуре производства (повышение </a:t>
            </a:r>
            <a:r>
              <a:rPr lang="ru-RU" dirty="0" smtClean="0">
                <a:solidFill>
                  <a:srgbClr val="FF0000"/>
                </a:solidFill>
              </a:rPr>
              <a:t>точности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Посмотреть </a:t>
            </a:r>
            <a:r>
              <a:rPr lang="ru-RU" dirty="0" smtClean="0">
                <a:solidFill>
                  <a:srgbClr val="FF0000"/>
                </a:solidFill>
              </a:rPr>
              <a:t>динамику</a:t>
            </a:r>
            <a:r>
              <a:rPr lang="ru-RU" dirty="0" smtClean="0"/>
              <a:t> сравнительной эффективности (через индекс </a:t>
            </a:r>
            <a:r>
              <a:rPr lang="ru-RU" dirty="0" err="1"/>
              <a:t>Малмквиста</a:t>
            </a:r>
            <a:r>
              <a:rPr lang="ru-RU" dirty="0"/>
              <a:t> (</a:t>
            </a:r>
            <a:r>
              <a:rPr lang="ru-RU" dirty="0" err="1"/>
              <a:t>Malmquist</a:t>
            </a:r>
            <a:r>
              <a:rPr lang="ru-RU" dirty="0"/>
              <a:t> </a:t>
            </a:r>
            <a:r>
              <a:rPr lang="ru-RU" dirty="0" err="1"/>
              <a:t>productivity</a:t>
            </a:r>
            <a:r>
              <a:rPr lang="ru-RU" dirty="0"/>
              <a:t> </a:t>
            </a:r>
            <a:r>
              <a:rPr lang="ru-RU" dirty="0" err="1"/>
              <a:t>index</a:t>
            </a:r>
            <a:r>
              <a:rPr lang="ru-RU" dirty="0"/>
              <a:t>, </a:t>
            </a:r>
            <a:r>
              <a:rPr lang="ru-RU" dirty="0" smtClean="0"/>
              <a:t>MPI)</a:t>
            </a:r>
          </a:p>
          <a:p>
            <a:r>
              <a:rPr lang="ru-RU" dirty="0" smtClean="0"/>
              <a:t>Определить </a:t>
            </a:r>
            <a:r>
              <a:rPr lang="ru-RU" dirty="0" smtClean="0">
                <a:solidFill>
                  <a:srgbClr val="FF0000"/>
                </a:solidFill>
              </a:rPr>
              <a:t>эталонные</a:t>
            </a:r>
            <a:r>
              <a:rPr lang="ru-RU" dirty="0" smtClean="0"/>
              <a:t> регионы для каждого неэффективного объекта</a:t>
            </a:r>
          </a:p>
          <a:p>
            <a:r>
              <a:rPr lang="ru-RU" dirty="0" smtClean="0"/>
              <a:t>Определить </a:t>
            </a:r>
            <a:r>
              <a:rPr lang="ru-RU" dirty="0" smtClean="0">
                <a:solidFill>
                  <a:srgbClr val="FF0000"/>
                </a:solidFill>
              </a:rPr>
              <a:t>цели</a:t>
            </a:r>
            <a:r>
              <a:rPr lang="ru-RU" dirty="0" smtClean="0"/>
              <a:t> по снижению негативных экологических эффектов</a:t>
            </a:r>
          </a:p>
          <a:p>
            <a:r>
              <a:rPr lang="ru-RU" dirty="0" smtClean="0"/>
              <a:t>Решить задачу АСФ </a:t>
            </a:r>
            <a:r>
              <a:rPr lang="ru-RU" dirty="0" smtClean="0">
                <a:solidFill>
                  <a:srgbClr val="FF0000"/>
                </a:solidFill>
              </a:rPr>
              <a:t>второго уровня </a:t>
            </a:r>
            <a:r>
              <a:rPr lang="ru-RU" dirty="0" smtClean="0"/>
              <a:t>для каждого неэффективного регионе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002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b="1" dirty="0" smtClean="0"/>
              <a:t>пасибо </a:t>
            </a:r>
            <a:r>
              <a:rPr lang="ru-RU" b="1" dirty="0"/>
              <a:t>за </a:t>
            </a:r>
            <a:r>
              <a:rPr lang="ru-RU" b="1" dirty="0">
                <a:solidFill>
                  <a:srgbClr val="FF0000"/>
                </a:solidFill>
              </a:rPr>
              <a:t>в</a:t>
            </a:r>
            <a:r>
              <a:rPr lang="ru-RU" b="1" dirty="0"/>
              <a:t>нимание</a:t>
            </a:r>
            <a:r>
              <a:rPr lang="ru-RU" dirty="0"/>
              <a:t>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en-US" b="1" dirty="0" smtClean="0"/>
              <a:t>Contacts</a:t>
            </a:r>
            <a:r>
              <a:rPr lang="ru-RU" b="1" dirty="0"/>
              <a:t>:</a:t>
            </a:r>
          </a:p>
          <a:p>
            <a:pPr marL="0" indent="0" algn="ctr">
              <a:buNone/>
            </a:pPr>
            <a:endParaRPr lang="ru-RU" dirty="0" smtClean="0">
              <a:hlinkClick r:id="rId2"/>
            </a:endParaRP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lanaratner@gmail.com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http://lanarat.ucoz.ru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63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Экономический рост </a:t>
            </a:r>
            <a:r>
              <a:rPr lang="en-US" b="1" dirty="0" smtClean="0">
                <a:solidFill>
                  <a:srgbClr val="FF0000"/>
                </a:solidFill>
              </a:rPr>
              <a:t>vs.</a:t>
            </a:r>
            <a:r>
              <a:rPr lang="ru-RU" b="1" dirty="0" smtClean="0"/>
              <a:t> </a:t>
            </a:r>
            <a:r>
              <a:rPr lang="ru-RU" b="1" dirty="0"/>
              <a:t>э</a:t>
            </a:r>
            <a:r>
              <a:rPr lang="ru-RU" b="1" dirty="0" smtClean="0"/>
              <a:t>кологическое благополучие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193" y="1499591"/>
            <a:ext cx="7194224" cy="5025753"/>
          </a:xfrm>
        </p:spPr>
      </p:pic>
    </p:spTree>
    <p:extLst>
      <p:ext uri="{BB962C8B-B14F-4D97-AF65-F5344CB8AC3E}">
        <p14:creationId xmlns:p14="http://schemas.microsoft.com/office/powerpoint/2010/main" val="218235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Не</a:t>
            </a:r>
            <a:r>
              <a:rPr lang="ru-RU" sz="3200" b="1" dirty="0" smtClean="0"/>
              <a:t>удачные попытки снижения негативных производственных эффектов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Внедрение технологий улавливания СО2 (снижение </a:t>
            </a:r>
            <a:r>
              <a:rPr lang="ru-RU" dirty="0" smtClean="0">
                <a:solidFill>
                  <a:srgbClr val="FF0000"/>
                </a:solidFill>
              </a:rPr>
              <a:t>выбросов</a:t>
            </a:r>
            <a:r>
              <a:rPr lang="ru-RU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vs</a:t>
            </a:r>
            <a:r>
              <a:rPr lang="ru-RU" dirty="0" smtClean="0"/>
              <a:t>. потребление </a:t>
            </a:r>
            <a:r>
              <a:rPr lang="ru-RU" dirty="0" smtClean="0">
                <a:solidFill>
                  <a:srgbClr val="FF0000"/>
                </a:solidFill>
              </a:rPr>
              <a:t>воды</a:t>
            </a:r>
            <a:r>
              <a:rPr lang="ru-RU" dirty="0" smtClean="0"/>
              <a:t>)</a:t>
            </a:r>
          </a:p>
          <a:p>
            <a:r>
              <a:rPr lang="ru-RU" dirty="0" smtClean="0"/>
              <a:t>Использование </a:t>
            </a:r>
            <a:r>
              <a:rPr lang="ru-RU" dirty="0" err="1" smtClean="0"/>
              <a:t>биоэтанола</a:t>
            </a:r>
            <a:r>
              <a:rPr lang="ru-RU" dirty="0" smtClean="0"/>
              <a:t> в качестве моторного топлива (снижение </a:t>
            </a:r>
            <a:r>
              <a:rPr lang="ru-RU" dirty="0" smtClean="0">
                <a:solidFill>
                  <a:srgbClr val="FF0000"/>
                </a:solidFill>
              </a:rPr>
              <a:t>выбросов</a:t>
            </a:r>
            <a:r>
              <a:rPr lang="ru-RU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vs</a:t>
            </a:r>
            <a:r>
              <a:rPr lang="ru-RU" dirty="0" smtClean="0"/>
              <a:t>. 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dirty="0" smtClean="0">
                <a:solidFill>
                  <a:srgbClr val="FF0000"/>
                </a:solidFill>
              </a:rPr>
              <a:t>спользование почв и воды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Переход на электромобили в случаях низкого уровня проникновения ВИЭ в энергосистему (снижение </a:t>
            </a:r>
            <a:r>
              <a:rPr lang="ru-RU" dirty="0" smtClean="0">
                <a:solidFill>
                  <a:srgbClr val="FF0000"/>
                </a:solidFill>
              </a:rPr>
              <a:t>выбросов</a:t>
            </a:r>
            <a:r>
              <a:rPr lang="ru-RU" dirty="0" smtClean="0"/>
              <a:t> при езде </a:t>
            </a:r>
            <a:r>
              <a:rPr lang="en-US" dirty="0" smtClean="0">
                <a:solidFill>
                  <a:srgbClr val="FF0000"/>
                </a:solidFill>
              </a:rPr>
              <a:t>vs</a:t>
            </a:r>
            <a:r>
              <a:rPr lang="ru-RU" dirty="0" smtClean="0"/>
              <a:t>. </a:t>
            </a:r>
            <a:r>
              <a:rPr lang="ru-RU" dirty="0"/>
              <a:t>у</a:t>
            </a:r>
            <a:r>
              <a:rPr lang="ru-RU" dirty="0" smtClean="0"/>
              <a:t>величение </a:t>
            </a:r>
            <a:r>
              <a:rPr lang="ru-RU" dirty="0" smtClean="0">
                <a:solidFill>
                  <a:srgbClr val="FF0000"/>
                </a:solidFill>
              </a:rPr>
              <a:t>выбросов</a:t>
            </a:r>
            <a:r>
              <a:rPr lang="ru-RU" dirty="0" smtClean="0"/>
              <a:t> при генерации энергии)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394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Математическая формулировка задачи </a:t>
            </a:r>
            <a:r>
              <a:rPr lang="ru-RU" sz="3600" b="1" dirty="0" smtClean="0">
                <a:solidFill>
                  <a:srgbClr val="FF0000"/>
                </a:solidFill>
              </a:rPr>
              <a:t>выбора</a:t>
            </a:r>
            <a:r>
              <a:rPr lang="ru-RU" sz="3600" b="1" dirty="0" smtClean="0"/>
              <a:t> траектории развития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Многокритериальная</a:t>
            </a:r>
            <a:r>
              <a:rPr lang="ru-RU" dirty="0" smtClean="0"/>
              <a:t> задача оптимизации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Непараметрическая</a:t>
            </a:r>
            <a:r>
              <a:rPr lang="ru-RU" dirty="0" smtClean="0"/>
              <a:t> задача (неизвестны или не наблюдаемы все совокупности производственных связей)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Не-стохастическая</a:t>
            </a:r>
            <a:r>
              <a:rPr lang="ru-RU" dirty="0" smtClean="0"/>
              <a:t> задача</a:t>
            </a:r>
          </a:p>
          <a:p>
            <a:r>
              <a:rPr lang="ru-RU" dirty="0" smtClean="0"/>
              <a:t>Можно оценить </a:t>
            </a:r>
            <a:r>
              <a:rPr lang="ru-RU" dirty="0" smtClean="0">
                <a:solidFill>
                  <a:srgbClr val="FF0000"/>
                </a:solidFill>
              </a:rPr>
              <a:t>сравнительную </a:t>
            </a:r>
            <a:r>
              <a:rPr lang="ru-RU" dirty="0" smtClean="0"/>
              <a:t>эффективность однородных объектов (например, региональных систем)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36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/>
              <a:t>нализ </a:t>
            </a:r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b="1" dirty="0" smtClean="0"/>
              <a:t>реды </a:t>
            </a:r>
            <a:r>
              <a:rPr lang="ru-RU" b="1" dirty="0" smtClean="0">
                <a:solidFill>
                  <a:srgbClr val="FF0000"/>
                </a:solidFill>
              </a:rPr>
              <a:t>ф</a:t>
            </a:r>
            <a:r>
              <a:rPr lang="ru-RU" b="1" dirty="0" smtClean="0"/>
              <a:t>ункционирования (</a:t>
            </a:r>
            <a:r>
              <a:rPr lang="en-US" b="1" dirty="0" smtClean="0">
                <a:solidFill>
                  <a:srgbClr val="FF0000"/>
                </a:solidFill>
              </a:rPr>
              <a:t>D</a:t>
            </a:r>
            <a:r>
              <a:rPr lang="en-US" b="1" dirty="0" smtClean="0"/>
              <a:t>ata </a:t>
            </a:r>
            <a:r>
              <a:rPr lang="en-US" b="1" dirty="0" smtClean="0">
                <a:solidFill>
                  <a:srgbClr val="FF0000"/>
                </a:solidFill>
              </a:rPr>
              <a:t>E</a:t>
            </a:r>
            <a:r>
              <a:rPr lang="en-US" b="1" dirty="0" smtClean="0"/>
              <a:t>nvelopment 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/>
              <a:t>nalysis)</a:t>
            </a:r>
            <a:endParaRPr lang="ru-RU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8496944" cy="5388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036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А</a:t>
            </a:r>
            <a:r>
              <a:rPr lang="ru-RU" b="1" dirty="0"/>
              <a:t>нализ </a:t>
            </a:r>
            <a:r>
              <a:rPr lang="ru-RU" b="1" dirty="0">
                <a:solidFill>
                  <a:srgbClr val="FF0000"/>
                </a:solidFill>
              </a:rPr>
              <a:t>с</a:t>
            </a:r>
            <a:r>
              <a:rPr lang="ru-RU" b="1" dirty="0"/>
              <a:t>реды </a:t>
            </a:r>
            <a:r>
              <a:rPr lang="ru-RU" b="1" dirty="0">
                <a:solidFill>
                  <a:srgbClr val="FF0000"/>
                </a:solidFill>
              </a:rPr>
              <a:t>ф</a:t>
            </a:r>
            <a:r>
              <a:rPr lang="ru-RU" b="1" dirty="0"/>
              <a:t>ункционирования (</a:t>
            </a:r>
            <a:r>
              <a:rPr lang="en-US" b="1" dirty="0">
                <a:solidFill>
                  <a:srgbClr val="FF0000"/>
                </a:solidFill>
              </a:rPr>
              <a:t>D</a:t>
            </a:r>
            <a:r>
              <a:rPr lang="en-US" b="1" dirty="0"/>
              <a:t>ata </a:t>
            </a: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b="1" dirty="0"/>
              <a:t>nvelopment </a:t>
            </a: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/>
              <a:t>nalysis)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ru-RU" altLang="en-US" sz="4000" dirty="0" smtClean="0">
                <a:latin typeface="+mj-lt"/>
                <a:ea typeface="+mj-ea"/>
                <a:cs typeface="+mj-cs"/>
              </a:rPr>
              <a:t>Название обусловлено тем, </a:t>
            </a:r>
            <a:r>
              <a:rPr lang="ru-RU" altLang="en-US" sz="4000" dirty="0">
                <a:latin typeface="+mj-lt"/>
                <a:ea typeface="+mj-ea"/>
                <a:cs typeface="+mj-cs"/>
              </a:rPr>
              <a:t>что мы пытаемся построить границу, окружающую (</a:t>
            </a:r>
            <a:r>
              <a:rPr lang="en-US" altLang="en-US" sz="4000" dirty="0">
                <a:latin typeface="+mj-lt"/>
                <a:ea typeface="+mj-ea"/>
                <a:cs typeface="+mj-cs"/>
              </a:rPr>
              <a:t>enveloping) </a:t>
            </a:r>
            <a:r>
              <a:rPr lang="ru-RU" altLang="en-US" sz="4000" dirty="0">
                <a:latin typeface="+mj-lt"/>
                <a:ea typeface="+mj-ea"/>
                <a:cs typeface="+mj-cs"/>
              </a:rPr>
              <a:t>все векторы входа/выхода.</a:t>
            </a:r>
          </a:p>
          <a:p>
            <a:pPr>
              <a:lnSpc>
                <a:spcPct val="90000"/>
              </a:lnSpc>
            </a:pPr>
            <a:r>
              <a:rPr lang="ru-RU" altLang="en-US" sz="4000" dirty="0">
                <a:latin typeface="+mj-lt"/>
                <a:ea typeface="+mj-ea"/>
                <a:cs typeface="+mj-cs"/>
              </a:rPr>
              <a:t>Эффективность </a:t>
            </a:r>
            <a:r>
              <a:rPr lang="ru-RU" altLang="en-US" sz="4000" dirty="0">
                <a:latin typeface="+mj-lt"/>
                <a:ea typeface="+mj-ea"/>
                <a:cs typeface="+mj-cs"/>
              </a:rPr>
              <a:t>каждого ПО измеряется </a:t>
            </a:r>
            <a:r>
              <a:rPr lang="ru-RU" altLang="en-US" sz="4000" dirty="0">
                <a:latin typeface="+mj-lt"/>
                <a:ea typeface="+mj-ea"/>
                <a:cs typeface="+mj-cs"/>
              </a:rPr>
              <a:t>расстоянием от ее точки до границы (</a:t>
            </a:r>
            <a:r>
              <a:rPr lang="ru-RU" altLang="en-US" sz="4000" dirty="0" smtClean="0">
                <a:latin typeface="+mj-lt"/>
                <a:ea typeface="+mj-ea"/>
                <a:cs typeface="+mj-cs"/>
              </a:rPr>
              <a:t>фронта, оболочки)</a:t>
            </a:r>
            <a:endParaRPr lang="en-US" altLang="en-US" sz="4000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ru-RU" altLang="en-US" sz="4000" dirty="0" smtClean="0">
                <a:latin typeface="+mj-lt"/>
                <a:ea typeface="+mj-ea"/>
                <a:cs typeface="+mj-cs"/>
              </a:rPr>
              <a:t>АСФ </a:t>
            </a:r>
            <a:r>
              <a:rPr lang="ru-RU" altLang="en-US" sz="4000" dirty="0">
                <a:latin typeface="+mj-lt"/>
                <a:ea typeface="+mj-ea"/>
                <a:cs typeface="+mj-cs"/>
              </a:rPr>
              <a:t>создает кусочно-линейный фронт используя методы линейного программирования</a:t>
            </a:r>
            <a:endParaRPr lang="en-US" altLang="en-US" sz="4000" dirty="0">
              <a:latin typeface="+mj-lt"/>
              <a:ea typeface="+mj-ea"/>
              <a:cs typeface="+mj-c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007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</a:t>
            </a:r>
            <a:r>
              <a:rPr lang="ru-RU" dirty="0" smtClean="0"/>
              <a:t>рафическая иллюстрация </a:t>
            </a:r>
            <a:r>
              <a:rPr lang="ru-RU" dirty="0" smtClean="0">
                <a:solidFill>
                  <a:srgbClr val="FF0000"/>
                </a:solidFill>
              </a:rPr>
              <a:t>м</a:t>
            </a:r>
            <a:r>
              <a:rPr lang="ru-RU" dirty="0" smtClean="0"/>
              <a:t>еры </a:t>
            </a:r>
            <a:r>
              <a:rPr lang="ru-RU" dirty="0" smtClean="0">
                <a:solidFill>
                  <a:srgbClr val="FF0000"/>
                </a:solidFill>
              </a:rPr>
              <a:t>э</a:t>
            </a:r>
            <a:r>
              <a:rPr lang="ru-RU" dirty="0" smtClean="0"/>
              <a:t>ффективности (</a:t>
            </a:r>
            <a:r>
              <a:rPr lang="ru-RU" dirty="0" smtClean="0">
                <a:solidFill>
                  <a:srgbClr val="FF0000"/>
                </a:solidFill>
              </a:rPr>
              <a:t>р</a:t>
            </a:r>
            <a:r>
              <a:rPr lang="ru-RU" dirty="0" smtClean="0"/>
              <a:t>адиальной)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34330"/>
            <a:ext cx="8424936" cy="4819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46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Формализация задачи (</a:t>
            </a:r>
            <a:r>
              <a:rPr lang="ru-RU" dirty="0" smtClean="0">
                <a:solidFill>
                  <a:srgbClr val="FF0000"/>
                </a:solidFill>
              </a:rPr>
              <a:t>коэффициентная</a:t>
            </a:r>
            <a:r>
              <a:rPr lang="ru-RU" dirty="0" smtClean="0"/>
              <a:t> форма)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50323"/>
            <a:ext cx="6336703" cy="505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990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Двойственная</a:t>
            </a:r>
            <a:r>
              <a:rPr lang="ru-RU" dirty="0" smtClean="0"/>
              <a:t> форма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514231"/>
            <a:ext cx="5544616" cy="4206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508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420</Words>
  <Application>Microsoft Office PowerPoint</Application>
  <PresentationFormat>Экран (4:3)</PresentationFormat>
  <Paragraphs>49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ЗАДАЧИ ОПТИМИЗАЦИИ ТРАЕКТОРИЙ РАЗВИТИЯ РЕГИОНАЛЬНЫХ ЭКОНОМИЧЕСКИХ СИСТЕМ ПО ЭКОЛОГИЧЕСКИМ ПАРАМЕТРАМ</vt:lpstr>
      <vt:lpstr>Экономический рост vs. экологическое благополучие</vt:lpstr>
      <vt:lpstr>Неудачные попытки снижения негативных производственных эффектов</vt:lpstr>
      <vt:lpstr>Математическая формулировка задачи выбора траектории развития</vt:lpstr>
      <vt:lpstr>Анализ среды функционирования (Data Envelopment Analysis)</vt:lpstr>
      <vt:lpstr>Анализ среды функционирования (Data Envelopment Analysis)</vt:lpstr>
      <vt:lpstr>Графическая иллюстрация меры эффективности (радиальной)</vt:lpstr>
      <vt:lpstr>Формализация задачи (коэффициентная форма)</vt:lpstr>
      <vt:lpstr>Двойственная форма</vt:lpstr>
      <vt:lpstr>Результаты</vt:lpstr>
      <vt:lpstr>Экологический DEA</vt:lpstr>
      <vt:lpstr>Задача для региональной эколого-экономической системы</vt:lpstr>
      <vt:lpstr>Результаты для регионов РФ</vt:lpstr>
      <vt:lpstr>Что далее?</vt:lpstr>
      <vt:lpstr> 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ОПТИМИЗАЦИИ ТРАЕКТОРИЙ РАЗВИТИЯ РЕГИОНАЛЬНЫХ ЭКОНОМИЧЕСКИХ СИСТЕМ ПО ЭКОЛОГИЧЕСКИМ ПАРАМЕТРАМ</dc:title>
  <dc:creator>Lanarat</dc:creator>
  <cp:lastModifiedBy>Lanarat</cp:lastModifiedBy>
  <cp:revision>9</cp:revision>
  <dcterms:created xsi:type="dcterms:W3CDTF">2016-03-22T17:22:06Z</dcterms:created>
  <dcterms:modified xsi:type="dcterms:W3CDTF">2016-03-22T19:13:00Z</dcterms:modified>
</cp:coreProperties>
</file>