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Объем импорта, млрд. долл.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33.9</c:v>
                </c:pt>
                <c:pt idx="1">
                  <c:v>41.9</c:v>
                </c:pt>
                <c:pt idx="2">
                  <c:v>46.2</c:v>
                </c:pt>
                <c:pt idx="3">
                  <c:v>57.3</c:v>
                </c:pt>
                <c:pt idx="4">
                  <c:v>75.599999999999994</c:v>
                </c:pt>
                <c:pt idx="5">
                  <c:v>98.7</c:v>
                </c:pt>
                <c:pt idx="6">
                  <c:v>137.80000000000001</c:v>
                </c:pt>
                <c:pt idx="7">
                  <c:v>199.7</c:v>
                </c:pt>
                <c:pt idx="8">
                  <c:v>267.10000000000002</c:v>
                </c:pt>
                <c:pt idx="9">
                  <c:v>167.3</c:v>
                </c:pt>
                <c:pt idx="10">
                  <c:v>228.9</c:v>
                </c:pt>
                <c:pt idx="11">
                  <c:v>306.10000000000002</c:v>
                </c:pt>
                <c:pt idx="12">
                  <c:v>316.7</c:v>
                </c:pt>
                <c:pt idx="13">
                  <c:v>318</c:v>
                </c:pt>
                <c:pt idx="14">
                  <c:v>286</c:v>
                </c:pt>
                <c:pt idx="15">
                  <c:v>184.5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763736"/>
        <c:axId val="130759816"/>
      </c:barChart>
      <c:catAx>
        <c:axId val="130763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30759816"/>
        <c:crosses val="autoZero"/>
        <c:auto val="1"/>
        <c:lblAlgn val="ctr"/>
        <c:lblOffset val="100"/>
        <c:noMultiLvlLbl val="0"/>
      </c:catAx>
      <c:valAx>
        <c:axId val="130759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30763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7146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61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3948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71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3130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50740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0327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3884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4765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530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328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543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69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4882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912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39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2D8D6-5CD1-4685-83D0-C85ED2D93EF4}" type="datetimeFigureOut">
              <a:rPr lang="fi-FI" smtClean="0"/>
              <a:t>23.3.2016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00CCAFF-F139-46E8-8490-2AC5A6ECDD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707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470" y="1007771"/>
            <a:ext cx="8915399" cy="2262781"/>
          </a:xfrm>
        </p:spPr>
        <p:txBody>
          <a:bodyPr>
            <a:noAutofit/>
          </a:bodyPr>
          <a:lstStyle/>
          <a:p>
            <a:r>
              <a:rPr lang="ru-RU" sz="4800" b="1" dirty="0"/>
              <a:t>РОССИЯ В СТРУКТУРЕ НОВОГО РЕГИОНАЛЬНОГО МИРОУСТРОЙСТВА</a:t>
            </a:r>
            <a:endParaRPr lang="fi-FI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2391" y="5028517"/>
            <a:ext cx="8915399" cy="1829483"/>
          </a:xfrm>
        </p:spPr>
        <p:txBody>
          <a:bodyPr>
            <a:normAutofit/>
          </a:bodyPr>
          <a:lstStyle/>
          <a:p>
            <a:r>
              <a:rPr lang="ru-RU" b="1" dirty="0" smtClean="0"/>
              <a:t>Новикова </a:t>
            </a:r>
            <a:r>
              <a:rPr lang="ru-RU" b="1" dirty="0"/>
              <a:t>Екатерина Сергеевна</a:t>
            </a:r>
            <a:r>
              <a:rPr lang="ru-RU" dirty="0"/>
              <a:t>, к.э.н.,</a:t>
            </a:r>
          </a:p>
          <a:p>
            <a:r>
              <a:rPr lang="ru-RU" dirty="0"/>
              <a:t>доцент кафедры Экономической теории РЭУ имени Г.В. Плеханова</a:t>
            </a:r>
          </a:p>
          <a:p>
            <a:endParaRPr lang="ru-RU" dirty="0"/>
          </a:p>
          <a:p>
            <a:endParaRPr lang="fi-FI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746" y="0"/>
            <a:ext cx="3960254" cy="2640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99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589" y="624110"/>
            <a:ext cx="9547023" cy="1280890"/>
          </a:xfrm>
        </p:spPr>
        <p:txBody>
          <a:bodyPr>
            <a:normAutofit fontScale="90000"/>
          </a:bodyPr>
          <a:lstStyle/>
          <a:p>
            <a:r>
              <a:rPr lang="ru-RU" dirty="0"/>
              <a:t>Товарооборот Китая и России с государствами Средней Азии, 1995-2015 гг.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8279" y="2133599"/>
            <a:ext cx="7819518" cy="4568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86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 для дальнейшего развития российской экономики: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384" y="2030568"/>
            <a:ext cx="10328298" cy="4692203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ru-RU" dirty="0"/>
              <a:t>Политика </a:t>
            </a:r>
            <a:r>
              <a:rPr lang="ru-RU" dirty="0" err="1"/>
              <a:t>импортозамещения</a:t>
            </a:r>
            <a:r>
              <a:rPr lang="ru-RU" dirty="0"/>
              <a:t> является важным элементом экономического развития России, но она должна быть направлена на создание потенциальных ниш роста в различных секторах национальной экономики, а не замену европейского (западного) поставщика тех или иных товаров и услуг на представителей стран БРИКС или ШОС.</a:t>
            </a:r>
            <a:endParaRPr lang="fi-FI" sz="1200" dirty="0"/>
          </a:p>
          <a:p>
            <a:pPr lvl="1"/>
            <a:r>
              <a:rPr lang="ru-RU" dirty="0"/>
              <a:t>Как следствие, важно проанализировать и наметить возможные точки роста в российской экономике для создания наиболее комфортных условий для бизнеса. В этой связи лучшие практики совершенствования институциональных платформ для организации бизнеса должны быть рассмотрены и использованы для формирования такой среды внутри национальной экономики.</a:t>
            </a:r>
            <a:endParaRPr lang="fi-FI" sz="1200" dirty="0"/>
          </a:p>
          <a:p>
            <a:pPr lvl="1"/>
            <a:r>
              <a:rPr lang="ru-RU" dirty="0" smtClean="0"/>
              <a:t>Формирование </a:t>
            </a:r>
            <a:r>
              <a:rPr lang="ru-RU" dirty="0"/>
              <a:t>конкурентоспособного человеческого потенциала и квалификации трудовых ресурсов в рамках развития как национальной экономики, так и возможных региональных структур, включая такие показатели, как эффективность труда, возможное переобучение трудовых ресурсов с учетом все большего вовлечения в производство товаров и услуг автоматизации и компьютерных технологий. Уровень образования остается наиболее важным стратегическим аспектом любой экономики.</a:t>
            </a:r>
            <a:endParaRPr lang="fi-FI" sz="1200" dirty="0"/>
          </a:p>
          <a:p>
            <a:pPr lvl="1"/>
            <a:r>
              <a:rPr lang="ru-RU" dirty="0"/>
              <a:t>Формирование и совершенствование экономических отношений с бывшими странами Советского Союза, в особенности с членами союза ЕАЭС, является одной из стратегических задач России во внешней политике, что напрямую влияет на будущие позиции страны в переговорах с такими державами, как Китай.</a:t>
            </a:r>
            <a:endParaRPr lang="fi-FI" sz="1200" dirty="0"/>
          </a:p>
          <a:p>
            <a:pPr lvl="1"/>
            <a:r>
              <a:rPr lang="ru-RU" dirty="0" smtClean="0"/>
              <a:t>Полноценное </a:t>
            </a:r>
            <a:r>
              <a:rPr lang="ru-RU" dirty="0"/>
              <a:t>развитие внутренней инфраструктуры, в том числе дорожной и логистической, что в дальнейшем скажется на устойчивом замещении импортируемых товаров продуктами собственного производства по всей стране в особенности в области сельского хозяйства, легкой и тяжелой промышленности, машиностроения и т.д.</a:t>
            </a:r>
            <a:endParaRPr lang="fi-FI" sz="1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747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Последствия эпохи </a:t>
            </a:r>
            <a:r>
              <a:rPr lang="ru-RU" dirty="0" smtClean="0"/>
              <a:t>«общества всеобщего благоденствия»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увеличение продолжительности жизни населения </a:t>
            </a:r>
            <a:endParaRPr lang="ru-RU" dirty="0" smtClean="0"/>
          </a:p>
          <a:p>
            <a:r>
              <a:rPr lang="ru-RU" dirty="0" smtClean="0"/>
              <a:t>автоматизация </a:t>
            </a:r>
            <a:r>
              <a:rPr lang="ru-RU" dirty="0"/>
              <a:t>и компьютеризация многих производств, облегчающая выполнение работ во многих сферах экономики и повышающая производительность </a:t>
            </a:r>
            <a:r>
              <a:rPr lang="ru-RU" dirty="0" smtClean="0"/>
              <a:t>труда</a:t>
            </a:r>
          </a:p>
          <a:p>
            <a:r>
              <a:rPr lang="ru-RU" dirty="0"/>
              <a:t>возросший долг государств развитых стран по причине избыточного потребления </a:t>
            </a:r>
            <a:endParaRPr lang="ru-RU" dirty="0" smtClean="0"/>
          </a:p>
          <a:p>
            <a:r>
              <a:rPr lang="ru-RU" dirty="0"/>
              <a:t>высокий уровень старения </a:t>
            </a:r>
            <a:r>
              <a:rPr lang="ru-RU" dirty="0" smtClean="0"/>
              <a:t>обществ</a:t>
            </a:r>
          </a:p>
          <a:p>
            <a:r>
              <a:rPr lang="ru-RU" dirty="0"/>
              <a:t>политика приема беженцев из стран Африки и бывших колоний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Итог: глобальный экономический, политический, социальный кризис, </a:t>
            </a:r>
            <a:r>
              <a:rPr lang="ru-RU" dirty="0"/>
              <a:t>который может быть разрешен только с помощью общего желания переформатирования глобальной системы и структуры глобальной экономики, как на уровне отдельных государств, так и всего мироустройства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4593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Траектория развития технологически развитых экономик мира в 1950-80 гг.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2125" y="2126222"/>
            <a:ext cx="6246253" cy="377762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Э</a:t>
            </a:r>
            <a:r>
              <a:rPr lang="ru-RU" dirty="0" smtClean="0"/>
              <a:t>кономики </a:t>
            </a:r>
            <a:r>
              <a:rPr lang="ru-RU" dirty="0"/>
              <a:t>Германии и Японии сформировались в качестве экспортных экономик, опираясь на высокую квалификацию немецкой и японской рабочей силы, и низких издержек производства, которые формировались за счет низкой оплаты </a:t>
            </a:r>
            <a:r>
              <a:rPr lang="ru-RU" dirty="0" smtClean="0"/>
              <a:t>труда. </a:t>
            </a:r>
          </a:p>
          <a:p>
            <a:r>
              <a:rPr lang="ru-RU" dirty="0" smtClean="0"/>
              <a:t>Не </a:t>
            </a:r>
            <a:r>
              <a:rPr lang="ru-RU" dirty="0"/>
              <a:t>последнюю роль в формировании низкой оплаты труда в послевоенное время в Германии сыграла иммиграция немцев из Восточной Германии в Западную, а также наличие больших трудовых ресурсов в сельской местности. </a:t>
            </a:r>
            <a:endParaRPr lang="ru-RU" dirty="0" smtClean="0"/>
          </a:p>
          <a:p>
            <a:r>
              <a:rPr lang="ru-RU" dirty="0"/>
              <a:t>А</a:t>
            </a:r>
            <a:r>
              <a:rPr lang="ru-RU" dirty="0" smtClean="0"/>
              <a:t>мериканские </a:t>
            </a:r>
            <a:r>
              <a:rPr lang="ru-RU" dirty="0"/>
              <a:t>корпорации начали заниматься инвестиционной активностью в пострадавшие послевоенные экономики западного блока, что проявилось в том числе в плане Маршалла </a:t>
            </a:r>
            <a:endParaRPr lang="fi-FI" dirty="0"/>
          </a:p>
          <a:p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fi-F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3076" y="2381005"/>
            <a:ext cx="5288924" cy="29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246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Доля мирового ВВП на 2015 год, %</a:t>
            </a:r>
            <a:endParaRPr lang="fi-F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916" y="2133600"/>
            <a:ext cx="6465685" cy="3777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183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Государственный долг к ВВП страны, 2007 и 2015 года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4515" y="2133600"/>
            <a:ext cx="7404794" cy="3987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793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2767" y="0"/>
            <a:ext cx="10167787" cy="1280890"/>
          </a:xfrm>
        </p:spPr>
        <p:txBody>
          <a:bodyPr/>
          <a:lstStyle/>
          <a:p>
            <a:r>
              <a:rPr lang="ru-RU" dirty="0"/>
              <a:t>Основные региональные образования в мире</a:t>
            </a:r>
            <a:endParaRPr lang="fi-F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1926948"/>
              </p:ext>
            </p:extLst>
          </p:nvPr>
        </p:nvGraphicFramePr>
        <p:xfrm>
          <a:off x="167425" y="1466787"/>
          <a:ext cx="6154058" cy="4366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0499"/>
                <a:gridCol w="4293559"/>
              </a:tblGrid>
              <a:tr h="21027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Региональный союз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Страны-участники союза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041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БРИКС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Россия, Китай, Бразилия, Индия, Южная Африка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755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Транстихоокеанское партнерство (ТТП)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США, Австралия, Бруней, Вьетнам, Канада, Малайзия,</a:t>
                      </a:r>
                      <a:endParaRPr lang="fi-FI" sz="11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Мексика, Новая Зеландия, Перу, Сингапур, Чили, Япония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841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Европейский Союз (ЕС)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Австрия, Бельгия, Болгария, Великобритания, Венгрия,</a:t>
                      </a:r>
                      <a:endParaRPr lang="fi-FI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Германия, Греция, Дания, Ирландия, Испания, Италия,</a:t>
                      </a:r>
                      <a:endParaRPr lang="fi-FI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Кипр, Латвия, Литва, Люксембург, Мальта, Нидерланды, </a:t>
                      </a:r>
                      <a:endParaRPr lang="fi-FI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Польша, Словакия, Словения, Португалия, Румыния, </a:t>
                      </a:r>
                      <a:endParaRPr lang="fi-FI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Финляндия, Франция, Хорватия, Чехия, Швеция, Эстония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21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ШОС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Китай, Россия, Казахстан, Таджикистан, Киргизия,</a:t>
                      </a:r>
                      <a:endParaRPr lang="fi-FI" sz="11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Узбекистан, Индия, Пакистан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5370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Евразийский экономический союз (ЕАЭС)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Россия, Белоруссия, Казахстан, Армения, Киргизия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1484" y="640445"/>
            <a:ext cx="5499069" cy="321287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1485" y="3853314"/>
            <a:ext cx="5499069" cy="3004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67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Золотовалютные резервы по странам, 1970-2015 годы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2852" y="2133600"/>
            <a:ext cx="7636613" cy="4189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954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Динамика импорта в Россию с 2001 по 2015 года, млрд. долларов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0600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Внешнеторговый оборот РФ с основными торговыми партнёрами, %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9973" y="2030568"/>
            <a:ext cx="7765402" cy="453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72872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83</TotalTime>
  <Words>653</Words>
  <Application>Microsoft Office PowerPoint</Application>
  <PresentationFormat>Widescreen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Wisp</vt:lpstr>
      <vt:lpstr>РОССИЯ В СТРУКТУРЕ НОВОГО РЕГИОНАЛЬНОГО МИРОУСТРОЙСТВА</vt:lpstr>
      <vt:lpstr>Последствия эпохи «общества всеобщего благоденствия»</vt:lpstr>
      <vt:lpstr>Траектория развития технологически развитых экономик мира в 1950-80 гг. </vt:lpstr>
      <vt:lpstr>Доля мирового ВВП на 2015 год, %</vt:lpstr>
      <vt:lpstr>Государственный долг к ВВП страны, 2007 и 2015 года</vt:lpstr>
      <vt:lpstr>Основные региональные образования в мире</vt:lpstr>
      <vt:lpstr>Золотовалютные резервы по странам, 1970-2015 годы</vt:lpstr>
      <vt:lpstr>Динамика импорта в Россию с 2001 по 2015 года, млрд. долларов </vt:lpstr>
      <vt:lpstr>Внешнеторговый оборот РФ с основными торговыми партнёрами, % </vt:lpstr>
      <vt:lpstr>Товарооборот Китая и России с государствами Средней Азии, 1995-2015 гг. </vt:lpstr>
      <vt:lpstr>Выводы для дальнейшего развития российской экономики:</vt:lpstr>
    </vt:vector>
  </TitlesOfParts>
  <Company>LUT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 ИЗМЕНЕНИЯ ПЕНСИОННОГО ВОЗРАСТА В РОССИИ И ЗА РУБЕЖОМ</dc:title>
  <dc:creator>Katja Novikova</dc:creator>
  <cp:lastModifiedBy>Katja Novikova</cp:lastModifiedBy>
  <cp:revision>8</cp:revision>
  <dcterms:created xsi:type="dcterms:W3CDTF">2016-02-18T11:12:59Z</dcterms:created>
  <dcterms:modified xsi:type="dcterms:W3CDTF">2016-03-23T11:36:42Z</dcterms:modified>
</cp:coreProperties>
</file>