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8"/>
  </p:notesMasterIdLst>
  <p:handoutMasterIdLst>
    <p:handoutMasterId r:id="rId9"/>
  </p:handoutMasterIdLst>
  <p:sldIdLst>
    <p:sldId id="309" r:id="rId2"/>
    <p:sldId id="310" r:id="rId3"/>
    <p:sldId id="311" r:id="rId4"/>
    <p:sldId id="314" r:id="rId5"/>
    <p:sldId id="313" r:id="rId6"/>
    <p:sldId id="312" r:id="rId7"/>
  </p:sldIdLst>
  <p:sldSz cx="9144000" cy="6858000" type="screen4x3"/>
  <p:notesSz cx="6781800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8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199238-FF47-4B53-8AD2-946E239F8F93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1DC4E9-BD0A-4EF0-B676-81F401783CAD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 err="1"/>
            <a:t>метасубъект</a:t>
          </a:r>
          <a:r>
            <a:rPr lang="ru-RU" sz="1800" b="1" dirty="0"/>
            <a:t> - надгосударственный субъект деятельности (</a:t>
          </a:r>
          <a:r>
            <a:rPr lang="ru-RU" sz="1800" b="1" dirty="0" err="1"/>
            <a:t>ЕврАзЭс</a:t>
          </a:r>
          <a:r>
            <a:rPr lang="ru-RU" sz="1800" b="1" dirty="0"/>
            <a:t>, ЕС, ТНК, НАТО, МВФ и т.п.)</a:t>
          </a:r>
        </a:p>
      </dgm:t>
    </dgm:pt>
    <dgm:pt modelId="{CFEDF790-612A-4D39-AD77-1DA6DD9E037A}" type="parTrans" cxnId="{24F03221-9885-4183-8A75-E57B53F0304C}">
      <dgm:prSet/>
      <dgm:spPr/>
      <dgm:t>
        <a:bodyPr/>
        <a:lstStyle/>
        <a:p>
          <a:endParaRPr lang="ru-RU"/>
        </a:p>
      </dgm:t>
    </dgm:pt>
    <dgm:pt modelId="{1D514555-FE90-4C96-A17B-19D143E558C1}" type="sibTrans" cxnId="{24F03221-9885-4183-8A75-E57B53F0304C}">
      <dgm:prSet/>
      <dgm:spPr/>
      <dgm:t>
        <a:bodyPr/>
        <a:lstStyle/>
        <a:p>
          <a:endParaRPr lang="ru-RU"/>
        </a:p>
      </dgm:t>
    </dgm:pt>
    <dgm:pt modelId="{94AEC24D-08BE-457C-AC46-A6388AA3375E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 err="1"/>
            <a:t>мегасубъект</a:t>
          </a:r>
          <a:r>
            <a:rPr lang="ru-RU" sz="1800" b="1" dirty="0"/>
            <a:t> - государство-нация как субъект геополитической и геоэкономической деятельности </a:t>
          </a:r>
        </a:p>
      </dgm:t>
    </dgm:pt>
    <dgm:pt modelId="{958F184E-9D9A-48E4-AEB8-94D24641C93C}" type="parTrans" cxnId="{E851A53C-BE67-4962-AEA2-655404C92C44}">
      <dgm:prSet/>
      <dgm:spPr/>
      <dgm:t>
        <a:bodyPr/>
        <a:lstStyle/>
        <a:p>
          <a:endParaRPr lang="ru-RU"/>
        </a:p>
      </dgm:t>
    </dgm:pt>
    <dgm:pt modelId="{195A341F-9C1C-487C-9FCE-D5A1E42C3444}" type="sibTrans" cxnId="{E851A53C-BE67-4962-AEA2-655404C92C44}">
      <dgm:prSet/>
      <dgm:spPr/>
      <dgm:t>
        <a:bodyPr/>
        <a:lstStyle/>
        <a:p>
          <a:endParaRPr lang="ru-RU"/>
        </a:p>
      </dgm:t>
    </dgm:pt>
    <dgm:pt modelId="{A9B2D781-C505-4E1D-9292-8A89D0D83830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 err="1"/>
            <a:t>микросубъект</a:t>
          </a:r>
          <a:r>
            <a:rPr lang="ru-RU" sz="1800" b="1" dirty="0"/>
            <a:t> - субъект уровня предприятия, фирмы, администрация муниципального образования (района, город, поселение), бюджетное учреждение</a:t>
          </a:r>
        </a:p>
      </dgm:t>
    </dgm:pt>
    <dgm:pt modelId="{F6D819A2-5B1E-4125-9F1D-D1B96E986D7C}" type="parTrans" cxnId="{E9F83F6D-0E82-4E92-8818-B1901795F9EA}">
      <dgm:prSet/>
      <dgm:spPr/>
      <dgm:t>
        <a:bodyPr/>
        <a:lstStyle/>
        <a:p>
          <a:endParaRPr lang="ru-RU"/>
        </a:p>
      </dgm:t>
    </dgm:pt>
    <dgm:pt modelId="{330EDF43-E744-4021-B8C1-087396C2A8E7}" type="sibTrans" cxnId="{E9F83F6D-0E82-4E92-8818-B1901795F9EA}">
      <dgm:prSet/>
      <dgm:spPr/>
      <dgm:t>
        <a:bodyPr/>
        <a:lstStyle/>
        <a:p>
          <a:endParaRPr lang="ru-RU"/>
        </a:p>
      </dgm:t>
    </dgm:pt>
    <dgm:pt modelId="{A4564D3D-26B9-41E8-878F-7A0FE4198EB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 err="1"/>
            <a:t>мезосубъект</a:t>
          </a:r>
          <a:r>
            <a:rPr lang="ru-RU" sz="1800" b="1" dirty="0"/>
            <a:t> - субъект федерации, субъект  ведомственного уровня, субъект корпоративного уровня, территориальная общность</a:t>
          </a:r>
        </a:p>
      </dgm:t>
    </dgm:pt>
    <dgm:pt modelId="{170A5B5B-453A-48EB-A212-F592FD5762F1}" type="parTrans" cxnId="{A666E39A-82AF-4965-85DD-BA0059147C42}">
      <dgm:prSet/>
      <dgm:spPr/>
      <dgm:t>
        <a:bodyPr/>
        <a:lstStyle/>
        <a:p>
          <a:endParaRPr lang="ru-RU"/>
        </a:p>
      </dgm:t>
    </dgm:pt>
    <dgm:pt modelId="{3411FDE7-E476-48BB-93EC-C41CBDED78EC}" type="sibTrans" cxnId="{A666E39A-82AF-4965-85DD-BA0059147C42}">
      <dgm:prSet/>
      <dgm:spPr/>
      <dgm:t>
        <a:bodyPr/>
        <a:lstStyle/>
        <a:p>
          <a:endParaRPr lang="ru-RU"/>
        </a:p>
      </dgm:t>
    </dgm:pt>
    <dgm:pt modelId="{1FB3FF0F-69EC-4ACF-97E5-E3B59C744DDF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/>
            <a:t>макросубъект - субъект национального уровня (класс, народность, политическая партия и т.п.)</a:t>
          </a:r>
        </a:p>
      </dgm:t>
    </dgm:pt>
    <dgm:pt modelId="{BE4D2520-24FF-4CB8-AEB6-43D6E67BF32D}" type="parTrans" cxnId="{977E9C41-2B25-4C13-8403-25029C8F7EA8}">
      <dgm:prSet/>
      <dgm:spPr/>
      <dgm:t>
        <a:bodyPr/>
        <a:lstStyle/>
        <a:p>
          <a:endParaRPr lang="ru-RU"/>
        </a:p>
      </dgm:t>
    </dgm:pt>
    <dgm:pt modelId="{6A29CC56-D855-4202-BAB2-E98C277EC9F0}" type="sibTrans" cxnId="{977E9C41-2B25-4C13-8403-25029C8F7EA8}">
      <dgm:prSet/>
      <dgm:spPr/>
      <dgm:t>
        <a:bodyPr/>
        <a:lstStyle/>
        <a:p>
          <a:endParaRPr lang="ru-RU"/>
        </a:p>
      </dgm:t>
    </dgm:pt>
    <dgm:pt modelId="{E6750EB5-2CF1-42F1-B6B6-54924499BF70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noFill/>
        <a:ln>
          <a:noFill/>
        </a:ln>
      </dgm:spPr>
      <dgm:t>
        <a:bodyPr/>
        <a:lstStyle/>
        <a:p>
          <a:r>
            <a:rPr lang="ru-RU" sz="2400" b="1" dirty="0">
              <a:solidFill>
                <a:schemeClr val="bg1"/>
              </a:solidFill>
            </a:rPr>
            <a:t>планетарный</a:t>
          </a:r>
          <a:r>
            <a:rPr lang="ru-RU" sz="1800" b="1" dirty="0">
              <a:solidFill>
                <a:schemeClr val="bg1"/>
              </a:solidFill>
            </a:rPr>
            <a:t>  </a:t>
          </a:r>
          <a:r>
            <a:rPr lang="ru-RU" sz="1400" dirty="0"/>
            <a:t> </a:t>
          </a:r>
          <a:r>
            <a:rPr lang="ru-RU" sz="2400" b="1" dirty="0">
              <a:solidFill>
                <a:schemeClr val="bg1"/>
              </a:solidFill>
            </a:rPr>
            <a:t>социум</a:t>
          </a:r>
        </a:p>
      </dgm:t>
    </dgm:pt>
    <dgm:pt modelId="{60EFFD90-D1D4-491F-80A8-162A5A76BFE9}" type="parTrans" cxnId="{6F6368B9-813F-42F3-8B0C-156E59982EFB}">
      <dgm:prSet/>
      <dgm:spPr/>
      <dgm:t>
        <a:bodyPr/>
        <a:lstStyle/>
        <a:p>
          <a:endParaRPr lang="ru-RU"/>
        </a:p>
      </dgm:t>
    </dgm:pt>
    <dgm:pt modelId="{FE8A3195-ED9D-42CA-95F8-4FC978ABEBB2}" type="sibTrans" cxnId="{6F6368B9-813F-42F3-8B0C-156E59982EFB}">
      <dgm:prSet/>
      <dgm:spPr/>
      <dgm:t>
        <a:bodyPr/>
        <a:lstStyle/>
        <a:p>
          <a:endParaRPr lang="ru-RU"/>
        </a:p>
      </dgm:t>
    </dgm:pt>
    <dgm:pt modelId="{4F510903-3359-4405-AD3F-8B80C9B0807D}" type="pres">
      <dgm:prSet presAssocID="{22199238-FF47-4B53-8AD2-946E239F8F9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48330F2-778D-4B36-9797-7856D3E05F35}" type="pres">
      <dgm:prSet presAssocID="{22199238-FF47-4B53-8AD2-946E239F8F93}" presName="pyramid" presStyleLbl="node1" presStyleIdx="0" presStyleCnt="1" custScaleX="102780" custScaleY="100000" custLinFactNeighborX="-14301"/>
      <dgm:spPr>
        <a:solidFill>
          <a:schemeClr val="bg1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65E140CB-9452-45AA-8EB7-2603B2F61C6F}" type="pres">
      <dgm:prSet presAssocID="{22199238-FF47-4B53-8AD2-946E239F8F93}" presName="theList" presStyleCnt="0"/>
      <dgm:spPr/>
    </dgm:pt>
    <dgm:pt modelId="{81E4BC9C-9D2C-462E-A633-301ACA6F892B}" type="pres">
      <dgm:prSet presAssocID="{4B1DC4E9-BD0A-4EF0-B676-81F401783CAD}" presName="aNode" presStyleLbl="fgAcc1" presStyleIdx="0" presStyleCnt="6" custScaleX="183822" custScaleY="238229" custLinFactY="50397" custLinFactNeighborX="26973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E9D791-1F81-4CEB-845C-B891C38F2FED}" type="pres">
      <dgm:prSet presAssocID="{4B1DC4E9-BD0A-4EF0-B676-81F401783CAD}" presName="aSpace" presStyleCnt="0"/>
      <dgm:spPr/>
    </dgm:pt>
    <dgm:pt modelId="{5289041F-1272-42B8-B7D2-BE9A70C1C944}" type="pres">
      <dgm:prSet presAssocID="{94AEC24D-08BE-457C-AC46-A6388AA3375E}" presName="aNode" presStyleLbl="fgAcc1" presStyleIdx="1" presStyleCnt="6" custScaleX="182894" custScaleY="256299" custLinFactY="94781" custLinFactNeighborX="2589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5B982-C30C-44BD-8BD5-D60992B4DCF9}" type="pres">
      <dgm:prSet presAssocID="{94AEC24D-08BE-457C-AC46-A6388AA3375E}" presName="aSpace" presStyleCnt="0"/>
      <dgm:spPr/>
    </dgm:pt>
    <dgm:pt modelId="{E142D891-5212-4F8F-9680-AF6B8F560353}" type="pres">
      <dgm:prSet presAssocID="{1FB3FF0F-69EC-4ACF-97E5-E3B59C744DDF}" presName="aNode" presStyleLbl="fgAcc1" presStyleIdx="2" presStyleCnt="6" custScaleX="183103" custScaleY="258510" custLinFactY="127308" custLinFactNeighborX="10717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7B5E2A-8C33-4E72-B3AB-A1E5100D768A}" type="pres">
      <dgm:prSet presAssocID="{1FB3FF0F-69EC-4ACF-97E5-E3B59C744DDF}" presName="aSpace" presStyleCnt="0"/>
      <dgm:spPr/>
    </dgm:pt>
    <dgm:pt modelId="{BB6FC8DB-8936-4C7A-A30E-A35D5279F31D}" type="pres">
      <dgm:prSet presAssocID="{A4564D3D-26B9-41E8-878F-7A0FE4198EB3}" presName="aNode" presStyleLbl="fgAcc1" presStyleIdx="3" presStyleCnt="6" custScaleX="185042" custScaleY="322894" custLinFactY="164763" custLinFactNeighborX="16703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695A40-BC3C-4C5E-831B-768BF34E438E}" type="pres">
      <dgm:prSet presAssocID="{A4564D3D-26B9-41E8-878F-7A0FE4198EB3}" presName="aSpace" presStyleCnt="0"/>
      <dgm:spPr/>
    </dgm:pt>
    <dgm:pt modelId="{1D35BB94-32DB-4FEA-895B-0A4AFD2A4E9E}" type="pres">
      <dgm:prSet presAssocID="{A9B2D781-C505-4E1D-9292-8A89D0D83830}" presName="aNode" presStyleLbl="fgAcc1" presStyleIdx="4" presStyleCnt="6" custScaleX="184650" custScaleY="345962" custLinFactY="205506" custLinFactNeighborX="24926" custLinFactNeighborY="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3B15D-D619-4F46-8C1C-C16D6C28899C}" type="pres">
      <dgm:prSet presAssocID="{A9B2D781-C505-4E1D-9292-8A89D0D83830}" presName="aSpace" presStyleCnt="0"/>
      <dgm:spPr/>
    </dgm:pt>
    <dgm:pt modelId="{E3662288-3364-4F11-A94D-DAEE72B5C94F}" type="pres">
      <dgm:prSet presAssocID="{E6750EB5-2CF1-42F1-B6B6-54924499BF70}" presName="aNode" presStyleLbl="fgAcc1" presStyleIdx="5" presStyleCnt="6" custAng="17901222" custScaleX="122009" custScaleY="148660" custLinFactX="-3373" custLinFactY="-334458" custLinFactNeighborX="-100000" custLinFactNeighborY="-4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586821-7A9D-42F8-9E3F-92E4A1F4859A}" type="pres">
      <dgm:prSet presAssocID="{E6750EB5-2CF1-42F1-B6B6-54924499BF70}" presName="aSpace" presStyleCnt="0"/>
      <dgm:spPr/>
    </dgm:pt>
  </dgm:ptLst>
  <dgm:cxnLst>
    <dgm:cxn modelId="{88AFD8BF-F7E7-4B46-834D-A43ED9B4BFE9}" type="presOf" srcId="{E6750EB5-2CF1-42F1-B6B6-54924499BF70}" destId="{E3662288-3364-4F11-A94D-DAEE72B5C94F}" srcOrd="0" destOrd="0" presId="urn:microsoft.com/office/officeart/2005/8/layout/pyramid2"/>
    <dgm:cxn modelId="{10269B18-AB4A-404A-B34D-CC1662C7E42D}" type="presOf" srcId="{4B1DC4E9-BD0A-4EF0-B676-81F401783CAD}" destId="{81E4BC9C-9D2C-462E-A633-301ACA6F892B}" srcOrd="0" destOrd="0" presId="urn:microsoft.com/office/officeart/2005/8/layout/pyramid2"/>
    <dgm:cxn modelId="{04052A0F-E8CC-4F37-A51A-39347C8B07C3}" type="presOf" srcId="{94AEC24D-08BE-457C-AC46-A6388AA3375E}" destId="{5289041F-1272-42B8-B7D2-BE9A70C1C944}" srcOrd="0" destOrd="0" presId="urn:microsoft.com/office/officeart/2005/8/layout/pyramid2"/>
    <dgm:cxn modelId="{24F03221-9885-4183-8A75-E57B53F0304C}" srcId="{22199238-FF47-4B53-8AD2-946E239F8F93}" destId="{4B1DC4E9-BD0A-4EF0-B676-81F401783CAD}" srcOrd="0" destOrd="0" parTransId="{CFEDF790-612A-4D39-AD77-1DA6DD9E037A}" sibTransId="{1D514555-FE90-4C96-A17B-19D143E558C1}"/>
    <dgm:cxn modelId="{4BBF00DB-298E-4D2E-A599-C58B697EBB16}" type="presOf" srcId="{1FB3FF0F-69EC-4ACF-97E5-E3B59C744DDF}" destId="{E142D891-5212-4F8F-9680-AF6B8F560353}" srcOrd="0" destOrd="0" presId="urn:microsoft.com/office/officeart/2005/8/layout/pyramid2"/>
    <dgm:cxn modelId="{C502E21C-C285-4425-A65A-996ABCC51DFD}" type="presOf" srcId="{22199238-FF47-4B53-8AD2-946E239F8F93}" destId="{4F510903-3359-4405-AD3F-8B80C9B0807D}" srcOrd="0" destOrd="0" presId="urn:microsoft.com/office/officeart/2005/8/layout/pyramid2"/>
    <dgm:cxn modelId="{82D4B7FD-200C-4412-A5A1-29337AE21638}" type="presOf" srcId="{A9B2D781-C505-4E1D-9292-8A89D0D83830}" destId="{1D35BB94-32DB-4FEA-895B-0A4AFD2A4E9E}" srcOrd="0" destOrd="0" presId="urn:microsoft.com/office/officeart/2005/8/layout/pyramid2"/>
    <dgm:cxn modelId="{6F6368B9-813F-42F3-8B0C-156E59982EFB}" srcId="{22199238-FF47-4B53-8AD2-946E239F8F93}" destId="{E6750EB5-2CF1-42F1-B6B6-54924499BF70}" srcOrd="5" destOrd="0" parTransId="{60EFFD90-D1D4-491F-80A8-162A5A76BFE9}" sibTransId="{FE8A3195-ED9D-42CA-95F8-4FC978ABEBB2}"/>
    <dgm:cxn modelId="{A666E39A-82AF-4965-85DD-BA0059147C42}" srcId="{22199238-FF47-4B53-8AD2-946E239F8F93}" destId="{A4564D3D-26B9-41E8-878F-7A0FE4198EB3}" srcOrd="3" destOrd="0" parTransId="{170A5B5B-453A-48EB-A212-F592FD5762F1}" sibTransId="{3411FDE7-E476-48BB-93EC-C41CBDED78EC}"/>
    <dgm:cxn modelId="{E851A53C-BE67-4962-AEA2-655404C92C44}" srcId="{22199238-FF47-4B53-8AD2-946E239F8F93}" destId="{94AEC24D-08BE-457C-AC46-A6388AA3375E}" srcOrd="1" destOrd="0" parTransId="{958F184E-9D9A-48E4-AEB8-94D24641C93C}" sibTransId="{195A341F-9C1C-487C-9FCE-D5A1E42C3444}"/>
    <dgm:cxn modelId="{E9F83F6D-0E82-4E92-8818-B1901795F9EA}" srcId="{22199238-FF47-4B53-8AD2-946E239F8F93}" destId="{A9B2D781-C505-4E1D-9292-8A89D0D83830}" srcOrd="4" destOrd="0" parTransId="{F6D819A2-5B1E-4125-9F1D-D1B96E986D7C}" sibTransId="{330EDF43-E744-4021-B8C1-087396C2A8E7}"/>
    <dgm:cxn modelId="{977E9C41-2B25-4C13-8403-25029C8F7EA8}" srcId="{22199238-FF47-4B53-8AD2-946E239F8F93}" destId="{1FB3FF0F-69EC-4ACF-97E5-E3B59C744DDF}" srcOrd="2" destOrd="0" parTransId="{BE4D2520-24FF-4CB8-AEB6-43D6E67BF32D}" sibTransId="{6A29CC56-D855-4202-BAB2-E98C277EC9F0}"/>
    <dgm:cxn modelId="{EC03FB87-EA1C-484C-B220-D42599BF2E97}" type="presOf" srcId="{A4564D3D-26B9-41E8-878F-7A0FE4198EB3}" destId="{BB6FC8DB-8936-4C7A-A30E-A35D5279F31D}" srcOrd="0" destOrd="0" presId="urn:microsoft.com/office/officeart/2005/8/layout/pyramid2"/>
    <dgm:cxn modelId="{345711FC-BFF5-4DA9-9CE5-8401DDD38991}" type="presParOf" srcId="{4F510903-3359-4405-AD3F-8B80C9B0807D}" destId="{948330F2-778D-4B36-9797-7856D3E05F35}" srcOrd="0" destOrd="0" presId="urn:microsoft.com/office/officeart/2005/8/layout/pyramid2"/>
    <dgm:cxn modelId="{56E0C629-CE8B-4622-B2EE-1111238EC129}" type="presParOf" srcId="{4F510903-3359-4405-AD3F-8B80C9B0807D}" destId="{65E140CB-9452-45AA-8EB7-2603B2F61C6F}" srcOrd="1" destOrd="0" presId="urn:microsoft.com/office/officeart/2005/8/layout/pyramid2"/>
    <dgm:cxn modelId="{A67394C5-AE66-4DA0-AC4A-C7E2DAE0B085}" type="presParOf" srcId="{65E140CB-9452-45AA-8EB7-2603B2F61C6F}" destId="{81E4BC9C-9D2C-462E-A633-301ACA6F892B}" srcOrd="0" destOrd="0" presId="urn:microsoft.com/office/officeart/2005/8/layout/pyramid2"/>
    <dgm:cxn modelId="{1A574FF2-BAD9-48F3-9FF8-EC6DCAAC7AB7}" type="presParOf" srcId="{65E140CB-9452-45AA-8EB7-2603B2F61C6F}" destId="{C0E9D791-1F81-4CEB-845C-B891C38F2FED}" srcOrd="1" destOrd="0" presId="urn:microsoft.com/office/officeart/2005/8/layout/pyramid2"/>
    <dgm:cxn modelId="{0998EBC9-14BF-401D-ACBC-816120695240}" type="presParOf" srcId="{65E140CB-9452-45AA-8EB7-2603B2F61C6F}" destId="{5289041F-1272-42B8-B7D2-BE9A70C1C944}" srcOrd="2" destOrd="0" presId="urn:microsoft.com/office/officeart/2005/8/layout/pyramid2"/>
    <dgm:cxn modelId="{28BB12B7-7E7E-4B7A-9321-639F99571510}" type="presParOf" srcId="{65E140CB-9452-45AA-8EB7-2603B2F61C6F}" destId="{A1A5B982-C30C-44BD-8BD5-D60992B4DCF9}" srcOrd="3" destOrd="0" presId="urn:microsoft.com/office/officeart/2005/8/layout/pyramid2"/>
    <dgm:cxn modelId="{5036C4F6-01EF-4DEE-BBF9-D7CF10AF1737}" type="presParOf" srcId="{65E140CB-9452-45AA-8EB7-2603B2F61C6F}" destId="{E142D891-5212-4F8F-9680-AF6B8F560353}" srcOrd="4" destOrd="0" presId="urn:microsoft.com/office/officeart/2005/8/layout/pyramid2"/>
    <dgm:cxn modelId="{527EFCEA-6FFF-45D8-8135-8497C4C07F25}" type="presParOf" srcId="{65E140CB-9452-45AA-8EB7-2603B2F61C6F}" destId="{127B5E2A-8C33-4E72-B3AB-A1E5100D768A}" srcOrd="5" destOrd="0" presId="urn:microsoft.com/office/officeart/2005/8/layout/pyramid2"/>
    <dgm:cxn modelId="{24B5C6C2-0FC0-4563-A7A1-6FFDD43BDB1B}" type="presParOf" srcId="{65E140CB-9452-45AA-8EB7-2603B2F61C6F}" destId="{BB6FC8DB-8936-4C7A-A30E-A35D5279F31D}" srcOrd="6" destOrd="0" presId="urn:microsoft.com/office/officeart/2005/8/layout/pyramid2"/>
    <dgm:cxn modelId="{23684A32-6912-4F39-A45A-B8E7E3B88B03}" type="presParOf" srcId="{65E140CB-9452-45AA-8EB7-2603B2F61C6F}" destId="{14695A40-BC3C-4C5E-831B-768BF34E438E}" srcOrd="7" destOrd="0" presId="urn:microsoft.com/office/officeart/2005/8/layout/pyramid2"/>
    <dgm:cxn modelId="{2FB03529-3334-4B3D-9762-1465714814C9}" type="presParOf" srcId="{65E140CB-9452-45AA-8EB7-2603B2F61C6F}" destId="{1D35BB94-32DB-4FEA-895B-0A4AFD2A4E9E}" srcOrd="8" destOrd="0" presId="urn:microsoft.com/office/officeart/2005/8/layout/pyramid2"/>
    <dgm:cxn modelId="{4917BD8C-FDE5-4E13-9908-38B351C7EEC3}" type="presParOf" srcId="{65E140CB-9452-45AA-8EB7-2603B2F61C6F}" destId="{E0E3B15D-D619-4F46-8C1C-C16D6C28899C}" srcOrd="9" destOrd="0" presId="urn:microsoft.com/office/officeart/2005/8/layout/pyramid2"/>
    <dgm:cxn modelId="{D0D6CE86-8C39-4244-9D53-F879461B793B}" type="presParOf" srcId="{65E140CB-9452-45AA-8EB7-2603B2F61C6F}" destId="{E3662288-3364-4F11-A94D-DAEE72B5C94F}" srcOrd="10" destOrd="0" presId="urn:microsoft.com/office/officeart/2005/8/layout/pyramid2"/>
    <dgm:cxn modelId="{A5EDB52F-7BD8-47E0-A13C-6C1BC1C6D385}" type="presParOf" srcId="{65E140CB-9452-45AA-8EB7-2603B2F61C6F}" destId="{BA586821-7A9D-42F8-9E3F-92E4A1F4859A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199238-FF47-4B53-8AD2-946E239F8F93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1DC4E9-BD0A-4EF0-B676-81F401783CAD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spcAft>
              <a:spcPts val="0"/>
            </a:spcAft>
          </a:pPr>
          <a:r>
            <a:rPr lang="ru-RU" sz="1800" b="1" dirty="0" err="1"/>
            <a:t>метатехнологии</a:t>
          </a:r>
          <a:r>
            <a:rPr lang="ru-RU" sz="1800" b="1" dirty="0"/>
            <a:t> - воздействие на надгосударственных субъектов деятельности (таможенные и платежные союзы,  содружества и союзы стран (СНГ, ЕС и т.п.)</a:t>
          </a:r>
        </a:p>
      </dgm:t>
    </dgm:pt>
    <dgm:pt modelId="{CFEDF790-612A-4D39-AD77-1DA6DD9E037A}" type="parTrans" cxnId="{24F03221-9885-4183-8A75-E57B53F0304C}">
      <dgm:prSet/>
      <dgm:spPr/>
      <dgm:t>
        <a:bodyPr/>
        <a:lstStyle/>
        <a:p>
          <a:endParaRPr lang="ru-RU"/>
        </a:p>
      </dgm:t>
    </dgm:pt>
    <dgm:pt modelId="{1D514555-FE90-4C96-A17B-19D143E558C1}" type="sibTrans" cxnId="{24F03221-9885-4183-8A75-E57B53F0304C}">
      <dgm:prSet/>
      <dgm:spPr/>
      <dgm:t>
        <a:bodyPr/>
        <a:lstStyle/>
        <a:p>
          <a:endParaRPr lang="ru-RU"/>
        </a:p>
      </dgm:t>
    </dgm:pt>
    <dgm:pt modelId="{94AEC24D-08BE-457C-AC46-A6388AA3375E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err="1"/>
            <a:t>мегатехнологии</a:t>
          </a:r>
          <a:r>
            <a:rPr lang="ru-RU" sz="1200" dirty="0"/>
            <a:t> </a:t>
          </a:r>
          <a:r>
            <a:rPr lang="ru-RU" sz="1800" b="1" dirty="0"/>
            <a:t>- воздействие на государства-нации как субъектов государственной деятельности </a:t>
          </a:r>
        </a:p>
      </dgm:t>
    </dgm:pt>
    <dgm:pt modelId="{958F184E-9D9A-48E4-AEB8-94D24641C93C}" type="parTrans" cxnId="{E851A53C-BE67-4962-AEA2-655404C92C44}">
      <dgm:prSet/>
      <dgm:spPr/>
      <dgm:t>
        <a:bodyPr/>
        <a:lstStyle/>
        <a:p>
          <a:endParaRPr lang="ru-RU"/>
        </a:p>
      </dgm:t>
    </dgm:pt>
    <dgm:pt modelId="{195A341F-9C1C-487C-9FCE-D5A1E42C3444}" type="sibTrans" cxnId="{E851A53C-BE67-4962-AEA2-655404C92C44}">
      <dgm:prSet/>
      <dgm:spPr/>
      <dgm:t>
        <a:bodyPr/>
        <a:lstStyle/>
        <a:p>
          <a:endParaRPr lang="ru-RU"/>
        </a:p>
      </dgm:t>
    </dgm:pt>
    <dgm:pt modelId="{A9B2D781-C505-4E1D-9292-8A89D0D83830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 err="1"/>
            <a:t>микротехнологии</a:t>
          </a:r>
          <a:r>
            <a:rPr lang="ru-RU" sz="1800" b="1" dirty="0"/>
            <a:t> - воздействие на субъектов уровня предприятия, фирмы, </a:t>
          </a:r>
          <a:r>
            <a:rPr lang="ru-RU" sz="1800" b="1" dirty="0" err="1"/>
            <a:t>субтерриториальную</a:t>
          </a:r>
          <a:r>
            <a:rPr lang="ru-RU" sz="1800" b="1" dirty="0"/>
            <a:t> общность</a:t>
          </a:r>
        </a:p>
      </dgm:t>
    </dgm:pt>
    <dgm:pt modelId="{F6D819A2-5B1E-4125-9F1D-D1B96E986D7C}" type="parTrans" cxnId="{E9F83F6D-0E82-4E92-8818-B1901795F9EA}">
      <dgm:prSet/>
      <dgm:spPr/>
      <dgm:t>
        <a:bodyPr/>
        <a:lstStyle/>
        <a:p>
          <a:endParaRPr lang="ru-RU"/>
        </a:p>
      </dgm:t>
    </dgm:pt>
    <dgm:pt modelId="{330EDF43-E744-4021-B8C1-087396C2A8E7}" type="sibTrans" cxnId="{E9F83F6D-0E82-4E92-8818-B1901795F9EA}">
      <dgm:prSet/>
      <dgm:spPr/>
      <dgm:t>
        <a:bodyPr/>
        <a:lstStyle/>
        <a:p>
          <a:endParaRPr lang="ru-RU"/>
        </a:p>
      </dgm:t>
    </dgm:pt>
    <dgm:pt modelId="{A4564D3D-26B9-41E8-878F-7A0FE4198EB3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1800" b="1" dirty="0" err="1"/>
            <a:t>мезотехнологии</a:t>
          </a:r>
          <a:r>
            <a:rPr lang="ru-RU" sz="1800" b="1" dirty="0"/>
            <a:t> - воздействие на субъектов корпоративного уровня, ведомственного, город, территориальную общность муниципального района</a:t>
          </a:r>
        </a:p>
      </dgm:t>
    </dgm:pt>
    <dgm:pt modelId="{170A5B5B-453A-48EB-A212-F592FD5762F1}" type="parTrans" cxnId="{A666E39A-82AF-4965-85DD-BA0059147C42}">
      <dgm:prSet/>
      <dgm:spPr/>
      <dgm:t>
        <a:bodyPr/>
        <a:lstStyle/>
        <a:p>
          <a:endParaRPr lang="ru-RU"/>
        </a:p>
      </dgm:t>
    </dgm:pt>
    <dgm:pt modelId="{3411FDE7-E476-48BB-93EC-C41CBDED78EC}" type="sibTrans" cxnId="{A666E39A-82AF-4965-85DD-BA0059147C42}">
      <dgm:prSet/>
      <dgm:spPr/>
      <dgm:t>
        <a:bodyPr/>
        <a:lstStyle/>
        <a:p>
          <a:endParaRPr lang="ru-RU"/>
        </a:p>
      </dgm:t>
    </dgm:pt>
    <dgm:pt modelId="{1FB3FF0F-69EC-4ACF-97E5-E3B59C744DDF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/>
            <a:t>макротехнологии - воздействие на субъектов национального уровня (класс, народность, регион и т.п.)</a:t>
          </a:r>
        </a:p>
      </dgm:t>
    </dgm:pt>
    <dgm:pt modelId="{BE4D2520-24FF-4CB8-AEB6-43D6E67BF32D}" type="parTrans" cxnId="{977E9C41-2B25-4C13-8403-25029C8F7EA8}">
      <dgm:prSet/>
      <dgm:spPr/>
      <dgm:t>
        <a:bodyPr/>
        <a:lstStyle/>
        <a:p>
          <a:endParaRPr lang="ru-RU"/>
        </a:p>
      </dgm:t>
    </dgm:pt>
    <dgm:pt modelId="{6A29CC56-D855-4202-BAB2-E98C277EC9F0}" type="sibTrans" cxnId="{977E9C41-2B25-4C13-8403-25029C8F7EA8}">
      <dgm:prSet/>
      <dgm:spPr/>
      <dgm:t>
        <a:bodyPr/>
        <a:lstStyle/>
        <a:p>
          <a:endParaRPr lang="ru-RU"/>
        </a:p>
      </dgm:t>
    </dgm:pt>
    <dgm:pt modelId="{E6750EB5-2CF1-42F1-B6B6-54924499BF70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noFill/>
        <a:ln>
          <a:noFill/>
        </a:ln>
      </dgm:spPr>
      <dgm:t>
        <a:bodyPr/>
        <a:lstStyle/>
        <a:p>
          <a:r>
            <a:rPr lang="ru-RU" sz="1200" b="1" dirty="0">
              <a:solidFill>
                <a:schemeClr val="bg1"/>
              </a:solidFill>
            </a:rPr>
            <a:t>таксономия    технологий социального  проектирования</a:t>
          </a:r>
        </a:p>
      </dgm:t>
    </dgm:pt>
    <dgm:pt modelId="{60EFFD90-D1D4-491F-80A8-162A5A76BFE9}" type="parTrans" cxnId="{6F6368B9-813F-42F3-8B0C-156E59982EFB}">
      <dgm:prSet/>
      <dgm:spPr/>
      <dgm:t>
        <a:bodyPr/>
        <a:lstStyle/>
        <a:p>
          <a:endParaRPr lang="ru-RU"/>
        </a:p>
      </dgm:t>
    </dgm:pt>
    <dgm:pt modelId="{FE8A3195-ED9D-42CA-95F8-4FC978ABEBB2}" type="sibTrans" cxnId="{6F6368B9-813F-42F3-8B0C-156E59982EFB}">
      <dgm:prSet/>
      <dgm:spPr/>
      <dgm:t>
        <a:bodyPr/>
        <a:lstStyle/>
        <a:p>
          <a:endParaRPr lang="ru-RU"/>
        </a:p>
      </dgm:t>
    </dgm:pt>
    <dgm:pt modelId="{4F510903-3359-4405-AD3F-8B80C9B0807D}" type="pres">
      <dgm:prSet presAssocID="{22199238-FF47-4B53-8AD2-946E239F8F9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948330F2-778D-4B36-9797-7856D3E05F35}" type="pres">
      <dgm:prSet presAssocID="{22199238-FF47-4B53-8AD2-946E239F8F93}" presName="pyramid" presStyleLbl="node1" presStyleIdx="0" presStyleCnt="1" custScaleX="86119" custScaleY="100000" custLinFactNeighborX="-14696"/>
      <dgm:spPr>
        <a:solidFill>
          <a:schemeClr val="bg1">
            <a:lumMod val="50000"/>
          </a:schemeClr>
        </a:solidFill>
      </dgm:spPr>
      <dgm:t>
        <a:bodyPr/>
        <a:lstStyle/>
        <a:p>
          <a:endParaRPr lang="ru-RU"/>
        </a:p>
      </dgm:t>
    </dgm:pt>
    <dgm:pt modelId="{65E140CB-9452-45AA-8EB7-2603B2F61C6F}" type="pres">
      <dgm:prSet presAssocID="{22199238-FF47-4B53-8AD2-946E239F8F93}" presName="theList" presStyleCnt="0"/>
      <dgm:spPr/>
    </dgm:pt>
    <dgm:pt modelId="{81E4BC9C-9D2C-462E-A633-301ACA6F892B}" type="pres">
      <dgm:prSet presAssocID="{4B1DC4E9-BD0A-4EF0-B676-81F401783CAD}" presName="aNode" presStyleLbl="fgAcc1" presStyleIdx="0" presStyleCnt="6" custScaleX="198234" custScaleY="461950" custLinFactY="25251" custLinFactNeighborX="2711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E9D791-1F81-4CEB-845C-B891C38F2FED}" type="pres">
      <dgm:prSet presAssocID="{4B1DC4E9-BD0A-4EF0-B676-81F401783CAD}" presName="aSpace" presStyleCnt="0"/>
      <dgm:spPr/>
    </dgm:pt>
    <dgm:pt modelId="{5289041F-1272-42B8-B7D2-BE9A70C1C944}" type="pres">
      <dgm:prSet presAssocID="{94AEC24D-08BE-457C-AC46-A6388AA3375E}" presName="aNode" presStyleLbl="fgAcc1" presStyleIdx="1" presStyleCnt="6" custScaleX="199452" custScaleY="307728" custLinFactY="100000" custLinFactNeighborX="26172" custLinFactNeighborY="1366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5B982-C30C-44BD-8BD5-D60992B4DCF9}" type="pres">
      <dgm:prSet presAssocID="{94AEC24D-08BE-457C-AC46-A6388AA3375E}" presName="aSpace" presStyleCnt="0"/>
      <dgm:spPr/>
    </dgm:pt>
    <dgm:pt modelId="{E142D891-5212-4F8F-9680-AF6B8F560353}" type="pres">
      <dgm:prSet presAssocID="{1FB3FF0F-69EC-4ACF-97E5-E3B59C744DDF}" presName="aNode" presStyleLbl="fgAcc1" presStyleIdx="2" presStyleCnt="6" custScaleX="202830" custScaleY="379124" custLinFactY="174037" custLinFactNeighborX="26720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7B5E2A-8C33-4E72-B3AB-A1E5100D768A}" type="pres">
      <dgm:prSet presAssocID="{1FB3FF0F-69EC-4ACF-97E5-E3B59C744DDF}" presName="aSpace" presStyleCnt="0"/>
      <dgm:spPr/>
    </dgm:pt>
    <dgm:pt modelId="{BB6FC8DB-8936-4C7A-A30E-A35D5279F31D}" type="pres">
      <dgm:prSet presAssocID="{A4564D3D-26B9-41E8-878F-7A0FE4198EB3}" presName="aNode" presStyleLbl="fgAcc1" presStyleIdx="3" presStyleCnt="6" custScaleX="201757" custScaleY="430524" custLinFactY="229922" custLinFactNeighborX="28129" custLinFactNeighborY="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695A40-BC3C-4C5E-831B-768BF34E438E}" type="pres">
      <dgm:prSet presAssocID="{A4564D3D-26B9-41E8-878F-7A0FE4198EB3}" presName="aSpace" presStyleCnt="0"/>
      <dgm:spPr/>
    </dgm:pt>
    <dgm:pt modelId="{1D35BB94-32DB-4FEA-895B-0A4AFD2A4E9E}" type="pres">
      <dgm:prSet presAssocID="{A9B2D781-C505-4E1D-9292-8A89D0D83830}" presName="aNode" presStyleLbl="fgAcc1" presStyleIdx="4" presStyleCnt="6" custScaleX="200969" custScaleY="321447" custLinFactY="293561" custLinFactNeighborX="27735" custLinFactNeighborY="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3B15D-D619-4F46-8C1C-C16D6C28899C}" type="pres">
      <dgm:prSet presAssocID="{A9B2D781-C505-4E1D-9292-8A89D0D83830}" presName="aSpace" presStyleCnt="0"/>
      <dgm:spPr/>
    </dgm:pt>
    <dgm:pt modelId="{E3662288-3364-4F11-A94D-DAEE72B5C94F}" type="pres">
      <dgm:prSet presAssocID="{E6750EB5-2CF1-42F1-B6B6-54924499BF70}" presName="aNode" presStyleLbl="fgAcc1" presStyleIdx="5" presStyleCnt="6" custAng="17651914" custScaleX="112740" custScaleY="148660" custLinFactX="-179" custLinFactY="-607210" custLinFactNeighborX="-100000" custLinFactNeighborY="-7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586821-7A9D-42F8-9E3F-92E4A1F4859A}" type="pres">
      <dgm:prSet presAssocID="{E6750EB5-2CF1-42F1-B6B6-54924499BF70}" presName="aSpace" presStyleCnt="0"/>
      <dgm:spPr/>
    </dgm:pt>
  </dgm:ptLst>
  <dgm:cxnLst>
    <dgm:cxn modelId="{46FC9E3F-2325-4DE9-AC67-2245F707E82C}" type="presOf" srcId="{1FB3FF0F-69EC-4ACF-97E5-E3B59C744DDF}" destId="{E142D891-5212-4F8F-9680-AF6B8F560353}" srcOrd="0" destOrd="0" presId="urn:microsoft.com/office/officeart/2005/8/layout/pyramid2"/>
    <dgm:cxn modelId="{BD2946AD-CEC8-4BE4-863D-40A5F55B1941}" type="presOf" srcId="{22199238-FF47-4B53-8AD2-946E239F8F93}" destId="{4F510903-3359-4405-AD3F-8B80C9B0807D}" srcOrd="0" destOrd="0" presId="urn:microsoft.com/office/officeart/2005/8/layout/pyramid2"/>
    <dgm:cxn modelId="{F7F459A2-5DC0-4AD2-9536-085677026F58}" type="presOf" srcId="{4B1DC4E9-BD0A-4EF0-B676-81F401783CAD}" destId="{81E4BC9C-9D2C-462E-A633-301ACA6F892B}" srcOrd="0" destOrd="0" presId="urn:microsoft.com/office/officeart/2005/8/layout/pyramid2"/>
    <dgm:cxn modelId="{C7E0BC12-A582-491A-80CD-AE39A212A0D8}" type="presOf" srcId="{A9B2D781-C505-4E1D-9292-8A89D0D83830}" destId="{1D35BB94-32DB-4FEA-895B-0A4AFD2A4E9E}" srcOrd="0" destOrd="0" presId="urn:microsoft.com/office/officeart/2005/8/layout/pyramid2"/>
    <dgm:cxn modelId="{F2B578AB-0F0A-43DB-A48A-0D18B33B3993}" type="presOf" srcId="{E6750EB5-2CF1-42F1-B6B6-54924499BF70}" destId="{E3662288-3364-4F11-A94D-DAEE72B5C94F}" srcOrd="0" destOrd="0" presId="urn:microsoft.com/office/officeart/2005/8/layout/pyramid2"/>
    <dgm:cxn modelId="{24F03221-9885-4183-8A75-E57B53F0304C}" srcId="{22199238-FF47-4B53-8AD2-946E239F8F93}" destId="{4B1DC4E9-BD0A-4EF0-B676-81F401783CAD}" srcOrd="0" destOrd="0" parTransId="{CFEDF790-612A-4D39-AD77-1DA6DD9E037A}" sibTransId="{1D514555-FE90-4C96-A17B-19D143E558C1}"/>
    <dgm:cxn modelId="{AFE1602E-DF17-4ABD-B18B-91C838EE63E5}" type="presOf" srcId="{A4564D3D-26B9-41E8-878F-7A0FE4198EB3}" destId="{BB6FC8DB-8936-4C7A-A30E-A35D5279F31D}" srcOrd="0" destOrd="0" presId="urn:microsoft.com/office/officeart/2005/8/layout/pyramid2"/>
    <dgm:cxn modelId="{6F6368B9-813F-42F3-8B0C-156E59982EFB}" srcId="{22199238-FF47-4B53-8AD2-946E239F8F93}" destId="{E6750EB5-2CF1-42F1-B6B6-54924499BF70}" srcOrd="5" destOrd="0" parTransId="{60EFFD90-D1D4-491F-80A8-162A5A76BFE9}" sibTransId="{FE8A3195-ED9D-42CA-95F8-4FC978ABEBB2}"/>
    <dgm:cxn modelId="{A666E39A-82AF-4965-85DD-BA0059147C42}" srcId="{22199238-FF47-4B53-8AD2-946E239F8F93}" destId="{A4564D3D-26B9-41E8-878F-7A0FE4198EB3}" srcOrd="3" destOrd="0" parTransId="{170A5B5B-453A-48EB-A212-F592FD5762F1}" sibTransId="{3411FDE7-E476-48BB-93EC-C41CBDED78EC}"/>
    <dgm:cxn modelId="{22BF4269-8F66-451E-A519-6487C3A0AAEB}" type="presOf" srcId="{94AEC24D-08BE-457C-AC46-A6388AA3375E}" destId="{5289041F-1272-42B8-B7D2-BE9A70C1C944}" srcOrd="0" destOrd="0" presId="urn:microsoft.com/office/officeart/2005/8/layout/pyramid2"/>
    <dgm:cxn modelId="{E851A53C-BE67-4962-AEA2-655404C92C44}" srcId="{22199238-FF47-4B53-8AD2-946E239F8F93}" destId="{94AEC24D-08BE-457C-AC46-A6388AA3375E}" srcOrd="1" destOrd="0" parTransId="{958F184E-9D9A-48E4-AEB8-94D24641C93C}" sibTransId="{195A341F-9C1C-487C-9FCE-D5A1E42C3444}"/>
    <dgm:cxn modelId="{E9F83F6D-0E82-4E92-8818-B1901795F9EA}" srcId="{22199238-FF47-4B53-8AD2-946E239F8F93}" destId="{A9B2D781-C505-4E1D-9292-8A89D0D83830}" srcOrd="4" destOrd="0" parTransId="{F6D819A2-5B1E-4125-9F1D-D1B96E986D7C}" sibTransId="{330EDF43-E744-4021-B8C1-087396C2A8E7}"/>
    <dgm:cxn modelId="{977E9C41-2B25-4C13-8403-25029C8F7EA8}" srcId="{22199238-FF47-4B53-8AD2-946E239F8F93}" destId="{1FB3FF0F-69EC-4ACF-97E5-E3B59C744DDF}" srcOrd="2" destOrd="0" parTransId="{BE4D2520-24FF-4CB8-AEB6-43D6E67BF32D}" sibTransId="{6A29CC56-D855-4202-BAB2-E98C277EC9F0}"/>
    <dgm:cxn modelId="{C7A65CFD-0CB1-4717-898F-8439FA9089ED}" type="presParOf" srcId="{4F510903-3359-4405-AD3F-8B80C9B0807D}" destId="{948330F2-778D-4B36-9797-7856D3E05F35}" srcOrd="0" destOrd="0" presId="urn:microsoft.com/office/officeart/2005/8/layout/pyramid2"/>
    <dgm:cxn modelId="{BDE08C3C-4900-46E0-A7B5-21A403004A92}" type="presParOf" srcId="{4F510903-3359-4405-AD3F-8B80C9B0807D}" destId="{65E140CB-9452-45AA-8EB7-2603B2F61C6F}" srcOrd="1" destOrd="0" presId="urn:microsoft.com/office/officeart/2005/8/layout/pyramid2"/>
    <dgm:cxn modelId="{2C1343A3-0134-409D-BFAF-F74A22F4FC12}" type="presParOf" srcId="{65E140CB-9452-45AA-8EB7-2603B2F61C6F}" destId="{81E4BC9C-9D2C-462E-A633-301ACA6F892B}" srcOrd="0" destOrd="0" presId="urn:microsoft.com/office/officeart/2005/8/layout/pyramid2"/>
    <dgm:cxn modelId="{46BCB527-2176-45A2-B3E3-3A99FD1F3D1E}" type="presParOf" srcId="{65E140CB-9452-45AA-8EB7-2603B2F61C6F}" destId="{C0E9D791-1F81-4CEB-845C-B891C38F2FED}" srcOrd="1" destOrd="0" presId="urn:microsoft.com/office/officeart/2005/8/layout/pyramid2"/>
    <dgm:cxn modelId="{2365BC62-127C-4810-BF5B-259670DB9EDE}" type="presParOf" srcId="{65E140CB-9452-45AA-8EB7-2603B2F61C6F}" destId="{5289041F-1272-42B8-B7D2-BE9A70C1C944}" srcOrd="2" destOrd="0" presId="urn:microsoft.com/office/officeart/2005/8/layout/pyramid2"/>
    <dgm:cxn modelId="{9F1BFEF3-0B94-4DC3-B228-9B5D779983B5}" type="presParOf" srcId="{65E140CB-9452-45AA-8EB7-2603B2F61C6F}" destId="{A1A5B982-C30C-44BD-8BD5-D60992B4DCF9}" srcOrd="3" destOrd="0" presId="urn:microsoft.com/office/officeart/2005/8/layout/pyramid2"/>
    <dgm:cxn modelId="{C96ABD48-A079-4C0B-9877-ED7672D639C8}" type="presParOf" srcId="{65E140CB-9452-45AA-8EB7-2603B2F61C6F}" destId="{E142D891-5212-4F8F-9680-AF6B8F560353}" srcOrd="4" destOrd="0" presId="urn:microsoft.com/office/officeart/2005/8/layout/pyramid2"/>
    <dgm:cxn modelId="{DC551815-3E9C-4030-B4EB-3B797EF88898}" type="presParOf" srcId="{65E140CB-9452-45AA-8EB7-2603B2F61C6F}" destId="{127B5E2A-8C33-4E72-B3AB-A1E5100D768A}" srcOrd="5" destOrd="0" presId="urn:microsoft.com/office/officeart/2005/8/layout/pyramid2"/>
    <dgm:cxn modelId="{9A844515-DD21-43B5-9C35-73FC73BDB571}" type="presParOf" srcId="{65E140CB-9452-45AA-8EB7-2603B2F61C6F}" destId="{BB6FC8DB-8936-4C7A-A30E-A35D5279F31D}" srcOrd="6" destOrd="0" presId="urn:microsoft.com/office/officeart/2005/8/layout/pyramid2"/>
    <dgm:cxn modelId="{1A92F0D0-C63B-44E2-AB2B-1644CDA56F6C}" type="presParOf" srcId="{65E140CB-9452-45AA-8EB7-2603B2F61C6F}" destId="{14695A40-BC3C-4C5E-831B-768BF34E438E}" srcOrd="7" destOrd="0" presId="urn:microsoft.com/office/officeart/2005/8/layout/pyramid2"/>
    <dgm:cxn modelId="{E8067B4A-BC5B-4C9B-AB92-C35D892B47DA}" type="presParOf" srcId="{65E140CB-9452-45AA-8EB7-2603B2F61C6F}" destId="{1D35BB94-32DB-4FEA-895B-0A4AFD2A4E9E}" srcOrd="8" destOrd="0" presId="urn:microsoft.com/office/officeart/2005/8/layout/pyramid2"/>
    <dgm:cxn modelId="{601A0E35-889E-4DB5-94DD-AA9C7274A101}" type="presParOf" srcId="{65E140CB-9452-45AA-8EB7-2603B2F61C6F}" destId="{E0E3B15D-D619-4F46-8C1C-C16D6C28899C}" srcOrd="9" destOrd="0" presId="urn:microsoft.com/office/officeart/2005/8/layout/pyramid2"/>
    <dgm:cxn modelId="{BE3B0E9E-04B2-419C-9911-4E688CB93572}" type="presParOf" srcId="{65E140CB-9452-45AA-8EB7-2603B2F61C6F}" destId="{E3662288-3364-4F11-A94D-DAEE72B5C94F}" srcOrd="10" destOrd="0" presId="urn:microsoft.com/office/officeart/2005/8/layout/pyramid2"/>
    <dgm:cxn modelId="{D6420B28-8CD9-4542-ADEE-18553E770F91}" type="presParOf" srcId="{65E140CB-9452-45AA-8EB7-2603B2F61C6F}" destId="{BA586821-7A9D-42F8-9E3F-92E4A1F4859A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8330F2-778D-4B36-9797-7856D3E05F35}">
      <dsp:nvSpPr>
        <dsp:cNvPr id="0" name=""/>
        <dsp:cNvSpPr/>
      </dsp:nvSpPr>
      <dsp:spPr>
        <a:xfrm>
          <a:off x="0" y="0"/>
          <a:ext cx="5550736" cy="5400600"/>
        </a:xfrm>
        <a:prstGeom prst="triangl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4BC9C-9D2C-462E-A633-301ACA6F892B}">
      <dsp:nvSpPr>
        <dsp:cNvPr id="0" name=""/>
        <dsp:cNvSpPr/>
      </dsp:nvSpPr>
      <dsp:spPr>
        <a:xfrm>
          <a:off x="2116082" y="706506"/>
          <a:ext cx="6452869" cy="62507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err="1"/>
            <a:t>метасубъект</a:t>
          </a:r>
          <a:r>
            <a:rPr lang="ru-RU" sz="1800" b="1" kern="1200" dirty="0"/>
            <a:t> - надгосударственный субъект деятельности (</a:t>
          </a:r>
          <a:r>
            <a:rPr lang="ru-RU" sz="1800" b="1" kern="1200" dirty="0" err="1"/>
            <a:t>ЕврАзЭс</a:t>
          </a:r>
          <a:r>
            <a:rPr lang="ru-RU" sz="1800" b="1" kern="1200" dirty="0"/>
            <a:t>, ЕС, ТНК, НАТО, МВФ и т.п.)</a:t>
          </a:r>
        </a:p>
      </dsp:txBody>
      <dsp:txXfrm>
        <a:off x="2116082" y="706506"/>
        <a:ext cx="6452869" cy="625071"/>
      </dsp:txXfrm>
    </dsp:sp>
    <dsp:sp modelId="{5289041F-1272-42B8-B7D2-BE9A70C1C944}">
      <dsp:nvSpPr>
        <dsp:cNvPr id="0" name=""/>
        <dsp:cNvSpPr/>
      </dsp:nvSpPr>
      <dsp:spPr>
        <a:xfrm>
          <a:off x="2148659" y="1480831"/>
          <a:ext cx="6420292" cy="672484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err="1"/>
            <a:t>мегасубъект</a:t>
          </a:r>
          <a:r>
            <a:rPr lang="ru-RU" sz="1800" b="1" kern="1200" dirty="0"/>
            <a:t> - государство-нация как субъект геополитической и геоэкономической деятельности </a:t>
          </a:r>
        </a:p>
      </dsp:txBody>
      <dsp:txXfrm>
        <a:off x="2148659" y="1480831"/>
        <a:ext cx="6420292" cy="672484"/>
      </dsp:txXfrm>
    </dsp:sp>
    <dsp:sp modelId="{E142D891-5212-4F8F-9680-AF6B8F560353}">
      <dsp:nvSpPr>
        <dsp:cNvPr id="0" name=""/>
        <dsp:cNvSpPr/>
      </dsp:nvSpPr>
      <dsp:spPr>
        <a:xfrm>
          <a:off x="2088227" y="2304256"/>
          <a:ext cx="6427629" cy="678285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/>
            <a:t>макросубъект - субъект национального уровня (класс, народность, политическая партия и т.п.)</a:t>
          </a:r>
        </a:p>
      </dsp:txBody>
      <dsp:txXfrm>
        <a:off x="2088227" y="2304256"/>
        <a:ext cx="6427629" cy="678285"/>
      </dsp:txXfrm>
    </dsp:sp>
    <dsp:sp modelId="{BB6FC8DB-8936-4C7A-A30E-A35D5279F31D}">
      <dsp:nvSpPr>
        <dsp:cNvPr id="0" name=""/>
        <dsp:cNvSpPr/>
      </dsp:nvSpPr>
      <dsp:spPr>
        <a:xfrm>
          <a:off x="2073256" y="3113615"/>
          <a:ext cx="6495695" cy="84721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err="1"/>
            <a:t>мезосубъект</a:t>
          </a:r>
          <a:r>
            <a:rPr lang="ru-RU" sz="1800" b="1" kern="1200" dirty="0"/>
            <a:t> - субъект федерации, субъект  ведомственного уровня, субъект корпоративного уровня, территориальная общность</a:t>
          </a:r>
        </a:p>
      </dsp:txBody>
      <dsp:txXfrm>
        <a:off x="2073256" y="3113615"/>
        <a:ext cx="6495695" cy="847217"/>
      </dsp:txXfrm>
    </dsp:sp>
    <dsp:sp modelId="{1D35BB94-32DB-4FEA-895B-0A4AFD2A4E9E}">
      <dsp:nvSpPr>
        <dsp:cNvPr id="0" name=""/>
        <dsp:cNvSpPr/>
      </dsp:nvSpPr>
      <dsp:spPr>
        <a:xfrm>
          <a:off x="2087016" y="4133331"/>
          <a:ext cx="6481935" cy="907744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err="1"/>
            <a:t>микросубъект</a:t>
          </a:r>
          <a:r>
            <a:rPr lang="ru-RU" sz="1800" b="1" kern="1200" dirty="0"/>
            <a:t> - субъект уровня предприятия, фирмы, администрация муниципального образования (района, город, поселение), бюджетное учреждение</a:t>
          </a:r>
        </a:p>
      </dsp:txBody>
      <dsp:txXfrm>
        <a:off x="2087016" y="4133331"/>
        <a:ext cx="6481935" cy="907744"/>
      </dsp:txXfrm>
    </dsp:sp>
    <dsp:sp modelId="{E3662288-3364-4F11-A94D-DAEE72B5C94F}">
      <dsp:nvSpPr>
        <dsp:cNvPr id="0" name=""/>
        <dsp:cNvSpPr/>
      </dsp:nvSpPr>
      <dsp:spPr>
        <a:xfrm rot="17901222">
          <a:off x="-844457" y="3427517"/>
          <a:ext cx="4282991" cy="390058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>
              <a:solidFill>
                <a:schemeClr val="bg1"/>
              </a:solidFill>
            </a:rPr>
            <a:t>планетарный</a:t>
          </a:r>
          <a:r>
            <a:rPr lang="ru-RU" sz="1800" b="1" kern="1200" dirty="0">
              <a:solidFill>
                <a:schemeClr val="bg1"/>
              </a:solidFill>
            </a:rPr>
            <a:t>  </a:t>
          </a:r>
          <a:r>
            <a:rPr lang="ru-RU" sz="1400" kern="1200" dirty="0"/>
            <a:t> </a:t>
          </a:r>
          <a:r>
            <a:rPr lang="ru-RU" sz="2400" b="1" kern="1200" dirty="0">
              <a:solidFill>
                <a:schemeClr val="bg1"/>
              </a:solidFill>
            </a:rPr>
            <a:t>социум</a:t>
          </a:r>
        </a:p>
      </dsp:txBody>
      <dsp:txXfrm rot="17901222">
        <a:off x="-844457" y="3427517"/>
        <a:ext cx="4282991" cy="39005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8330F2-778D-4B36-9797-7856D3E05F35}">
      <dsp:nvSpPr>
        <dsp:cNvPr id="0" name=""/>
        <dsp:cNvSpPr/>
      </dsp:nvSpPr>
      <dsp:spPr>
        <a:xfrm>
          <a:off x="0" y="0"/>
          <a:ext cx="4650941" cy="5400598"/>
        </a:xfrm>
        <a:prstGeom prst="triangle">
          <a:avLst/>
        </a:prstGeom>
        <a:solidFill>
          <a:schemeClr val="bg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4BC9C-9D2C-462E-A633-301ACA6F892B}">
      <dsp:nvSpPr>
        <dsp:cNvPr id="0" name=""/>
        <dsp:cNvSpPr/>
      </dsp:nvSpPr>
      <dsp:spPr>
        <a:xfrm>
          <a:off x="1826190" y="617422"/>
          <a:ext cx="6958785" cy="93920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err="1"/>
            <a:t>метатехнологии</a:t>
          </a:r>
          <a:r>
            <a:rPr lang="ru-RU" sz="1800" b="1" kern="1200" dirty="0"/>
            <a:t> - воздействие на надгосударственных субъектов деятельности (таможенные и платежные союзы,  содружества и союзы стран (СНГ, ЕС и т.п.)</a:t>
          </a:r>
        </a:p>
      </dsp:txBody>
      <dsp:txXfrm>
        <a:off x="1826190" y="617422"/>
        <a:ext cx="6958785" cy="939207"/>
      </dsp:txXfrm>
    </dsp:sp>
    <dsp:sp modelId="{5289041F-1272-42B8-B7D2-BE9A70C1C944}">
      <dsp:nvSpPr>
        <dsp:cNvPr id="0" name=""/>
        <dsp:cNvSpPr/>
      </dsp:nvSpPr>
      <dsp:spPr>
        <a:xfrm>
          <a:off x="1783434" y="1743324"/>
          <a:ext cx="7001541" cy="625652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/>
            <a:t>мегатехнологии</a:t>
          </a:r>
          <a:r>
            <a:rPr lang="ru-RU" sz="1200" kern="1200" dirty="0"/>
            <a:t> </a:t>
          </a:r>
          <a:r>
            <a:rPr lang="ru-RU" sz="1800" b="1" kern="1200" dirty="0"/>
            <a:t>- воздействие на государства-нации как субъектов государственной деятельности </a:t>
          </a:r>
        </a:p>
      </dsp:txBody>
      <dsp:txXfrm>
        <a:off x="1783434" y="1743324"/>
        <a:ext cx="7001541" cy="625652"/>
      </dsp:txXfrm>
    </dsp:sp>
    <dsp:sp modelId="{E142D891-5212-4F8F-9680-AF6B8F560353}">
      <dsp:nvSpPr>
        <dsp:cNvPr id="0" name=""/>
        <dsp:cNvSpPr/>
      </dsp:nvSpPr>
      <dsp:spPr>
        <a:xfrm>
          <a:off x="1664853" y="2561026"/>
          <a:ext cx="7120122" cy="77081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/>
            <a:t>макротехнологии - воздействие на субъектов национального уровня (класс, народность, регион и т.п.)</a:t>
          </a:r>
        </a:p>
      </dsp:txBody>
      <dsp:txXfrm>
        <a:off x="1664853" y="2561026"/>
        <a:ext cx="7120122" cy="770810"/>
      </dsp:txXfrm>
    </dsp:sp>
    <dsp:sp modelId="{BB6FC8DB-8936-4C7A-A30E-A35D5279F31D}">
      <dsp:nvSpPr>
        <dsp:cNvPr id="0" name=""/>
        <dsp:cNvSpPr/>
      </dsp:nvSpPr>
      <dsp:spPr>
        <a:xfrm>
          <a:off x="1702519" y="3496287"/>
          <a:ext cx="7082456" cy="875313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err="1"/>
            <a:t>мезотехнологии</a:t>
          </a:r>
          <a:r>
            <a:rPr lang="ru-RU" sz="1800" b="1" kern="1200" dirty="0"/>
            <a:t> - воздействие на субъектов корпоративного уровня, ведомственного, город, территориальную общность муниципального района</a:t>
          </a:r>
        </a:p>
      </dsp:txBody>
      <dsp:txXfrm>
        <a:off x="1702519" y="3496287"/>
        <a:ext cx="7082456" cy="875313"/>
      </dsp:txXfrm>
    </dsp:sp>
    <dsp:sp modelId="{1D35BB94-32DB-4FEA-895B-0A4AFD2A4E9E}">
      <dsp:nvSpPr>
        <dsp:cNvPr id="0" name=""/>
        <dsp:cNvSpPr/>
      </dsp:nvSpPr>
      <dsp:spPr>
        <a:xfrm>
          <a:off x="1730181" y="4526401"/>
          <a:ext cx="7054794" cy="653545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err="1"/>
            <a:t>микротехнологии</a:t>
          </a:r>
          <a:r>
            <a:rPr lang="ru-RU" sz="1800" b="1" kern="1200" dirty="0"/>
            <a:t> - воздействие на субъектов уровня предприятия, фирмы, </a:t>
          </a:r>
          <a:r>
            <a:rPr lang="ru-RU" sz="1800" b="1" kern="1200" dirty="0" err="1"/>
            <a:t>субтерриториальную</a:t>
          </a:r>
          <a:r>
            <a:rPr lang="ru-RU" sz="1800" b="1" kern="1200" dirty="0"/>
            <a:t> общность</a:t>
          </a:r>
        </a:p>
      </dsp:txBody>
      <dsp:txXfrm>
        <a:off x="1730181" y="4526401"/>
        <a:ext cx="7054794" cy="653545"/>
      </dsp:txXfrm>
    </dsp:sp>
    <dsp:sp modelId="{E3662288-3364-4F11-A94D-DAEE72B5C94F}">
      <dsp:nvSpPr>
        <dsp:cNvPr id="0" name=""/>
        <dsp:cNvSpPr/>
      </dsp:nvSpPr>
      <dsp:spPr>
        <a:xfrm rot="17651914">
          <a:off x="-842689" y="3119829"/>
          <a:ext cx="3957612" cy="302245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bg1"/>
              </a:solidFill>
            </a:rPr>
            <a:t>таксономия    технологий социального  проектирования</a:t>
          </a:r>
        </a:p>
      </dsp:txBody>
      <dsp:txXfrm rot="17651914">
        <a:off x="-842689" y="3119829"/>
        <a:ext cx="3957612" cy="302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7CD242A4-6C27-49A2-8ECF-5A9D39901AC1}" type="datetimeFigureOut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C52C8AC3-323D-4932-8473-C1DC1248CE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899735-F0ED-497F-9812-03F25C166A61}" type="datetimeFigureOut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863" y="4716463"/>
            <a:ext cx="5426075" cy="44656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6A1F7DD-8734-4BA9-A0D3-D54E8BAFE6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1F7DD-8734-4BA9-A0D3-D54E8BAFE69F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1F7DD-8734-4BA9-A0D3-D54E8BAFE69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1F7DD-8734-4BA9-A0D3-D54E8BAFE69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1F7DD-8734-4BA9-A0D3-D54E8BAFE69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1F7DD-8734-4BA9-A0D3-D54E8BAFE69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1F7DD-8734-4BA9-A0D3-D54E8BAFE69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CE8E2-43C8-43E4-9ABF-62625D50FC90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39181-3C79-42A7-A777-D078D76383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10649-21CE-4F9B-9A9C-63BBA0112617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3CEB1-C898-485C-B92A-3EBCBF61C7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8FCCD-DC48-4313-ADE8-EDF1A9CABA4D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52E30-7AB4-44E9-AF9A-325B7AE9AA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4484D-CCD2-4A8C-A9D0-D84FCA150DEC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DE2D-5EA7-4438-BE44-72F96961FC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0ECF4-47E7-4086-8772-2A35D30528B8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A1D8D-2F29-443E-AF18-3AA24BB971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49BC6-2383-4AB9-AD86-12C1DE74FB5D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439A4-2915-42D3-B224-2177785FD5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46DAA-9DB5-4119-A583-58140E87F341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E37C4-7FE8-402F-A7C7-C8DE820F7F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63DF9-7960-47D6-A7A5-96F38F6437CC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254A5-3D57-4FB8-ACB4-8956882F34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FA96F-5EAF-42EC-B388-0F8AFFA27FE1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83DD6-2009-4AC9-BA4B-6C6FDC0866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AA0E5-00DD-4621-8EA2-4D4D1A7D9722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AC593-8025-4C9E-AAF5-37ED2C3AC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5DC56-DA83-464B-9838-57239B735882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08411-3DBD-4143-B2D0-DFA7CB30BD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48BDA7-878E-4DE1-8233-853EB3279C2A}" type="datetime1">
              <a:rPr lang="ru-RU"/>
              <a:pPr>
                <a:defRPr/>
              </a:pPr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19B7E2-9B74-4A5E-A054-58B620F50A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8060432" cy="36004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«Субъектизация обобществления производства в </a:t>
            </a:r>
            <a:r>
              <a:rPr lang="ru-RU" dirty="0" err="1" smtClean="0">
                <a:solidFill>
                  <a:srgbClr val="FF0000"/>
                </a:solidFill>
              </a:rPr>
              <a:t>макрорегионах</a:t>
            </a:r>
            <a:r>
              <a:rPr lang="ru-RU" dirty="0" smtClean="0">
                <a:solidFill>
                  <a:srgbClr val="FF0000"/>
                </a:solidFill>
              </a:rPr>
              <a:t> как модель импортозамещения» </a:t>
            </a:r>
          </a:p>
        </p:txBody>
      </p:sp>
      <p:sp>
        <p:nvSpPr>
          <p:cNvPr id="409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797152"/>
            <a:ext cx="8208912" cy="143986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2400" b="1" dirty="0" smtClean="0"/>
              <a:t>Попадюк </a:t>
            </a:r>
            <a:r>
              <a:rPr lang="ru-RU" sz="2400" b="1" dirty="0" smtClean="0"/>
              <a:t>Н.К., профессор кафедры </a:t>
            </a:r>
          </a:p>
          <a:p>
            <a:pPr>
              <a:spcBef>
                <a:spcPts val="0"/>
              </a:spcBef>
            </a:pPr>
            <a:r>
              <a:rPr lang="ru-RU" sz="2400" b="1" dirty="0" smtClean="0"/>
              <a:t>«Государственное и муниципальное </a:t>
            </a:r>
          </a:p>
          <a:p>
            <a:pPr>
              <a:spcBef>
                <a:spcPts val="0"/>
              </a:spcBef>
            </a:pPr>
            <a:r>
              <a:rPr lang="ru-RU" sz="2400" b="1" dirty="0" smtClean="0"/>
              <a:t>управление» Финансового университета </a:t>
            </a:r>
          </a:p>
          <a:p>
            <a:pPr>
              <a:spcBef>
                <a:spcPts val="0"/>
              </a:spcBef>
            </a:pPr>
            <a:r>
              <a:rPr lang="ru-RU" sz="2400" b="1" dirty="0" smtClean="0"/>
              <a:t>при Правительстве Российской Федерации, д.э.н.</a:t>
            </a:r>
            <a:endParaRPr lang="ru-R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1476375" y="1916113"/>
            <a:ext cx="63357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chemeClr val="bg1"/>
                </a:solidFill>
              </a:rPr>
              <a:t>Спасибо за внимание!</a:t>
            </a:r>
          </a:p>
        </p:txBody>
      </p:sp>
      <p:sp>
        <p:nvSpPr>
          <p:cNvPr id="47120" name="Rectangle 16"/>
          <p:cNvSpPr>
            <a:spLocks noChangeArrowheads="1"/>
          </p:cNvSpPr>
          <p:nvPr/>
        </p:nvSpPr>
        <p:spPr bwMode="auto">
          <a:xfrm>
            <a:off x="2771800" y="1052736"/>
            <a:ext cx="5616624" cy="427037"/>
          </a:xfrm>
          <a:prstGeom prst="rect">
            <a:avLst/>
          </a:prstGeom>
          <a:solidFill>
            <a:srgbClr val="DDD8C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по сплоченности входящих индивидов/субъектов</a:t>
            </a:r>
          </a:p>
          <a:p>
            <a:pPr marL="0" marR="0" lvl="0" indent="0" algn="l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119" name="Rectangle 15"/>
          <p:cNvSpPr>
            <a:spLocks noChangeArrowheads="1"/>
          </p:cNvSpPr>
          <p:nvPr/>
        </p:nvSpPr>
        <p:spPr bwMode="auto">
          <a:xfrm>
            <a:off x="2699792" y="2780928"/>
            <a:ext cx="5688632" cy="374650"/>
          </a:xfrm>
          <a:prstGeom prst="rect">
            <a:avLst/>
          </a:prstGeom>
          <a:solidFill>
            <a:srgbClr val="DDD8C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1600" b="1" dirty="0">
                <a:latin typeface="Arial" pitchFamily="34" charset="0"/>
                <a:cs typeface="Arial" pitchFamily="34" charset="0"/>
              </a:rPr>
              <a:t>по типу деятельности</a:t>
            </a:r>
          </a:p>
          <a:p>
            <a:pPr marL="0" marR="0" lvl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118" name="Rectangle 14"/>
          <p:cNvSpPr>
            <a:spLocks noChangeArrowheads="1"/>
          </p:cNvSpPr>
          <p:nvPr/>
        </p:nvSpPr>
        <p:spPr bwMode="auto">
          <a:xfrm>
            <a:off x="2699792" y="2276872"/>
            <a:ext cx="5688632" cy="342900"/>
          </a:xfrm>
          <a:prstGeom prst="rect">
            <a:avLst/>
          </a:prstGeom>
          <a:solidFill>
            <a:srgbClr val="DDD8C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1600" b="1" dirty="0">
                <a:latin typeface="Arial" pitchFamily="34" charset="0"/>
                <a:cs typeface="Arial" pitchFamily="34" charset="0"/>
              </a:rPr>
              <a:t>по устойчивости образования</a:t>
            </a:r>
          </a:p>
        </p:txBody>
      </p:sp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2699792" y="3356992"/>
            <a:ext cx="5688632" cy="342900"/>
          </a:xfrm>
          <a:prstGeom prst="rect">
            <a:avLst/>
          </a:prstGeom>
          <a:solidFill>
            <a:srgbClr val="DDD8C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по типу субъектности</a:t>
            </a:r>
          </a:p>
          <a:p>
            <a:pPr marL="0" marR="0" lvl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2699792" y="3933056"/>
            <a:ext cx="5688632" cy="432048"/>
          </a:xfrm>
          <a:prstGeom prst="rect">
            <a:avLst/>
          </a:prstGeom>
          <a:solidFill>
            <a:srgbClr val="DDD8C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1600" b="1" dirty="0">
                <a:latin typeface="Arial" pitchFamily="34" charset="0"/>
                <a:cs typeface="Arial" pitchFamily="34" charset="0"/>
              </a:rPr>
              <a:t>по масштабу субъектов экономической деятельности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15" name="AutoShape 11"/>
          <p:cNvSpPr>
            <a:spLocks noChangeArrowheads="1"/>
          </p:cNvSpPr>
          <p:nvPr/>
        </p:nvSpPr>
        <p:spPr bwMode="auto">
          <a:xfrm rot="5400000">
            <a:off x="1635770" y="3124870"/>
            <a:ext cx="501650" cy="6778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2F2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4" name="AutoShape 10"/>
          <p:cNvSpPr>
            <a:spLocks noChangeArrowheads="1"/>
          </p:cNvSpPr>
          <p:nvPr/>
        </p:nvSpPr>
        <p:spPr bwMode="auto">
          <a:xfrm rot="5400000">
            <a:off x="1536551" y="1927945"/>
            <a:ext cx="711200" cy="688975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2F2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3" name="AutoShape 9"/>
          <p:cNvSpPr>
            <a:spLocks noChangeArrowheads="1"/>
          </p:cNvSpPr>
          <p:nvPr/>
        </p:nvSpPr>
        <p:spPr bwMode="auto">
          <a:xfrm rot="5400000">
            <a:off x="1657995" y="2598589"/>
            <a:ext cx="457200" cy="6778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2F2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2" name="AutoShape 8"/>
          <p:cNvSpPr>
            <a:spLocks noChangeArrowheads="1"/>
          </p:cNvSpPr>
          <p:nvPr/>
        </p:nvSpPr>
        <p:spPr bwMode="auto">
          <a:xfrm rot="5400000">
            <a:off x="1596876" y="3739828"/>
            <a:ext cx="590550" cy="688975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2F2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1" name="AutoShape 7"/>
          <p:cNvSpPr>
            <a:spLocks noChangeArrowheads="1"/>
          </p:cNvSpPr>
          <p:nvPr/>
        </p:nvSpPr>
        <p:spPr bwMode="auto">
          <a:xfrm rot="5400000">
            <a:off x="1430189" y="5130651"/>
            <a:ext cx="857250" cy="6223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2F2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2699792" y="5373216"/>
            <a:ext cx="5760640" cy="527050"/>
          </a:xfrm>
          <a:prstGeom prst="rect">
            <a:avLst/>
          </a:prstGeom>
          <a:solidFill>
            <a:srgbClr val="DDD8C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1600" b="1" dirty="0">
                <a:latin typeface="Arial" pitchFamily="34" charset="0"/>
                <a:cs typeface="Arial" pitchFamily="34" charset="0"/>
              </a:rPr>
              <a:t>по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когнитивно-рефлексивным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возможностям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9" name="AutoShape 5"/>
          <p:cNvSpPr>
            <a:spLocks noChangeArrowheads="1"/>
          </p:cNvSpPr>
          <p:nvPr/>
        </p:nvSpPr>
        <p:spPr bwMode="auto">
          <a:xfrm rot="5400000">
            <a:off x="1602433" y="1358007"/>
            <a:ext cx="560387" cy="669925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2F2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2771800" y="1628800"/>
            <a:ext cx="5616624" cy="504056"/>
          </a:xfrm>
          <a:prstGeom prst="rect">
            <a:avLst/>
          </a:prstGeom>
          <a:solidFill>
            <a:srgbClr val="DDD8C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ru-RU" sz="1600" b="1" dirty="0">
                <a:latin typeface="Arial" pitchFamily="34" charset="0"/>
                <a:cs typeface="Arial" pitchFamily="34" charset="0"/>
              </a:rPr>
              <a:t>по таксономическому уровню субъектов деятельности</a:t>
            </a:r>
          </a:p>
          <a:p>
            <a:pPr algn="l" eaLnBrk="0" hangingPunct="0"/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107" name="AutoShape 3"/>
          <p:cNvSpPr>
            <a:spLocks noChangeArrowheads="1"/>
          </p:cNvSpPr>
          <p:nvPr/>
        </p:nvSpPr>
        <p:spPr bwMode="auto">
          <a:xfrm rot="5400000">
            <a:off x="1647676" y="808708"/>
            <a:ext cx="469900" cy="669925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2F2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699792" y="4581128"/>
            <a:ext cx="5760640" cy="628650"/>
          </a:xfrm>
          <a:prstGeom prst="rect">
            <a:avLst/>
          </a:prstGeom>
          <a:solidFill>
            <a:srgbClr val="DDD8C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0" latinLnBrk="0" hangingPunct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по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воспроизводственно-фазовым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экономическим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отношениям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5" name="AutoShape 1"/>
          <p:cNvSpPr>
            <a:spLocks noChangeArrowheads="1"/>
          </p:cNvSpPr>
          <p:nvPr/>
        </p:nvSpPr>
        <p:spPr bwMode="auto">
          <a:xfrm rot="5400000">
            <a:off x="1527820" y="4384948"/>
            <a:ext cx="673100" cy="63341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2F2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12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0" name="Rectangle 26"/>
          <p:cNvSpPr>
            <a:spLocks noChangeArrowheads="1"/>
          </p:cNvSpPr>
          <p:nvPr/>
        </p:nvSpPr>
        <p:spPr bwMode="auto">
          <a:xfrm>
            <a:off x="179512" y="5510457"/>
            <a:ext cx="864096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Классификация субъектов совместно-групповой деятельности по разным основаниям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1" name="Rectangle 27"/>
          <p:cNvSpPr>
            <a:spLocks noChangeArrowheads="1"/>
          </p:cNvSpPr>
          <p:nvPr/>
        </p:nvSpPr>
        <p:spPr bwMode="auto">
          <a:xfrm>
            <a:off x="1547664" y="260648"/>
            <a:ext cx="6840760" cy="480566"/>
          </a:xfrm>
          <a:prstGeom prst="rect">
            <a:avLst/>
          </a:prstGeom>
          <a:solidFill>
            <a:srgbClr val="EEECE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ru-RU" b="1" dirty="0">
                <a:latin typeface="Arial" pitchFamily="34" charset="0"/>
                <a:cs typeface="Arial" pitchFamily="34" charset="0"/>
              </a:rPr>
              <a:t>Субъекты совместно-групповой деятельности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467545" y="332657"/>
            <a:ext cx="73445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dirty="0">
                <a:solidFill>
                  <a:schemeClr val="bg1"/>
                </a:solidFill>
              </a:rPr>
              <a:t>Спасибо за внимание!</a:t>
            </a:r>
          </a:p>
        </p:txBody>
      </p:sp>
      <p:sp>
        <p:nvSpPr>
          <p:cNvPr id="45070" name="AutoShape 14"/>
          <p:cNvSpPr>
            <a:spLocks noChangeShapeType="1"/>
          </p:cNvSpPr>
          <p:nvPr/>
        </p:nvSpPr>
        <p:spPr bwMode="auto">
          <a:xfrm>
            <a:off x="185738" y="150813"/>
            <a:ext cx="0" cy="1587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068" name="AutoShape 12"/>
          <p:cNvSpPr>
            <a:spLocks noChangeShapeType="1"/>
          </p:cNvSpPr>
          <p:nvPr/>
        </p:nvSpPr>
        <p:spPr bwMode="auto">
          <a:xfrm>
            <a:off x="317500" y="177800"/>
            <a:ext cx="0" cy="1587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39688" y="142875"/>
            <a:ext cx="1149350" cy="5159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9525" y="147638"/>
            <a:ext cx="1104900" cy="5159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273050" y="142875"/>
            <a:ext cx="1123950" cy="5159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323528" y="5143155"/>
            <a:ext cx="86409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5" name="Rectangle 19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" name="Схема 21"/>
          <p:cNvGraphicFramePr/>
          <p:nvPr/>
        </p:nvGraphicFramePr>
        <p:xfrm>
          <a:off x="395536" y="404664"/>
          <a:ext cx="856895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179512" y="5962727"/>
            <a:ext cx="89644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Классификация уровневого представления субъектов совместно-групповой деятельности (таксономическая иерархия)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1476375" y="1916113"/>
            <a:ext cx="63357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chemeClr val="bg1"/>
                </a:solidFill>
              </a:rPr>
              <a:t>Спасибо за внимание!</a:t>
            </a:r>
          </a:p>
        </p:txBody>
      </p:sp>
      <p:sp>
        <p:nvSpPr>
          <p:cNvPr id="3892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8913" name="Group 1"/>
          <p:cNvGrpSpPr>
            <a:grpSpLocks noChangeAspect="1"/>
          </p:cNvGrpSpPr>
          <p:nvPr/>
        </p:nvGrpSpPr>
        <p:grpSpPr bwMode="auto">
          <a:xfrm>
            <a:off x="107504" y="404664"/>
            <a:ext cx="8857442" cy="4824536"/>
            <a:chOff x="2557" y="5035"/>
            <a:chExt cx="7456" cy="2725"/>
          </a:xfrm>
        </p:grpSpPr>
        <p:sp>
          <p:nvSpPr>
            <p:cNvPr id="38923" name="AutoShape 11"/>
            <p:cNvSpPr>
              <a:spLocks noChangeAspect="1" noChangeArrowheads="1"/>
            </p:cNvSpPr>
            <p:nvPr/>
          </p:nvSpPr>
          <p:spPr bwMode="auto">
            <a:xfrm>
              <a:off x="2557" y="5035"/>
              <a:ext cx="7395" cy="2725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4420" y="5035"/>
              <a:ext cx="3368" cy="609"/>
            </a:xfrm>
            <a:prstGeom prst="rect">
              <a:avLst/>
            </a:prstGeom>
            <a:solidFill>
              <a:srgbClr val="EEECE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Типы микросубъектов социально-экономических отношений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8296" y="6072"/>
              <a:ext cx="1717" cy="1403"/>
            </a:xfrm>
            <a:prstGeom prst="rect">
              <a:avLst/>
            </a:prstGeom>
            <a:solidFill>
              <a:srgbClr val="EEECE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ru-RU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Микросубъекты экономических отношений (предприятия, фирмы, банки, цеха, филиалы банков и т.п.)</a:t>
              </a:r>
            </a:p>
            <a:p>
              <a:pPr marL="0" marR="0" lvl="0" indent="0" algn="ctr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ru-RU" sz="2000" b="1" dirty="0"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4507" y="6066"/>
              <a:ext cx="1748" cy="1409"/>
            </a:xfrm>
            <a:prstGeom prst="rect">
              <a:avLst/>
            </a:prstGeom>
            <a:solidFill>
              <a:srgbClr val="EEECE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ru-RU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Микросубъекты семейных отношений (домашние хозяйства)</a:t>
              </a:r>
            </a:p>
            <a:p>
              <a:pPr marL="0" marR="0" lvl="0" indent="0" algn="ctr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ru-RU" sz="2000" b="1" dirty="0"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6298" y="6076"/>
              <a:ext cx="1896" cy="1399"/>
            </a:xfrm>
            <a:prstGeom prst="rect">
              <a:avLst/>
            </a:prstGeom>
            <a:solidFill>
              <a:srgbClr val="EEECE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ru-RU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Микросубъекты территориальных отношений (территориальные общности)</a:t>
              </a:r>
            </a:p>
            <a:p>
              <a:pPr algn="ctr" eaLnBrk="0" hangingPunct="0"/>
              <a:endParaRPr lang="ru-RU" b="1" dirty="0"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38918" name="AutoShape 6"/>
            <p:cNvSpPr>
              <a:spLocks noChangeShapeType="1"/>
            </p:cNvSpPr>
            <p:nvPr/>
          </p:nvSpPr>
          <p:spPr bwMode="auto">
            <a:xfrm flipH="1">
              <a:off x="3467" y="5654"/>
              <a:ext cx="2642" cy="4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917" name="AutoShape 5"/>
            <p:cNvSpPr>
              <a:spLocks noChangeShapeType="1"/>
            </p:cNvSpPr>
            <p:nvPr/>
          </p:nvSpPr>
          <p:spPr bwMode="auto">
            <a:xfrm>
              <a:off x="6104" y="5644"/>
              <a:ext cx="3020" cy="42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916" name="AutoShape 4"/>
            <p:cNvSpPr>
              <a:spLocks noChangeShapeType="1"/>
            </p:cNvSpPr>
            <p:nvPr/>
          </p:nvSpPr>
          <p:spPr bwMode="auto">
            <a:xfrm flipH="1">
              <a:off x="5128" y="5644"/>
              <a:ext cx="976" cy="4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915" name="Rectangle 3"/>
            <p:cNvSpPr>
              <a:spLocks noChangeArrowheads="1"/>
            </p:cNvSpPr>
            <p:nvPr/>
          </p:nvSpPr>
          <p:spPr bwMode="auto">
            <a:xfrm>
              <a:off x="2557" y="6076"/>
              <a:ext cx="1879" cy="1399"/>
            </a:xfrm>
            <a:prstGeom prst="rect">
              <a:avLst/>
            </a:prstGeom>
            <a:solidFill>
              <a:srgbClr val="EEECE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ru-RU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Микросубъекты административно-управленческих отношений (элитные и </a:t>
              </a:r>
              <a:r>
                <a:rPr lang="ru-RU" b="1" dirty="0" err="1"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внутриэлитные</a:t>
              </a:r>
              <a:r>
                <a:rPr lang="ru-RU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группы ведомств)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914" name="AutoShape 2"/>
            <p:cNvSpPr>
              <a:spLocks noChangeShapeType="1"/>
            </p:cNvSpPr>
            <p:nvPr/>
          </p:nvSpPr>
          <p:spPr bwMode="auto">
            <a:xfrm>
              <a:off x="6109" y="5634"/>
              <a:ext cx="1119" cy="44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323528" y="5588994"/>
            <a:ext cx="83529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Классификация микросубъектов совместно-групповой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Arial" pitchFamily="34" charset="0"/>
              </a:rPr>
              <a:t>деятельности (по типу субъектности)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1476375" y="1916113"/>
            <a:ext cx="63357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chemeClr val="bg1"/>
                </a:solidFill>
              </a:rPr>
              <a:t>Спасибо за внимание!</a:t>
            </a:r>
          </a:p>
        </p:txBody>
      </p:sp>
      <p:sp>
        <p:nvSpPr>
          <p:cNvPr id="4099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0961" name="Group 1"/>
          <p:cNvGrpSpPr>
            <a:grpSpLocks noChangeAspect="1"/>
          </p:cNvGrpSpPr>
          <p:nvPr/>
        </p:nvGrpSpPr>
        <p:grpSpPr bwMode="auto">
          <a:xfrm>
            <a:off x="467544" y="188640"/>
            <a:ext cx="8352928" cy="5887357"/>
            <a:chOff x="2269" y="11"/>
            <a:chExt cx="7201" cy="5977"/>
          </a:xfrm>
        </p:grpSpPr>
        <p:sp>
          <p:nvSpPr>
            <p:cNvPr id="40990" name="AutoShape 30"/>
            <p:cNvSpPr>
              <a:spLocks noChangeAspect="1" noChangeArrowheads="1" noTextEdit="1"/>
            </p:cNvSpPr>
            <p:nvPr/>
          </p:nvSpPr>
          <p:spPr bwMode="auto">
            <a:xfrm>
              <a:off x="2269" y="11"/>
              <a:ext cx="7201" cy="538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89" name="Rectangle 29"/>
            <p:cNvSpPr>
              <a:spLocks noChangeArrowheads="1"/>
            </p:cNvSpPr>
            <p:nvPr/>
          </p:nvSpPr>
          <p:spPr bwMode="auto">
            <a:xfrm>
              <a:off x="2641" y="377"/>
              <a:ext cx="6353" cy="696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Субъекты общественной деятельности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8" name="Rectangle 28"/>
            <p:cNvSpPr>
              <a:spLocks noChangeArrowheads="1"/>
            </p:cNvSpPr>
            <p:nvPr/>
          </p:nvSpPr>
          <p:spPr bwMode="auto">
            <a:xfrm>
              <a:off x="2405" y="2000"/>
              <a:ext cx="3049" cy="916"/>
            </a:xfrm>
            <a:prstGeom prst="rect">
              <a:avLst/>
            </a:prstGeom>
            <a:solidFill>
              <a:srgbClr val="EEECE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субъекты социальных отношений</a:t>
              </a:r>
              <a:endPara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7" name="Rectangle 27"/>
            <p:cNvSpPr>
              <a:spLocks noChangeArrowheads="1"/>
            </p:cNvSpPr>
            <p:nvPr/>
          </p:nvSpPr>
          <p:spPr bwMode="auto">
            <a:xfrm>
              <a:off x="6019" y="2000"/>
              <a:ext cx="3106" cy="916"/>
            </a:xfrm>
            <a:prstGeom prst="rect">
              <a:avLst/>
            </a:prstGeom>
            <a:solidFill>
              <a:srgbClr val="EEECE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ru-RU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территориальные субъекты социальных отношений</a:t>
              </a:r>
            </a:p>
            <a:p>
              <a:pPr algn="ctr" eaLnBrk="0" hangingPunct="0"/>
              <a:r>
                <a:rPr lang="ru-RU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(территориальные общности)</a:t>
              </a:r>
            </a:p>
          </p:txBody>
        </p:sp>
        <p:sp>
          <p:nvSpPr>
            <p:cNvPr id="40986" name="Rectangle 26"/>
            <p:cNvSpPr>
              <a:spLocks noChangeArrowheads="1"/>
            </p:cNvSpPr>
            <p:nvPr/>
          </p:nvSpPr>
          <p:spPr bwMode="auto">
            <a:xfrm>
              <a:off x="6725" y="3114"/>
              <a:ext cx="2400" cy="41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Городское сообщество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5" name="Rectangle 25"/>
            <p:cNvSpPr>
              <a:spLocks noChangeArrowheads="1"/>
            </p:cNvSpPr>
            <p:nvPr/>
          </p:nvSpPr>
          <p:spPr bwMode="auto">
            <a:xfrm>
              <a:off x="6725" y="3672"/>
              <a:ext cx="2400" cy="47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Земство/муниципальная общность 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4" name="Rectangle 24"/>
            <p:cNvSpPr>
              <a:spLocks noChangeArrowheads="1"/>
            </p:cNvSpPr>
            <p:nvPr/>
          </p:nvSpPr>
          <p:spPr bwMode="auto">
            <a:xfrm>
              <a:off x="6725" y="4229"/>
              <a:ext cx="2400" cy="42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Территориальная/соседская  община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auto">
            <a:xfrm flipH="1">
              <a:off x="4042" y="1108"/>
              <a:ext cx="1393" cy="8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auto">
            <a:xfrm>
              <a:off x="6366" y="1108"/>
              <a:ext cx="1396" cy="8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81" name="Rectangle 21"/>
            <p:cNvSpPr>
              <a:spLocks noChangeArrowheads="1"/>
            </p:cNvSpPr>
            <p:nvPr/>
          </p:nvSpPr>
          <p:spPr bwMode="auto">
            <a:xfrm>
              <a:off x="6725" y="4802"/>
              <a:ext cx="2400" cy="5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Деревенская община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auto">
            <a:xfrm>
              <a:off x="6158" y="2916"/>
              <a:ext cx="3" cy="28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auto">
            <a:xfrm>
              <a:off x="6160" y="3254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auto">
            <a:xfrm>
              <a:off x="6158" y="5067"/>
              <a:ext cx="5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auto">
            <a:xfrm>
              <a:off x="6160" y="3811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auto">
            <a:xfrm>
              <a:off x="6160" y="4368"/>
              <a:ext cx="56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5" name="Rectangle 15"/>
            <p:cNvSpPr>
              <a:spLocks noChangeArrowheads="1"/>
            </p:cNvSpPr>
            <p:nvPr/>
          </p:nvSpPr>
          <p:spPr bwMode="auto">
            <a:xfrm>
              <a:off x="3054" y="3115"/>
              <a:ext cx="2400" cy="41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государство-нация, народ</a:t>
              </a:r>
              <a:r>
                <a:rPr kumimoji="0" 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</a:t>
              </a: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нация 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74" name="Rectangle 14"/>
            <p:cNvSpPr>
              <a:spLocks noChangeArrowheads="1"/>
            </p:cNvSpPr>
            <p:nvPr/>
          </p:nvSpPr>
          <p:spPr bwMode="auto">
            <a:xfrm>
              <a:off x="3054" y="3672"/>
              <a:ext cx="2400" cy="41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ru-RU" sz="14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этносы, </a:t>
              </a:r>
              <a:r>
                <a:rPr lang="ru-RU" sz="1400" b="1" dirty="0" err="1">
                  <a:latin typeface="Arial" pitchFamily="34" charset="0"/>
                  <a:ea typeface="Times New Roman" pitchFamily="18" charset="0"/>
                  <a:cs typeface="Arial" pitchFamily="34" charset="0"/>
                </a:rPr>
                <a:t>нетитульные</a:t>
              </a:r>
              <a:r>
                <a:rPr lang="ru-RU" sz="14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нации</a:t>
              </a:r>
            </a:p>
            <a:p>
              <a:pPr algn="ctr" eaLnBrk="0" hangingPunct="0"/>
              <a:endParaRPr lang="ru-RU" sz="1400" b="1" dirty="0"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40973" name="Rectangle 13"/>
            <p:cNvSpPr>
              <a:spLocks noChangeArrowheads="1"/>
            </p:cNvSpPr>
            <p:nvPr/>
          </p:nvSpPr>
          <p:spPr bwMode="auto">
            <a:xfrm>
              <a:off x="3054" y="4229"/>
              <a:ext cx="2400" cy="42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ru-RU" sz="14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классы, социальные группы</a:t>
              </a:r>
            </a:p>
            <a:p>
              <a:pPr marL="0" marR="0" lvl="0" indent="0" algn="ctr" defTabSz="914400" eaLnBrk="0" latinLnBrk="0" hangingPunct="0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endParaRPr lang="ru-RU" sz="1400" b="1" dirty="0"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2489" y="3254"/>
              <a:ext cx="56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auto">
            <a:xfrm>
              <a:off x="2489" y="5065"/>
              <a:ext cx="5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>
              <a:off x="2489" y="3811"/>
              <a:ext cx="56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auto">
            <a:xfrm>
              <a:off x="2490" y="4489"/>
              <a:ext cx="56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auto">
            <a:xfrm>
              <a:off x="2489" y="2916"/>
              <a:ext cx="1" cy="283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3054" y="4802"/>
              <a:ext cx="2400" cy="46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цеховые корпорации, сословия, гильдии,</a:t>
              </a:r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auto">
            <a:xfrm>
              <a:off x="5454" y="2139"/>
              <a:ext cx="566" cy="593"/>
            </a:xfrm>
            <a:prstGeom prst="leftRightArrow">
              <a:avLst>
                <a:gd name="adj1" fmla="val 50000"/>
                <a:gd name="adj2" fmla="val 20000"/>
              </a:avLst>
            </a:prstGeom>
            <a:solidFill>
              <a:srgbClr val="F2F2F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5" name="Rectangle 5"/>
            <p:cNvSpPr>
              <a:spLocks noChangeArrowheads="1"/>
            </p:cNvSpPr>
            <p:nvPr/>
          </p:nvSpPr>
          <p:spPr bwMode="auto">
            <a:xfrm>
              <a:off x="3054" y="5455"/>
              <a:ext cx="2400" cy="46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b="1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Домашнее хозяйство/семья</a:t>
              </a: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auto">
            <a:xfrm>
              <a:off x="6725" y="5521"/>
              <a:ext cx="2401" cy="46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Домашнее хозяйство/двор</a:t>
              </a: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963" name="Line 3"/>
            <p:cNvSpPr>
              <a:spLocks noChangeShapeType="1"/>
            </p:cNvSpPr>
            <p:nvPr/>
          </p:nvSpPr>
          <p:spPr bwMode="auto">
            <a:xfrm>
              <a:off x="6161" y="5749"/>
              <a:ext cx="565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962" name="Line 2"/>
            <p:cNvSpPr>
              <a:spLocks noChangeShapeType="1"/>
            </p:cNvSpPr>
            <p:nvPr/>
          </p:nvSpPr>
          <p:spPr bwMode="auto">
            <a:xfrm flipV="1">
              <a:off x="2490" y="5741"/>
              <a:ext cx="56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5" name="Прямоугольник 34"/>
          <p:cNvSpPr/>
          <p:nvPr/>
        </p:nvSpPr>
        <p:spPr>
          <a:xfrm>
            <a:off x="863080" y="6211669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Классификация социальных субъектов общественной деятельности по уровням таксономической иерархии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1476375" y="1916113"/>
            <a:ext cx="63357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>
                <a:solidFill>
                  <a:schemeClr val="bg1"/>
                </a:solidFill>
              </a:rPr>
              <a:t>Спасибо за внимание!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79512" y="548680"/>
          <a:ext cx="8784976" cy="5400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6093296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Классификация уровневого представления технологий социального проектирования (по основанию предмета воздействия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</TotalTime>
  <Words>380</Words>
  <Application>Microsoft Office PowerPoint</Application>
  <PresentationFormat>Экран (4:3)</PresentationFormat>
  <Paragraphs>63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Verdana</vt:lpstr>
      <vt:lpstr>Times New Roman</vt:lpstr>
      <vt:lpstr>Tahoma</vt:lpstr>
      <vt:lpstr>Wingdings</vt:lpstr>
      <vt:lpstr>Тема Office</vt:lpstr>
      <vt:lpstr> «Субъектизация обобществления производства в макрорегионах как модель импортозамещения»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Магистерская программа</dc:title>
  <dc:creator>arch</dc:creator>
  <cp:lastModifiedBy>Никита</cp:lastModifiedBy>
  <cp:revision>150</cp:revision>
  <dcterms:created xsi:type="dcterms:W3CDTF">2011-12-07T19:52:01Z</dcterms:created>
  <dcterms:modified xsi:type="dcterms:W3CDTF">2014-03-26T21:06:08Z</dcterms:modified>
</cp:coreProperties>
</file>