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861" r:id="rId1"/>
  </p:sldMasterIdLst>
  <p:notesMasterIdLst>
    <p:notesMasterId r:id="rId73"/>
  </p:notesMasterIdLst>
  <p:sldIdLst>
    <p:sldId id="258" r:id="rId2"/>
    <p:sldId id="535" r:id="rId3"/>
    <p:sldId id="532" r:id="rId4"/>
    <p:sldId id="534" r:id="rId5"/>
    <p:sldId id="533" r:id="rId6"/>
    <p:sldId id="538" r:id="rId7"/>
    <p:sldId id="540" r:id="rId8"/>
    <p:sldId id="518" r:id="rId9"/>
    <p:sldId id="521" r:id="rId10"/>
    <p:sldId id="522" r:id="rId11"/>
    <p:sldId id="523" r:id="rId12"/>
    <p:sldId id="520" r:id="rId13"/>
    <p:sldId id="539" r:id="rId14"/>
    <p:sldId id="511" r:id="rId15"/>
    <p:sldId id="519" r:id="rId16"/>
    <p:sldId id="528" r:id="rId17"/>
    <p:sldId id="530" r:id="rId18"/>
    <p:sldId id="529" r:id="rId19"/>
    <p:sldId id="509" r:id="rId20"/>
    <p:sldId id="487" r:id="rId21"/>
    <p:sldId id="489" r:id="rId22"/>
    <p:sldId id="491" r:id="rId23"/>
    <p:sldId id="515" r:id="rId24"/>
    <p:sldId id="449" r:id="rId25"/>
    <p:sldId id="448" r:id="rId26"/>
    <p:sldId id="454" r:id="rId27"/>
    <p:sldId id="456" r:id="rId28"/>
    <p:sldId id="457" r:id="rId29"/>
    <p:sldId id="455" r:id="rId30"/>
    <p:sldId id="458" r:id="rId31"/>
    <p:sldId id="450" r:id="rId32"/>
    <p:sldId id="408" r:id="rId33"/>
    <p:sldId id="420" r:id="rId34"/>
    <p:sldId id="421" r:id="rId35"/>
    <p:sldId id="409" r:id="rId36"/>
    <p:sldId id="452" r:id="rId37"/>
    <p:sldId id="431" r:id="rId38"/>
    <p:sldId id="459" r:id="rId39"/>
    <p:sldId id="460" r:id="rId40"/>
    <p:sldId id="435" r:id="rId41"/>
    <p:sldId id="439" r:id="rId42"/>
    <p:sldId id="461" r:id="rId43"/>
    <p:sldId id="443" r:id="rId44"/>
    <p:sldId id="440" r:id="rId45"/>
    <p:sldId id="465" r:id="rId46"/>
    <p:sldId id="466" r:id="rId47"/>
    <p:sldId id="467" r:id="rId48"/>
    <p:sldId id="469" r:id="rId49"/>
    <p:sldId id="474" r:id="rId50"/>
    <p:sldId id="475" r:id="rId51"/>
    <p:sldId id="476" r:id="rId52"/>
    <p:sldId id="477" r:id="rId53"/>
    <p:sldId id="470" r:id="rId54"/>
    <p:sldId id="478" r:id="rId55"/>
    <p:sldId id="479" r:id="rId56"/>
    <p:sldId id="480" r:id="rId57"/>
    <p:sldId id="481" r:id="rId58"/>
    <p:sldId id="482" r:id="rId59"/>
    <p:sldId id="471" r:id="rId60"/>
    <p:sldId id="484" r:id="rId61"/>
    <p:sldId id="483" r:id="rId62"/>
    <p:sldId id="472" r:id="rId63"/>
    <p:sldId id="464" r:id="rId64"/>
    <p:sldId id="486" r:id="rId65"/>
    <p:sldId id="463" r:id="rId66"/>
    <p:sldId id="428" r:id="rId67"/>
    <p:sldId id="442" r:id="rId68"/>
    <p:sldId id="423" r:id="rId69"/>
    <p:sldId id="413" r:id="rId70"/>
    <p:sldId id="446" r:id="rId71"/>
    <p:sldId id="445" r:id="rId72"/>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800080"/>
    <a:srgbClr val="E8FAFC"/>
    <a:srgbClr val="A9EEF5"/>
    <a:srgbClr val="460000"/>
    <a:srgbClr val="600000"/>
    <a:srgbClr val="800000"/>
    <a:srgbClr val="F9F53D"/>
    <a:srgbClr val="E9D227"/>
    <a:srgbClr val="B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0000" autoAdjust="0"/>
  </p:normalViewPr>
  <p:slideViewPr>
    <p:cSldViewPr>
      <p:cViewPr>
        <p:scale>
          <a:sx n="80" d="100"/>
          <a:sy n="80" d="100"/>
        </p:scale>
        <p:origin x="-1674" y="-126"/>
      </p:cViewPr>
      <p:guideLst>
        <p:guide orient="horz" pos="2160"/>
        <p:guide pos="2880"/>
      </p:guideLst>
    </p:cSldViewPr>
  </p:slideViewPr>
  <p:outlineViewPr>
    <p:cViewPr>
      <p:scale>
        <a:sx n="33" d="100"/>
        <a:sy n="33" d="100"/>
      </p:scale>
      <p:origin x="0" y="10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FF27DF0-B57D-4448-A068-FC0D345EB3A0}" type="datetimeFigureOut">
              <a:rPr lang="ru-RU"/>
              <a:pPr>
                <a:defRPr/>
              </a:pPr>
              <a:t>23.03.2016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3944B1F-824A-4C6A-B264-FE94703E027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ultitran.ru/c/m.exe?t=2783952_1_2&amp;ifp=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ultitran.ru/c/m.exe?t=2783952_1_2&amp;ifp=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		</a:t>
            </a:r>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37</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1" dirty="0" smtClean="0"/>
              <a:t>It’s so called POWER BALL</a:t>
            </a:r>
          </a:p>
          <a:p>
            <a:r>
              <a:rPr lang="en-US" b="1" dirty="0" smtClean="0"/>
              <a:t>Researchers investigated globally all links  between  companies</a:t>
            </a:r>
          </a:p>
          <a:p>
            <a:r>
              <a:rPr lang="en-US" b="1" dirty="0" smtClean="0"/>
              <a:t>and revealed  first</a:t>
            </a:r>
            <a:r>
              <a:rPr lang="en-US" b="1" baseline="0" dirty="0" smtClean="0"/>
              <a:t> core 1318  companies</a:t>
            </a:r>
            <a:endParaRPr lang="en-US" b="1" dirty="0" smtClean="0"/>
          </a:p>
          <a:p>
            <a:r>
              <a:rPr lang="en-US" dirty="0" smtClean="0"/>
              <a:t>Then -  147 companies which controlled  (in 2007) 40 percent of the monetary value of all transnational corporations, </a:t>
            </a:r>
          </a:p>
          <a:p>
            <a:r>
              <a:rPr lang="en-US" dirty="0" smtClean="0"/>
              <a:t>Then 49 companies that control over 39%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 central core of extremely powerful actors (red dots) dominates international corporate finance.</a:t>
            </a:r>
          </a:p>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40</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At least  items  1, 6, 10, 16, 18, 24, 32, 38  of the list are among the largest owners of  the so called US Federal Reserve</a:t>
            </a:r>
            <a:r>
              <a:rPr lang="en-US" baseline="0" dirty="0" smtClean="0"/>
              <a:t> System</a:t>
            </a:r>
          </a:p>
          <a:p>
            <a:r>
              <a:rPr lang="en-US" baseline="0" dirty="0" smtClean="0"/>
              <a:t>which emits US dollars for all of the world</a:t>
            </a:r>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41</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43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However, under a pressure the audit was conducted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What was revealed in the audit was startling: $16,000,000,000,000.00 had been secretly given out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to US banks and corporations and foreign banks everywhere from France to Scotland.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From the period between December 2007 and June 2010, the Federal Reserve had secretly bailed out many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of the world’s banks, corporations, and governments. The Federal Reserve likes to refer to these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secret bailouts as an all-inclusive loan program, but virtually none of the money has been returned and 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 was loaned out at 0% interest.  This is an additional prove of  finansocracy reality.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 </a:t>
            </a:r>
            <a:endParaRPr lang="ru-RU" sz="1200" strike="sng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44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Apart of parasitic  financial system we enslaved by  a lie about our economy, political institutes,  real reasons</a:t>
            </a:r>
          </a:p>
          <a:p>
            <a:r>
              <a:rPr lang="en-US" dirty="0" smtClean="0"/>
              <a:t>and causes of wars, revolutions, terrorist act,  president’  and other political murders, on democracy etc.</a:t>
            </a:r>
          </a:p>
          <a:p>
            <a:r>
              <a:rPr lang="en-US" dirty="0" smtClean="0"/>
              <a:t>And while 99 % of people</a:t>
            </a:r>
            <a:r>
              <a:rPr lang="en-US" baseline="0" dirty="0" smtClean="0"/>
              <a:t> are recipients of this lie people on the top of the “onion </a:t>
            </a:r>
            <a:r>
              <a:rPr lang="en-US" baseline="0" dirty="0" err="1" smtClean="0"/>
              <a:t>scape</a:t>
            </a:r>
            <a:r>
              <a:rPr lang="en-US" baseline="0" dirty="0" smtClean="0"/>
              <a:t>” have to lie</a:t>
            </a:r>
          </a:p>
          <a:p>
            <a:r>
              <a:rPr lang="en-US" baseline="0" dirty="0" smtClean="0"/>
              <a:t>from morning to night  having no alternative. </a:t>
            </a:r>
          </a:p>
          <a:p>
            <a:r>
              <a:rPr lang="en-US" baseline="0" dirty="0" smtClean="0"/>
              <a:t>So, if we, regular citizens, at least theoretically have a choice to believe or not believe, to lie or not to lie -</a:t>
            </a:r>
          </a:p>
          <a:p>
            <a:r>
              <a:rPr lang="en-US" baseline="0" dirty="0" smtClean="0"/>
              <a:t>Global oligarchs and their “managers” have no choice to lie or not lie, so they are extremely enslaved</a:t>
            </a:r>
          </a:p>
          <a:p>
            <a:r>
              <a:rPr lang="en-US" baseline="0" dirty="0" smtClean="0"/>
              <a:t>compare to average citizen. Mass media mostly lie, science whether political or economical lies, modern or</a:t>
            </a:r>
          </a:p>
          <a:p>
            <a:r>
              <a:rPr lang="en-US" baseline="0" dirty="0" smtClean="0"/>
              <a:t>ancient history  is a mixture of aberrations, truth and lie etc.</a:t>
            </a:r>
          </a:p>
          <a:p>
            <a:r>
              <a:rPr lang="en-US" baseline="0" dirty="0" smtClean="0"/>
              <a:t>So,  our mass media, education and even science are separated from true genuine knowledge. And Power</a:t>
            </a:r>
          </a:p>
          <a:p>
            <a:r>
              <a:rPr lang="en-US" baseline="0" dirty="0" smtClean="0"/>
              <a:t>of Money – finansocracy is not interested to make true knowledge available for plebs. Because knowledge</a:t>
            </a:r>
          </a:p>
          <a:p>
            <a:r>
              <a:rPr lang="en-US" baseline="0" dirty="0" smtClean="0"/>
              <a:t>is a power and it’s a power of higher hierarchical level. SO, it’s necessary to remove this screen.</a:t>
            </a:r>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66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67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Society is enslaved not only by  wrong scientific concepts, not only by mass media and education but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also   by religious dogmas.  There are hundreds of branches, sects, factions  within major  confessions.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Even when you are sure that you tell the truth – you may in fact lie just because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the concept system, dogmas we commonly use are  inadequate, wrong.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And any attempts  to describe social or physical or spiritual reality using wrong notions, words,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wrong concept system, wrong paradigm  fail.</a:t>
            </a:r>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68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So, the only</a:t>
            </a:r>
            <a:r>
              <a:rPr lang="en-US" baseline="0" dirty="0" smtClean="0"/>
              <a:t> way to survive is </a:t>
            </a:r>
            <a:r>
              <a:rPr lang="en-US" dirty="0" smtClean="0"/>
              <a:t>to break negative tendency</a:t>
            </a:r>
            <a:r>
              <a:rPr lang="en-US" baseline="0" dirty="0" smtClean="0"/>
              <a:t> of</a:t>
            </a:r>
            <a:r>
              <a:rPr lang="en-US" dirty="0" smtClean="0"/>
              <a:t> falling down and</a:t>
            </a:r>
            <a:r>
              <a:rPr lang="en-US" baseline="0" dirty="0" smtClean="0"/>
              <a:t> to turn back to spiritual values.</a:t>
            </a:r>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69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authors of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communist and socialist theory did not have a conceptual basis of this kind.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 not surprisingly that the first project of building a fair society was not sufficiently successful.</a:t>
            </a:r>
          </a:p>
          <a:p>
            <a:r>
              <a:rPr lang="en-US" baseline="0" dirty="0" smtClean="0"/>
              <a:t>And I hope we have chances to do this based on a new scientific and intellectual paradigm.</a:t>
            </a:r>
          </a:p>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70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mn-lt"/>
                <a:ea typeface="+mn-ea"/>
                <a:cs typeface="+mn-cs"/>
              </a:rPr>
              <a:t>Социальная структура  - «луковица» </a:t>
            </a:r>
            <a:r>
              <a:rPr lang="ru-RU" sz="1200" kern="1200" dirty="0" err="1" smtClean="0">
                <a:solidFill>
                  <a:schemeClr val="tx1"/>
                </a:solidFill>
                <a:latin typeface="+mn-lt"/>
                <a:ea typeface="+mn-ea"/>
                <a:cs typeface="+mn-cs"/>
              </a:rPr>
              <a:t>паразитофинансократического</a:t>
            </a:r>
            <a:r>
              <a:rPr lang="ru-RU" sz="1200" kern="1200" dirty="0" smtClean="0">
                <a:solidFill>
                  <a:schemeClr val="tx1"/>
                </a:solidFill>
                <a:latin typeface="+mn-lt"/>
                <a:ea typeface="+mn-ea"/>
                <a:cs typeface="+mn-cs"/>
              </a:rPr>
              <a:t> общества (представлена на рис. 3, по вертикали – размер годовых доходов, в горизонтальной плоскости – количество или доля населения с одинаковым доходом). Луковица со стрелой, стремящейся к максимуму, а может быть, и к бесконечности, поскольку мы не знаем, ограничены ли возможности генерирования виртуальных ценностей.</a:t>
            </a:r>
          </a:p>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u="sng" kern="1200" dirty="0" smtClean="0">
                <a:solidFill>
                  <a:schemeClr val="tx1"/>
                </a:solidFill>
                <a:latin typeface="+mn-lt"/>
                <a:ea typeface="+mn-ea"/>
                <a:cs typeface="+mn-cs"/>
              </a:rPr>
              <a:t>Золотой век</a:t>
            </a:r>
            <a:r>
              <a:rPr lang="ru-RU" sz="1200" kern="1200" dirty="0" smtClean="0">
                <a:solidFill>
                  <a:schemeClr val="tx1"/>
                </a:solidFill>
                <a:latin typeface="+mn-lt"/>
                <a:ea typeface="+mn-ea"/>
                <a:cs typeface="+mn-cs"/>
              </a:rPr>
              <a:t> – высшая ценность ЛЮБОВЬ, ей сопутствует ЗНАНИЕ, в общественной жизни и взаимоотношениях  природой ГАРМОНИЯ, самоорганизация, государство и его институты принуждения не нужны. </a:t>
            </a:r>
            <a:r>
              <a:rPr lang="ru-RU" sz="1200" b="1" kern="1200" dirty="0" smtClean="0">
                <a:solidFill>
                  <a:schemeClr val="tx1"/>
                </a:solidFill>
                <a:latin typeface="+mn-lt"/>
                <a:ea typeface="+mn-ea"/>
                <a:cs typeface="+mn-cs"/>
              </a:rPr>
              <a:t>Бог во всем.</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Принципы  справедливости, правды соблюдаются автоматически. Архитектура гармонично встроена в природу, этому соответствует и характер расселения.</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three images illustrate society with dominant values such as Divine love and Harmony. It was the Golden 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course, we don’t </a:t>
            </a:r>
            <a:r>
              <a:rPr lang="en-US" b="1" baseline="0" dirty="0" smtClean="0"/>
              <a:t>have yet real,  original  photos </a:t>
            </a:r>
            <a:r>
              <a:rPr lang="en-US" baseline="0" dirty="0" smtClean="0"/>
              <a:t>of such a society, but the images you see here - give some idea. Such a society doesn’t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need special “Temples or Palaces of God” to communicate with God.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Today it’s difficult to imagine that Golden Age epoch was a reality. But there are some evidences and one of them is very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simple and surprising: In Russian language word, notion  “other” (person) means “friend”  (“</a:t>
            </a:r>
            <a:r>
              <a:rPr lang="en-US" baseline="0" dirty="0" err="1" smtClean="0"/>
              <a:t>drugoi</a:t>
            </a:r>
            <a:r>
              <a:rPr lang="en-US" baseline="0" dirty="0" smtClean="0"/>
              <a:t>” = “drug”); </a:t>
            </a: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Drug = friend </a:t>
            </a:r>
            <a:r>
              <a:rPr lang="en-US" b="1" i="1" baseline="0" dirty="0" smtClean="0"/>
              <a:t>is noun, substantive</a:t>
            </a:r>
            <a:r>
              <a:rPr lang="en-US" baseline="0" dirty="0" smtClean="0"/>
              <a:t>,  </a:t>
            </a:r>
            <a:r>
              <a:rPr lang="en-US" baseline="0" dirty="0" err="1" smtClean="0"/>
              <a:t>Drugoi</a:t>
            </a:r>
            <a:r>
              <a:rPr lang="en-US" baseline="0" dirty="0" smtClean="0"/>
              <a:t> (other) </a:t>
            </a:r>
            <a:r>
              <a:rPr lang="en-US" b="1" baseline="0" dirty="0" smtClean="0"/>
              <a:t>is adjective </a:t>
            </a:r>
            <a:r>
              <a:rPr lang="en-US" baseline="0" dirty="0" smtClean="0"/>
              <a:t>formed by  adding an </a:t>
            </a:r>
            <a:r>
              <a:rPr lang="en-US" dirty="0" err="1" smtClean="0">
                <a:solidFill>
                  <a:schemeClr val="tx1"/>
                </a:solidFill>
                <a:hlinkClick r:id="rId3" action="ppaction://hlinkfile"/>
              </a:rPr>
              <a:t>inflexional</a:t>
            </a:r>
            <a:r>
              <a:rPr lang="en-US" dirty="0" smtClean="0">
                <a:solidFill>
                  <a:schemeClr val="tx1"/>
                </a:solidFill>
                <a:hlinkClick r:id="rId3" action="ppaction://hlinkfile"/>
              </a:rPr>
              <a:t> ending</a:t>
            </a:r>
            <a:r>
              <a:rPr lang="en-US" dirty="0" smtClean="0">
                <a:solidFill>
                  <a:schemeClr val="tx1"/>
                </a:solidFill>
              </a:rPr>
              <a:t> - </a:t>
            </a:r>
            <a:r>
              <a:rPr lang="en-US" b="1" dirty="0" err="1" smtClean="0"/>
              <a:t>oi</a:t>
            </a: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Moreover, in Russian word “anyone”  is cognate with  “truelove”. These words have also the same root = </a:t>
            </a:r>
            <a:r>
              <a:rPr lang="en-US" b="1" baseline="0" dirty="0" smtClean="0"/>
              <a:t>LUB</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Anyone may check this with a vocabulary. I think it is an evidence of reality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the Golden Age, characterized by so “strange” for us relationship between people.  So,  if the dominant values 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Divine Love, Harmony in relationships with the nature and between people such a society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is a Golden Age Like society. And if we are homo more or less “sapience”</a:t>
            </a:r>
            <a:r>
              <a:rPr lang="ru-RU" baseline="0" dirty="0" smtClean="0"/>
              <a:t> </a:t>
            </a:r>
            <a:r>
              <a:rPr lang="en-US" b="1" baseline="0" dirty="0" smtClean="0"/>
              <a:t>we need to turn our development toward these </a:t>
            </a:r>
            <a:r>
              <a:rPr lang="en-US" baseline="0" dirty="0" smtClean="0"/>
              <a:t>highest values: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Divine Love, True Knowledge and Harmony, though </a:t>
            </a:r>
            <a:r>
              <a:rPr lang="en-US" b="1" baseline="0" dirty="0" smtClean="0"/>
              <a:t>on the new technological basis</a:t>
            </a:r>
            <a:r>
              <a:rPr lang="en-US" baseline="0" dirty="0" smtClean="0"/>
              <a:t>. I do not appeal to abandon all achievements of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civilization </a:t>
            </a:r>
            <a:r>
              <a:rPr lang="en-US" b="1" baseline="0" dirty="0" smtClean="0"/>
              <a:t>(not all but some and all major aberrations, delusions, misguiding thinking).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One more picture</a:t>
            </a:r>
            <a:r>
              <a:rPr lang="en-US" baseline="0" dirty="0" smtClean="0"/>
              <a:t> illustrating  distortional </a:t>
            </a:r>
            <a:r>
              <a:rPr lang="en-US" b="1" baseline="0" dirty="0" smtClean="0"/>
              <a:t>parasitical  impact of USURY.</a:t>
            </a:r>
          </a:p>
          <a:p>
            <a:endParaRPr lang="en-US" b="1" dirty="0" smtClean="0"/>
          </a:p>
          <a:p>
            <a:r>
              <a:rPr lang="en-US" dirty="0" smtClean="0"/>
              <a:t>It’s a usual  supply-demand curve, but I  indicated, marked pink</a:t>
            </a:r>
            <a:r>
              <a:rPr lang="en-US" baseline="0" dirty="0" smtClean="0"/>
              <a:t> </a:t>
            </a:r>
            <a:r>
              <a:rPr lang="en-US" b="1" baseline="0" dirty="0" smtClean="0"/>
              <a:t>a parasitic PART or parasitic share </a:t>
            </a:r>
            <a:r>
              <a:rPr lang="en-US" baseline="0" dirty="0" smtClean="0"/>
              <a:t>in all major </a:t>
            </a:r>
          </a:p>
          <a:p>
            <a:r>
              <a:rPr lang="en-US" baseline="0" dirty="0" smtClean="0"/>
              <a:t>components  of costs and price of a product,</a:t>
            </a:r>
          </a:p>
          <a:p>
            <a:r>
              <a:rPr lang="en-US" baseline="0" dirty="0" smtClean="0"/>
              <a:t>i.e. parasitic share in salaries, in capital expenditures, in surplus product or profit.  You pay this </a:t>
            </a:r>
            <a:r>
              <a:rPr lang="en-US" b="1" baseline="0" dirty="0" smtClean="0"/>
              <a:t>parasitic “charge” or share </a:t>
            </a:r>
          </a:p>
          <a:p>
            <a:r>
              <a:rPr lang="en-US" baseline="0" dirty="0" smtClean="0"/>
              <a:t>even if you personally have never </a:t>
            </a:r>
            <a:r>
              <a:rPr lang="en-US" b="1" baseline="0" dirty="0" smtClean="0"/>
              <a:t>taken out a loan</a:t>
            </a:r>
            <a:r>
              <a:rPr lang="en-US" baseline="0" dirty="0" smtClean="0"/>
              <a:t>. </a:t>
            </a:r>
          </a:p>
          <a:p>
            <a:r>
              <a:rPr lang="en-US" baseline="0" dirty="0" smtClean="0"/>
              <a:t>The more and more we work, the more and better we work – the faster incomes of global oligarchs grow. </a:t>
            </a:r>
          </a:p>
          <a:p>
            <a:r>
              <a:rPr lang="en-US" baseline="0" dirty="0" smtClean="0"/>
              <a:t>The faster grow their assets and power over whole humanity.</a:t>
            </a:r>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13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b="1" dirty="0" err="1" smtClean="0">
                <a:latin typeface="Georgia" pitchFamily="18" charset="0"/>
                <a:ea typeface="Times New Roman" pitchFamily="18" charset="0"/>
                <a:cs typeface="Arial" pitchFamily="34" charset="0"/>
              </a:rPr>
              <a:t>Неслучайность</a:t>
            </a:r>
            <a:r>
              <a:rPr lang="ru-RU" sz="1200" b="1" dirty="0" smtClean="0">
                <a:latin typeface="Georgia" pitchFamily="18" charset="0"/>
                <a:ea typeface="Times New Roman" pitchFamily="18" charset="0"/>
                <a:cs typeface="Arial" pitchFamily="34" charset="0"/>
              </a:rPr>
              <a:t> двойной нормы в отношении ростовщичества убедительно подкреплена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b="1" dirty="0" smtClean="0">
                <a:latin typeface="Georgia" pitchFamily="18" charset="0"/>
                <a:ea typeface="Times New Roman" pitchFamily="18" charset="0"/>
                <a:cs typeface="Arial" pitchFamily="34" charset="0"/>
              </a:rPr>
              <a:t>остальными  процитированными формулировками. </a:t>
            </a:r>
            <a:endParaRPr lang="en-US" sz="1200" b="1" dirty="0" smtClean="0">
              <a:latin typeface="Georgia" pitchFamily="18" charset="0"/>
              <a:ea typeface="Times New Roman" pitchFamily="18"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28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general, without going into details one can distinguish 3 levels of values. These three levels correspond to </a:t>
            </a:r>
            <a:r>
              <a:rPr lang="en-US" dirty="0" err="1" smtClean="0"/>
              <a:t>entitative</a:t>
            </a:r>
            <a:r>
              <a:rPr lang="en-US" dirty="0" smtClean="0"/>
              <a:t> levels of the objective reality. The top level is Divine love,</a:t>
            </a:r>
            <a:r>
              <a:rPr lang="en-US" baseline="0" dirty="0" smtClean="0"/>
              <a:t> Agape, Conscience, the true genuine knowledge and as a social consequence –</a:t>
            </a:r>
            <a:r>
              <a:rPr lang="ru-RU" baseline="0" dirty="0" smtClean="0"/>
              <a:t> </a:t>
            </a:r>
            <a:r>
              <a:rPr lang="en-US" baseline="0" dirty="0" smtClean="0"/>
              <a:t>Harmony in relationships with the nature and between people. </a:t>
            </a:r>
          </a:p>
          <a:p>
            <a:r>
              <a:rPr lang="en-US" baseline="0" dirty="0" smtClean="0"/>
              <a:t>Second or middle level of values is  Foundations, maxims, principles, rules, moral principles.  </a:t>
            </a:r>
          </a:p>
          <a:p>
            <a:r>
              <a:rPr lang="en-US" baseline="0" dirty="0" smtClean="0"/>
              <a:t>The lower, lowermost level of values is the material values and their  quintessence – Money. </a:t>
            </a:r>
          </a:p>
          <a:p>
            <a:r>
              <a:rPr lang="en-US" b="1" baseline="0" dirty="0" smtClean="0"/>
              <a:t>Depending on </a:t>
            </a:r>
            <a:r>
              <a:rPr lang="en-US" b="1" u="sng" baseline="0" dirty="0" smtClean="0"/>
              <a:t>what type, what level of values is dominating</a:t>
            </a:r>
            <a:r>
              <a:rPr lang="ru-RU" b="1" u="sng" baseline="0" dirty="0" smtClean="0"/>
              <a:t> </a:t>
            </a:r>
            <a:r>
              <a:rPr lang="en-US" b="1" u="sng" baseline="0" dirty="0" smtClean="0"/>
              <a:t>in a society </a:t>
            </a:r>
            <a:r>
              <a:rPr lang="en-US" baseline="0" dirty="0" smtClean="0"/>
              <a:t>- we get different types of socioeconomic </a:t>
            </a:r>
          </a:p>
          <a:p>
            <a:r>
              <a:rPr lang="en-US" baseline="0" dirty="0" smtClean="0"/>
              <a:t>formation, different types of political organization of society, different types </a:t>
            </a:r>
            <a:r>
              <a:rPr lang="en-US" b="1" baseline="0" dirty="0" smtClean="0"/>
              <a:t>of Power and  Governance</a:t>
            </a:r>
            <a:r>
              <a:rPr lang="en-US" baseline="0" dirty="0" smtClean="0"/>
              <a:t>. </a:t>
            </a:r>
          </a:p>
          <a:p>
            <a:r>
              <a:rPr lang="en-US" baseline="0" dirty="0" smtClean="0"/>
              <a:t>I put some images to illustrate societies with different dominating values.</a:t>
            </a:r>
          </a:p>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32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u="sng" kern="1200" dirty="0" smtClean="0">
                <a:solidFill>
                  <a:schemeClr val="tx1"/>
                </a:solidFill>
                <a:latin typeface="+mn-lt"/>
                <a:ea typeface="+mn-ea"/>
                <a:cs typeface="+mn-cs"/>
              </a:rPr>
              <a:t>Золотой век</a:t>
            </a:r>
            <a:r>
              <a:rPr lang="ru-RU" sz="1200" kern="1200" dirty="0" smtClean="0">
                <a:solidFill>
                  <a:schemeClr val="tx1"/>
                </a:solidFill>
                <a:latin typeface="+mn-lt"/>
                <a:ea typeface="+mn-ea"/>
                <a:cs typeface="+mn-cs"/>
              </a:rPr>
              <a:t> – высшая ценность ЛЮБОВЬ, ей сопутствует ЗНАНИЕ, в общественной жизни и взаимоотношениях  природой ГАРМОНИЯ, самоорганизация, государство и его институты принуждения не нужны. </a:t>
            </a:r>
            <a:r>
              <a:rPr lang="ru-RU" sz="1200" b="1" kern="1200" dirty="0" smtClean="0">
                <a:solidFill>
                  <a:schemeClr val="tx1"/>
                </a:solidFill>
                <a:latin typeface="+mn-lt"/>
                <a:ea typeface="+mn-ea"/>
                <a:cs typeface="+mn-cs"/>
              </a:rPr>
              <a:t>Бог во всем.</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Принципы  справедливости, правды соблюдаются автоматически. Архитектура гармонично встроена в природу, этому соответствует и характер расселения.</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three images illustrate society with dominant values such as Divine love and Harmony. It was the Golden 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course, we don’t </a:t>
            </a:r>
            <a:r>
              <a:rPr lang="en-US" b="1" baseline="0" dirty="0" smtClean="0"/>
              <a:t>have yet real,  original  photos </a:t>
            </a:r>
            <a:r>
              <a:rPr lang="en-US" baseline="0" dirty="0" smtClean="0"/>
              <a:t>of such a society, but the images you see here - give some idea. Such a society doesn’t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need special “Temples or Palaces of God” to communicate with God.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Today it’s difficult to imagine that Golden Age epoch was a reality. But there are some evidences and one of them is very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simple and surprising: In Russian language word, notion  “other” (person) means “friend”  (“</a:t>
            </a:r>
            <a:r>
              <a:rPr lang="en-US" baseline="0" dirty="0" err="1" smtClean="0"/>
              <a:t>drugoi</a:t>
            </a:r>
            <a:r>
              <a:rPr lang="en-US" baseline="0" dirty="0" smtClean="0"/>
              <a:t>” = “drug”); </a:t>
            </a: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Drug = friend </a:t>
            </a:r>
            <a:r>
              <a:rPr lang="en-US" b="1" i="1" baseline="0" dirty="0" smtClean="0"/>
              <a:t>is noun, substantive</a:t>
            </a:r>
            <a:r>
              <a:rPr lang="en-US" baseline="0" dirty="0" smtClean="0"/>
              <a:t>,  </a:t>
            </a:r>
            <a:r>
              <a:rPr lang="en-US" baseline="0" dirty="0" err="1" smtClean="0"/>
              <a:t>Drugoi</a:t>
            </a:r>
            <a:r>
              <a:rPr lang="en-US" baseline="0" dirty="0" smtClean="0"/>
              <a:t> (other) </a:t>
            </a:r>
            <a:r>
              <a:rPr lang="en-US" b="1" baseline="0" dirty="0" smtClean="0"/>
              <a:t>is adjective </a:t>
            </a:r>
            <a:r>
              <a:rPr lang="en-US" baseline="0" dirty="0" smtClean="0"/>
              <a:t>formed by  adding an </a:t>
            </a:r>
            <a:r>
              <a:rPr lang="en-US" dirty="0" err="1" smtClean="0">
                <a:solidFill>
                  <a:schemeClr val="tx1"/>
                </a:solidFill>
                <a:hlinkClick r:id="rId3" action="ppaction://hlinkfile"/>
              </a:rPr>
              <a:t>inflexional</a:t>
            </a:r>
            <a:r>
              <a:rPr lang="en-US" dirty="0" smtClean="0">
                <a:solidFill>
                  <a:schemeClr val="tx1"/>
                </a:solidFill>
                <a:hlinkClick r:id="rId3" action="ppaction://hlinkfile"/>
              </a:rPr>
              <a:t> ending</a:t>
            </a:r>
            <a:r>
              <a:rPr lang="en-US" dirty="0" smtClean="0">
                <a:solidFill>
                  <a:schemeClr val="tx1"/>
                </a:solidFill>
              </a:rPr>
              <a:t> - </a:t>
            </a:r>
            <a:r>
              <a:rPr lang="en-US" b="1" dirty="0" err="1" smtClean="0"/>
              <a:t>oi</a:t>
            </a: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Moreover, in Russian word “anyone”  is cognate with  “truelove”. These words have also the same root = </a:t>
            </a:r>
            <a:r>
              <a:rPr lang="en-US" b="1" baseline="0" dirty="0" smtClean="0"/>
              <a:t>LUB</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Anyone may check this with a vocabulary. I think it is an evidence of reality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the Golden Age, characterized by so “strange” for us relationship between people.  So,  if the dominant values 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Divine Love, Harmony in relationships with the nature and between people such a society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is a Golden Age Like society. And if we are homo more or less “sapience”</a:t>
            </a:r>
            <a:r>
              <a:rPr lang="ru-RU" baseline="0" dirty="0" smtClean="0"/>
              <a:t> </a:t>
            </a:r>
            <a:r>
              <a:rPr lang="en-US" b="1" baseline="0" dirty="0" smtClean="0"/>
              <a:t>we need to turn our development toward these </a:t>
            </a:r>
            <a:r>
              <a:rPr lang="en-US" baseline="0" dirty="0" smtClean="0"/>
              <a:t>highest values: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Divine Love, True Knowledge and Harmony, though </a:t>
            </a:r>
            <a:r>
              <a:rPr lang="en-US" b="1" baseline="0" dirty="0" smtClean="0"/>
              <a:t>on the new technological basis</a:t>
            </a:r>
            <a:r>
              <a:rPr lang="en-US" baseline="0" dirty="0" smtClean="0"/>
              <a:t>. I do not appeal to abandon all achievements of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civilization </a:t>
            </a:r>
            <a:r>
              <a:rPr lang="en-US" b="1" baseline="0" dirty="0" smtClean="0"/>
              <a:t>(not all but some and all major aberrations, delusions, misguiding thinking).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33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Then, in the middle row we see beautiful cathedral, mosque and Royal Palace. They illustrate epoch we know better: </a:t>
            </a:r>
          </a:p>
          <a:p>
            <a:r>
              <a:rPr lang="en-US" baseline="0" dirty="0" smtClean="0"/>
              <a:t>theocracies, monarchies, Islamic  states, in general terms - </a:t>
            </a:r>
            <a:r>
              <a:rPr lang="en-US" baseline="0" dirty="0" err="1" smtClean="0"/>
              <a:t>ideocracies</a:t>
            </a:r>
            <a:r>
              <a:rPr lang="en-US" baseline="0" dirty="0" smtClean="0"/>
              <a:t>.  </a:t>
            </a:r>
          </a:p>
          <a:p>
            <a:r>
              <a:rPr lang="en-US" b="1" baseline="0" dirty="0" smtClean="0"/>
              <a:t>Divine love and harmony gave place to</a:t>
            </a:r>
            <a:r>
              <a:rPr lang="en-US" baseline="0" dirty="0" smtClean="0"/>
              <a:t> </a:t>
            </a:r>
            <a:r>
              <a:rPr lang="en-US" b="1" baseline="0" dirty="0" smtClean="0"/>
              <a:t>or were replaced by </a:t>
            </a:r>
            <a:r>
              <a:rPr lang="en-US" baseline="0" dirty="0" smtClean="0"/>
              <a:t>different sets of maxims, foundations, </a:t>
            </a:r>
          </a:p>
          <a:p>
            <a:r>
              <a:rPr lang="en-US" baseline="0" dirty="0" smtClean="0"/>
              <a:t>principles which are partially coincide in different religions,  but at the same time contradict or differ in many “important’” aspects.  </a:t>
            </a:r>
          </a:p>
          <a:p>
            <a:r>
              <a:rPr lang="en-US" baseline="0" dirty="0" smtClean="0"/>
              <a:t>However, people in such societies at least believe that values of Spirit, spirituality are of the highest priority.  </a:t>
            </a:r>
          </a:p>
          <a:p>
            <a:r>
              <a:rPr lang="en-US" baseline="0" dirty="0" smtClean="0"/>
              <a:t>Though communication with God is not direct anymore, it is mediated by specialized religious institutes. </a:t>
            </a:r>
          </a:p>
          <a:p>
            <a:endParaRPr lang="en-US" baseline="0" dirty="0" smtClean="0"/>
          </a:p>
          <a:p>
            <a:r>
              <a:rPr lang="en-US" baseline="0" dirty="0" smtClean="0"/>
              <a:t>The temples you see here and thousands other temples were even more impressive than palaces of rulers: kings and </a:t>
            </a:r>
            <a:r>
              <a:rPr lang="en-US" b="1" baseline="0" dirty="0" smtClean="0"/>
              <a:t>‘E</a:t>
            </a:r>
            <a:r>
              <a:rPr lang="en-US" baseline="0" dirty="0" smtClean="0"/>
              <a:t>mperors, </a:t>
            </a:r>
          </a:p>
          <a:p>
            <a:r>
              <a:rPr lang="en-US" baseline="0" dirty="0" smtClean="0"/>
              <a:t>though emperors and kings were in turn </a:t>
            </a:r>
            <a:r>
              <a:rPr lang="en-US" b="1" baseline="0" dirty="0" smtClean="0"/>
              <a:t>anointed of the Lord</a:t>
            </a:r>
            <a:r>
              <a:rPr lang="en-US" baseline="0" dirty="0" smtClean="0"/>
              <a:t>. These temples are </a:t>
            </a:r>
            <a:r>
              <a:rPr lang="en-US" b="1" baseline="0" dirty="0" smtClean="0"/>
              <a:t>material embodiment of  domination</a:t>
            </a:r>
          </a:p>
          <a:p>
            <a:r>
              <a:rPr lang="en-US" b="1" baseline="0" dirty="0" smtClean="0"/>
              <a:t>of spiritual values in a theocratic or </a:t>
            </a:r>
            <a:r>
              <a:rPr lang="en-US" b="1" baseline="0" dirty="0" err="1" smtClean="0"/>
              <a:t>ideocratic</a:t>
            </a:r>
            <a:r>
              <a:rPr lang="en-US" b="1" baseline="0" dirty="0" smtClean="0"/>
              <a:t>  society.</a:t>
            </a:r>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34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Then, on the bottom we see our modern world, society of d</a:t>
            </a:r>
            <a:r>
              <a:rPr lang="en-US" b="1" baseline="0" dirty="0" smtClean="0"/>
              <a:t>o</a:t>
            </a:r>
            <a:r>
              <a:rPr lang="en-US" baseline="0" dirty="0" smtClean="0"/>
              <a:t>minant material values, consumption society and its “temples” </a:t>
            </a:r>
          </a:p>
          <a:p>
            <a:r>
              <a:rPr lang="en-US" baseline="0" dirty="0" smtClean="0"/>
              <a:t>and “palaces”: financial </a:t>
            </a:r>
            <a:r>
              <a:rPr lang="en-US" baseline="0" dirty="0" err="1" smtClean="0"/>
              <a:t>centres</a:t>
            </a:r>
            <a:r>
              <a:rPr lang="en-US" baseline="0" dirty="0" smtClean="0"/>
              <a:t>, banks and luxury shopping malls, for instance Palace of the Federal Reserve System (USA) and</a:t>
            </a:r>
          </a:p>
          <a:p>
            <a:r>
              <a:rPr lang="en-US" baseline="0" dirty="0" smtClean="0"/>
              <a:t>2 World financial “temples” in China, in Taipei and Shanghai, both 101-story and  509 and 492 meters height respectively. </a:t>
            </a:r>
          </a:p>
          <a:p>
            <a:endParaRPr lang="ru-RU" dirty="0"/>
          </a:p>
        </p:txBody>
      </p:sp>
      <p:sp>
        <p:nvSpPr>
          <p:cNvPr id="4" name="Номер слайда 3"/>
          <p:cNvSpPr>
            <a:spLocks noGrp="1"/>
          </p:cNvSpPr>
          <p:nvPr>
            <p:ph type="sldNum" sz="quarter" idx="10"/>
          </p:nvPr>
        </p:nvSpPr>
        <p:spPr/>
        <p:txBody>
          <a:bodyPr/>
          <a:lstStyle/>
          <a:p>
            <a:pPr>
              <a:defRPr/>
            </a:pPr>
            <a:fld id="{A3944B1F-824A-4C6A-B264-FE94703E0274}" type="slidenum">
              <a:rPr lang="ru-RU" smtClean="0"/>
              <a:pPr>
                <a:defRPr/>
              </a:pPr>
              <a:t>35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pPr>
              <a:defRPr/>
            </a:pPr>
            <a:fld id="{2A279E52-4B34-42FE-9EA1-98BCEDC7A602}" type="datetime1">
              <a:rPr lang="ru-RU" smtClean="0"/>
              <a:pPr>
                <a:defRPr/>
              </a:pPr>
              <a:t>23.03.2016</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pPr>
              <a:defRPr/>
            </a:pPr>
            <a:endParaRPr lang="ru-RU"/>
          </a:p>
        </p:txBody>
      </p:sp>
      <p:sp>
        <p:nvSpPr>
          <p:cNvPr id="29" name="Номер слайда 28"/>
          <p:cNvSpPr>
            <a:spLocks noGrp="1"/>
          </p:cNvSpPr>
          <p:nvPr>
            <p:ph type="sldNum" sz="quarter" idx="12"/>
          </p:nvPr>
        </p:nvSpPr>
        <p:spPr>
          <a:xfrm>
            <a:off x="1216152" y="6355080"/>
            <a:ext cx="1219200" cy="365760"/>
          </a:xfrm>
        </p:spPr>
        <p:txBody>
          <a:bodyPr/>
          <a:lstStyle/>
          <a:p>
            <a:pPr>
              <a:defRPr/>
            </a:pPr>
            <a:fld id="{56CAC2F4-6035-4FA2-B951-62CF0C1FBAC0}" type="slidenum">
              <a:rPr lang="ru-RU" smtClean="0"/>
              <a:pPr>
                <a:defRPr/>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DD694336-31B5-417E-86BB-764C8EBFE2CD}" type="datetime1">
              <a:rPr lang="ru-RU" smtClean="0"/>
              <a:pPr>
                <a:defRPr/>
              </a:pPr>
              <a:t>23.03.2016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C748BF4-5CDB-43DD-A26E-5F7B583BE9D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A06F84A-6491-43B2-99F7-082AEA333342}" type="datetime1">
              <a:rPr lang="ru-RU" smtClean="0"/>
              <a:pPr>
                <a:defRPr/>
              </a:pPr>
              <a:t>23.03.2016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4CE9F11-CDB2-4C38-8A0E-86BF269738F3}" type="slidenum">
              <a:rPr lang="ru-RU" smtClean="0"/>
              <a:pPr>
                <a:defRPr/>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fld id="{63FFE74D-04B3-40F9-BA96-E48448BBFD42}" type="datetime1">
              <a:rPr lang="ru-RU" smtClean="0"/>
              <a:pPr>
                <a:defRPr/>
              </a:pPr>
              <a:t>23.03.2016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F7E51F5-966D-4BD8-BB1B-EDE2B51108B6}" type="slidenum">
              <a:rPr lang="ru-RU" smtClean="0"/>
              <a:pPr>
                <a:defRPr/>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pPr>
              <a:defRPr/>
            </a:pPr>
            <a:fld id="{4959BDC0-6629-492F-8ED0-51B6113FF652}" type="datetime1">
              <a:rPr lang="ru-RU" smtClean="0"/>
              <a:pPr>
                <a:defRPr/>
              </a:pPr>
              <a:t>23.03.2016</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pPr>
              <a:defRPr/>
            </a:pPr>
            <a:endParaRPr lang="ru-RU"/>
          </a:p>
        </p:txBody>
      </p:sp>
      <p:sp>
        <p:nvSpPr>
          <p:cNvPr id="6" name="Номер слайда 5"/>
          <p:cNvSpPr>
            <a:spLocks noGrp="1"/>
          </p:cNvSpPr>
          <p:nvPr>
            <p:ph type="sldNum" sz="quarter" idx="12"/>
          </p:nvPr>
        </p:nvSpPr>
        <p:spPr>
          <a:xfrm>
            <a:off x="1069848" y="6355080"/>
            <a:ext cx="1520952" cy="365760"/>
          </a:xfrm>
        </p:spPr>
        <p:txBody>
          <a:bodyPr/>
          <a:lstStyle/>
          <a:p>
            <a:pPr>
              <a:defRPr/>
            </a:pPr>
            <a:fld id="{2B3CD08F-140E-4687-A2A1-583991CB3988}" type="slidenum">
              <a:rPr lang="ru-RU" smtClean="0"/>
              <a:pPr>
                <a:defRPr/>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368A9D68-7814-4712-9E2C-36A7085C3171}" type="datetime1">
              <a:rPr lang="ru-RU" smtClean="0"/>
              <a:pPr>
                <a:defRPr/>
              </a:pPr>
              <a:t>23.03.2016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D2EA6C2-02C6-46BC-ABF3-6956A4601C68}" type="slidenum">
              <a:rPr lang="ru-RU" smtClean="0"/>
              <a:pPr>
                <a:defRPr/>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fld id="{B5653D3C-7E25-4FD4-BABB-353B82EC6D13}" type="datetime1">
              <a:rPr lang="ru-RU" smtClean="0"/>
              <a:pPr>
                <a:defRPr/>
              </a:pPr>
              <a:t>23.03.2016</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24AEAC0F-A5D4-45C9-A57A-349738485F6E}" type="slidenum">
              <a:rPr lang="ru-RU" smtClean="0"/>
              <a:pPr>
                <a:defRPr/>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381DBA46-B959-4D51-BCE6-4D4FDB281482}" type="datetime1">
              <a:rPr lang="ru-RU" smtClean="0"/>
              <a:pPr>
                <a:defRPr/>
              </a:pPr>
              <a:t>23.03.2016</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871E84F8-CE69-49DB-9BBB-A8255A4ABC25}" type="datetime1">
              <a:rPr lang="ru-RU" smtClean="0"/>
              <a:pPr>
                <a:defRPr/>
              </a:pPr>
              <a:t>23.03.2016</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015D694A-41E2-441D-8763-D7C9F06E0961}" type="slidenum">
              <a:rPr lang="ru-RU" smtClean="0"/>
              <a:pPr>
                <a:defRPr/>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7E9CD6E4-3BA4-4135-992B-1319800CF24B}" type="datetime1">
              <a:rPr lang="ru-RU" smtClean="0"/>
              <a:pPr>
                <a:defRPr/>
              </a:pPr>
              <a:t>23.03.2016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6FDD6CD-A0E7-4571-B932-EED194F62C71}"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0DECCBBC-4BE4-4C11-9466-157F17659B8C}" type="datetime1">
              <a:rPr lang="ru-RU" smtClean="0"/>
              <a:pPr>
                <a:defRPr/>
              </a:pPr>
              <a:t>23.03.2016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B6BA3D9-E033-4D37-BF47-8E78C014DF93}"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39999">
              <a:srgbClr val="85C2FF"/>
            </a:gs>
            <a:gs pos="70000">
              <a:srgbClr val="C4D6EB"/>
            </a:gs>
            <a:gs pos="100000">
              <a:srgbClr val="FFEBFA"/>
            </a:gs>
          </a:gsLst>
          <a:lin ang="21594000" scaled="0"/>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7CCC2094-0002-4F77-9BC1-BCCB0D8AC358}" type="datetime1">
              <a:rPr lang="ru-RU" smtClean="0"/>
              <a:pPr>
                <a:defRPr/>
              </a:pPr>
              <a:t>23.03.2016</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C45BFE68-BCB0-4027-A913-43B8BEC205AF}" type="slidenum">
              <a:rPr lang="ru-RU" smtClean="0"/>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4.jpe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commons.wikimedia.org/wiki/File:Koelner_Dom.jpg?uselang=ru" TargetMode="External"/><Relationship Id="rId11" Type="http://schemas.openxmlformats.org/officeDocument/2006/relationships/hyperlink" Target="http://images.yandex.ru/yandsearch?text=%D0%BC%D0%B3%D1%83%20%D0%BF%D0%BE%D1%81%D1%82%D1%80%D0%BE%D0%B5%D0%BD%20%D0%B2%20195&amp;noreask=1&amp;img_url=900igr.net/datas/mkhk/Stroitelstvo-v-Moskve/0035-035-Universitet-im.jpg&amp;pos=0&amp;rpt=simage&amp;lr=213" TargetMode="External"/><Relationship Id="rId5" Type="http://schemas.openxmlformats.org/officeDocument/2006/relationships/image" Target="../media/image9.jpeg"/><Relationship Id="rId10" Type="http://schemas.openxmlformats.org/officeDocument/2006/relationships/image" Target="../media/image16.jpeg"/><Relationship Id="rId4" Type="http://schemas.openxmlformats.org/officeDocument/2006/relationships/image" Target="../media/image7.jpeg"/><Relationship Id="rId9" Type="http://schemas.openxmlformats.org/officeDocument/2006/relationships/hyperlink" Target="http://worldjourney.ru/uploads/posts/2012-06/1339003522_buckingham_palace3.jpg"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hyperlink" Target="//commons.wikimedia.org/wiki/File:Koelner_Dom.jpg?uselang=ru" TargetMode="External"/><Relationship Id="rId12"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8.jpeg"/><Relationship Id="rId5" Type="http://schemas.openxmlformats.org/officeDocument/2006/relationships/image" Target="../media/image8.jpeg"/><Relationship Id="rId15" Type="http://schemas.openxmlformats.org/officeDocument/2006/relationships/image" Target="../media/image16.jpeg"/><Relationship Id="rId10" Type="http://schemas.openxmlformats.org/officeDocument/2006/relationships/hyperlink" Target="//commons.wikimedia.org/wiki/File:SWFC_Jul08.jpg?uselang=ru" TargetMode="External"/><Relationship Id="rId4" Type="http://schemas.openxmlformats.org/officeDocument/2006/relationships/image" Target="../media/image7.jpeg"/><Relationship Id="rId9" Type="http://schemas.openxmlformats.org/officeDocument/2006/relationships/image" Target="../media/image15.jpeg"/><Relationship Id="rId14" Type="http://schemas.openxmlformats.org/officeDocument/2006/relationships/hyperlink" Target="http://worldjourney.ru/uploads/posts/2012-06/1339003522_buckingham_palace3.jp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TeELGhGstc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youtube.com/watch?v=PXlxBeAvsB8"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poskart.ru/chelovek-predpolagaet.html" TargetMode="External"/><Relationship Id="rId2" Type="http://schemas.openxmlformats.org/officeDocument/2006/relationships/hyperlink" Target="http://www.poskart.ru/bog-dal-vzyal.html"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hyperlink" Target="http://www.multitran.ru/c/m.exe?t=149667_4_2" TargetMode="External"/><Relationship Id="rId3" Type="http://schemas.openxmlformats.org/officeDocument/2006/relationships/hyperlink" Target="http://www.multitran.ru/c/m.exe?t=183513_4_2" TargetMode="External"/><Relationship Id="rId7" Type="http://schemas.openxmlformats.org/officeDocument/2006/relationships/hyperlink" Target="http://www.multitran.ru/c/m.exe?t=149840_4_2" TargetMode="External"/><Relationship Id="rId2" Type="http://schemas.openxmlformats.org/officeDocument/2006/relationships/hyperlink" Target="http://www.multitran.ru/c/m.exe?t=183512_4_2" TargetMode="External"/><Relationship Id="rId1" Type="http://schemas.openxmlformats.org/officeDocument/2006/relationships/slideLayout" Target="../slideLayouts/slideLayout6.xml"/><Relationship Id="rId6" Type="http://schemas.openxmlformats.org/officeDocument/2006/relationships/hyperlink" Target="http://www.multitran.ru/c/m.exe?t=68441_4_2" TargetMode="External"/><Relationship Id="rId5" Type="http://schemas.openxmlformats.org/officeDocument/2006/relationships/hyperlink" Target="http://www.multitran.ru/c/m.exe?t=68433_4_2" TargetMode="External"/><Relationship Id="rId4" Type="http://schemas.openxmlformats.org/officeDocument/2006/relationships/hyperlink" Target="http://www.multitran.ru/c/m.exe?t=40071_4_2" TargetMode="External"/><Relationship Id="rId9" Type="http://schemas.openxmlformats.org/officeDocument/2006/relationships/hyperlink" Target="http://www.multitran.ru/c/m.exe?t=149396_4_2"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hyperlink" Target="http://images.yandex.ru/yandsearch?text=%D0%BC%D0%B3%D1%83%20%D0%BF%D0%BE%D1%81%D1%82%D1%80%D0%BE%D0%B5%D0%BD%20%D0%B2%20195&amp;noreask=1&amp;img_url=900igr.net/datas/mkhk/Stroitelstvo-v-Moskve/0035-035-Universitet-im.jpg&amp;pos=0&amp;rpt=simage&amp;lr=213" TargetMode="External"/><Relationship Id="rId3" Type="http://schemas.openxmlformats.org/officeDocument/2006/relationships/image" Target="../media/image6.png"/><Relationship Id="rId7" Type="http://schemas.openxmlformats.org/officeDocument/2006/relationships/hyperlink" Target="//commons.wikimedia.org/wiki/File:SWFC_Jul08.jpg?uselang=ru" TargetMode="External"/><Relationship Id="rId12"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hyperlink" Target="http://worldjourney.ru/uploads/posts/2012-06/1339003522_buckingham_palace3.jpg" TargetMode="External"/><Relationship Id="rId5" Type="http://schemas.openxmlformats.org/officeDocument/2006/relationships/image" Target="../media/image8.jpeg"/><Relationship Id="rId10" Type="http://schemas.openxmlformats.org/officeDocument/2006/relationships/image" Target="../media/image20.png"/><Relationship Id="rId4" Type="http://schemas.openxmlformats.org/officeDocument/2006/relationships/image" Target="../media/image7.jpeg"/><Relationship Id="rId9" Type="http://schemas.openxmlformats.org/officeDocument/2006/relationships/image" Target="../media/image19.jpeg"/><Relationship Id="rId1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mailto:pavelkas@mail.ru"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a:t>
            </a:fld>
            <a:endParaRPr lang="ru-RU" dirty="0"/>
          </a:p>
        </p:txBody>
      </p:sp>
      <p:sp>
        <p:nvSpPr>
          <p:cNvPr id="5" name="Заголовок 1"/>
          <p:cNvSpPr txBox="1">
            <a:spLocks/>
          </p:cNvSpPr>
          <p:nvPr/>
        </p:nvSpPr>
        <p:spPr>
          <a:xfrm>
            <a:off x="395536" y="620688"/>
            <a:ext cx="8229600" cy="5436008"/>
          </a:xfrm>
          <a:prstGeom prst="rect">
            <a:avLst/>
          </a:prstGeom>
        </p:spPr>
        <p:txBody>
          <a:bodyPr vert="horz" anchor="b" anchorCtr="0">
            <a:normAutofit fontScale="25000" lnSpcReduction="20000"/>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ru-RU"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r>
            <a:b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b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lang="en-US" sz="3200" b="1"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800080"/>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lang="en-US" sz="3200" b="1" dirty="0" smtClean="0">
              <a:solidFill>
                <a:srgbClr val="800080"/>
              </a:solidFill>
              <a:effectLst>
                <a:reflection blurRad="12700" stA="48000" endA="300" endPos="55000" dir="5400000" sy="-90000" algn="bl" rotWithShape="0"/>
              </a:effectLst>
              <a:latin typeface="Times New Roman" pitchFamily="18" charset="0"/>
              <a:ea typeface="+mj-ea"/>
              <a:cs typeface="Times New Roman" pitchFamily="18" charset="0"/>
            </a:endParaRPr>
          </a:p>
          <a:p>
            <a:pPr marR="0" lvl="0" indent="0" algn="ctr" defTabSz="914400" rtl="0" eaLnBrk="1" fontAlgn="auto" latinLnBrk="0" hangingPunct="1">
              <a:lnSpc>
                <a:spcPct val="120000"/>
              </a:lnSpc>
              <a:spcBef>
                <a:spcPct val="0"/>
              </a:spcBef>
              <a:spcAft>
                <a:spcPts val="0"/>
              </a:spcAft>
              <a:buClrTx/>
              <a:buSzTx/>
              <a:buFontTx/>
              <a:buNone/>
              <a:tabLst/>
              <a:defRPr/>
            </a:pPr>
            <a:endParaRPr kumimoji="0" lang="en-US" sz="9600" b="1" i="0" strike="noStrike" kern="1200" cap="none" spc="0" normalizeH="0" baseline="0" noProof="0" dirty="0" smtClean="0">
              <a:ln>
                <a:noFill/>
              </a:ln>
              <a:solidFill>
                <a:srgbClr val="800080"/>
              </a:solidFill>
              <a:effectLst>
                <a:reflection blurRad="12700" stA="48000" endA="300" endPos="55000" dir="5400000" sy="-90000" algn="bl" rotWithShape="0"/>
              </a:effectLst>
              <a:uLnTx/>
              <a:uFillTx/>
              <a:latin typeface="Cambria" pitchFamily="18" charset="0"/>
              <a:ea typeface="+mj-ea"/>
              <a:cs typeface="+mj-cs"/>
            </a:endParaRPr>
          </a:p>
          <a:p>
            <a:pPr algn="ctr" fontAlgn="auto">
              <a:lnSpc>
                <a:spcPct val="120000"/>
              </a:lnSpc>
              <a:spcAft>
                <a:spcPts val="0"/>
              </a:spcAft>
              <a:defRPr/>
            </a:pPr>
            <a:endParaRPr lang="ru-RU" sz="9600" b="1" dirty="0" smtClean="0">
              <a:latin typeface="Cambria" pitchFamily="18" charset="0"/>
            </a:endParaRPr>
          </a:p>
          <a:p>
            <a:pPr algn="ctr" fontAlgn="auto">
              <a:lnSpc>
                <a:spcPct val="120000"/>
              </a:lnSpc>
              <a:spcAft>
                <a:spcPts val="0"/>
              </a:spcAft>
              <a:defRPr/>
            </a:pPr>
            <a:endParaRPr lang="ru-RU" sz="9600" b="1" dirty="0" smtClean="0">
              <a:latin typeface="Cambria" pitchFamily="18" charset="0"/>
            </a:endParaRPr>
          </a:p>
          <a:p>
            <a:pPr algn="ctr" fontAlgn="auto">
              <a:lnSpc>
                <a:spcPct val="120000"/>
              </a:lnSpc>
              <a:spcAft>
                <a:spcPts val="0"/>
              </a:spcAft>
              <a:defRPr/>
            </a:pPr>
            <a:endParaRPr lang="ru-RU" sz="96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Aft>
                <a:spcPts val="0"/>
              </a:spcAft>
              <a:defRPr/>
            </a:pPr>
            <a:endParaRPr lang="ru-RU" sz="10400" b="1" dirty="0" smtClean="0">
              <a:latin typeface="Cambria" pitchFamily="18" charset="0"/>
            </a:endParaRPr>
          </a:p>
          <a:p>
            <a:pPr algn="ctr" fontAlgn="auto">
              <a:lnSpc>
                <a:spcPct val="120000"/>
              </a:lnSpc>
              <a:spcBef>
                <a:spcPts val="1800"/>
              </a:spcBef>
              <a:spcAft>
                <a:spcPts val="0"/>
              </a:spcAft>
              <a:defRPr/>
            </a:pPr>
            <a:endParaRPr lang="ru-RU" sz="10400" b="1" dirty="0" smtClean="0">
              <a:latin typeface="Cambria" pitchFamily="18" charset="0"/>
            </a:endParaRPr>
          </a:p>
          <a:p>
            <a:pPr algn="ctr" fontAlgn="auto">
              <a:lnSpc>
                <a:spcPct val="120000"/>
              </a:lnSpc>
              <a:spcBef>
                <a:spcPts val="1800"/>
              </a:spcBef>
              <a:spcAft>
                <a:spcPts val="0"/>
              </a:spcAft>
              <a:defRPr/>
            </a:pPr>
            <a:endParaRPr lang="ru-RU" sz="10400" b="1" dirty="0" smtClean="0">
              <a:latin typeface="Cambria" pitchFamily="18" charset="0"/>
            </a:endParaRPr>
          </a:p>
          <a:p>
            <a:pPr algn="ctr" fontAlgn="auto">
              <a:lnSpc>
                <a:spcPct val="120000"/>
              </a:lnSpc>
              <a:spcBef>
                <a:spcPts val="1800"/>
              </a:spcBef>
              <a:spcAft>
                <a:spcPts val="0"/>
              </a:spcAft>
              <a:defRPr/>
            </a:pPr>
            <a:endParaRPr lang="ru-RU" sz="4000" b="1" dirty="0" smtClean="0">
              <a:latin typeface="Cambria" pitchFamily="18" charset="0"/>
            </a:endParaRPr>
          </a:p>
          <a:p>
            <a:pPr algn="ctr">
              <a:lnSpc>
                <a:spcPts val="3900"/>
              </a:lnSpc>
            </a:pPr>
            <a:r>
              <a:rPr lang="ru-RU" sz="11200" b="1" cap="all" dirty="0" smtClean="0">
                <a:latin typeface="Cambria" pitchFamily="18" charset="0"/>
              </a:rPr>
              <a:t>Концептуальные, идеологические и политико-экономические проблемы обретения </a:t>
            </a:r>
            <a:r>
              <a:rPr lang="ru-RU" sz="11200" b="1" cap="all" dirty="0" err="1" smtClean="0">
                <a:latin typeface="Cambria" pitchFamily="18" charset="0"/>
              </a:rPr>
              <a:t>россией</a:t>
            </a:r>
            <a:r>
              <a:rPr lang="ru-RU" sz="11200" b="1" cap="all" dirty="0" smtClean="0">
                <a:latin typeface="Cambria" pitchFamily="18" charset="0"/>
              </a:rPr>
              <a:t> суверенитета</a:t>
            </a:r>
            <a:endParaRPr lang="ru-RU" sz="11200" dirty="0" smtClean="0">
              <a:latin typeface="Cambria" pitchFamily="18" charset="0"/>
            </a:endParaRPr>
          </a:p>
          <a:p>
            <a:pPr marR="0" lvl="0" indent="0" algn="ctr" defTabSz="914400" rtl="0" eaLnBrk="1" fontAlgn="auto" latinLnBrk="0" hangingPunct="1">
              <a:lnSpc>
                <a:spcPct val="120000"/>
              </a:lnSpc>
              <a:spcBef>
                <a:spcPct val="0"/>
              </a:spcBef>
              <a:spcAft>
                <a:spcPts val="0"/>
              </a:spcAft>
              <a:buClrTx/>
              <a:buSzTx/>
              <a:buFontTx/>
              <a:buNone/>
              <a:tabLst/>
              <a:defRPr/>
            </a:pPr>
            <a:r>
              <a:rPr kumimoji="0" lang="ru-RU" sz="10700" b="0" i="0" u="none" strike="noStrike" kern="1500" cap="none" spc="0" normalizeH="0" noProof="0" dirty="0" smtClean="0">
                <a:ln>
                  <a:noFill/>
                </a:ln>
                <a:solidFill>
                  <a:schemeClr val="tx1"/>
                </a:solidFill>
                <a:effectLst>
                  <a:reflection blurRad="12700" stA="48000" endA="300" endPos="55000" dir="5400000" sy="-90000" algn="bl" rotWithShape="0"/>
                </a:effectLst>
                <a:uLnTx/>
                <a:uFillTx/>
                <a:latin typeface="Georgia" pitchFamily="18" charset="0"/>
                <a:ea typeface="+mj-ea"/>
                <a:cs typeface="+mj-cs"/>
              </a:rPr>
              <a:t/>
            </a:r>
            <a:br>
              <a:rPr kumimoji="0" lang="ru-RU" sz="10700" b="0" i="0" u="none" strike="noStrike" kern="1500" cap="none" spc="0" normalizeH="0" noProof="0" dirty="0" smtClean="0">
                <a:ln>
                  <a:noFill/>
                </a:ln>
                <a:solidFill>
                  <a:schemeClr val="tx1"/>
                </a:solidFill>
                <a:effectLst>
                  <a:reflection blurRad="12700" stA="48000" endA="300" endPos="55000" dir="5400000" sy="-90000" algn="bl" rotWithShape="0"/>
                </a:effectLst>
                <a:uLnTx/>
                <a:uFillTx/>
                <a:latin typeface="Georgia" pitchFamily="18" charset="0"/>
                <a:ea typeface="+mj-ea"/>
                <a:cs typeface="+mj-cs"/>
              </a:rPr>
            </a:br>
            <a:r>
              <a:rPr kumimoji="0" lang="ru-RU" sz="10700" b="0" i="0" u="none" strike="noStrike" kern="1200" cap="none" spc="0" normalizeH="0" baseline="0" noProof="0" dirty="0" smtClean="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Georgia" pitchFamily="18" charset="0"/>
                <a:ea typeface="+mj-ea"/>
                <a:cs typeface="+mj-cs"/>
              </a:rPr>
              <a:t/>
            </a:r>
            <a:br>
              <a:rPr kumimoji="0" lang="ru-RU" sz="10700" b="0" i="0" u="none" strike="noStrike" kern="1200" cap="none" spc="0" normalizeH="0" baseline="0" noProof="0" dirty="0" smtClean="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Georgia" pitchFamily="18" charset="0"/>
                <a:ea typeface="+mj-ea"/>
                <a:cs typeface="+mj-cs"/>
              </a:rPr>
            </a:br>
            <a:r>
              <a:rPr kumimoji="0" lang="ru-RU" sz="10700" b="1" i="0" u="none" strike="noStrike" kern="1200" cap="none" spc="0" normalizeH="0" baseline="0" noProof="0" dirty="0" smtClean="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Georgia" pitchFamily="18" charset="0"/>
                <a:ea typeface="Calibri" pitchFamily="34" charset="0"/>
                <a:cs typeface="Times New Roman" pitchFamily="18" charset="0"/>
              </a:rPr>
              <a:t> </a:t>
            </a:r>
            <a:r>
              <a:rPr kumimoji="0" lang="ru-RU" sz="9600" b="1" i="0" u="none" strike="noStrike" kern="1200" cap="none" spc="0" normalizeH="0" baseline="0" noProof="0" dirty="0" smtClean="0">
                <a:ln>
                  <a:noFill/>
                </a:ln>
                <a:solidFill>
                  <a:schemeClr val="tx1"/>
                </a:solidFill>
                <a:effectLst/>
                <a:uLnTx/>
                <a:uFillTx/>
                <a:latin typeface="Georgia" pitchFamily="18" charset="0"/>
                <a:ea typeface="+mj-ea"/>
                <a:cs typeface="+mj-cs"/>
              </a:rPr>
              <a:t>Павел </a:t>
            </a:r>
            <a:r>
              <a:rPr lang="ru-RU" sz="9600" b="1" noProof="0" dirty="0" smtClean="0">
                <a:latin typeface="Georgia" pitchFamily="18" charset="0"/>
                <a:ea typeface="+mj-ea"/>
                <a:cs typeface="+mj-cs"/>
              </a:rPr>
              <a:t>К</a:t>
            </a:r>
            <a:r>
              <a:rPr kumimoji="0" lang="ru-RU" sz="9600" b="1" i="0" u="none" strike="noStrike" kern="1200" cap="none" spc="0" normalizeH="0" baseline="0" noProof="0" dirty="0" smtClean="0">
                <a:ln>
                  <a:noFill/>
                </a:ln>
                <a:solidFill>
                  <a:schemeClr val="tx1"/>
                </a:solidFill>
                <a:effectLst/>
                <a:uLnTx/>
                <a:uFillTx/>
                <a:latin typeface="Georgia" pitchFamily="18" charset="0"/>
                <a:ea typeface="+mj-ea"/>
                <a:cs typeface="+mj-cs"/>
              </a:rPr>
              <a:t>асьянов</a:t>
            </a:r>
            <a:r>
              <a:rPr kumimoji="0" lang="en-US" sz="96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en-US" sz="96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ru-RU" sz="9600" b="1" i="0" u="none" strike="noStrike" kern="1200" cap="none" spc="0" normalizeH="0" baseline="0" noProof="0" dirty="0" smtClean="0">
                <a:ln>
                  <a:noFill/>
                </a:ln>
                <a:solidFill>
                  <a:schemeClr val="tx1"/>
                </a:solidFill>
                <a:effectLst/>
                <a:uLnTx/>
                <a:uFillTx/>
                <a:latin typeface="Georgia" pitchFamily="18" charset="0"/>
                <a:ea typeface="Calibri" pitchFamily="34" charset="0"/>
                <a:cs typeface="Times New Roman" pitchFamily="18" charset="0"/>
              </a:rPr>
              <a:t>д.э.н.</a:t>
            </a:r>
            <a:r>
              <a:rPr kumimoji="0" lang="en-US" sz="9600" b="1" i="0" u="none" strike="noStrike" kern="1200" cap="none" spc="0" normalizeH="0" baseline="0" noProof="0" dirty="0" smtClean="0">
                <a:ln>
                  <a:noFill/>
                </a:ln>
                <a:solidFill>
                  <a:schemeClr val="tx1"/>
                </a:solidFill>
                <a:effectLst/>
                <a:uLnTx/>
                <a:uFillTx/>
                <a:latin typeface="Georgia" pitchFamily="18" charset="0"/>
                <a:ea typeface="Calibri" pitchFamily="34" charset="0"/>
                <a:cs typeface="Times New Roman" pitchFamily="18" charset="0"/>
              </a:rPr>
              <a:t>, Centre for Change</a:t>
            </a:r>
            <a:r>
              <a:rPr kumimoji="0" lang="ru-RU" sz="5400" b="0" i="0" u="none" strike="noStrike" kern="1200" cap="none" spc="0" normalizeH="0" baseline="0" noProof="0" dirty="0" smtClean="0">
                <a:ln>
                  <a:noFill/>
                </a:ln>
                <a:solidFill>
                  <a:schemeClr val="tx1"/>
                </a:solidFill>
                <a:effectLst/>
                <a:uLnTx/>
                <a:uFillTx/>
                <a:latin typeface="Arial" pitchFamily="34" charset="0"/>
                <a:ea typeface="+mj-ea"/>
                <a:cs typeface="+mj-cs"/>
              </a:rPr>
              <a:t/>
            </a:r>
            <a:br>
              <a:rPr kumimoji="0" lang="ru-RU" sz="5400" b="0" i="0" u="none" strike="noStrike" kern="1200" cap="none" spc="0" normalizeH="0" baseline="0" noProof="0" dirty="0" smtClean="0">
                <a:ln>
                  <a:noFill/>
                </a:ln>
                <a:solidFill>
                  <a:schemeClr val="tx1"/>
                </a:solidFill>
                <a:effectLst/>
                <a:uLnTx/>
                <a:uFillTx/>
                <a:latin typeface="Arial" pitchFamily="34" charset="0"/>
                <a:ea typeface="+mj-ea"/>
                <a:cs typeface="+mj-cs"/>
              </a:rPr>
            </a:br>
            <a:r>
              <a:rPr kumimoji="0" lang="en-US" sz="5400" b="0" i="0" u="none" strike="noStrike" kern="1200" cap="none" spc="0" normalizeH="0" baseline="0" noProof="0" dirty="0" smtClean="0">
                <a:ln>
                  <a:noFill/>
                </a:ln>
                <a:solidFill>
                  <a:schemeClr val="tx1"/>
                </a:solidFill>
                <a:effectLst/>
                <a:uLnTx/>
                <a:uFillTx/>
                <a:latin typeface="Arial" pitchFamily="34" charset="0"/>
                <a:ea typeface="+mj-ea"/>
                <a:cs typeface="+mj-cs"/>
              </a:rPr>
              <a:t/>
            </a:r>
            <a:br>
              <a:rPr kumimoji="0" lang="en-US" sz="5400" b="0" i="0" u="none" strike="noStrike" kern="1200" cap="none" spc="0" normalizeH="0" baseline="0" noProof="0" dirty="0" smtClean="0">
                <a:ln>
                  <a:noFill/>
                </a:ln>
                <a:solidFill>
                  <a:schemeClr val="tx1"/>
                </a:solidFill>
                <a:effectLst/>
                <a:uLnTx/>
                <a:uFillTx/>
                <a:latin typeface="Arial" pitchFamily="34" charset="0"/>
                <a:ea typeface="+mj-ea"/>
                <a:cs typeface="+mj-cs"/>
              </a:rPr>
            </a:br>
            <a:r>
              <a:rPr kumimoji="0" lang="ru-RU" sz="5400" b="0" i="0" u="none" strike="noStrike" kern="1200" cap="none" spc="0" normalizeH="0" baseline="0" noProof="0" dirty="0" smtClean="0">
                <a:ln>
                  <a:noFill/>
                </a:ln>
                <a:solidFill>
                  <a:schemeClr val="tx1"/>
                </a:solidFill>
                <a:effectLst/>
                <a:uLnTx/>
                <a:uFillTx/>
                <a:latin typeface="Arial" pitchFamily="34" charset="0"/>
                <a:ea typeface="+mj-ea"/>
                <a:cs typeface="+mj-cs"/>
              </a:rPr>
              <a:t/>
            </a:r>
            <a:br>
              <a:rPr kumimoji="0" lang="ru-RU" sz="5400" b="0" i="0" u="none" strike="noStrike" kern="1200" cap="none" spc="0" normalizeH="0" baseline="0" noProof="0" dirty="0" smtClean="0">
                <a:ln>
                  <a:noFill/>
                </a:ln>
                <a:solidFill>
                  <a:schemeClr val="tx1"/>
                </a:solidFill>
                <a:effectLst/>
                <a:uLnTx/>
                <a:uFillTx/>
                <a:latin typeface="Arial" pitchFamily="34" charset="0"/>
                <a:ea typeface="+mj-ea"/>
                <a:cs typeface="+mj-cs"/>
              </a:rPr>
            </a:br>
            <a:r>
              <a:rPr kumimoji="0" lang="ru-RU" sz="8000" b="0" i="0" u="none" strike="noStrike" kern="1200" cap="none" spc="0" normalizeH="0" baseline="0" noProof="0" dirty="0" smtClean="0">
                <a:ln>
                  <a:noFill/>
                </a:ln>
                <a:solidFill>
                  <a:schemeClr val="tx1"/>
                </a:solidFill>
                <a:effectLst/>
                <a:uLnTx/>
                <a:uFillTx/>
                <a:latin typeface="Arial" pitchFamily="34" charset="0"/>
                <a:ea typeface="+mj-ea"/>
                <a:cs typeface="+mj-cs"/>
              </a:rPr>
              <a:t/>
            </a:r>
            <a:br>
              <a:rPr kumimoji="0" lang="ru-RU" sz="8000" b="0" i="0" u="none" strike="noStrike" kern="1200" cap="none" spc="0" normalizeH="0" baseline="0" noProof="0" dirty="0" smtClean="0">
                <a:ln>
                  <a:noFill/>
                </a:ln>
                <a:solidFill>
                  <a:schemeClr val="tx1"/>
                </a:solidFill>
                <a:effectLst/>
                <a:uLnTx/>
                <a:uFillTx/>
                <a:latin typeface="Arial" pitchFamily="34" charset="0"/>
                <a:ea typeface="+mj-ea"/>
                <a:cs typeface="+mj-cs"/>
              </a:rPr>
            </a:br>
            <a:endParaRPr kumimoji="0" lang="ru-RU"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608112"/>
          </a:xfrm>
        </p:spPr>
        <p:txBody>
          <a:bodyPr>
            <a:normAutofit/>
          </a:bodyPr>
          <a:lstStyle/>
          <a:p>
            <a:r>
              <a:rPr lang="ru-RU" sz="2800" b="1" dirty="0" smtClean="0"/>
              <a:t>Идеологический уровень</a:t>
            </a:r>
            <a:endParaRPr lang="ru-RU" sz="2800" b="1"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10</a:t>
            </a:fld>
            <a:endParaRPr lang="ru-RU" dirty="0"/>
          </a:p>
        </p:txBody>
      </p:sp>
      <p:graphicFrame>
        <p:nvGraphicFramePr>
          <p:cNvPr id="4" name="Таблица 3"/>
          <p:cNvGraphicFramePr>
            <a:graphicFrameLocks noGrp="1"/>
          </p:cNvGraphicFramePr>
          <p:nvPr/>
        </p:nvGraphicFramePr>
        <p:xfrm>
          <a:off x="2" y="836712"/>
          <a:ext cx="9143997" cy="5877541"/>
        </p:xfrm>
        <a:graphic>
          <a:graphicData uri="http://schemas.openxmlformats.org/drawingml/2006/table">
            <a:tbl>
              <a:tblPr/>
              <a:tblGrid>
                <a:gridCol w="1806684"/>
                <a:gridCol w="2693306"/>
                <a:gridCol w="3337722"/>
                <a:gridCol w="1306285"/>
              </a:tblGrid>
              <a:tr h="619741">
                <a:tc>
                  <a:txBody>
                    <a:bodyPr/>
                    <a:lstStyle/>
                    <a:p>
                      <a:pPr marL="457200">
                        <a:lnSpc>
                          <a:spcPts val="2100"/>
                        </a:lnSpc>
                        <a:spcBef>
                          <a:spcPts val="400"/>
                        </a:spcBef>
                        <a:spcAft>
                          <a:spcPts val="0"/>
                        </a:spcAft>
                      </a:pPr>
                      <a:r>
                        <a:rPr lang="ru-RU" sz="1800" b="1" dirty="0">
                          <a:latin typeface="+mj-lt"/>
                          <a:ea typeface="Calibri"/>
                          <a:cs typeface="Times New Roman"/>
                        </a:rPr>
                        <a:t>Уровни власти</a:t>
                      </a:r>
                      <a:endParaRPr lang="ru-RU" sz="1800" dirty="0">
                        <a:latin typeface="+mj-lt"/>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111125">
                        <a:lnSpc>
                          <a:spcPts val="2100"/>
                        </a:lnSpc>
                        <a:spcBef>
                          <a:spcPts val="400"/>
                        </a:spcBef>
                        <a:spcAft>
                          <a:spcPts val="0"/>
                        </a:spcAft>
                      </a:pPr>
                      <a:r>
                        <a:rPr lang="ru-RU" sz="1800" b="1" dirty="0">
                          <a:latin typeface="+mj-lt"/>
                          <a:ea typeface="Calibri"/>
                          <a:cs typeface="Times New Roman"/>
                        </a:rPr>
                        <a:t>Определение</a:t>
                      </a:r>
                      <a:endParaRPr lang="ru-RU" sz="1800" dirty="0">
                        <a:latin typeface="+mj-lt"/>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111125">
                        <a:lnSpc>
                          <a:spcPts val="2100"/>
                        </a:lnSpc>
                        <a:spcBef>
                          <a:spcPts val="400"/>
                        </a:spcBef>
                        <a:spcAft>
                          <a:spcPts val="0"/>
                        </a:spcAft>
                      </a:pPr>
                      <a:r>
                        <a:rPr lang="ru-RU" sz="1800" b="1" dirty="0" smtClean="0">
                          <a:latin typeface="+mj-lt"/>
                          <a:ea typeface="Calibri"/>
                          <a:cs typeface="Times New Roman"/>
                        </a:rPr>
                        <a:t>препятствия</a:t>
                      </a:r>
                      <a:endParaRPr lang="ru-RU" sz="1800" dirty="0">
                        <a:latin typeface="+mj-lt"/>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111125">
                        <a:lnSpc>
                          <a:spcPts val="2100"/>
                        </a:lnSpc>
                        <a:spcBef>
                          <a:spcPts val="400"/>
                        </a:spcBef>
                        <a:spcAft>
                          <a:spcPts val="0"/>
                        </a:spcAft>
                      </a:pPr>
                      <a:r>
                        <a:rPr lang="ru-RU" sz="1800" b="1" dirty="0">
                          <a:latin typeface="+mj-lt"/>
                          <a:ea typeface="Calibri"/>
                          <a:cs typeface="Times New Roman"/>
                        </a:rPr>
                        <a:t>Период действия</a:t>
                      </a:r>
                      <a:endParaRPr lang="ru-RU" sz="1800" dirty="0">
                        <a:latin typeface="+mj-lt"/>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4780859">
                <a:tc>
                  <a:txBody>
                    <a:bodyPr/>
                    <a:lstStyle/>
                    <a:p>
                      <a:pPr marL="457200">
                        <a:lnSpc>
                          <a:spcPts val="1500"/>
                        </a:lnSpc>
                        <a:spcAft>
                          <a:spcPts val="0"/>
                        </a:spcAft>
                      </a:pPr>
                      <a:endParaRPr lang="ru-RU" sz="1800" dirty="0">
                        <a:latin typeface="+mj-lt"/>
                        <a:ea typeface="Calibri"/>
                        <a:cs typeface="Times New Roman"/>
                      </a:endParaRPr>
                    </a:p>
                    <a:p>
                      <a:pPr marL="457200">
                        <a:lnSpc>
                          <a:spcPts val="1500"/>
                        </a:lnSpc>
                        <a:spcAft>
                          <a:spcPts val="0"/>
                        </a:spcAft>
                      </a:pPr>
                      <a:r>
                        <a:rPr lang="ru-RU" sz="1800" b="1" dirty="0" smtClean="0">
                          <a:latin typeface="+mj-lt"/>
                          <a:ea typeface="Calibri"/>
                          <a:cs typeface="Times New Roman"/>
                        </a:rPr>
                        <a:t>Идеологи-ческий </a:t>
                      </a:r>
                      <a:r>
                        <a:rPr lang="ru-RU" sz="1800" b="1" dirty="0">
                          <a:latin typeface="+mj-lt"/>
                          <a:ea typeface="Calibri"/>
                          <a:cs typeface="Times New Roman"/>
                        </a:rPr>
                        <a:t>уровень</a:t>
                      </a:r>
                      <a:endParaRPr lang="ru-RU" sz="1800" dirty="0">
                        <a:latin typeface="+mj-lt"/>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marL="111125">
                        <a:lnSpc>
                          <a:spcPts val="1800"/>
                        </a:lnSpc>
                        <a:spcAft>
                          <a:spcPts val="0"/>
                        </a:spcAft>
                        <a:tabLst>
                          <a:tab pos="1562100" algn="ctr"/>
                        </a:tabLst>
                      </a:pPr>
                      <a:endParaRPr lang="ru-RU" sz="1800" dirty="0">
                        <a:latin typeface="+mj-lt"/>
                        <a:ea typeface="Calibri"/>
                        <a:cs typeface="Times New Roman"/>
                      </a:endParaRPr>
                    </a:p>
                    <a:p>
                      <a:pPr marL="111125">
                        <a:lnSpc>
                          <a:spcPts val="1800"/>
                        </a:lnSpc>
                        <a:spcAft>
                          <a:spcPts val="0"/>
                        </a:spcAft>
                        <a:tabLst>
                          <a:tab pos="1562100" algn="ctr"/>
                        </a:tabLst>
                      </a:pPr>
                      <a:r>
                        <a:rPr lang="ru-RU" sz="1800" b="1" dirty="0">
                          <a:latin typeface="+mj-lt"/>
                          <a:ea typeface="Calibri"/>
                          <a:cs typeface="Times New Roman"/>
                        </a:rPr>
                        <a:t>идеология	 -  </a:t>
                      </a:r>
                      <a:r>
                        <a:rPr lang="ru-RU" sz="1800" dirty="0">
                          <a:latin typeface="+mj-lt"/>
                          <a:ea typeface="Calibri"/>
                          <a:cs typeface="Times New Roman"/>
                        </a:rPr>
                        <a:t>система идей для внешнего (по отношению к субъекту власти) использования - для объектов манипуляции и управления, которая на определенном историческом этапе, в определенных условиях и для определенных типов (групп) объектов управления наилучшим образом обеспечивает реализацию концепции паразитизма</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marL="111760">
                        <a:lnSpc>
                          <a:spcPts val="1800"/>
                        </a:lnSpc>
                        <a:spcAft>
                          <a:spcPts val="0"/>
                        </a:spcAft>
                      </a:pPr>
                      <a:endParaRPr lang="ru-RU" sz="1800" dirty="0">
                        <a:latin typeface="+mj-lt"/>
                        <a:ea typeface="Calibri"/>
                        <a:cs typeface="Times New Roman"/>
                      </a:endParaRPr>
                    </a:p>
                    <a:p>
                      <a:pPr marL="111760">
                        <a:lnSpc>
                          <a:spcPts val="1800"/>
                        </a:lnSpc>
                        <a:spcAft>
                          <a:spcPts val="0"/>
                        </a:spcAft>
                      </a:pPr>
                      <a:r>
                        <a:rPr lang="ru-RU" sz="1800" b="1" dirty="0">
                          <a:latin typeface="+mj-lt"/>
                          <a:ea typeface="Calibri"/>
                          <a:cs typeface="Times New Roman"/>
                        </a:rPr>
                        <a:t>Качества:</a:t>
                      </a:r>
                      <a:endParaRPr lang="ru-RU" sz="1800" dirty="0">
                        <a:latin typeface="+mj-lt"/>
                        <a:ea typeface="Calibri"/>
                        <a:cs typeface="Times New Roman"/>
                      </a:endParaRPr>
                    </a:p>
                    <a:p>
                      <a:pPr marL="111760">
                        <a:lnSpc>
                          <a:spcPts val="1800"/>
                        </a:lnSpc>
                        <a:spcAft>
                          <a:spcPts val="0"/>
                        </a:spcAft>
                      </a:pPr>
                      <a:r>
                        <a:rPr lang="ru-RU" sz="1800" b="1" dirty="0">
                          <a:latin typeface="+mj-lt"/>
                          <a:ea typeface="Calibri"/>
                          <a:cs typeface="Times New Roman"/>
                        </a:rPr>
                        <a:t>Успешность, Индивидуализм, эгоизм, свобода реализации любых </a:t>
                      </a:r>
                      <a:r>
                        <a:rPr lang="ru-RU" sz="1800" b="1" dirty="0" smtClean="0">
                          <a:latin typeface="+mj-lt"/>
                          <a:ea typeface="Calibri"/>
                          <a:cs typeface="Times New Roman"/>
                        </a:rPr>
                        <a:t>желаний</a:t>
                      </a:r>
                    </a:p>
                    <a:p>
                      <a:pPr marL="111760">
                        <a:lnSpc>
                          <a:spcPts val="1800"/>
                        </a:lnSpc>
                        <a:spcAft>
                          <a:spcPts val="0"/>
                        </a:spcAft>
                      </a:pPr>
                      <a:endParaRPr lang="ru-RU" sz="1800" dirty="0">
                        <a:latin typeface="+mj-lt"/>
                        <a:ea typeface="Calibri"/>
                        <a:cs typeface="Times New Roman"/>
                      </a:endParaRPr>
                    </a:p>
                    <a:p>
                      <a:pPr marL="111760">
                        <a:lnSpc>
                          <a:spcPts val="1800"/>
                        </a:lnSpc>
                        <a:spcAft>
                          <a:spcPts val="0"/>
                        </a:spcAft>
                      </a:pPr>
                      <a:r>
                        <a:rPr lang="ru-RU" sz="1800" b="1" dirty="0">
                          <a:latin typeface="+mj-lt"/>
                          <a:ea typeface="Calibri"/>
                          <a:cs typeface="Times New Roman"/>
                        </a:rPr>
                        <a:t>Процессы</a:t>
                      </a:r>
                      <a:r>
                        <a:rPr lang="ru-RU" sz="1800" b="1" dirty="0" smtClean="0">
                          <a:latin typeface="+mj-lt"/>
                          <a:ea typeface="Calibri"/>
                          <a:cs typeface="Times New Roman"/>
                        </a:rPr>
                        <a:t>:</a:t>
                      </a:r>
                    </a:p>
                    <a:p>
                      <a:pPr marL="111760">
                        <a:lnSpc>
                          <a:spcPts val="1800"/>
                        </a:lnSpc>
                        <a:spcAft>
                          <a:spcPts val="0"/>
                        </a:spcAft>
                      </a:pPr>
                      <a:r>
                        <a:rPr lang="ru-RU" sz="1800" b="1" dirty="0" smtClean="0">
                          <a:latin typeface="+mj-lt"/>
                          <a:ea typeface="Calibri"/>
                          <a:cs typeface="Times New Roman"/>
                        </a:rPr>
                        <a:t>«Потребительство»,</a:t>
                      </a:r>
                      <a:endParaRPr lang="ru-RU" sz="1800" dirty="0">
                        <a:latin typeface="+mj-lt"/>
                        <a:ea typeface="Calibri"/>
                        <a:cs typeface="Times New Roman"/>
                      </a:endParaRPr>
                    </a:p>
                    <a:p>
                      <a:pPr marL="111760">
                        <a:lnSpc>
                          <a:spcPts val="1800"/>
                        </a:lnSpc>
                        <a:spcAft>
                          <a:spcPts val="0"/>
                        </a:spcAft>
                      </a:pPr>
                      <a:r>
                        <a:rPr lang="ru-RU" sz="1800" b="1" dirty="0">
                          <a:latin typeface="+mj-lt"/>
                          <a:ea typeface="Calibri"/>
                          <a:cs typeface="Times New Roman"/>
                        </a:rPr>
                        <a:t>Постмодернизм,</a:t>
                      </a:r>
                      <a:endParaRPr lang="ru-RU" sz="1800" dirty="0">
                        <a:latin typeface="+mj-lt"/>
                        <a:ea typeface="Calibri"/>
                        <a:cs typeface="Times New Roman"/>
                      </a:endParaRPr>
                    </a:p>
                    <a:p>
                      <a:pPr marL="111760">
                        <a:lnSpc>
                          <a:spcPts val="1800"/>
                        </a:lnSpc>
                        <a:spcAft>
                          <a:spcPts val="0"/>
                        </a:spcAft>
                      </a:pPr>
                      <a:r>
                        <a:rPr lang="ru-RU" sz="1800" b="1" dirty="0">
                          <a:latin typeface="+mj-lt"/>
                          <a:ea typeface="Calibri"/>
                          <a:cs typeface="Times New Roman"/>
                        </a:rPr>
                        <a:t>Культурная </a:t>
                      </a:r>
                      <a:r>
                        <a:rPr lang="ru-RU" sz="1800" b="1" dirty="0" smtClean="0">
                          <a:latin typeface="+mj-lt"/>
                          <a:ea typeface="Calibri"/>
                          <a:cs typeface="Times New Roman"/>
                        </a:rPr>
                        <a:t>глобализация, реклама</a:t>
                      </a:r>
                    </a:p>
                    <a:p>
                      <a:pPr marL="111760">
                        <a:lnSpc>
                          <a:spcPts val="1800"/>
                        </a:lnSpc>
                        <a:spcAft>
                          <a:spcPts val="0"/>
                        </a:spcAft>
                      </a:pPr>
                      <a:endParaRPr lang="ru-RU" sz="1800" dirty="0">
                        <a:latin typeface="+mj-lt"/>
                        <a:ea typeface="Calibri"/>
                        <a:cs typeface="Times New Roman"/>
                      </a:endParaRPr>
                    </a:p>
                    <a:p>
                      <a:pPr marL="111760">
                        <a:lnSpc>
                          <a:spcPts val="1800"/>
                        </a:lnSpc>
                        <a:spcAft>
                          <a:spcPts val="0"/>
                        </a:spcAft>
                      </a:pPr>
                      <a:r>
                        <a:rPr lang="ru-RU" sz="1800" b="1" dirty="0">
                          <a:latin typeface="+mj-lt"/>
                          <a:ea typeface="Calibri"/>
                          <a:cs typeface="Times New Roman"/>
                        </a:rPr>
                        <a:t>Термины и </a:t>
                      </a:r>
                      <a:r>
                        <a:rPr lang="ru-RU" sz="1800" b="1" dirty="0" smtClean="0">
                          <a:latin typeface="+mj-lt"/>
                          <a:ea typeface="Calibri"/>
                          <a:cs typeface="Times New Roman"/>
                        </a:rPr>
                        <a:t>дихот. </a:t>
                      </a:r>
                      <a:r>
                        <a:rPr lang="ru-RU" sz="1800" b="1" dirty="0">
                          <a:latin typeface="+mj-lt"/>
                          <a:ea typeface="Calibri"/>
                          <a:cs typeface="Times New Roman"/>
                        </a:rPr>
                        <a:t>пары: Постиндустриальное  общество</a:t>
                      </a:r>
                      <a:endParaRPr lang="ru-RU" sz="1800" dirty="0">
                        <a:latin typeface="+mj-lt"/>
                        <a:ea typeface="Calibri"/>
                        <a:cs typeface="Times New Roman"/>
                      </a:endParaRPr>
                    </a:p>
                    <a:p>
                      <a:pPr marL="111760">
                        <a:lnSpc>
                          <a:spcPts val="1800"/>
                        </a:lnSpc>
                        <a:spcAft>
                          <a:spcPts val="0"/>
                        </a:spcAft>
                      </a:pPr>
                      <a:r>
                        <a:rPr lang="ru-RU" sz="1800" b="1" dirty="0">
                          <a:latin typeface="+mj-lt"/>
                          <a:ea typeface="Calibri"/>
                          <a:cs typeface="Times New Roman"/>
                        </a:rPr>
                        <a:t>«Империя зла»</a:t>
                      </a:r>
                      <a:endParaRPr lang="ru-RU" sz="1800" dirty="0">
                        <a:latin typeface="+mj-lt"/>
                        <a:ea typeface="Calibri"/>
                        <a:cs typeface="Times New Roman"/>
                      </a:endParaRPr>
                    </a:p>
                    <a:p>
                      <a:pPr marL="111760">
                        <a:lnSpc>
                          <a:spcPts val="1800"/>
                        </a:lnSpc>
                        <a:spcAft>
                          <a:spcPts val="0"/>
                        </a:spcAft>
                      </a:pPr>
                      <a:r>
                        <a:rPr lang="ru-RU" sz="1800" b="1" dirty="0">
                          <a:latin typeface="+mj-lt"/>
                          <a:ea typeface="Calibri"/>
                          <a:cs typeface="Times New Roman"/>
                        </a:rPr>
                        <a:t>«Демократия»</a:t>
                      </a:r>
                      <a:endParaRPr lang="ru-RU" sz="1800" dirty="0">
                        <a:latin typeface="+mj-lt"/>
                        <a:ea typeface="Calibri"/>
                        <a:cs typeface="Times New Roman"/>
                      </a:endParaRPr>
                    </a:p>
                    <a:p>
                      <a:pPr marL="111760">
                        <a:lnSpc>
                          <a:spcPts val="1800"/>
                        </a:lnSpc>
                        <a:spcAft>
                          <a:spcPts val="0"/>
                        </a:spcAft>
                      </a:pPr>
                      <a:r>
                        <a:rPr lang="ru-RU" sz="1800" b="1" dirty="0" smtClean="0">
                          <a:latin typeface="+mj-lt"/>
                          <a:ea typeface="Times New Roman"/>
                          <a:cs typeface="Times New Roman"/>
                        </a:rPr>
                        <a:t>План </a:t>
                      </a:r>
                      <a:r>
                        <a:rPr lang="ru-RU" sz="1800" b="1" dirty="0">
                          <a:latin typeface="+mj-lt"/>
                          <a:ea typeface="Times New Roman"/>
                          <a:cs typeface="Times New Roman"/>
                        </a:rPr>
                        <a:t>— рынок</a:t>
                      </a:r>
                      <a:r>
                        <a:rPr lang="ru-RU" sz="1800" dirty="0">
                          <a:latin typeface="+mj-lt"/>
                          <a:ea typeface="Times New Roman"/>
                          <a:cs typeface="Times New Roman"/>
                        </a:rPr>
                        <a:t>, </a:t>
                      </a:r>
                      <a:endParaRPr lang="ru-RU" sz="1800" dirty="0">
                        <a:latin typeface="+mj-lt"/>
                        <a:ea typeface="Calibri"/>
                        <a:cs typeface="Times New Roman"/>
                      </a:endParaRPr>
                    </a:p>
                    <a:p>
                      <a:pPr marL="111760">
                        <a:lnSpc>
                          <a:spcPts val="1800"/>
                        </a:lnSpc>
                        <a:spcAft>
                          <a:spcPts val="0"/>
                        </a:spcAft>
                      </a:pPr>
                      <a:r>
                        <a:rPr lang="ru-RU" sz="1800" b="1" dirty="0">
                          <a:latin typeface="+mj-lt"/>
                          <a:ea typeface="Times New Roman"/>
                          <a:cs typeface="Times New Roman"/>
                        </a:rPr>
                        <a:t>демократия — диктатура</a:t>
                      </a:r>
                      <a:r>
                        <a:rPr lang="ru-RU" sz="1800" dirty="0">
                          <a:latin typeface="+mj-lt"/>
                          <a:ea typeface="Times New Roman"/>
                          <a:cs typeface="Times New Roman"/>
                        </a:rPr>
                        <a:t>, </a:t>
                      </a:r>
                      <a:endParaRPr lang="ru-RU" sz="1800" dirty="0">
                        <a:latin typeface="+mj-lt"/>
                        <a:ea typeface="Calibri"/>
                        <a:cs typeface="Times New Roman"/>
                      </a:endParaRPr>
                    </a:p>
                    <a:p>
                      <a:pPr marL="111760">
                        <a:lnSpc>
                          <a:spcPts val="1800"/>
                        </a:lnSpc>
                        <a:spcAft>
                          <a:spcPts val="0"/>
                        </a:spcAft>
                      </a:pPr>
                      <a:r>
                        <a:rPr lang="ru-RU" sz="1800" b="1" dirty="0">
                          <a:latin typeface="+mj-lt"/>
                          <a:ea typeface="Times New Roman"/>
                          <a:cs typeface="Times New Roman"/>
                        </a:rPr>
                        <a:t>свободное общество — тоталитаризм</a:t>
                      </a:r>
                      <a:r>
                        <a:rPr lang="ru-RU" sz="1800" dirty="0">
                          <a:latin typeface="+mj-lt"/>
                          <a:ea typeface="Times New Roman"/>
                          <a:cs typeface="Times New Roman"/>
                        </a:rPr>
                        <a:t>,</a:t>
                      </a:r>
                      <a:endParaRPr lang="ru-RU" sz="1800" dirty="0">
                        <a:latin typeface="+mj-lt"/>
                        <a:ea typeface="Calibri"/>
                        <a:cs typeface="Times New Roman"/>
                      </a:endParaRPr>
                    </a:p>
                    <a:p>
                      <a:pPr marL="111760">
                        <a:lnSpc>
                          <a:spcPts val="1800"/>
                        </a:lnSpc>
                        <a:spcAft>
                          <a:spcPts val="0"/>
                        </a:spcAft>
                      </a:pPr>
                      <a:r>
                        <a:rPr lang="ru-RU" sz="1800" b="1" dirty="0">
                          <a:latin typeface="+mj-lt"/>
                          <a:ea typeface="Times New Roman"/>
                          <a:cs typeface="Times New Roman"/>
                        </a:rPr>
                        <a:t>социализм — капитализм</a:t>
                      </a:r>
                      <a:r>
                        <a:rPr lang="ru-RU" sz="1800" dirty="0">
                          <a:latin typeface="+mj-lt"/>
                          <a:ea typeface="Times New Roman"/>
                          <a:cs typeface="Times New Roman"/>
                        </a:rPr>
                        <a:t> </a:t>
                      </a:r>
                      <a:endParaRPr lang="ru-RU" sz="1800" dirty="0">
                        <a:latin typeface="+mj-lt"/>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marL="111125">
                        <a:lnSpc>
                          <a:spcPts val="1500"/>
                        </a:lnSpc>
                        <a:spcAft>
                          <a:spcPts val="0"/>
                        </a:spcAft>
                      </a:pPr>
                      <a:r>
                        <a:rPr lang="ru-RU" sz="1800" b="1" i="1" dirty="0">
                          <a:latin typeface="+mj-lt"/>
                          <a:ea typeface="Calibri"/>
                          <a:cs typeface="Times New Roman"/>
                        </a:rPr>
                        <a:t>Века </a:t>
                      </a:r>
                      <a:r>
                        <a:rPr lang="ru-RU" sz="1800" b="1" i="1" dirty="0" smtClean="0">
                          <a:latin typeface="+mj-lt"/>
                          <a:ea typeface="Calibri"/>
                          <a:cs typeface="Times New Roman"/>
                        </a:rPr>
                        <a:t>– </a:t>
                      </a:r>
                    </a:p>
                    <a:p>
                      <a:pPr marL="111125">
                        <a:lnSpc>
                          <a:spcPts val="1500"/>
                        </a:lnSpc>
                        <a:spcAft>
                          <a:spcPts val="0"/>
                        </a:spcAft>
                      </a:pPr>
                      <a:r>
                        <a:rPr lang="ru-RU" sz="1800" b="1" i="1" dirty="0" smtClean="0">
                          <a:latin typeface="+mj-lt"/>
                          <a:ea typeface="Calibri"/>
                          <a:cs typeface="Times New Roman"/>
                        </a:rPr>
                        <a:t>десятиле-тия</a:t>
                      </a:r>
                      <a:endParaRPr lang="ru-RU" sz="1800" dirty="0">
                        <a:latin typeface="+mj-lt"/>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536104"/>
          </a:xfrm>
        </p:spPr>
        <p:txBody>
          <a:bodyPr>
            <a:normAutofit/>
          </a:bodyPr>
          <a:lstStyle/>
          <a:p>
            <a:r>
              <a:rPr lang="ru-RU" sz="2800" b="1" dirty="0" smtClean="0"/>
              <a:t>Информационный уровень</a:t>
            </a:r>
            <a:endParaRPr lang="ru-RU" sz="2800" b="1"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11</a:t>
            </a:fld>
            <a:endParaRPr lang="ru-RU" dirty="0"/>
          </a:p>
        </p:txBody>
      </p:sp>
      <p:graphicFrame>
        <p:nvGraphicFramePr>
          <p:cNvPr id="4" name="Таблица 3"/>
          <p:cNvGraphicFramePr>
            <a:graphicFrameLocks noGrp="1"/>
          </p:cNvGraphicFramePr>
          <p:nvPr/>
        </p:nvGraphicFramePr>
        <p:xfrm>
          <a:off x="0" y="908720"/>
          <a:ext cx="8928993" cy="5562600"/>
        </p:xfrm>
        <a:graphic>
          <a:graphicData uri="http://schemas.openxmlformats.org/drawingml/2006/table">
            <a:tbl>
              <a:tblPr/>
              <a:tblGrid>
                <a:gridCol w="1440161"/>
                <a:gridCol w="1764704"/>
                <a:gridCol w="4139952"/>
                <a:gridCol w="1584176"/>
              </a:tblGrid>
              <a:tr h="344129">
                <a:tc>
                  <a:txBody>
                    <a:bodyPr/>
                    <a:lstStyle/>
                    <a:p>
                      <a:pPr marL="457200">
                        <a:lnSpc>
                          <a:spcPts val="2100"/>
                        </a:lnSpc>
                        <a:spcBef>
                          <a:spcPts val="400"/>
                        </a:spcBef>
                        <a:spcAft>
                          <a:spcPts val="0"/>
                        </a:spcAft>
                      </a:pPr>
                      <a:r>
                        <a:rPr lang="ru-RU" sz="1800" b="1" dirty="0">
                          <a:latin typeface="Times New Roman"/>
                          <a:ea typeface="Calibri"/>
                          <a:cs typeface="Times New Roman"/>
                        </a:rPr>
                        <a:t>Уровни власти</a:t>
                      </a:r>
                      <a:endParaRPr lang="ru-RU" sz="18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111125">
                        <a:lnSpc>
                          <a:spcPts val="2100"/>
                        </a:lnSpc>
                        <a:spcBef>
                          <a:spcPts val="400"/>
                        </a:spcBef>
                        <a:spcAft>
                          <a:spcPts val="0"/>
                        </a:spcAft>
                      </a:pPr>
                      <a:r>
                        <a:rPr lang="ru-RU" sz="1800" b="1" dirty="0">
                          <a:latin typeface="Times New Roman"/>
                          <a:ea typeface="Calibri"/>
                          <a:cs typeface="Times New Roman"/>
                        </a:rPr>
                        <a:t>Определение</a:t>
                      </a:r>
                      <a:endParaRPr lang="ru-RU" sz="18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111125">
                        <a:lnSpc>
                          <a:spcPts val="2100"/>
                        </a:lnSpc>
                        <a:spcBef>
                          <a:spcPts val="400"/>
                        </a:spcBef>
                        <a:spcAft>
                          <a:spcPts val="0"/>
                        </a:spcAft>
                      </a:pPr>
                      <a:r>
                        <a:rPr lang="ru-RU" sz="1800" b="1" dirty="0">
                          <a:latin typeface="Times New Roman"/>
                          <a:ea typeface="Calibri"/>
                          <a:cs typeface="Times New Roman"/>
                        </a:rPr>
                        <a:t>Ловушки</a:t>
                      </a:r>
                      <a:endParaRPr lang="ru-RU" sz="18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111125">
                        <a:lnSpc>
                          <a:spcPts val="2100"/>
                        </a:lnSpc>
                        <a:spcBef>
                          <a:spcPts val="400"/>
                        </a:spcBef>
                        <a:spcAft>
                          <a:spcPts val="0"/>
                        </a:spcAft>
                      </a:pPr>
                      <a:r>
                        <a:rPr lang="ru-RU" sz="1800" b="1" dirty="0">
                          <a:latin typeface="Times New Roman"/>
                          <a:ea typeface="Calibri"/>
                          <a:cs typeface="Times New Roman"/>
                        </a:rPr>
                        <a:t>Период действия</a:t>
                      </a:r>
                      <a:endParaRPr lang="ru-RU" sz="18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2261419">
                <a:tc>
                  <a:txBody>
                    <a:bodyPr/>
                    <a:lstStyle/>
                    <a:p>
                      <a:pPr marL="457200">
                        <a:lnSpc>
                          <a:spcPts val="2100"/>
                        </a:lnSpc>
                        <a:spcBef>
                          <a:spcPts val="400"/>
                        </a:spcBef>
                        <a:spcAft>
                          <a:spcPts val="0"/>
                        </a:spcAft>
                      </a:pPr>
                      <a:r>
                        <a:rPr lang="ru-RU" sz="1800" b="1" dirty="0">
                          <a:latin typeface="Times New Roman"/>
                          <a:ea typeface="Calibri"/>
                          <a:cs typeface="Times New Roman"/>
                        </a:rPr>
                        <a:t>информация</a:t>
                      </a:r>
                      <a:endParaRPr lang="ru-RU" sz="18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nSpc>
                          <a:spcPts val="2100"/>
                        </a:lnSpc>
                        <a:spcBef>
                          <a:spcPts val="400"/>
                        </a:spcBef>
                        <a:spcAft>
                          <a:spcPts val="0"/>
                        </a:spcAft>
                      </a:pPr>
                      <a:r>
                        <a:rPr lang="ru-RU" sz="1800" b="1" dirty="0">
                          <a:latin typeface="Times New Roman"/>
                          <a:ea typeface="Calibri"/>
                          <a:cs typeface="Times New Roman"/>
                        </a:rPr>
                        <a:t>Наука, образование, СМИ, кино, интернет</a:t>
                      </a:r>
                      <a:endParaRPr lang="ru-RU" sz="18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EE"/>
                    </a:solidFill>
                  </a:tcPr>
                </a:tc>
                <a:tc>
                  <a:txBody>
                    <a:bodyPr/>
                    <a:lstStyle/>
                    <a:p>
                      <a:pPr marL="111760">
                        <a:lnSpc>
                          <a:spcPts val="1900"/>
                        </a:lnSpc>
                        <a:spcBef>
                          <a:spcPts val="600"/>
                        </a:spcBef>
                        <a:spcAft>
                          <a:spcPts val="0"/>
                        </a:spcAft>
                      </a:pPr>
                      <a:r>
                        <a:rPr lang="ru-RU" sz="1800" b="1" dirty="0">
                          <a:latin typeface="+mj-lt"/>
                          <a:ea typeface="Calibri"/>
                          <a:cs typeface="Times New Roman"/>
                        </a:rPr>
                        <a:t>Ложь как в плане освещения событий и процессов, так и ложь понятийная (когда правда невозможна в принципе):  </a:t>
                      </a:r>
                      <a:endParaRPr lang="ru-RU" sz="1800" dirty="0">
                        <a:latin typeface="+mj-lt"/>
                        <a:ea typeface="Calibri"/>
                        <a:cs typeface="Times New Roman"/>
                      </a:endParaRPr>
                    </a:p>
                    <a:p>
                      <a:pPr marL="111760">
                        <a:lnSpc>
                          <a:spcPts val="1900"/>
                        </a:lnSpc>
                        <a:spcBef>
                          <a:spcPts val="600"/>
                        </a:spcBef>
                        <a:spcAft>
                          <a:spcPts val="0"/>
                        </a:spcAft>
                      </a:pPr>
                      <a:r>
                        <a:rPr lang="ru-RU" sz="1800" b="1" dirty="0">
                          <a:latin typeface="+mj-lt"/>
                          <a:ea typeface="Calibri"/>
                          <a:cs typeface="Times New Roman"/>
                        </a:rPr>
                        <a:t>«демократия (западных стран)», </a:t>
                      </a:r>
                      <a:endParaRPr lang="ru-RU" sz="1800" dirty="0">
                        <a:latin typeface="+mj-lt"/>
                        <a:ea typeface="Calibri"/>
                        <a:cs typeface="Times New Roman"/>
                      </a:endParaRPr>
                    </a:p>
                    <a:p>
                      <a:pPr marL="111760">
                        <a:lnSpc>
                          <a:spcPts val="1900"/>
                        </a:lnSpc>
                        <a:spcBef>
                          <a:spcPts val="600"/>
                        </a:spcBef>
                        <a:spcAft>
                          <a:spcPts val="0"/>
                        </a:spcAft>
                      </a:pPr>
                      <a:r>
                        <a:rPr lang="ru-RU" sz="1800" b="1" dirty="0">
                          <a:latin typeface="+mj-lt"/>
                          <a:ea typeface="Calibri"/>
                          <a:cs typeface="Times New Roman"/>
                        </a:rPr>
                        <a:t>"независимые СМИ"</a:t>
                      </a:r>
                      <a:endParaRPr lang="ru-RU" sz="1800" dirty="0">
                        <a:latin typeface="+mj-lt"/>
                        <a:ea typeface="Calibri"/>
                        <a:cs typeface="Times New Roman"/>
                      </a:endParaRPr>
                    </a:p>
                    <a:p>
                      <a:pPr marL="111760">
                        <a:lnSpc>
                          <a:spcPts val="1900"/>
                        </a:lnSpc>
                        <a:spcBef>
                          <a:spcPts val="600"/>
                        </a:spcBef>
                        <a:spcAft>
                          <a:spcPts val="0"/>
                        </a:spcAft>
                      </a:pPr>
                      <a:r>
                        <a:rPr lang="ru-RU" sz="1800" b="1" dirty="0">
                          <a:latin typeface="+mj-lt"/>
                          <a:ea typeface="Calibri"/>
                          <a:cs typeface="Times New Roman"/>
                        </a:rPr>
                        <a:t>"выборы"</a:t>
                      </a:r>
                      <a:endParaRPr lang="ru-RU" sz="1800" dirty="0">
                        <a:latin typeface="+mj-lt"/>
                        <a:ea typeface="Calibri"/>
                        <a:cs typeface="Times New Roman"/>
                      </a:endParaRPr>
                    </a:p>
                    <a:p>
                      <a:pPr marL="111760">
                        <a:lnSpc>
                          <a:spcPts val="1900"/>
                        </a:lnSpc>
                        <a:spcBef>
                          <a:spcPts val="600"/>
                        </a:spcBef>
                        <a:spcAft>
                          <a:spcPts val="0"/>
                        </a:spcAft>
                      </a:pPr>
                      <a:r>
                        <a:rPr lang="ru-RU" sz="1800" b="1" dirty="0">
                          <a:latin typeface="+mj-lt"/>
                          <a:ea typeface="Calibri"/>
                          <a:cs typeface="Times New Roman"/>
                        </a:rPr>
                        <a:t> «цивилизованный мир», </a:t>
                      </a:r>
                      <a:endParaRPr lang="ru-RU" sz="1800" dirty="0">
                        <a:latin typeface="+mj-lt"/>
                        <a:ea typeface="Calibri"/>
                        <a:cs typeface="Times New Roman"/>
                      </a:endParaRPr>
                    </a:p>
                    <a:p>
                      <a:pPr marL="111760">
                        <a:lnSpc>
                          <a:spcPts val="1900"/>
                        </a:lnSpc>
                        <a:spcBef>
                          <a:spcPts val="600"/>
                        </a:spcBef>
                        <a:spcAft>
                          <a:spcPts val="0"/>
                        </a:spcAft>
                      </a:pPr>
                      <a:r>
                        <a:rPr lang="ru-RU" sz="1800" b="1" dirty="0">
                          <a:latin typeface="+mj-lt"/>
                          <a:ea typeface="Calibri"/>
                          <a:cs typeface="Times New Roman"/>
                        </a:rPr>
                        <a:t>"мировая общественность"</a:t>
                      </a:r>
                      <a:endParaRPr lang="ru-RU" sz="1800" dirty="0">
                        <a:latin typeface="+mj-lt"/>
                        <a:ea typeface="Calibri"/>
                        <a:cs typeface="Times New Roman"/>
                      </a:endParaRPr>
                    </a:p>
                    <a:p>
                      <a:pPr marL="111760">
                        <a:lnSpc>
                          <a:spcPts val="1900"/>
                        </a:lnSpc>
                        <a:spcBef>
                          <a:spcPts val="600"/>
                        </a:spcBef>
                        <a:spcAft>
                          <a:spcPts val="0"/>
                        </a:spcAft>
                      </a:pPr>
                      <a:r>
                        <a:rPr lang="ru-RU" sz="1800" b="1" dirty="0">
                          <a:latin typeface="+mj-lt"/>
                          <a:ea typeface="Calibri"/>
                          <a:cs typeface="Times New Roman"/>
                        </a:rPr>
                        <a:t> «права человека», правозащитная деятельность, "тоталитаризм"</a:t>
                      </a:r>
                      <a:endParaRPr lang="ru-RU" sz="1800" dirty="0">
                        <a:latin typeface="+mj-lt"/>
                        <a:ea typeface="Calibri"/>
                        <a:cs typeface="Times New Roman"/>
                      </a:endParaRPr>
                    </a:p>
                    <a:p>
                      <a:pPr marL="111760">
                        <a:lnSpc>
                          <a:spcPts val="1900"/>
                        </a:lnSpc>
                        <a:spcBef>
                          <a:spcPts val="600"/>
                        </a:spcBef>
                        <a:spcAft>
                          <a:spcPts val="0"/>
                        </a:spcAft>
                      </a:pPr>
                      <a:r>
                        <a:rPr lang="ru-RU" sz="1800" b="1" dirty="0">
                          <a:latin typeface="+mj-lt"/>
                          <a:ea typeface="Calibri"/>
                          <a:cs typeface="Times New Roman"/>
                        </a:rPr>
                        <a:t>(АТО, "Путин - фашист"), </a:t>
                      </a:r>
                      <a:endParaRPr lang="ru-RU" sz="1800" dirty="0">
                        <a:latin typeface="+mj-lt"/>
                        <a:ea typeface="Calibri"/>
                        <a:cs typeface="Times New Roman"/>
                      </a:endParaRPr>
                    </a:p>
                    <a:p>
                      <a:pPr marL="111760">
                        <a:lnSpc>
                          <a:spcPts val="1900"/>
                        </a:lnSpc>
                        <a:spcBef>
                          <a:spcPts val="600"/>
                        </a:spcBef>
                        <a:spcAft>
                          <a:spcPts val="0"/>
                        </a:spcAft>
                      </a:pPr>
                      <a:r>
                        <a:rPr lang="ru-RU" sz="1800" b="1" dirty="0">
                          <a:latin typeface="+mj-lt"/>
                          <a:ea typeface="Calibri"/>
                          <a:cs typeface="Times New Roman"/>
                        </a:rPr>
                        <a:t>а также и процессуальная:</a:t>
                      </a:r>
                      <a:endParaRPr lang="ru-RU" sz="1800" dirty="0">
                        <a:latin typeface="+mj-lt"/>
                        <a:ea typeface="Calibri"/>
                        <a:cs typeface="Times New Roman"/>
                      </a:endParaRPr>
                    </a:p>
                    <a:p>
                      <a:pPr marL="111760">
                        <a:lnSpc>
                          <a:spcPts val="1900"/>
                        </a:lnSpc>
                        <a:spcBef>
                          <a:spcPts val="600"/>
                        </a:spcBef>
                        <a:spcAft>
                          <a:spcPts val="0"/>
                        </a:spcAft>
                      </a:pPr>
                      <a:r>
                        <a:rPr lang="ru-RU" sz="1800" b="1" dirty="0">
                          <a:latin typeface="+mj-lt"/>
                          <a:ea typeface="Calibri"/>
                          <a:cs typeface="Times New Roman"/>
                        </a:rPr>
                        <a:t>мода (тату, пирсинг), компьютерные игры, деградационное искусство (музыка), наличие рекламы, </a:t>
                      </a:r>
                      <a:r>
                        <a:rPr lang="ru-RU" sz="1800" b="1" dirty="0" smtClean="0">
                          <a:latin typeface="+mj-lt"/>
                          <a:ea typeface="Calibri"/>
                          <a:cs typeface="Times New Roman"/>
                        </a:rPr>
                        <a:t>лгбт-пропаганда</a:t>
                      </a:r>
                      <a:endParaRPr lang="ru-RU" sz="1800" dirty="0">
                        <a:latin typeface="+mj-lt"/>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EE"/>
                    </a:solidFill>
                  </a:tcPr>
                </a:tc>
                <a:tc>
                  <a:txBody>
                    <a:bodyPr/>
                    <a:lstStyle/>
                    <a:p>
                      <a:pPr marL="111125">
                        <a:lnSpc>
                          <a:spcPts val="2100"/>
                        </a:lnSpc>
                        <a:spcBef>
                          <a:spcPts val="400"/>
                        </a:spcBef>
                        <a:spcAft>
                          <a:spcPts val="0"/>
                        </a:spcAft>
                      </a:pPr>
                      <a:r>
                        <a:rPr lang="ru-RU" sz="1800" dirty="0" smtClean="0">
                          <a:latin typeface="+mj-lt"/>
                          <a:ea typeface="Calibri"/>
                          <a:cs typeface="Times New Roman"/>
                        </a:rPr>
                        <a:t>Десятилетия</a:t>
                      </a:r>
                      <a:r>
                        <a:rPr lang="ru-RU" sz="1800" baseline="0" dirty="0" smtClean="0">
                          <a:latin typeface="+mj-lt"/>
                          <a:ea typeface="Calibri"/>
                          <a:cs typeface="Times New Roman"/>
                        </a:rPr>
                        <a:t> - годы</a:t>
                      </a:r>
                      <a:endParaRPr lang="ru-RU" sz="1800" dirty="0">
                        <a:latin typeface="+mj-lt"/>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EE"/>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12</a:t>
            </a:fld>
            <a:endParaRPr lang="ru-RU" dirty="0"/>
          </a:p>
        </p:txBody>
      </p:sp>
      <p:pic>
        <p:nvPicPr>
          <p:cNvPr id="93186" name="Picture 2"/>
          <p:cNvPicPr>
            <a:picLocks noChangeAspect="1" noChangeArrowheads="1"/>
          </p:cNvPicPr>
          <p:nvPr/>
        </p:nvPicPr>
        <p:blipFill>
          <a:blip r:embed="rId2" cstate="print"/>
          <a:srcRect/>
          <a:stretch>
            <a:fillRect/>
          </a:stretch>
        </p:blipFill>
        <p:spPr bwMode="auto">
          <a:xfrm>
            <a:off x="251520" y="1052736"/>
            <a:ext cx="8640959" cy="5472608"/>
          </a:xfrm>
          <a:prstGeom prst="rect">
            <a:avLst/>
          </a:prstGeom>
          <a:noFill/>
          <a:ln w="9525">
            <a:noFill/>
            <a:miter lim="800000"/>
            <a:headEnd/>
            <a:tailEnd/>
          </a:ln>
        </p:spPr>
      </p:pic>
      <p:sp>
        <p:nvSpPr>
          <p:cNvPr id="4" name="Заголовок 1"/>
          <p:cNvSpPr>
            <a:spLocks noGrp="1"/>
          </p:cNvSpPr>
          <p:nvPr>
            <p:ph type="title"/>
          </p:nvPr>
        </p:nvSpPr>
        <p:spPr>
          <a:xfrm>
            <a:off x="1043608" y="0"/>
            <a:ext cx="7272808" cy="692696"/>
          </a:xfrm>
          <a:gradFill>
            <a:gsLst>
              <a:gs pos="90000">
                <a:srgbClr val="A9EEF5"/>
              </a:gs>
              <a:gs pos="90000">
                <a:srgbClr val="A9EEF5"/>
              </a:gs>
              <a:gs pos="53000">
                <a:srgbClr val="D4DEFF"/>
              </a:gs>
              <a:gs pos="83000">
                <a:srgbClr val="D4DEFF"/>
              </a:gs>
              <a:gs pos="100000">
                <a:srgbClr val="96AB94"/>
              </a:gs>
            </a:gsLst>
            <a:lin ang="16200000" scaled="0"/>
          </a:gradFill>
        </p:spPr>
        <p:txBody>
          <a:bodyPr>
            <a:normAutofit/>
          </a:bodyPr>
          <a:lstStyle/>
          <a:p>
            <a:pPr algn="ctr"/>
            <a:r>
              <a:rPr lang="ru-RU" sz="2800" b="1" dirty="0" smtClean="0">
                <a:solidFill>
                  <a:schemeClr val="tx1"/>
                </a:solidFill>
                <a:latin typeface="Times New Roman" pitchFamily="18" charset="0"/>
                <a:ea typeface="Calibri" pitchFamily="34" charset="0"/>
                <a:cs typeface="Times New Roman" pitchFamily="18" charset="0"/>
              </a:rPr>
              <a:t>Структурные уровни организации материи</a:t>
            </a:r>
            <a:endParaRPr lang="ru-RU" sz="2800" dirty="0"/>
          </a:p>
        </p:txBody>
      </p:sp>
      <p:sp>
        <p:nvSpPr>
          <p:cNvPr id="5" name="TextBox 4"/>
          <p:cNvSpPr txBox="1"/>
          <p:nvPr/>
        </p:nvSpPr>
        <p:spPr>
          <a:xfrm>
            <a:off x="4788024" y="1772816"/>
            <a:ext cx="3096344" cy="923330"/>
          </a:xfrm>
          <a:prstGeom prst="rect">
            <a:avLst/>
          </a:prstGeom>
          <a:solidFill>
            <a:schemeClr val="accent4">
              <a:lumMod val="40000"/>
              <a:lumOff val="60000"/>
              <a:alpha val="81000"/>
            </a:schemeClr>
          </a:solidFill>
        </p:spPr>
        <p:txBody>
          <a:bodyPr wrap="square" rtlCol="0">
            <a:spAutoFit/>
          </a:bodyPr>
          <a:lstStyle/>
          <a:p>
            <a:endParaRPr lang="ru-RU" b="1" dirty="0" smtClean="0">
              <a:latin typeface="Cambria" pitchFamily="18" charset="0"/>
            </a:endParaRPr>
          </a:p>
          <a:p>
            <a:r>
              <a:rPr lang="ru-RU" b="1" dirty="0" smtClean="0">
                <a:latin typeface="Cambria" pitchFamily="18" charset="0"/>
              </a:rPr>
              <a:t>Парадигмальный уровень</a:t>
            </a:r>
          </a:p>
          <a:p>
            <a:endParaRPr lang="ru-RU" dirty="0"/>
          </a:p>
        </p:txBody>
      </p:sp>
      <p:sp>
        <p:nvSpPr>
          <p:cNvPr id="6" name="TextBox 5"/>
          <p:cNvSpPr txBox="1"/>
          <p:nvPr/>
        </p:nvSpPr>
        <p:spPr>
          <a:xfrm>
            <a:off x="4716016" y="2708920"/>
            <a:ext cx="2664296" cy="1107996"/>
          </a:xfrm>
          <a:prstGeom prst="rect">
            <a:avLst/>
          </a:prstGeom>
          <a:solidFill>
            <a:schemeClr val="accent4">
              <a:lumMod val="40000"/>
              <a:lumOff val="60000"/>
              <a:alpha val="81000"/>
            </a:schemeClr>
          </a:solidFill>
        </p:spPr>
        <p:txBody>
          <a:bodyPr wrap="square" rtlCol="0">
            <a:spAutoFit/>
          </a:bodyPr>
          <a:lstStyle/>
          <a:p>
            <a:r>
              <a:rPr lang="ru-RU" sz="1700" b="1" dirty="0" smtClean="0">
                <a:latin typeface="Cambria" pitchFamily="18" charset="0"/>
              </a:rPr>
              <a:t>Концептуальный  идеологический</a:t>
            </a:r>
          </a:p>
          <a:p>
            <a:endParaRPr lang="ru-RU" sz="1600" b="1" dirty="0" smtClean="0">
              <a:latin typeface="Cambria" pitchFamily="18" charset="0"/>
            </a:endParaRPr>
          </a:p>
          <a:p>
            <a:r>
              <a:rPr lang="ru-RU" sz="1600" b="1" dirty="0" smtClean="0">
                <a:latin typeface="Cambria" pitchFamily="18" charset="0"/>
              </a:rPr>
              <a:t>Информационный</a:t>
            </a:r>
            <a:endParaRPr lang="ru-RU"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13</a:t>
            </a:fld>
            <a:endParaRPr lang="ru-RU"/>
          </a:p>
        </p:txBody>
      </p:sp>
      <p:pic>
        <p:nvPicPr>
          <p:cNvPr id="1026" name="Picture 2"/>
          <p:cNvPicPr>
            <a:picLocks noChangeAspect="1" noChangeArrowheads="1"/>
          </p:cNvPicPr>
          <p:nvPr/>
        </p:nvPicPr>
        <p:blipFill>
          <a:blip r:embed="rId3" cstate="print"/>
          <a:srcRect/>
          <a:stretch>
            <a:fillRect/>
          </a:stretch>
        </p:blipFill>
        <p:spPr bwMode="auto">
          <a:xfrm>
            <a:off x="0" y="-74646"/>
            <a:ext cx="9144000" cy="6932646"/>
          </a:xfrm>
          <a:prstGeom prst="rect">
            <a:avLst/>
          </a:prstGeom>
          <a:noFill/>
          <a:ln w="9525">
            <a:noFill/>
            <a:miter lim="800000"/>
            <a:headEnd/>
            <a:tailEnd/>
          </a:ln>
        </p:spPr>
      </p:pic>
      <p:sp>
        <p:nvSpPr>
          <p:cNvPr id="5" name="Заголовок 1"/>
          <p:cNvSpPr txBox="1">
            <a:spLocks/>
          </p:cNvSpPr>
          <p:nvPr/>
        </p:nvSpPr>
        <p:spPr>
          <a:xfrm>
            <a:off x="1979712" y="0"/>
            <a:ext cx="6120680" cy="620688"/>
          </a:xfrm>
          <a:prstGeom prst="rect">
            <a:avLst/>
          </a:prstGeom>
          <a:gradFill>
            <a:gsLst>
              <a:gs pos="24000">
                <a:srgbClr val="E8FAFC"/>
              </a:gs>
              <a:gs pos="90000">
                <a:srgbClr val="A9EEF5"/>
              </a:gs>
              <a:gs pos="53000">
                <a:srgbClr val="D4DEFF"/>
              </a:gs>
              <a:gs pos="83000">
                <a:srgbClr val="D4DEFF"/>
              </a:gs>
              <a:gs pos="100000">
                <a:srgbClr val="96AB94"/>
              </a:gs>
            </a:gsLst>
            <a:lin ang="4200000" scaled="0"/>
          </a:gradFill>
        </p:spPr>
        <p:txBody>
          <a:bodyPr vert="horz" anchor="b"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smtClean="0">
                <a:ln>
                  <a:noFill/>
                </a:ln>
                <a:solidFill>
                  <a:schemeClr val="tx2"/>
                </a:solidFill>
                <a:effectLst/>
                <a:uLnTx/>
                <a:uFillTx/>
                <a:latin typeface="Georgia" pitchFamily="18" charset="0"/>
                <a:ea typeface="+mj-ea"/>
                <a:cs typeface="+mj-cs"/>
              </a:rPr>
              <a:t>Паразитократический</a:t>
            </a:r>
            <a:r>
              <a:rPr kumimoji="0" lang="ru-RU" sz="3200" b="1" i="0" u="none" strike="noStrike" kern="1200" cap="none" spc="0" normalizeH="0" baseline="0" noProof="0" dirty="0" smtClean="0">
                <a:ln>
                  <a:noFill/>
                </a:ln>
                <a:solidFill>
                  <a:schemeClr val="tx2"/>
                </a:solidFill>
                <a:effectLst/>
                <a:uLnTx/>
                <a:uFillTx/>
                <a:latin typeface="Georgia" pitchFamily="18" charset="0"/>
                <a:ea typeface="+mj-ea"/>
                <a:cs typeface="+mj-cs"/>
              </a:rPr>
              <a:t> «налог»</a:t>
            </a:r>
            <a:endParaRPr kumimoji="0" lang="ru-RU" sz="3200" b="1" i="0" u="none" strike="noStrike" kern="1200" cap="none" spc="0" normalizeH="0" baseline="0" noProof="0" dirty="0">
              <a:ln>
                <a:noFill/>
              </a:ln>
              <a:solidFill>
                <a:schemeClr val="tx2"/>
              </a:solidFill>
              <a:effectLst/>
              <a:uLnTx/>
              <a:uFillTx/>
              <a:latin typeface="Georgia" pitchFamily="18" charset="0"/>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14</a:t>
            </a:fld>
            <a:endParaRPr lang="ru-RU" dirty="0"/>
          </a:p>
        </p:txBody>
      </p:sp>
      <p:sp>
        <p:nvSpPr>
          <p:cNvPr id="4" name="Прямоугольник 3"/>
          <p:cNvSpPr/>
          <p:nvPr/>
        </p:nvSpPr>
        <p:spPr>
          <a:xfrm>
            <a:off x="0" y="0"/>
            <a:ext cx="8892480" cy="3262432"/>
          </a:xfrm>
          <a:prstGeom prst="rect">
            <a:avLst/>
          </a:prstGeom>
        </p:spPr>
        <p:txBody>
          <a:bodyPr wrap="square">
            <a:spAutoFit/>
          </a:bodyPr>
          <a:lstStyle/>
          <a:p>
            <a:r>
              <a:rPr lang="ru-RU" sz="2800" b="1" dirty="0" smtClean="0">
                <a:latin typeface="Cambria" pitchFamily="18" charset="0"/>
              </a:rPr>
              <a:t>Явь, Навь и Правь </a:t>
            </a:r>
          </a:p>
          <a:p>
            <a:endParaRPr lang="ru-RU" b="1" dirty="0" smtClean="0"/>
          </a:p>
          <a:p>
            <a:r>
              <a:rPr lang="ru-RU" sz="2000" b="1" dirty="0" smtClean="0">
                <a:latin typeface="Cambria" pitchFamily="18" charset="0"/>
              </a:rPr>
              <a:t>«Явь - это видимый действительный мир, явленный Всевышним. </a:t>
            </a:r>
          </a:p>
          <a:p>
            <a:r>
              <a:rPr lang="ru-RU" sz="2000" b="1" dirty="0" smtClean="0">
                <a:latin typeface="Cambria" pitchFamily="18" charset="0"/>
              </a:rPr>
              <a:t>Навь  - это мир невидимый, посмертный, потусторонний, мир мертвецов, мир пращуров и богов. </a:t>
            </a:r>
          </a:p>
          <a:p>
            <a:r>
              <a:rPr lang="ru-RU" sz="2000" b="1" dirty="0" smtClean="0">
                <a:latin typeface="Cambria" pitchFamily="18" charset="0"/>
              </a:rPr>
              <a:t>Правь - это истина, всеобщий закон Сварога, управляющий миром. </a:t>
            </a:r>
          </a:p>
          <a:p>
            <a:endParaRPr lang="ru-RU" sz="2000" b="1" dirty="0" smtClean="0">
              <a:latin typeface="Cambria" pitchFamily="18" charset="0"/>
            </a:endParaRPr>
          </a:p>
          <a:p>
            <a:r>
              <a:rPr lang="ru-RU" sz="2000" b="1" dirty="0" smtClean="0">
                <a:latin typeface="Cambria" pitchFamily="18" charset="0"/>
              </a:rPr>
              <a:t>Бог - это и есть Правь. </a:t>
            </a:r>
          </a:p>
          <a:p>
            <a:r>
              <a:rPr lang="ru-RU" sz="2000" b="1" dirty="0" smtClean="0">
                <a:latin typeface="Cambria" pitchFamily="18" charset="0"/>
              </a:rPr>
              <a:t>Славить Правь - это славить Бога. Славить Правь - это и есть ПравоСлавие»</a:t>
            </a:r>
            <a:endParaRPr lang="ru-RU" sz="2000" dirty="0">
              <a:latin typeface="Cambria" pitchFamily="18" charset="0"/>
            </a:endParaRPr>
          </a:p>
        </p:txBody>
      </p:sp>
      <p:pic>
        <p:nvPicPr>
          <p:cNvPr id="113665" name="Picture 1"/>
          <p:cNvPicPr>
            <a:picLocks noChangeAspect="1" noChangeArrowheads="1"/>
          </p:cNvPicPr>
          <p:nvPr/>
        </p:nvPicPr>
        <p:blipFill>
          <a:blip r:embed="rId2" cstate="print"/>
          <a:srcRect/>
          <a:stretch>
            <a:fillRect/>
          </a:stretch>
        </p:blipFill>
        <p:spPr bwMode="auto">
          <a:xfrm>
            <a:off x="2339753" y="3068961"/>
            <a:ext cx="6804248" cy="37890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864096"/>
          </a:xfrm>
        </p:spPr>
        <p:txBody>
          <a:bodyPr>
            <a:normAutofit fontScale="90000"/>
          </a:bodyPr>
          <a:lstStyle/>
          <a:p>
            <a:pPr algn="ctr"/>
            <a:r>
              <a:rPr lang="ru-RU" b="1" dirty="0" smtClean="0">
                <a:latin typeface="Cambria" pitchFamily="18" charset="0"/>
              </a:rPr>
              <a:t/>
            </a:r>
            <a:br>
              <a:rPr lang="ru-RU" b="1" dirty="0" smtClean="0">
                <a:latin typeface="Cambria" pitchFamily="18" charset="0"/>
              </a:rPr>
            </a:br>
            <a:r>
              <a:rPr lang="ru-RU" b="1" dirty="0" smtClean="0">
                <a:latin typeface="Cambria" pitchFamily="18" charset="0"/>
              </a:rPr>
              <a:t/>
            </a:r>
            <a:br>
              <a:rPr lang="ru-RU" b="1" dirty="0" smtClean="0">
                <a:latin typeface="Cambria" pitchFamily="18" charset="0"/>
              </a:rPr>
            </a:br>
            <a:r>
              <a:rPr lang="ru-RU" b="1" dirty="0" smtClean="0">
                <a:latin typeface="Cambria" pitchFamily="18" charset="0"/>
              </a:rPr>
              <a:t/>
            </a:r>
            <a:br>
              <a:rPr lang="ru-RU" b="1" dirty="0" smtClean="0">
                <a:latin typeface="Cambria" pitchFamily="18" charset="0"/>
              </a:rPr>
            </a:br>
            <a:r>
              <a:rPr lang="ru-RU" b="1" dirty="0" smtClean="0">
                <a:latin typeface="Cambria" pitchFamily="18" charset="0"/>
              </a:rPr>
              <a:t/>
            </a:r>
            <a:br>
              <a:rPr lang="ru-RU" b="1" dirty="0" smtClean="0">
                <a:latin typeface="Cambria" pitchFamily="18" charset="0"/>
              </a:rPr>
            </a:br>
            <a:r>
              <a:rPr lang="ru-RU" b="1" dirty="0" smtClean="0">
                <a:latin typeface="Cambria" pitchFamily="18" charset="0"/>
              </a:rPr>
              <a:t/>
            </a:r>
            <a:br>
              <a:rPr lang="ru-RU" b="1" dirty="0" smtClean="0">
                <a:latin typeface="Cambria" pitchFamily="18" charset="0"/>
              </a:rPr>
            </a:br>
            <a:r>
              <a:rPr lang="ru-RU" b="1" dirty="0" smtClean="0">
                <a:latin typeface="Cambria" pitchFamily="18" charset="0"/>
              </a:rPr>
              <a:t>Явь, Навь и Правь </a:t>
            </a:r>
            <a:br>
              <a:rPr lang="ru-RU" b="1" dirty="0" smtClean="0">
                <a:latin typeface="Cambria" pitchFamily="18" charset="0"/>
              </a:rPr>
            </a:br>
            <a:endParaRPr lang="ru-RU"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15</a:t>
            </a:fld>
            <a:endParaRPr lang="ru-RU" dirty="0"/>
          </a:p>
        </p:txBody>
      </p:sp>
      <p:sp>
        <p:nvSpPr>
          <p:cNvPr id="117761" name="Rectangle 1"/>
          <p:cNvSpPr>
            <a:spLocks noChangeArrowheads="1"/>
          </p:cNvSpPr>
          <p:nvPr/>
        </p:nvSpPr>
        <p:spPr bwMode="auto">
          <a:xfrm>
            <a:off x="683568" y="1474912"/>
            <a:ext cx="777686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mj-lt"/>
                <a:ea typeface="Times New Roman" pitchFamily="18" charset="0"/>
                <a:cs typeface="Tahoma" pitchFamily="34" charset="0"/>
              </a:rPr>
              <a:t>В миропонимании славян – это три мира, где живут люди, духи и Боги. </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smtClean="0">
              <a:latin typeface="+mj-lt"/>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mj-lt"/>
                <a:ea typeface="Times New Roman" pitchFamily="18" charset="0"/>
                <a:cs typeface="Tahoma" pitchFamily="34" charset="0"/>
              </a:rPr>
              <a:t>Явь — наш видимый мир, в котором мы пребываем в физическом теле, который также называют плотным;</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smtClean="0">
              <a:latin typeface="+mj-lt"/>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mj-lt"/>
                <a:ea typeface="Times New Roman" pitchFamily="18" charset="0"/>
                <a:cs typeface="Tahoma" pitchFamily="34" charset="0"/>
              </a:rPr>
              <a:t>Навь – загробный мир, где живут духи, души людей после смерти и другие существа; </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smtClean="0">
              <a:latin typeface="+mj-lt"/>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mj-lt"/>
                <a:ea typeface="Times New Roman" pitchFamily="18" charset="0"/>
                <a:cs typeface="Tahoma" pitchFamily="34" charset="0"/>
              </a:rPr>
              <a:t>Правь – мир, где живут высшие , светлые Боги, кроме того, Правь – это законы мироздания и законы человеческие, данные нам нашими Богами.</a:t>
            </a:r>
            <a:endParaRPr kumimoji="0" lang="ru-RU" sz="2000" b="1" i="0" u="none" strike="noStrike" cap="none" normalizeH="0" baseline="0" dirty="0" smtClean="0">
              <a:ln>
                <a:noFill/>
              </a:ln>
              <a:effectLst/>
              <a:latin typeface="+mj-l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16</a:t>
            </a:fld>
            <a:endParaRPr lang="ru-RU"/>
          </a:p>
        </p:txBody>
      </p:sp>
      <p:sp>
        <p:nvSpPr>
          <p:cNvPr id="88065" name="Rectangle 1"/>
          <p:cNvSpPr>
            <a:spLocks noChangeArrowheads="1"/>
          </p:cNvSpPr>
          <p:nvPr/>
        </p:nvSpPr>
        <p:spPr bwMode="auto">
          <a:xfrm>
            <a:off x="395536" y="986246"/>
            <a:ext cx="842493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2400" b="1" dirty="0" smtClean="0">
                <a:latin typeface="Times New Roman" pitchFamily="18" charset="0"/>
                <a:ea typeface="Calibri" pitchFamily="34" charset="0"/>
                <a:cs typeface="Times New Roman" pitchFamily="18" charset="0"/>
              </a:rPr>
              <a:t>Следует</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разделять: </a:t>
            </a:r>
            <a:r>
              <a:rPr lang="ru-RU" sz="2400" b="1" dirty="0" smtClean="0">
                <a:latin typeface="Times New Roman" pitchFamily="18" charset="0"/>
                <a:ea typeface="Calibri" pitchFamily="34"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вневременную» национальную идею,</a:t>
            </a:r>
            <a:endPar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 есть непреходящий смысл ее существования и конкретные ее  преломления и интерпретации, вытекающие из проблем и задач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момента</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Итак, вневременная национальная идея России - это идея </a:t>
            </a:r>
            <a:endParaRPr kumimoji="0" lang="en-US" sz="2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3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праведного или идеального общества</a:t>
            </a:r>
            <a:r>
              <a:rPr kumimoji="0" lang="ru-RU" sz="2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устроения жизни </a:t>
            </a:r>
            <a:endParaRPr kumimoji="0" lang="en-US" sz="2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общества сообразно</a:t>
            </a:r>
            <a:r>
              <a:rPr kumimoji="0" lang="en-US" sz="2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Божественному промыслу, идея </a:t>
            </a:r>
            <a:r>
              <a:rPr kumimoji="0" lang="ru-RU" sz="23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Царства Божия на Земле</a:t>
            </a:r>
            <a:r>
              <a:rPr kumimoji="0" lang="ru-RU" sz="2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идея </a:t>
            </a:r>
            <a:r>
              <a:rPr kumimoji="0" lang="ru-RU" sz="23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возвращения Золотого века</a:t>
            </a:r>
            <a:r>
              <a:rPr kumimoji="0" lang="ru-RU" sz="2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любви и гармонии (можно взять любой вариант или все вместе).</a:t>
            </a:r>
            <a:r>
              <a:rPr kumimoji="0" lang="ru-RU" sz="2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Конкретная афористичная формулировка национальной идеи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может быть и иной:</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построение общества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разумократии</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духовности</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Заголовок 1"/>
          <p:cNvSpPr>
            <a:spLocks noGrp="1"/>
          </p:cNvSpPr>
          <p:nvPr>
            <p:ph type="title"/>
          </p:nvPr>
        </p:nvSpPr>
        <p:spPr>
          <a:xfrm>
            <a:off x="1763688" y="0"/>
            <a:ext cx="5760640" cy="914400"/>
          </a:xfrm>
          <a:gradFill>
            <a:gsLst>
              <a:gs pos="90000">
                <a:srgbClr val="A9EEF5"/>
              </a:gs>
              <a:gs pos="90000">
                <a:srgbClr val="A9EEF5"/>
              </a:gs>
              <a:gs pos="53000">
                <a:srgbClr val="D4DEFF"/>
              </a:gs>
              <a:gs pos="83000">
                <a:srgbClr val="D4DEFF"/>
              </a:gs>
              <a:gs pos="100000">
                <a:srgbClr val="96AB94"/>
              </a:gs>
            </a:gsLst>
            <a:lin ang="16200000" scaled="0"/>
          </a:gradFill>
        </p:spPr>
        <p:txBody>
          <a:bodyPr>
            <a:normAutofit/>
          </a:bodyPr>
          <a:lstStyle/>
          <a:p>
            <a:pPr algn="ctr"/>
            <a:r>
              <a:rPr lang="ru-RU" sz="3600" b="1" dirty="0" smtClean="0">
                <a:solidFill>
                  <a:schemeClr val="tx1"/>
                </a:solidFill>
                <a:latin typeface="Times New Roman" pitchFamily="18" charset="0"/>
                <a:ea typeface="Calibri" pitchFamily="34" charset="0"/>
                <a:cs typeface="Times New Roman" pitchFamily="18" charset="0"/>
              </a:rPr>
              <a:t>Национальная идея</a:t>
            </a:r>
            <a:endParaRPr lang="ru-RU"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17</a:t>
            </a:fld>
            <a:endParaRPr lang="ru-RU"/>
          </a:p>
        </p:txBody>
      </p:sp>
      <p:sp>
        <p:nvSpPr>
          <p:cNvPr id="90113" name="Rectangle 1"/>
          <p:cNvSpPr>
            <a:spLocks noChangeArrowheads="1"/>
          </p:cNvSpPr>
          <p:nvPr/>
        </p:nvSpPr>
        <p:spPr bwMode="auto">
          <a:xfrm>
            <a:off x="539552" y="577280"/>
            <a:ext cx="8208912" cy="59016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29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Сегодня, когда мир стоит на краю гибели, а определенные силы в нем стремятся уничтожить Россию как можно быстрее - актуальная формулировка национальной идеи (России) такова:</a:t>
            </a:r>
          </a:p>
          <a:p>
            <a:pPr marL="0" marR="0" lvl="0" indent="0" algn="l" defTabSz="914400" rtl="0" eaLnBrk="1" fontAlgn="base" latinLnBrk="0" hangingPunct="1">
              <a:lnSpc>
                <a:spcPts val="29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ts val="2900"/>
              </a:lnSpc>
              <a:spcBef>
                <a:spcPts val="600"/>
              </a:spcBef>
              <a:spcAft>
                <a:spcPts val="600"/>
              </a:spcAft>
              <a:buClrTx/>
              <a:buSzTx/>
              <a:buFontTx/>
              <a:buNone/>
              <a:tabLst/>
            </a:pPr>
            <a:r>
              <a:rPr kumimoji="0" lang="ru-RU"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Возглавить выход человечества из </a:t>
            </a:r>
            <a:r>
              <a:rPr kumimoji="0" lang="ru-RU"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цивилизационного</a:t>
            </a:r>
            <a:r>
              <a:rPr kumimoji="0" lang="ru-RU"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тупика паразитического, </a:t>
            </a:r>
            <a:r>
              <a:rPr kumimoji="0" lang="ru-RU"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финансократического</a:t>
            </a:r>
            <a:r>
              <a:rPr kumimoji="0" lang="ru-RU"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бездуховного </a:t>
            </a:r>
            <a:r>
              <a:rPr kumimoji="0" lang="ru-RU" sz="2800" b="1"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развития</a:t>
            </a:r>
            <a:r>
              <a:rPr kumimoji="0" lang="ru-RU" sz="2800" b="1"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основе перехода к эволюции, ориентированной на гармоничное развитие общества и личности, на реализацию своих наилучших потенций, на повышение качества жизни в глубоком его понимании.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ts val="2900"/>
              </a:lnSpc>
              <a:spcBef>
                <a:spcPts val="600"/>
              </a:spcBef>
              <a:spcAft>
                <a:spcPts val="60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Научная и духовная основы для этого имеются </a:t>
            </a:r>
            <a:r>
              <a:rPr kumimoji="0" lang="ru-RU"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нужно, чтобы они были восприняты обществом.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14" name="Rectangle 2"/>
          <p:cNvSpPr>
            <a:spLocks noChangeArrowheads="1"/>
          </p:cNvSpPr>
          <p:nvPr/>
        </p:nvSpPr>
        <p:spPr bwMode="auto">
          <a:xfrm>
            <a:off x="0" y="45720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Заголовок 1"/>
          <p:cNvSpPr>
            <a:spLocks noGrp="1"/>
          </p:cNvSpPr>
          <p:nvPr>
            <p:ph type="title"/>
          </p:nvPr>
        </p:nvSpPr>
        <p:spPr>
          <a:xfrm>
            <a:off x="1187624" y="0"/>
            <a:ext cx="7128792" cy="692696"/>
          </a:xfrm>
          <a:gradFill>
            <a:gsLst>
              <a:gs pos="90000">
                <a:srgbClr val="A9EEF5"/>
              </a:gs>
              <a:gs pos="90000">
                <a:srgbClr val="A9EEF5"/>
              </a:gs>
              <a:gs pos="53000">
                <a:srgbClr val="D4DEFF"/>
              </a:gs>
              <a:gs pos="83000">
                <a:srgbClr val="D4DEFF"/>
              </a:gs>
              <a:gs pos="100000">
                <a:srgbClr val="96AB94"/>
              </a:gs>
            </a:gsLst>
            <a:lin ang="16200000" scaled="0"/>
          </a:gradFill>
        </p:spPr>
        <p:txBody>
          <a:bodyPr>
            <a:normAutofit/>
          </a:bodyPr>
          <a:lstStyle/>
          <a:p>
            <a:pPr algn="ctr"/>
            <a:r>
              <a:rPr lang="ru-RU" sz="3600" b="1" dirty="0" smtClean="0">
                <a:solidFill>
                  <a:schemeClr val="tx1"/>
                </a:solidFill>
                <a:latin typeface="Times New Roman" pitchFamily="18" charset="0"/>
                <a:ea typeface="Calibri" pitchFamily="34" charset="0"/>
                <a:cs typeface="Times New Roman" pitchFamily="18" charset="0"/>
              </a:rPr>
              <a:t>Национальная идея</a:t>
            </a:r>
            <a:endParaRPr lang="ru-RU"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548680"/>
          </a:xfrm>
        </p:spPr>
        <p:txBody>
          <a:bodyPr>
            <a:normAutofit/>
          </a:bodyPr>
          <a:lstStyle/>
          <a:p>
            <a:r>
              <a:rPr lang="ru-RU" sz="2400" b="1" dirty="0" smtClean="0"/>
              <a:t>Что делать?</a:t>
            </a:r>
            <a:endParaRPr lang="ru-RU" sz="2400" b="1"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18</a:t>
            </a:fld>
            <a:endParaRPr lang="ru-RU"/>
          </a:p>
        </p:txBody>
      </p:sp>
      <p:pic>
        <p:nvPicPr>
          <p:cNvPr id="125955" name="Picture 3"/>
          <p:cNvPicPr>
            <a:picLocks noChangeAspect="1" noChangeArrowheads="1"/>
          </p:cNvPicPr>
          <p:nvPr/>
        </p:nvPicPr>
        <p:blipFill>
          <a:blip r:embed="rId2" cstate="print"/>
          <a:srcRect/>
          <a:stretch>
            <a:fillRect/>
          </a:stretch>
        </p:blipFill>
        <p:spPr bwMode="auto">
          <a:xfrm>
            <a:off x="-123825" y="533400"/>
            <a:ext cx="9391650" cy="613596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Концептуальная власть </a:t>
            </a:r>
            <a:br>
              <a:rPr lang="ru-RU" i="1" dirty="0" smtClean="0"/>
            </a:br>
            <a:endParaRPr lang="ru-RU"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19</a:t>
            </a:fld>
            <a:endParaRPr lang="ru-RU" dirty="0"/>
          </a:p>
        </p:txBody>
      </p:sp>
      <p:sp>
        <p:nvSpPr>
          <p:cNvPr id="4" name="Прямоугольник 3"/>
          <p:cNvSpPr/>
          <p:nvPr/>
        </p:nvSpPr>
        <p:spPr>
          <a:xfrm>
            <a:off x="611560" y="1443840"/>
            <a:ext cx="7632848" cy="2862322"/>
          </a:xfrm>
          <a:prstGeom prst="rect">
            <a:avLst/>
          </a:prstGeom>
        </p:spPr>
        <p:txBody>
          <a:bodyPr wrap="square">
            <a:spAutoFit/>
          </a:bodyPr>
          <a:lstStyle/>
          <a:p>
            <a:r>
              <a:rPr lang="ru-RU" b="1" i="1" dirty="0" smtClean="0"/>
              <a:t>Концептуальная власть </a:t>
            </a:r>
          </a:p>
          <a:p>
            <a:r>
              <a:rPr lang="ru-RU" b="1" i="1" dirty="0" smtClean="0"/>
              <a:t>это власть над обществом самой концепции как совокупности идей, выражающих цели жизни общества, пути и средства их достижения, носителями которых (как осознанно, так и безсознательно) является само общество, безотносительно к тому: есть в обществе концептуально властные люди, какова их доля в его составе и какие концепции они развивают и поддерживают; либо же общество составляют концептуально безвластные заложники тех или иных концепций</a:t>
            </a:r>
            <a:r>
              <a:rPr lang="ru-RU" b="1" dirty="0" smtClean="0"/>
              <a:t>. </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a:t>
            </a:fld>
            <a:endParaRPr lang="ru-RU"/>
          </a:p>
        </p:txBody>
      </p:sp>
      <p:pic>
        <p:nvPicPr>
          <p:cNvPr id="1026" name="Picture 2"/>
          <p:cNvPicPr>
            <a:picLocks noChangeAspect="1" noChangeArrowheads="1"/>
          </p:cNvPicPr>
          <p:nvPr/>
        </p:nvPicPr>
        <p:blipFill>
          <a:blip r:embed="rId3" cstate="print"/>
          <a:srcRect/>
          <a:stretch>
            <a:fillRect/>
          </a:stretch>
        </p:blipFill>
        <p:spPr bwMode="auto">
          <a:xfrm>
            <a:off x="1" y="-171400"/>
            <a:ext cx="9144000" cy="6264696"/>
          </a:xfrm>
          <a:prstGeom prst="rect">
            <a:avLst/>
          </a:prstGeom>
          <a:noFill/>
          <a:ln w="9525">
            <a:noFill/>
            <a:miter lim="800000"/>
            <a:headEnd/>
            <a:tailEnd/>
          </a:ln>
        </p:spPr>
      </p:pic>
      <p:cxnSp>
        <p:nvCxnSpPr>
          <p:cNvPr id="10" name="Прямая соединительная линия 9"/>
          <p:cNvCxnSpPr/>
          <p:nvPr/>
        </p:nvCxnSpPr>
        <p:spPr>
          <a:xfrm>
            <a:off x="5724128" y="6237312"/>
            <a:ext cx="2304256" cy="0"/>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611560" y="6309320"/>
            <a:ext cx="46805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20</a:t>
            </a:fld>
            <a:endParaRPr lang="ru-RU"/>
          </a:p>
        </p:txBody>
      </p:sp>
      <p:sp>
        <p:nvSpPr>
          <p:cNvPr id="1025" name="Rectangle 1"/>
          <p:cNvSpPr>
            <a:spLocks noChangeArrowheads="1"/>
          </p:cNvSpPr>
          <p:nvPr/>
        </p:nvSpPr>
        <p:spPr bwMode="auto">
          <a:xfrm>
            <a:off x="611560" y="1125325"/>
            <a:ext cx="799288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Национальная идея </a:t>
            </a:r>
            <a:r>
              <a:rPr kumimoji="0" lang="ru-RU" sz="28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смысл существования нации</a:t>
            </a:r>
            <a:endPar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Русский философ В. Соловьев в статье </a:t>
            </a:r>
            <a:r>
              <a:rPr kumimoji="0" lang="ru-RU" sz="28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Русская идея</a:t>
            </a:r>
            <a:r>
              <a:rPr kumimoji="0" lang="ru-RU" sz="28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сформулировал это так:</a:t>
            </a:r>
            <a:r>
              <a:rPr kumimoji="0" lang="ru-RU"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идея нации есть не то, что она сама думает о себе во времени, но то, что Бог думает о ней в вечности</a:t>
            </a:r>
            <a:r>
              <a:rPr kumimoji="0" lang="ru-RU" sz="2800" b="1"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Национальная идея России </a:t>
            </a:r>
            <a:r>
              <a:rPr kumimoji="0" lang="ru-RU"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наднациональна</a:t>
            </a: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глобальна во всех смыслах, это мессианская идея.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Заголовок 1"/>
          <p:cNvSpPr>
            <a:spLocks noGrp="1"/>
          </p:cNvSpPr>
          <p:nvPr>
            <p:ph type="title"/>
          </p:nvPr>
        </p:nvSpPr>
        <p:spPr>
          <a:xfrm>
            <a:off x="1547664" y="228600"/>
            <a:ext cx="6264696" cy="914400"/>
          </a:xfrm>
          <a:gradFill>
            <a:gsLst>
              <a:gs pos="16000">
                <a:srgbClr val="A9EEF5">
                  <a:alpha val="82000"/>
                </a:srgbClr>
              </a:gs>
              <a:gs pos="53000">
                <a:srgbClr val="D4DEFF"/>
              </a:gs>
              <a:gs pos="83000">
                <a:srgbClr val="D4DEFF"/>
              </a:gs>
              <a:gs pos="100000">
                <a:srgbClr val="96AB94"/>
              </a:gs>
            </a:gsLst>
            <a:lin ang="16200000" scaled="0"/>
          </a:gradFill>
        </p:spPr>
        <p:txBody>
          <a:bodyPr>
            <a:normAutofit/>
          </a:bodyPr>
          <a:lstStyle/>
          <a:p>
            <a:pPr algn="ctr"/>
            <a:r>
              <a:rPr lang="ru-RU" sz="3600" b="1" dirty="0" smtClean="0">
                <a:solidFill>
                  <a:schemeClr val="tx1"/>
                </a:solidFill>
                <a:latin typeface="Times New Roman" pitchFamily="18" charset="0"/>
                <a:ea typeface="Calibri" pitchFamily="34" charset="0"/>
                <a:cs typeface="Times New Roman" pitchFamily="18" charset="0"/>
              </a:rPr>
              <a:t>Национальная идея</a:t>
            </a:r>
            <a:endParaRPr lang="ru-RU"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21</a:t>
            </a:fld>
            <a:endParaRPr lang="ru-RU"/>
          </a:p>
        </p:txBody>
      </p:sp>
      <p:sp>
        <p:nvSpPr>
          <p:cNvPr id="89089" name="Rectangle 1"/>
          <p:cNvSpPr>
            <a:spLocks noChangeArrowheads="1"/>
          </p:cNvSpPr>
          <p:nvPr/>
        </p:nvSpPr>
        <p:spPr bwMode="auto">
          <a:xfrm>
            <a:off x="611560" y="620688"/>
            <a:ext cx="799288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eaLnBrk="0" hangingPunct="0"/>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Известные из истории формулы</a:t>
            </a:r>
            <a:r>
              <a:rPr lang="en-US" sz="2800" dirty="0" smtClean="0">
                <a:latin typeface="Times New Roman" pitchFamily="18" charset="0"/>
                <a:ea typeface="Calibri" pitchFamily="34" charset="0"/>
                <a:cs typeface="Times New Roman" pitchFamily="18" charset="0"/>
              </a:rPr>
              <a:t>: </a:t>
            </a:r>
          </a:p>
          <a:p>
            <a:pPr eaLnBrk="0" hangingPunct="0"/>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«Москва – третий Рим», «Святая Русь», «Построение коммунизма» это - на сущностном уровне – попытки уловить и выразить одно и то же содержание исходя из представлений соответствующей эпохи</a:t>
            </a:r>
            <a:r>
              <a:rPr kumimoji="0" lang="ru-RU" sz="2800" b="0" i="0" u="none" strike="noStrike" cap="none" normalizeH="0" baseline="0" dirty="0" smtClean="0">
                <a:ln>
                  <a:noFill/>
                </a:ln>
                <a:solidFill>
                  <a:schemeClr val="tx1"/>
                </a:solidFill>
                <a:effectLst/>
                <a:latin typeface="Arial"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eaLnBrk="0" hangingPunct="0"/>
            <a:endParaRPr lang="en-US" sz="2800" dirty="0" smtClean="0">
              <a:latin typeface="Arial" pitchFamily="34" charset="0"/>
              <a:ea typeface="Calibri" pitchFamily="34" charset="0"/>
              <a:cs typeface="Arial" pitchFamily="34" charset="0"/>
            </a:endParaRPr>
          </a:p>
          <a:p>
            <a:pPr eaLnBrk="0" hangingPunct="0"/>
            <a:r>
              <a:rPr lang="ru-RU" sz="2800" dirty="0" smtClean="0">
                <a:latin typeface="Times New Roman" pitchFamily="18" charset="0"/>
                <a:ea typeface="Calibri" pitchFamily="34" charset="0"/>
                <a:cs typeface="Times New Roman" pitchFamily="18" charset="0"/>
              </a:rPr>
              <a:t>В конкретно-исторических условиях эта формулировка может и должна </a:t>
            </a:r>
            <a:r>
              <a:rPr lang="ru-RU" sz="2800" dirty="0" smtClean="0">
                <a:latin typeface="Calibri"/>
                <a:ea typeface="Calibri" pitchFamily="34" charset="0"/>
                <a:cs typeface="Times New Roman" pitchFamily="18" charset="0"/>
              </a:rPr>
              <a:t>«</a:t>
            </a:r>
            <a:r>
              <a:rPr lang="ru-RU" sz="2800" dirty="0" smtClean="0">
                <a:latin typeface="Times New Roman" pitchFamily="18" charset="0"/>
                <a:ea typeface="Calibri" pitchFamily="34" charset="0"/>
                <a:cs typeface="Times New Roman" pitchFamily="18" charset="0"/>
              </a:rPr>
              <a:t>приземляться</a:t>
            </a:r>
            <a:r>
              <a:rPr lang="ru-RU" sz="2800" dirty="0" smtClean="0">
                <a:latin typeface="Calibri"/>
                <a:ea typeface="Calibri" pitchFamily="34" charset="0"/>
                <a:cs typeface="Times New Roman" pitchFamily="18" charset="0"/>
              </a:rPr>
              <a:t>»</a:t>
            </a:r>
            <a:r>
              <a:rPr lang="ru-RU" sz="2800" dirty="0" smtClean="0">
                <a:latin typeface="Times New Roman" pitchFamily="18" charset="0"/>
                <a:ea typeface="Calibri" pitchFamily="34" charset="0"/>
                <a:cs typeface="Times New Roman" pitchFamily="18" charset="0"/>
              </a:rPr>
              <a:t> и уточняться, исходя из того, насколько велико отклонение от воплощения идеи праведного общества.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Заголовок 1"/>
          <p:cNvSpPr>
            <a:spLocks noGrp="1"/>
          </p:cNvSpPr>
          <p:nvPr>
            <p:ph type="title"/>
          </p:nvPr>
        </p:nvSpPr>
        <p:spPr>
          <a:xfrm>
            <a:off x="1763688" y="0"/>
            <a:ext cx="5760640" cy="914400"/>
          </a:xfrm>
          <a:gradFill>
            <a:gsLst>
              <a:gs pos="90000">
                <a:srgbClr val="A9EEF5"/>
              </a:gs>
              <a:gs pos="90000">
                <a:srgbClr val="A9EEF5"/>
              </a:gs>
              <a:gs pos="53000">
                <a:srgbClr val="D4DEFF"/>
              </a:gs>
              <a:gs pos="83000">
                <a:srgbClr val="D4DEFF"/>
              </a:gs>
              <a:gs pos="100000">
                <a:srgbClr val="96AB94"/>
              </a:gs>
            </a:gsLst>
            <a:lin ang="16200000" scaled="0"/>
          </a:gradFill>
        </p:spPr>
        <p:txBody>
          <a:bodyPr>
            <a:normAutofit/>
          </a:bodyPr>
          <a:lstStyle/>
          <a:p>
            <a:pPr algn="ctr"/>
            <a:r>
              <a:rPr lang="ru-RU" sz="3600" b="1" dirty="0" smtClean="0">
                <a:solidFill>
                  <a:schemeClr val="tx1"/>
                </a:solidFill>
                <a:latin typeface="Times New Roman" pitchFamily="18" charset="0"/>
                <a:ea typeface="Calibri" pitchFamily="34" charset="0"/>
                <a:cs typeface="Times New Roman" pitchFamily="18" charset="0"/>
              </a:rPr>
              <a:t>Национальная идея</a:t>
            </a:r>
            <a:endParaRPr lang="ru-RU"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22</a:t>
            </a:fld>
            <a:endParaRPr lang="ru-RU"/>
          </a:p>
        </p:txBody>
      </p:sp>
      <p:sp>
        <p:nvSpPr>
          <p:cNvPr id="91137" name="Rectangle 1"/>
          <p:cNvSpPr>
            <a:spLocks noChangeArrowheads="1"/>
          </p:cNvSpPr>
          <p:nvPr/>
        </p:nvSpPr>
        <p:spPr bwMode="auto">
          <a:xfrm>
            <a:off x="539552" y="968678"/>
            <a:ext cx="8136904"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Национальная идея, точнее, ее осознание, принятие сегодня необходима России, иначе в отношении нас будет продолжаться реализация </a:t>
            </a:r>
            <a:r>
              <a:rPr kumimoji="0" lang="ru-RU" sz="27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глобализаторской</a:t>
            </a:r>
            <a:r>
              <a:rPr kumimoji="0" lang="ru-RU" sz="2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идеи паразитов-эксплуататоров: частных печатников долларов ФРС, контролирующих и все международные финансовые институты и администрацию США.</a:t>
            </a:r>
            <a:endParaRPr kumimoji="0" lang="en-US" sz="2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700" b="1" i="0" u="sng" strike="noStrike" cap="none" normalizeH="0" baseline="0" dirty="0" smtClean="0">
                <a:ln>
                  <a:noFill/>
                </a:ln>
                <a:solidFill>
                  <a:schemeClr val="tx1"/>
                </a:solidFill>
                <a:effectLst/>
                <a:latin typeface="Times New Roman CYR" charset="-52"/>
                <a:ea typeface="Calibri" pitchFamily="34" charset="0"/>
                <a:cs typeface="Times New Roman" pitchFamily="18" charset="0"/>
              </a:rPr>
              <a:t>Русская мечта</a:t>
            </a:r>
            <a:r>
              <a:rPr kumimoji="0" lang="ru-RU" sz="2700" b="0" i="0" u="sng" strike="noStrike" cap="none" normalizeH="0" baseline="0" dirty="0" smtClean="0">
                <a:ln>
                  <a:noFill/>
                </a:ln>
                <a:solidFill>
                  <a:schemeClr val="tx1"/>
                </a:solidFill>
                <a:effectLst/>
                <a:latin typeface="Times New Roman CYR" charset="-52"/>
                <a:ea typeface="Calibri" pitchFamily="34" charset="0"/>
                <a:cs typeface="Times New Roman" pitchFamily="18" charset="0"/>
              </a:rPr>
              <a:t> является производной от </a:t>
            </a:r>
            <a:r>
              <a:rPr kumimoji="0" lang="ru-RU" sz="2700" b="1" i="1" u="sng" strike="noStrike" cap="none" normalizeH="0" baseline="0" dirty="0" smtClean="0">
                <a:ln>
                  <a:noFill/>
                </a:ln>
                <a:solidFill>
                  <a:schemeClr val="tx1"/>
                </a:solidFill>
                <a:effectLst/>
                <a:latin typeface="Times New Roman CYR" charset="-52"/>
                <a:ea typeface="Calibri" pitchFamily="34" charset="0"/>
                <a:cs typeface="Times New Roman" pitchFamily="18" charset="0"/>
              </a:rPr>
              <a:t>Национальной Идеи</a:t>
            </a:r>
            <a:r>
              <a:rPr kumimoji="0" lang="ru-RU" sz="2700" b="0" i="0" u="sng" strike="noStrike" cap="none" normalizeH="0" baseline="0" dirty="0" smtClean="0">
                <a:ln>
                  <a:noFill/>
                </a:ln>
                <a:solidFill>
                  <a:schemeClr val="tx1"/>
                </a:solidFill>
                <a:effectLst/>
                <a:latin typeface="Times New Roman CYR" charset="-52"/>
                <a:ea typeface="Calibri" pitchFamily="34" charset="0"/>
                <a:cs typeface="Times New Roman" pitchFamily="18" charset="0"/>
              </a:rPr>
              <a:t>.</a:t>
            </a:r>
            <a:r>
              <a:rPr kumimoji="0" lang="ru-RU" sz="2700" b="0" i="0" u="none" strike="noStrike" cap="none" normalizeH="0" baseline="0" dirty="0" smtClean="0">
                <a:ln>
                  <a:noFill/>
                </a:ln>
                <a:solidFill>
                  <a:schemeClr val="tx1"/>
                </a:solidFill>
                <a:effectLst/>
                <a:latin typeface="Times New Roman CYR" charset="-52"/>
                <a:ea typeface="Calibri" pitchFamily="34" charset="0"/>
                <a:cs typeface="Times New Roman" pitchFamily="18" charset="0"/>
              </a:rPr>
              <a:t> Иерархически выше стоит </a:t>
            </a:r>
            <a:r>
              <a:rPr kumimoji="0" lang="ru-RU" sz="2700" b="1" i="1" u="none" strike="noStrike" cap="none" normalizeH="0" baseline="0" dirty="0" smtClean="0">
                <a:ln>
                  <a:noFill/>
                </a:ln>
                <a:solidFill>
                  <a:schemeClr val="tx1"/>
                </a:solidFill>
                <a:effectLst/>
                <a:latin typeface="Times New Roman CYR" charset="-52"/>
                <a:ea typeface="Calibri" pitchFamily="34" charset="0"/>
                <a:cs typeface="Times New Roman" pitchFamily="18" charset="0"/>
              </a:rPr>
              <a:t>Национальная Идея</a:t>
            </a:r>
            <a:r>
              <a:rPr kumimoji="0" lang="ru-RU" sz="2700" b="0" i="0" u="none" strike="noStrike" cap="none" normalizeH="0" baseline="0" dirty="0" smtClean="0">
                <a:ln>
                  <a:noFill/>
                </a:ln>
                <a:solidFill>
                  <a:schemeClr val="tx1"/>
                </a:solidFill>
                <a:effectLst/>
                <a:latin typeface="Times New Roman CYR" charset="-52"/>
                <a:ea typeface="Calibri" pitchFamily="34" charset="0"/>
                <a:cs typeface="Times New Roman" pitchFamily="18" charset="0"/>
              </a:rPr>
              <a:t>, которая и определяет </a:t>
            </a:r>
            <a:r>
              <a:rPr kumimoji="0" lang="ru-RU" sz="2700" b="1" i="0" u="none" strike="noStrike" cap="none" normalizeH="0" baseline="0" dirty="0" smtClean="0">
                <a:ln>
                  <a:noFill/>
                </a:ln>
                <a:solidFill>
                  <a:schemeClr val="tx1"/>
                </a:solidFill>
                <a:effectLst/>
                <a:latin typeface="Times New Roman CYR" charset="-52"/>
                <a:ea typeface="Calibri" pitchFamily="34" charset="0"/>
                <a:cs typeface="Times New Roman" pitchFamily="18" charset="0"/>
              </a:rPr>
              <a:t>Русскую мечту</a:t>
            </a:r>
            <a:r>
              <a:rPr kumimoji="0" lang="ru-RU" sz="2700" b="0" i="0" u="none" strike="noStrike" cap="none" normalizeH="0" baseline="0" dirty="0" smtClean="0">
                <a:ln>
                  <a:noFill/>
                </a:ln>
                <a:solidFill>
                  <a:schemeClr val="tx1"/>
                </a:solidFill>
                <a:effectLst/>
                <a:latin typeface="Times New Roman CYR" charset="-52"/>
                <a:ea typeface="Calibri" pitchFamily="34" charset="0"/>
                <a:cs typeface="Times New Roman" pitchFamily="18" charset="0"/>
              </a:rPr>
              <a:t>. В идеале </a:t>
            </a:r>
            <a:r>
              <a:rPr kumimoji="0" lang="ru-RU" sz="2700" b="1" i="0" u="none" strike="noStrike" cap="none" normalizeH="0" baseline="0" dirty="0" smtClean="0">
                <a:ln>
                  <a:noFill/>
                </a:ln>
                <a:solidFill>
                  <a:schemeClr val="tx1"/>
                </a:solidFill>
                <a:effectLst/>
                <a:latin typeface="Times New Roman CYR" charset="-52"/>
                <a:ea typeface="Calibri" pitchFamily="34" charset="0"/>
                <a:cs typeface="Times New Roman" pitchFamily="18" charset="0"/>
              </a:rPr>
              <a:t>Русская мечта</a:t>
            </a:r>
            <a:r>
              <a:rPr kumimoji="0" lang="ru-RU" sz="2700" b="0" i="0" u="none" strike="noStrike" cap="none" normalizeH="0" baseline="0" dirty="0" smtClean="0">
                <a:ln>
                  <a:noFill/>
                </a:ln>
                <a:solidFill>
                  <a:schemeClr val="tx1"/>
                </a:solidFill>
                <a:effectLst/>
                <a:latin typeface="Times New Roman CYR" charset="-52"/>
                <a:ea typeface="Calibri" pitchFamily="34" charset="0"/>
                <a:cs typeface="Times New Roman" pitchFamily="18" charset="0"/>
              </a:rPr>
              <a:t> это мечта о воплощении </a:t>
            </a:r>
            <a:r>
              <a:rPr kumimoji="0" lang="ru-RU" sz="2700" b="1" i="1" u="none" strike="noStrike" cap="none" normalizeH="0" baseline="0" dirty="0" smtClean="0">
                <a:ln>
                  <a:noFill/>
                </a:ln>
                <a:solidFill>
                  <a:schemeClr val="tx1"/>
                </a:solidFill>
                <a:effectLst/>
                <a:latin typeface="Times New Roman CYR" charset="-52"/>
                <a:ea typeface="Calibri" pitchFamily="34" charset="0"/>
                <a:cs typeface="Times New Roman" pitchFamily="18" charset="0"/>
              </a:rPr>
              <a:t>Национальной Идеи</a:t>
            </a:r>
            <a:r>
              <a:rPr kumimoji="0" lang="ru-RU" sz="2700" b="0" i="0" u="none" strike="noStrike" cap="none" normalizeH="0" baseline="0" dirty="0" smtClean="0">
                <a:ln>
                  <a:noFill/>
                </a:ln>
                <a:solidFill>
                  <a:schemeClr val="tx1"/>
                </a:solidFill>
                <a:effectLst/>
                <a:latin typeface="Times New Roman CYR" charset="-52"/>
                <a:ea typeface="Calibri" pitchFamily="34" charset="0"/>
                <a:cs typeface="Times New Roman" pitchFamily="18" charset="0"/>
              </a:rPr>
              <a:t> в жизнь.</a:t>
            </a:r>
            <a:endParaRPr kumimoji="0" lang="ru-RU" sz="27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Заголовок 1"/>
          <p:cNvSpPr>
            <a:spLocks noGrp="1"/>
          </p:cNvSpPr>
          <p:nvPr>
            <p:ph type="title"/>
          </p:nvPr>
        </p:nvSpPr>
        <p:spPr>
          <a:xfrm>
            <a:off x="1187624" y="0"/>
            <a:ext cx="7128792" cy="692696"/>
          </a:xfrm>
          <a:gradFill>
            <a:gsLst>
              <a:gs pos="90000">
                <a:srgbClr val="A9EEF5"/>
              </a:gs>
              <a:gs pos="90000">
                <a:srgbClr val="A9EEF5"/>
              </a:gs>
              <a:gs pos="53000">
                <a:srgbClr val="D4DEFF"/>
              </a:gs>
              <a:gs pos="83000">
                <a:srgbClr val="D4DEFF"/>
              </a:gs>
              <a:gs pos="100000">
                <a:srgbClr val="96AB94"/>
              </a:gs>
            </a:gsLst>
            <a:lin ang="16200000" scaled="0"/>
          </a:gradFill>
        </p:spPr>
        <p:txBody>
          <a:bodyPr>
            <a:normAutofit/>
          </a:bodyPr>
          <a:lstStyle/>
          <a:p>
            <a:pPr algn="ctr"/>
            <a:r>
              <a:rPr lang="ru-RU" sz="3600" b="1" dirty="0" smtClean="0">
                <a:solidFill>
                  <a:schemeClr val="tx1"/>
                </a:solidFill>
                <a:latin typeface="Times New Roman" pitchFamily="18" charset="0"/>
                <a:ea typeface="Calibri" pitchFamily="34" charset="0"/>
                <a:cs typeface="Times New Roman" pitchFamily="18" charset="0"/>
              </a:rPr>
              <a:t>Национальная идея</a:t>
            </a:r>
            <a:endParaRPr lang="ru-RU"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23</a:t>
            </a:fld>
            <a:endParaRPr lang="ru-RU"/>
          </a:p>
        </p:txBody>
      </p:sp>
      <p:sp>
        <p:nvSpPr>
          <p:cNvPr id="76801" name="Rectangle 1"/>
          <p:cNvSpPr>
            <a:spLocks noChangeArrowheads="1"/>
          </p:cNvSpPr>
          <p:nvPr/>
        </p:nvSpPr>
        <p:spPr bwMode="auto">
          <a:xfrm>
            <a:off x="611560" y="1301280"/>
            <a:ext cx="799288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000" dirty="0" smtClean="0">
                <a:latin typeface="Times New Roman" pitchFamily="18" charset="0"/>
                <a:ea typeface="Calibri" pitchFamily="34" charset="0"/>
                <a:cs typeface="Times New Roman" pitchFamily="18" charset="0"/>
              </a:rPr>
              <a:t>Д</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ревние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архетипические</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свойства,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Русский дух</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не как абстракция, а как реальное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энерго-информационное</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духовное тело,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эгрегор</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древнего народа, носителя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истотного</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изначального языка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Золотого века</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который сам об этом нам говорит (а мы не слышим):</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ДРУГой это ДРУГ, ЛЮБой ЛЮБ, ЛЮБим, ЛЮБит, Весь МИР это МИР, Весь СВЕТ - это СВЕТ,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ПРАВить</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действовать по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ПРАВде</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сПРАВедливо</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законам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ПРАВи</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язык и народ Золотого века - гармонии и Любви, лада на Земле или ее части (скажем, Гипербореи).</a:t>
            </a:r>
            <a:endPar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Этот язык и народ - его носитель имеют связь с </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Русским духом</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или (в зависимости от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научной\ненаучной</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шклоы</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древним архетипом или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эгрегором</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народа Золотого века (Гиперборейцы? Арии?).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403648" y="404664"/>
            <a:ext cx="7200800" cy="576064"/>
          </a:xfrm>
          <a:gradFill>
            <a:gsLst>
              <a:gs pos="0">
                <a:schemeClr val="accent2">
                  <a:lumMod val="20000"/>
                  <a:lumOff val="80000"/>
                </a:schemeClr>
              </a:gs>
              <a:gs pos="39999">
                <a:srgbClr val="85C2FF"/>
              </a:gs>
              <a:gs pos="70000">
                <a:srgbClr val="C4D6EB"/>
              </a:gs>
              <a:gs pos="100000">
                <a:srgbClr val="FFEBFA"/>
              </a:gs>
            </a:gsLst>
            <a:lin ang="21594000" scaled="0"/>
          </a:gradFill>
        </p:spPr>
        <p:txBody>
          <a:bodyPr>
            <a:noAutofit/>
          </a:bodyPr>
          <a:lstStyle/>
          <a:p>
            <a:pPr lvl="0" algn="ctr"/>
            <a:r>
              <a:rPr lang="ru-RU" b="1" dirty="0" err="1" smtClean="0">
                <a:solidFill>
                  <a:schemeClr val="tx1"/>
                </a:solidFill>
                <a:latin typeface="Georgia" pitchFamily="18" charset="0"/>
                <a:cs typeface="Arial" pitchFamily="34" charset="0"/>
              </a:rPr>
              <a:t>Цивилизационный</a:t>
            </a:r>
            <a:r>
              <a:rPr lang="ru-RU" b="1" dirty="0" smtClean="0">
                <a:solidFill>
                  <a:schemeClr val="tx1"/>
                </a:solidFill>
                <a:latin typeface="Georgia" pitchFamily="18" charset="0"/>
                <a:cs typeface="Arial" pitchFamily="34" charset="0"/>
              </a:rPr>
              <a:t>    тупик</a:t>
            </a:r>
            <a:endParaRPr lang="ru-RU" dirty="0">
              <a:latin typeface="Georgia" pitchFamily="18" charset="0"/>
            </a:endParaRPr>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24</a:t>
            </a:fld>
            <a:endParaRPr lang="ru-RU"/>
          </a:p>
        </p:txBody>
      </p:sp>
      <p:sp>
        <p:nvSpPr>
          <p:cNvPr id="68609" name="Rectangle 1"/>
          <p:cNvSpPr>
            <a:spLocks noChangeArrowheads="1"/>
          </p:cNvSpPr>
          <p:nvPr/>
        </p:nvSpPr>
        <p:spPr bwMode="auto">
          <a:xfrm>
            <a:off x="467544" y="1587570"/>
            <a:ext cx="8424936"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2600" b="1"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Человечество зашло под водительством «западной (библейской) цивилизации» в тупик: </a:t>
            </a:r>
            <a:r>
              <a:rPr kumimoji="0" lang="ru-RU" sz="2600" b="1" i="1"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цивилизационный</a:t>
            </a:r>
            <a:r>
              <a:rPr kumimoji="0" lang="ru-RU" sz="2600" b="1"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парадигмальный, концептуальный. </a:t>
            </a:r>
          </a:p>
          <a:p>
            <a:pPr marL="0" marR="0" lvl="0" indent="0" algn="just" defTabSz="914400" rtl="0" eaLnBrk="1" fontAlgn="base" latinLnBrk="0" hangingPunct="1">
              <a:lnSpc>
                <a:spcPct val="100000"/>
              </a:lnSpc>
              <a:spcBef>
                <a:spcPct val="0"/>
              </a:spcBef>
              <a:spcAft>
                <a:spcPct val="0"/>
              </a:spcAft>
              <a:buClrTx/>
              <a:buSzTx/>
              <a:tabLst/>
            </a:pPr>
            <a:endParaRPr lang="ru-RU" sz="2600" b="1" i="1" dirty="0" smtClean="0">
              <a:latin typeface="Georg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pPr>
            <a:r>
              <a:rPr kumimoji="0" lang="ru-RU" sz="2600" b="1"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С точки </a:t>
            </a:r>
            <a:r>
              <a:rPr lang="ru-RU" sz="2600" b="1" i="1" dirty="0" smtClean="0">
                <a:latin typeface="Georgia" pitchFamily="18" charset="0"/>
                <a:ea typeface="Calibri" pitchFamily="34" charset="0"/>
                <a:cs typeface="Times New Roman" pitchFamily="18" charset="0"/>
              </a:rPr>
              <a:t>сути </a:t>
            </a:r>
            <a:r>
              <a:rPr kumimoji="0" lang="ru-RU" sz="2600" b="1"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и характера власти это проявляется как власть денег в форме </a:t>
            </a:r>
            <a:r>
              <a:rPr kumimoji="0" lang="ru-RU" sz="2500" b="1" i="1"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глоболигархической</a:t>
            </a:r>
            <a:r>
              <a:rPr kumimoji="0" lang="ru-RU" sz="2500" b="1"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2500" b="1" i="1"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паразитофинансократии</a:t>
            </a:r>
            <a:r>
              <a:rPr kumimoji="0" lang="ru-RU" sz="2500" b="0"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a:t>
            </a:r>
            <a:endParaRPr kumimoji="0" lang="ru-RU" sz="2500" b="0" i="1"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686800" cy="980728"/>
          </a:xfrm>
          <a:gradFill>
            <a:gsLst>
              <a:gs pos="0">
                <a:schemeClr val="accent2">
                  <a:lumMod val="20000"/>
                  <a:lumOff val="80000"/>
                </a:schemeClr>
              </a:gs>
              <a:gs pos="39999">
                <a:srgbClr val="85C2FF"/>
              </a:gs>
              <a:gs pos="70000">
                <a:srgbClr val="C4D6EB"/>
              </a:gs>
              <a:gs pos="100000">
                <a:srgbClr val="FFEBFA"/>
              </a:gs>
            </a:gsLst>
            <a:lin ang="21594000" scaled="0"/>
          </a:gradFill>
        </p:spPr>
        <p:txBody>
          <a:bodyPr>
            <a:normAutofit/>
          </a:bodyPr>
          <a:lstStyle/>
          <a:p>
            <a:pPr lvl="0" algn="ctr"/>
            <a:r>
              <a:rPr lang="ru-RU" sz="2800" b="1" cap="none" dirty="0" smtClean="0">
                <a:solidFill>
                  <a:schemeClr val="tx1"/>
                </a:solidFill>
                <a:effectLst/>
                <a:latin typeface="Times New Roman" pitchFamily="18" charset="0"/>
                <a:ea typeface="Calibri" pitchFamily="34" charset="0"/>
                <a:cs typeface="Times New Roman" pitchFamily="18" charset="0"/>
              </a:rPr>
              <a:t>4</a:t>
            </a:r>
            <a:r>
              <a:rPr lang="ru-RU" sz="2800" b="1" cap="none" dirty="0" smtClean="0">
                <a:solidFill>
                  <a:schemeClr val="tx1"/>
                </a:solidFill>
                <a:effectLst/>
                <a:latin typeface="Georgia" pitchFamily="18" charset="0"/>
                <a:ea typeface="Calibri" pitchFamily="34" charset="0"/>
                <a:cs typeface="Times New Roman" pitchFamily="18" charset="0"/>
              </a:rPr>
              <a:t> </a:t>
            </a:r>
            <a:r>
              <a:rPr lang="ru-RU" sz="2700" b="1" cap="none" dirty="0" smtClean="0">
                <a:solidFill>
                  <a:schemeClr val="tx1"/>
                </a:solidFill>
                <a:effectLst/>
                <a:latin typeface="Georgia" pitchFamily="18" charset="0"/>
                <a:ea typeface="Calibri" pitchFamily="34" charset="0"/>
                <a:cs typeface="Times New Roman" pitchFamily="18" charset="0"/>
              </a:rPr>
              <a:t>основных источника и составные части: </a:t>
            </a:r>
            <a:r>
              <a:rPr lang="ru-RU" sz="2800" b="1" cap="none" dirty="0" smtClean="0">
                <a:solidFill>
                  <a:schemeClr val="tx1"/>
                </a:solidFill>
                <a:effectLst/>
                <a:latin typeface="Georgia" pitchFamily="18" charset="0"/>
                <a:ea typeface="Calibri" pitchFamily="34" charset="0"/>
                <a:cs typeface="Times New Roman" pitchFamily="18" charset="0"/>
              </a:rPr>
              <a:t>глобальной </a:t>
            </a:r>
            <a:r>
              <a:rPr lang="ru-RU" sz="2800" b="1" cap="none" dirty="0" err="1" smtClean="0">
                <a:solidFill>
                  <a:schemeClr val="tx1"/>
                </a:solidFill>
                <a:effectLst/>
                <a:latin typeface="Georgia" pitchFamily="18" charset="0"/>
                <a:ea typeface="Calibri" pitchFamily="34" charset="0"/>
                <a:cs typeface="Times New Roman" pitchFamily="18" charset="0"/>
              </a:rPr>
              <a:t>паразитофинансократии</a:t>
            </a:r>
            <a:endParaRPr lang="ru-RU" sz="2800"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25</a:t>
            </a:fld>
            <a:endParaRPr lang="ru-RU"/>
          </a:p>
        </p:txBody>
      </p:sp>
      <p:sp>
        <p:nvSpPr>
          <p:cNvPr id="1025" name="Rectangle 1"/>
          <p:cNvSpPr>
            <a:spLocks noChangeArrowheads="1"/>
          </p:cNvSpPr>
          <p:nvPr/>
        </p:nvSpPr>
        <p:spPr bwMode="auto">
          <a:xfrm>
            <a:off x="539552" y="1197333"/>
            <a:ext cx="8208912"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284163"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2200" b="1" i="0" u="none" strike="noStrike" cap="none" normalizeH="0" baseline="0" dirty="0" err="1" smtClean="0">
                <a:ln>
                  <a:noFill/>
                </a:ln>
                <a:solidFill>
                  <a:srgbClr val="481F67"/>
                </a:solidFill>
                <a:effectLst/>
                <a:latin typeface="Georgia" pitchFamily="18" charset="0"/>
                <a:ea typeface="Calibri" pitchFamily="34" charset="0"/>
                <a:cs typeface="Times New Roman" pitchFamily="18" charset="0"/>
              </a:rPr>
              <a:t>Ньютоно-картезианская</a:t>
            </a:r>
            <a:r>
              <a:rPr kumimoji="0" lang="ru-RU" sz="2200" b="1" i="0" u="none" strike="noStrike" cap="none" normalizeH="0" baseline="0" dirty="0" smtClean="0">
                <a:ln>
                  <a:noFill/>
                </a:ln>
                <a:solidFill>
                  <a:srgbClr val="481F67"/>
                </a:solidFill>
                <a:effectLst/>
                <a:latin typeface="Georgia" pitchFamily="18" charset="0"/>
                <a:ea typeface="Calibri" pitchFamily="34" charset="0"/>
                <a:cs typeface="Times New Roman" pitchFamily="18" charset="0"/>
              </a:rPr>
              <a:t> научная парадигма, а также способ, логика  мышления – примитивная двоичная («да» - «нет», «черное – белое») логика,</a:t>
            </a:r>
            <a:endParaRPr kumimoji="0" lang="ru-RU" sz="2200" b="1" i="0" u="none" strike="noStrike" cap="none" normalizeH="0" baseline="0" dirty="0" smtClean="0">
              <a:ln>
                <a:noFill/>
              </a:ln>
              <a:solidFill>
                <a:srgbClr val="481F67"/>
              </a:solidFill>
              <a:effectLst/>
              <a:latin typeface="Georgia" pitchFamily="18" charset="0"/>
              <a:cs typeface="Arial" pitchFamily="34" charset="0"/>
            </a:endParaRPr>
          </a:p>
          <a:p>
            <a:pPr marR="0" lvl="1" indent="-284163" algn="just" defTabSz="914400" rtl="0" eaLnBrk="0" fontAlgn="base" latinLnBrk="0" hangingPunct="0">
              <a:lnSpc>
                <a:spcPct val="100000"/>
              </a:lnSpc>
              <a:spcBef>
                <a:spcPts val="600"/>
              </a:spcBef>
              <a:spcAft>
                <a:spcPts val="600"/>
              </a:spcAft>
              <a:buClrTx/>
              <a:buSzTx/>
              <a:buFont typeface="Wingdings" pitchFamily="2" charset="2"/>
              <a:buChar char="ü"/>
              <a:tabLst/>
            </a:pPr>
            <a:r>
              <a:rPr kumimoji="0" lang="ru-RU" sz="2200" b="1" i="0" u="none" strike="noStrike" cap="none" normalizeH="0" baseline="0" dirty="0" smtClean="0">
                <a:ln>
                  <a:noFill/>
                </a:ln>
                <a:solidFill>
                  <a:srgbClr val="481F67"/>
                </a:solidFill>
                <a:effectLst/>
                <a:latin typeface="Georgia" pitchFamily="18" charset="0"/>
                <a:ea typeface="Calibri" pitchFamily="34" charset="0"/>
                <a:cs typeface="Times New Roman" pitchFamily="18" charset="0"/>
              </a:rPr>
              <a:t>иудаизм, протестантизм кальвинистского толка и оккультизм (основа для  ложного понимания «избранности»), </a:t>
            </a:r>
            <a:endParaRPr kumimoji="0" lang="ru-RU" sz="2200" b="1" i="0" u="none" strike="noStrike" cap="none" normalizeH="0" baseline="0" dirty="0" smtClean="0">
              <a:ln>
                <a:noFill/>
              </a:ln>
              <a:solidFill>
                <a:srgbClr val="481F67"/>
              </a:solidFill>
              <a:effectLst/>
              <a:latin typeface="Georgia" pitchFamily="18" charset="0"/>
              <a:cs typeface="Arial" pitchFamily="34" charset="0"/>
            </a:endParaRPr>
          </a:p>
          <a:p>
            <a:pPr marR="0" lvl="1" indent="-284163" algn="just" defTabSz="914400" rtl="0" eaLnBrk="0" fontAlgn="base" latinLnBrk="0" hangingPunct="0">
              <a:lnSpc>
                <a:spcPct val="100000"/>
              </a:lnSpc>
              <a:spcBef>
                <a:spcPts val="600"/>
              </a:spcBef>
              <a:spcAft>
                <a:spcPts val="600"/>
              </a:spcAft>
              <a:buClrTx/>
              <a:buSzTx/>
              <a:buFont typeface="Wingdings" pitchFamily="2" charset="2"/>
              <a:buChar char="ü"/>
              <a:tabLst/>
            </a:pPr>
            <a:r>
              <a:rPr kumimoji="0" lang="ru-RU" sz="2200" b="1" i="0" u="none" strike="noStrike" cap="none" normalizeH="0" baseline="0" dirty="0" smtClean="0">
                <a:ln>
                  <a:noFill/>
                </a:ln>
                <a:solidFill>
                  <a:srgbClr val="641204"/>
                </a:solidFill>
                <a:effectLst/>
                <a:latin typeface="Georgia" pitchFamily="18" charset="0"/>
                <a:ea typeface="Calibri" pitchFamily="34" charset="0"/>
                <a:cs typeface="Times New Roman" pitchFamily="18" charset="0"/>
              </a:rPr>
              <a:t>ростовщичество вкупе с частной эмиссией мировых денег (как механизмы практической реализации ложного понимания избранности), </a:t>
            </a:r>
            <a:endParaRPr kumimoji="0" lang="ru-RU" sz="2200" b="1" i="0" u="none" strike="noStrike" cap="none" normalizeH="0" baseline="0" dirty="0" smtClean="0">
              <a:ln>
                <a:noFill/>
              </a:ln>
              <a:solidFill>
                <a:srgbClr val="641204"/>
              </a:solidFill>
              <a:effectLst/>
              <a:latin typeface="Georgia" pitchFamily="18" charset="0"/>
              <a:cs typeface="Arial" pitchFamily="34" charset="0"/>
            </a:endParaRPr>
          </a:p>
          <a:p>
            <a:pPr marR="0" lvl="1" indent="-284163" algn="just" defTabSz="914400" rtl="0" eaLnBrk="0" fontAlgn="base" latinLnBrk="0" hangingPunct="0">
              <a:lnSpc>
                <a:spcPct val="100000"/>
              </a:lnSpc>
              <a:spcBef>
                <a:spcPts val="600"/>
              </a:spcBef>
              <a:spcAft>
                <a:spcPts val="600"/>
              </a:spcAft>
              <a:buClrTx/>
              <a:buSzTx/>
              <a:buFont typeface="Wingdings" pitchFamily="2" charset="2"/>
              <a:buChar char="ü"/>
              <a:tabLst/>
            </a:pPr>
            <a:r>
              <a:rPr kumimoji="0" lang="ru-RU" sz="2200" b="1" i="0" u="none" strike="noStrike" cap="none" normalizeH="0" baseline="0" dirty="0" smtClean="0">
                <a:ln>
                  <a:noFill/>
                </a:ln>
                <a:solidFill>
                  <a:srgbClr val="641204"/>
                </a:solidFill>
                <a:effectLst/>
                <a:latin typeface="Georgia" pitchFamily="18" charset="0"/>
                <a:ea typeface="Calibri" pitchFamily="34" charset="0"/>
                <a:cs typeface="Times New Roman" pitchFamily="18" charset="0"/>
              </a:rPr>
              <a:t>конкуренция (проигравший теряет право (собственности, ведения производства и т.д.).</a:t>
            </a:r>
            <a:endParaRPr kumimoji="0" lang="ru-RU" sz="2200" b="1" i="0" u="none" strike="noStrike" cap="none" normalizeH="0" baseline="0" dirty="0" smtClean="0">
              <a:ln>
                <a:noFill/>
              </a:ln>
              <a:solidFill>
                <a:srgbClr val="641204"/>
              </a:solidFill>
              <a:effectLst/>
              <a:latin typeface="Georg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Первая пара представляет собой мировоззренческое основание, тогда как вторая пара – механизмы практического действия. </a:t>
            </a:r>
            <a:endParaRPr kumimoji="0" lang="ru-RU" sz="2200" b="1"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6912768" cy="841248"/>
          </a:xfrm>
          <a:gradFill>
            <a:gsLst>
              <a:gs pos="0">
                <a:schemeClr val="accent2">
                  <a:lumMod val="20000"/>
                  <a:lumOff val="80000"/>
                </a:schemeClr>
              </a:gs>
              <a:gs pos="39999">
                <a:srgbClr val="85C2FF"/>
              </a:gs>
              <a:gs pos="70000">
                <a:srgbClr val="C4D6EB"/>
              </a:gs>
              <a:gs pos="100000">
                <a:srgbClr val="FFEBFA"/>
              </a:gs>
            </a:gsLst>
            <a:lin ang="21594000" scaled="0"/>
          </a:gradFill>
        </p:spPr>
        <p:txBody>
          <a:bodyPr/>
          <a:lstStyle/>
          <a:p>
            <a:pPr algn="ctr"/>
            <a:r>
              <a:rPr lang="ru-RU" b="1" dirty="0" smtClean="0">
                <a:solidFill>
                  <a:schemeClr val="tx1"/>
                </a:solidFill>
                <a:latin typeface="Georgia" pitchFamily="18" charset="0"/>
                <a:cs typeface="Arial" pitchFamily="34" charset="0"/>
              </a:rPr>
              <a:t>Положения    иудаизма</a:t>
            </a:r>
            <a:endParaRPr lang="ru-RU" dirty="0">
              <a:latin typeface="Georgia" pitchFamily="18" charset="0"/>
            </a:endParaRPr>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26</a:t>
            </a:fld>
            <a:endParaRPr lang="ru-RU"/>
          </a:p>
        </p:txBody>
      </p:sp>
      <p:sp>
        <p:nvSpPr>
          <p:cNvPr id="4097" name="Rectangle 1"/>
          <p:cNvSpPr>
            <a:spLocks noChangeArrowheads="1"/>
          </p:cNvSpPr>
          <p:nvPr/>
        </p:nvSpPr>
        <p:spPr bwMode="auto">
          <a:xfrm>
            <a:off x="323528" y="1300699"/>
            <a:ext cx="849694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5940425" algn="r"/>
              </a:tabLst>
            </a:pPr>
            <a:r>
              <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«Не отдавай в рост брату твоему ни серебра, ни хлеба, ни чего-нибудь другого, что [можно] отдавать в рост; иноземцу отдавай в рост, а брату твоему не отдавай в рост, чтобы Господь Бог твой благословил тебя во всем, что делается руками твоими, на земле, в которую ты идешь, чтобы овладеть ею» </a:t>
            </a:r>
            <a:r>
              <a:rPr kumimoji="0" lang="ru-RU" sz="2400" b="1" i="0" u="none" strike="noStrike" cap="none" normalizeH="0" baseline="0" dirty="0" smtClean="0">
                <a:ln>
                  <a:noFill/>
                </a:ln>
                <a:solidFill>
                  <a:srgbClr val="9A0000"/>
                </a:solidFill>
                <a:effectLst/>
                <a:latin typeface="Georgia" pitchFamily="18" charset="0"/>
                <a:ea typeface="Times New Roman" pitchFamily="18" charset="0"/>
                <a:cs typeface="Arial" pitchFamily="34" charset="0"/>
              </a:rPr>
              <a:t>(Второзаконие, 23:19-20).</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5940425" algn="r"/>
              </a:tabLst>
            </a:pPr>
            <a:endPar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5940425" algn="r"/>
              </a:tabLst>
            </a:pPr>
            <a:r>
              <a:rPr kumimoji="0" lang="ru-RU" sz="2400" b="1"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«И будешь давать взаймы многим народам, а сам не будешь брать взаймы (и будешь господствовать над многими народами, а они над тобою не будут господствовать)». </a:t>
            </a:r>
            <a:r>
              <a:rPr kumimoji="0" lang="ru-RU" sz="2400" b="1" i="0" u="none" strike="noStrike" cap="none" normalizeH="0" baseline="0" dirty="0" smtClean="0">
                <a:ln>
                  <a:noFill/>
                </a:ln>
                <a:solidFill>
                  <a:srgbClr val="9A0000"/>
                </a:solidFill>
                <a:effectLst/>
                <a:latin typeface="Georgia" pitchFamily="18" charset="0"/>
                <a:ea typeface="Times New Roman" pitchFamily="18" charset="0"/>
                <a:cs typeface="Arial" pitchFamily="34" charset="0"/>
              </a:rPr>
              <a:t>(Второзаконие 28:12).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27</a:t>
            </a:fld>
            <a:endParaRPr lang="ru-RU"/>
          </a:p>
        </p:txBody>
      </p:sp>
      <p:sp>
        <p:nvSpPr>
          <p:cNvPr id="4" name="Прямоугольник 3"/>
          <p:cNvSpPr/>
          <p:nvPr/>
        </p:nvSpPr>
        <p:spPr>
          <a:xfrm>
            <a:off x="827584" y="1628800"/>
            <a:ext cx="7704856" cy="3970318"/>
          </a:xfrm>
          <a:prstGeom prst="rect">
            <a:avLst/>
          </a:prstGeom>
        </p:spPr>
        <p:txBody>
          <a:bodyPr wrap="square">
            <a:spAutoFit/>
          </a:bodyPr>
          <a:lstStyle/>
          <a:p>
            <a:pPr lvl="0" algn="just" eaLnBrk="0" hangingPunct="0">
              <a:buFont typeface="Wingdings" pitchFamily="2" charset="2"/>
              <a:buChar char="§"/>
              <a:tabLst>
                <a:tab pos="5940425" algn="r"/>
              </a:tabLst>
            </a:pPr>
            <a:r>
              <a:rPr lang="ru-RU" sz="2800" dirty="0" smtClean="0">
                <a:latin typeface="Arial" pitchFamily="34" charset="0"/>
                <a:ea typeface="Times New Roman" pitchFamily="18" charset="0"/>
                <a:cs typeface="Arial" pitchFamily="34" charset="0"/>
              </a:rPr>
              <a:t>"</a:t>
            </a:r>
            <a:r>
              <a:rPr lang="ru-RU" sz="2800" b="1" dirty="0" smtClean="0">
                <a:latin typeface="Georgia" pitchFamily="18" charset="0"/>
                <a:ea typeface="Times New Roman" pitchFamily="18" charset="0"/>
                <a:cs typeface="Arial" pitchFamily="34" charset="0"/>
              </a:rPr>
              <a:t>И будут цари питателями твоими, и царицы их кормилицами твоими; лицом до земли будут кланяться тебе и лизать прах ног твоих" </a:t>
            </a:r>
            <a:r>
              <a:rPr lang="ru-RU" sz="2800" b="1" dirty="0" smtClean="0">
                <a:solidFill>
                  <a:srgbClr val="9A0000"/>
                </a:solidFill>
                <a:latin typeface="Georgia" pitchFamily="18" charset="0"/>
                <a:ea typeface="Times New Roman" pitchFamily="18" charset="0"/>
                <a:cs typeface="Arial" pitchFamily="34" charset="0"/>
              </a:rPr>
              <a:t>(Исайя, 49:23).</a:t>
            </a:r>
          </a:p>
          <a:p>
            <a:pPr lvl="0" algn="just" eaLnBrk="0" hangingPunct="0">
              <a:buFont typeface="Wingdings" pitchFamily="2" charset="2"/>
              <a:buChar char="§"/>
              <a:tabLst>
                <a:tab pos="5940425" algn="r"/>
              </a:tabLst>
            </a:pPr>
            <a:endParaRPr lang="ru-RU" sz="2800" b="1" dirty="0" smtClean="0">
              <a:latin typeface="Georgia" pitchFamily="18" charset="0"/>
              <a:ea typeface="Times New Roman" pitchFamily="18" charset="0"/>
              <a:cs typeface="Arial" pitchFamily="34" charset="0"/>
            </a:endParaRPr>
          </a:p>
          <a:p>
            <a:pPr lvl="0" algn="just" eaLnBrk="0" hangingPunct="0">
              <a:buFont typeface="Wingdings" pitchFamily="2" charset="2"/>
              <a:buChar char="§"/>
              <a:tabLst>
                <a:tab pos="5940425" algn="r"/>
              </a:tabLst>
            </a:pPr>
            <a:r>
              <a:rPr lang="ru-RU" sz="2800" b="1" dirty="0" smtClean="0">
                <a:latin typeface="Georgia" pitchFamily="18" charset="0"/>
                <a:ea typeface="Times New Roman" pitchFamily="18" charset="0"/>
                <a:cs typeface="Arial" pitchFamily="34" charset="0"/>
              </a:rPr>
              <a:t>"Ибо ты распространишься направо и налево, и потомство твоё завладеет народами и населит опустошённые города" </a:t>
            </a:r>
            <a:r>
              <a:rPr lang="ru-RU" sz="2800" b="1" dirty="0" smtClean="0">
                <a:solidFill>
                  <a:srgbClr val="9A0000"/>
                </a:solidFill>
                <a:latin typeface="Georgia" pitchFamily="18" charset="0"/>
                <a:ea typeface="Times New Roman" pitchFamily="18" charset="0"/>
                <a:cs typeface="Arial" pitchFamily="34" charset="0"/>
              </a:rPr>
              <a:t>(Исаия, 54:3).</a:t>
            </a:r>
            <a:endParaRPr lang="ru-RU" sz="2800" b="1" dirty="0" smtClean="0">
              <a:solidFill>
                <a:srgbClr val="9A0000"/>
              </a:solidFill>
              <a:latin typeface="Georgia" pitchFamily="18" charset="0"/>
              <a:cs typeface="Arial" pitchFamily="34" charset="0"/>
            </a:endParaRPr>
          </a:p>
        </p:txBody>
      </p:sp>
      <p:sp>
        <p:nvSpPr>
          <p:cNvPr id="6" name="Заголовок 1"/>
          <p:cNvSpPr txBox="1">
            <a:spLocks/>
          </p:cNvSpPr>
          <p:nvPr/>
        </p:nvSpPr>
        <p:spPr>
          <a:xfrm>
            <a:off x="1259632" y="0"/>
            <a:ext cx="6912768" cy="841248"/>
          </a:xfrm>
          <a:prstGeom prst="rect">
            <a:avLst/>
          </a:prstGeom>
          <a:gradFill>
            <a:gsLst>
              <a:gs pos="0">
                <a:schemeClr val="accent2">
                  <a:lumMod val="20000"/>
                  <a:lumOff val="80000"/>
                </a:schemeClr>
              </a:gs>
              <a:gs pos="39999">
                <a:srgbClr val="85C2FF"/>
              </a:gs>
              <a:gs pos="70000">
                <a:srgbClr val="C4D6EB"/>
              </a:gs>
              <a:gs pos="100000">
                <a:srgbClr val="FFEBFA"/>
              </a:gs>
            </a:gsLst>
            <a:lin ang="21594000" scaled="0"/>
          </a:gradFill>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smtClean="0">
                <a:ln>
                  <a:noFill/>
                </a:ln>
                <a:solidFill>
                  <a:schemeClr val="tx1"/>
                </a:solidFill>
                <a:effectLst/>
                <a:uLnTx/>
                <a:uFillTx/>
                <a:latin typeface="Georgia" pitchFamily="18" charset="0"/>
                <a:ea typeface="+mj-ea"/>
                <a:cs typeface="Arial" pitchFamily="34" charset="0"/>
              </a:rPr>
              <a:t>Положения    иудаизма</a:t>
            </a:r>
            <a:endParaRPr kumimoji="0" lang="ru-RU" sz="3200" b="0" i="0" u="none" strike="noStrike" kern="1200" cap="none" spc="0" normalizeH="0" baseline="0" noProof="0" dirty="0">
              <a:ln>
                <a:noFill/>
              </a:ln>
              <a:solidFill>
                <a:schemeClr val="tx2"/>
              </a:solidFill>
              <a:effectLst/>
              <a:uLnTx/>
              <a:uFillTx/>
              <a:latin typeface="Georgia" pitchFamily="18" charset="0"/>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28</a:t>
            </a:fld>
            <a:endParaRPr lang="ru-RU"/>
          </a:p>
        </p:txBody>
      </p:sp>
      <p:sp>
        <p:nvSpPr>
          <p:cNvPr id="4" name="Прямоугольник 3"/>
          <p:cNvSpPr/>
          <p:nvPr/>
        </p:nvSpPr>
        <p:spPr>
          <a:xfrm>
            <a:off x="251520" y="980728"/>
            <a:ext cx="8640960" cy="5355312"/>
          </a:xfrm>
          <a:prstGeom prst="rect">
            <a:avLst/>
          </a:prstGeom>
        </p:spPr>
        <p:txBody>
          <a:bodyPr wrap="square">
            <a:spAutoFit/>
          </a:bodyPr>
          <a:lstStyle/>
          <a:p>
            <a:pPr lvl="0" algn="just" eaLnBrk="0" hangingPunct="0">
              <a:spcBef>
                <a:spcPts val="600"/>
              </a:spcBef>
              <a:spcAft>
                <a:spcPts val="600"/>
              </a:spcAft>
              <a:buFont typeface="Wingdings" pitchFamily="2" charset="2"/>
              <a:buChar char="§"/>
              <a:tabLst>
                <a:tab pos="5940425" algn="r"/>
              </a:tabLst>
            </a:pPr>
            <a:r>
              <a:rPr lang="ru-RU" sz="2300" dirty="0" smtClean="0">
                <a:latin typeface="Georgia" pitchFamily="18" charset="0"/>
                <a:ea typeface="Times New Roman" pitchFamily="18" charset="0"/>
                <a:cs typeface="Arial" pitchFamily="34" charset="0"/>
              </a:rPr>
              <a:t>"…сыновья иноземцев будут строить стены твои, и цари их - служить тебе… И будут всегда отверсты врата твои, не будут затворяться ни днем, ни ночью, чтобы приносимо было к тебе достояние народов и приводимы были цари их. Ибо народ и царства, которые не захотят служить тебе, погибнут, и такие народы совершенно истребятся… Ты будешь насыщаться молоком народов и груди царские сосать будешь" (</a:t>
            </a:r>
            <a:r>
              <a:rPr lang="ru-RU" sz="2300" b="1" dirty="0" smtClean="0">
                <a:solidFill>
                  <a:srgbClr val="9A0000"/>
                </a:solidFill>
                <a:latin typeface="Georgia" pitchFamily="18" charset="0"/>
                <a:ea typeface="Times New Roman" pitchFamily="18" charset="0"/>
                <a:cs typeface="Arial" pitchFamily="34" charset="0"/>
              </a:rPr>
              <a:t>Исайя, 60:10-12, 16</a:t>
            </a:r>
            <a:r>
              <a:rPr lang="ru-RU" sz="2300" dirty="0" smtClean="0">
                <a:latin typeface="Georgia" pitchFamily="18" charset="0"/>
                <a:ea typeface="Times New Roman" pitchFamily="18" charset="0"/>
                <a:cs typeface="Arial" pitchFamily="34" charset="0"/>
              </a:rPr>
              <a:t>).</a:t>
            </a:r>
          </a:p>
          <a:p>
            <a:pPr lvl="0" algn="just" eaLnBrk="0" hangingPunct="0">
              <a:spcBef>
                <a:spcPts val="600"/>
              </a:spcBef>
              <a:spcAft>
                <a:spcPts val="600"/>
              </a:spcAft>
              <a:buFont typeface="Wingdings" pitchFamily="2" charset="2"/>
              <a:buChar char="§"/>
              <a:tabLst>
                <a:tab pos="5940425" algn="r"/>
              </a:tabLst>
            </a:pPr>
            <a:r>
              <a:rPr lang="ru-RU" sz="2300" dirty="0" smtClean="0">
                <a:solidFill>
                  <a:srgbClr val="333333"/>
                </a:solidFill>
                <a:latin typeface="Georgia" pitchFamily="18" charset="0"/>
                <a:ea typeface="Times New Roman" pitchFamily="18" charset="0"/>
                <a:cs typeface="Arial" pitchFamily="34" charset="0"/>
              </a:rPr>
              <a:t> </a:t>
            </a:r>
            <a:r>
              <a:rPr lang="ru-RU" sz="2300" dirty="0" smtClean="0">
                <a:solidFill>
                  <a:srgbClr val="0D0D0D"/>
                </a:solidFill>
                <a:latin typeface="Georgia" pitchFamily="18" charset="0"/>
                <a:ea typeface="Times New Roman" pitchFamily="18" charset="0"/>
                <a:cs typeface="Arial" pitchFamily="34" charset="0"/>
              </a:rPr>
              <a:t>«Вы овладеете народами, которые больше и сильнее вас; всякое место, на которое ступит нога ваша, будет ваше; никто не устоит против вас» </a:t>
            </a:r>
            <a:r>
              <a:rPr lang="ru-RU" sz="2300" b="1" dirty="0" smtClean="0">
                <a:solidFill>
                  <a:srgbClr val="9A0000"/>
                </a:solidFill>
                <a:latin typeface="Georgia" pitchFamily="18" charset="0"/>
                <a:ea typeface="Times New Roman" pitchFamily="18" charset="0"/>
                <a:cs typeface="Arial" pitchFamily="34" charset="0"/>
              </a:rPr>
              <a:t>(Второзаконие 11:23-25).</a:t>
            </a:r>
          </a:p>
          <a:p>
            <a:pPr lvl="0" algn="just" eaLnBrk="0" hangingPunct="0">
              <a:spcBef>
                <a:spcPts val="600"/>
              </a:spcBef>
              <a:spcAft>
                <a:spcPts val="600"/>
              </a:spcAft>
              <a:buFont typeface="Wingdings" pitchFamily="2" charset="2"/>
              <a:buChar char="§"/>
              <a:tabLst>
                <a:tab pos="5940425" algn="r"/>
              </a:tabLst>
            </a:pPr>
            <a:r>
              <a:rPr lang="ru-RU" sz="2300" dirty="0" smtClean="0">
                <a:latin typeface="Georgia" pitchFamily="18" charset="0"/>
                <a:ea typeface="Times New Roman" pitchFamily="18" charset="0"/>
                <a:cs typeface="Arial" pitchFamily="34" charset="0"/>
              </a:rPr>
              <a:t>"О прочих же народах, происшедших от Адама, ты сказал, что они ничто, но подобны слюне, и все множество их ты уподобил каплям, каплющим из сосуда" </a:t>
            </a:r>
            <a:r>
              <a:rPr lang="ru-RU" sz="2300" b="1" dirty="0" smtClean="0">
                <a:solidFill>
                  <a:srgbClr val="9A0000"/>
                </a:solidFill>
                <a:latin typeface="Georgia" pitchFamily="18" charset="0"/>
                <a:ea typeface="Times New Roman" pitchFamily="18" charset="0"/>
                <a:cs typeface="Arial" pitchFamily="34" charset="0"/>
              </a:rPr>
              <a:t>(3 Ездры, 6:56).</a:t>
            </a:r>
            <a:endParaRPr lang="ru-RU" sz="2300" b="1" dirty="0" smtClean="0">
              <a:solidFill>
                <a:srgbClr val="9A0000"/>
              </a:solidFill>
              <a:latin typeface="Georgia" pitchFamily="18" charset="0"/>
              <a:cs typeface="Arial" pitchFamily="34" charset="0"/>
            </a:endParaRPr>
          </a:p>
        </p:txBody>
      </p:sp>
      <p:sp>
        <p:nvSpPr>
          <p:cNvPr id="8" name="Заголовок 1"/>
          <p:cNvSpPr txBox="1">
            <a:spLocks noGrp="1"/>
          </p:cNvSpPr>
          <p:nvPr>
            <p:ph type="title"/>
          </p:nvPr>
        </p:nvSpPr>
        <p:spPr>
          <a:xfrm>
            <a:off x="1259632" y="0"/>
            <a:ext cx="7488832" cy="914400"/>
          </a:xfrm>
          <a:prstGeom prst="rect">
            <a:avLst/>
          </a:prstGeom>
          <a:gradFill>
            <a:gsLst>
              <a:gs pos="0">
                <a:schemeClr val="accent2">
                  <a:lumMod val="20000"/>
                  <a:lumOff val="80000"/>
                </a:schemeClr>
              </a:gs>
              <a:gs pos="39999">
                <a:srgbClr val="85C2FF"/>
              </a:gs>
              <a:gs pos="70000">
                <a:srgbClr val="C4D6EB"/>
              </a:gs>
              <a:gs pos="100000">
                <a:srgbClr val="FFEBFA"/>
              </a:gs>
            </a:gsLst>
            <a:lin ang="21594000" scaled="0"/>
          </a:gradFill>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chemeClr val="tx1"/>
                </a:solidFill>
                <a:effectLst/>
                <a:uLnTx/>
                <a:uFillTx/>
                <a:latin typeface="Georgia" pitchFamily="18" charset="0"/>
                <a:ea typeface="+mj-ea"/>
                <a:cs typeface="Arial" pitchFamily="34" charset="0"/>
              </a:rPr>
              <a:t>Положения    иудаизма</a:t>
            </a:r>
            <a:endParaRPr kumimoji="0" lang="ru-RU" sz="3200" b="0" i="0" u="none" strike="noStrike" kern="1200" cap="none" spc="0" normalizeH="0" baseline="0" noProof="0" dirty="0">
              <a:ln>
                <a:noFill/>
              </a:ln>
              <a:solidFill>
                <a:schemeClr val="tx2"/>
              </a:solidFill>
              <a:effectLst/>
              <a:uLnTx/>
              <a:uFillTx/>
              <a:latin typeface="Georgia" pitchFamily="18" charset="0"/>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992888" cy="841248"/>
          </a:xfrm>
          <a:gradFill>
            <a:gsLst>
              <a:gs pos="24000">
                <a:srgbClr val="A9EEF5">
                  <a:alpha val="52000"/>
                </a:srgbClr>
              </a:gs>
              <a:gs pos="90000">
                <a:srgbClr val="A9EEF5"/>
              </a:gs>
              <a:gs pos="53000">
                <a:srgbClr val="D4DEFF"/>
              </a:gs>
              <a:gs pos="83000">
                <a:srgbClr val="D4DEFF"/>
              </a:gs>
              <a:gs pos="100000">
                <a:srgbClr val="96AB94"/>
              </a:gs>
            </a:gsLst>
            <a:lin ang="4200000" scaled="0"/>
          </a:gradFill>
        </p:spPr>
        <p:txBody>
          <a:bodyPr>
            <a:noAutofit/>
          </a:bodyPr>
          <a:lstStyle/>
          <a:p>
            <a:pPr algn="ctr"/>
            <a:r>
              <a:rPr lang="ru-RU" sz="2500" b="1" dirty="0" smtClean="0">
                <a:solidFill>
                  <a:schemeClr val="tx1"/>
                </a:solidFill>
                <a:latin typeface="Georgia" pitchFamily="18" charset="0"/>
              </a:rPr>
              <a:t>Иудаизм, кальвинизм и ростовщичество</a:t>
            </a:r>
            <a:endParaRPr lang="ru-RU" sz="2500" b="1" dirty="0">
              <a:solidFill>
                <a:schemeClr val="tx1"/>
              </a:solidFill>
              <a:latin typeface="Georgia" pitchFamily="18" charset="0"/>
            </a:endParaRPr>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29</a:t>
            </a:fld>
            <a:endParaRPr lang="ru-RU"/>
          </a:p>
        </p:txBody>
      </p:sp>
      <p:sp>
        <p:nvSpPr>
          <p:cNvPr id="4" name="Прямоугольник 3"/>
          <p:cNvSpPr/>
          <p:nvPr/>
        </p:nvSpPr>
        <p:spPr>
          <a:xfrm>
            <a:off x="539552" y="1412776"/>
            <a:ext cx="8064896" cy="4893647"/>
          </a:xfrm>
          <a:prstGeom prst="rect">
            <a:avLst/>
          </a:prstGeom>
        </p:spPr>
        <p:txBody>
          <a:bodyPr wrap="square">
            <a:spAutoFit/>
          </a:bodyPr>
          <a:lstStyle/>
          <a:p>
            <a:pPr lvl="0" algn="just" eaLnBrk="0" hangingPunct="0">
              <a:tabLst>
                <a:tab pos="5940425" algn="r"/>
              </a:tabLst>
            </a:pPr>
            <a:endParaRPr lang="en-US" sz="2200" b="1" dirty="0" smtClean="0">
              <a:solidFill>
                <a:srgbClr val="000000"/>
              </a:solidFill>
              <a:latin typeface="Georgia" pitchFamily="18" charset="0"/>
              <a:ea typeface="Times New Roman" pitchFamily="18" charset="0"/>
              <a:cs typeface="Arial" pitchFamily="34" charset="0"/>
            </a:endParaRPr>
          </a:p>
          <a:p>
            <a:pPr lvl="0" algn="just" eaLnBrk="0" hangingPunct="0">
              <a:tabLst>
                <a:tab pos="5940425" algn="r"/>
              </a:tabLst>
            </a:pPr>
            <a:r>
              <a:rPr lang="ru-RU" sz="2200" b="1" dirty="0" smtClean="0">
                <a:solidFill>
                  <a:srgbClr val="000000"/>
                </a:solidFill>
                <a:latin typeface="Georgia" pitchFamily="18" charset="0"/>
                <a:ea typeface="Times New Roman" pitchFamily="18" charset="0"/>
                <a:cs typeface="Arial" pitchFamily="34" charset="0"/>
              </a:rPr>
              <a:t>С классовой точки зрения – эти формулы заложили основы для формирования паразитического господствующего класса, при этом -  класса этнически (формально - религиозно) обусловленного, но в то же время интернационального с точки зрения географического распространения ростовщичества. </a:t>
            </a:r>
            <a:endParaRPr lang="en-US" sz="2200" b="1" dirty="0" smtClean="0">
              <a:solidFill>
                <a:srgbClr val="000000"/>
              </a:solidFill>
              <a:latin typeface="Georgia" pitchFamily="18" charset="0"/>
              <a:ea typeface="Times New Roman" pitchFamily="18" charset="0"/>
              <a:cs typeface="Arial" pitchFamily="34" charset="0"/>
            </a:endParaRPr>
          </a:p>
          <a:p>
            <a:pPr lvl="0" algn="just" eaLnBrk="0" hangingPunct="0">
              <a:tabLst>
                <a:tab pos="5940425" algn="r"/>
              </a:tabLst>
            </a:pPr>
            <a:endParaRPr lang="en-US" sz="2200" b="1" dirty="0" smtClean="0">
              <a:solidFill>
                <a:srgbClr val="000000"/>
              </a:solidFill>
              <a:latin typeface="Georgia" pitchFamily="18" charset="0"/>
              <a:ea typeface="Times New Roman" pitchFamily="18" charset="0"/>
              <a:cs typeface="Arial" pitchFamily="34" charset="0"/>
            </a:endParaRPr>
          </a:p>
          <a:p>
            <a:pPr lvl="0" algn="just" eaLnBrk="0" hangingPunct="0">
              <a:tabLst>
                <a:tab pos="5940425" algn="r"/>
              </a:tabLst>
            </a:pPr>
            <a:r>
              <a:rPr lang="ru-RU" sz="2200" b="1" dirty="0" smtClean="0">
                <a:solidFill>
                  <a:srgbClr val="000000"/>
                </a:solidFill>
                <a:latin typeface="Georgia" pitchFamily="18" charset="0"/>
                <a:ea typeface="Times New Roman" pitchFamily="18" charset="0"/>
                <a:cs typeface="Arial" pitchFamily="34" charset="0"/>
              </a:rPr>
              <a:t>Спустя много веков «на подмогу» иудаизму пришел кальвинизм</a:t>
            </a:r>
            <a:r>
              <a:rPr lang="ru-RU" sz="2200" dirty="0" smtClean="0">
                <a:solidFill>
                  <a:srgbClr val="000000"/>
                </a:solidFill>
                <a:latin typeface="Georgia" pitchFamily="18" charset="0"/>
                <a:ea typeface="Times New Roman" pitchFamily="18" charset="0"/>
                <a:cs typeface="Arial" pitchFamily="34" charset="0"/>
              </a:rPr>
              <a:t>: </a:t>
            </a:r>
          </a:p>
          <a:p>
            <a:pPr lvl="0" algn="just" eaLnBrk="0" hangingPunct="0">
              <a:tabLst>
                <a:tab pos="5940425" algn="r"/>
              </a:tabLst>
            </a:pPr>
            <a:r>
              <a:rPr lang="ru-RU" sz="2400" b="1" dirty="0" smtClean="0">
                <a:solidFill>
                  <a:srgbClr val="4A206A"/>
                </a:solidFill>
                <a:latin typeface="Georgia" pitchFamily="18" charset="0"/>
                <a:ea typeface="Times New Roman" pitchFamily="18" charset="0"/>
                <a:cs typeface="Arial" pitchFamily="34" charset="0"/>
              </a:rPr>
              <a:t>«успешный, богатый угоден Богу», ростовщичество  дозволено</a:t>
            </a:r>
            <a:r>
              <a:rPr lang="ru-RU" sz="2200" b="1" dirty="0" smtClean="0">
                <a:solidFill>
                  <a:srgbClr val="4A206A"/>
                </a:solidFill>
                <a:latin typeface="Georgia" pitchFamily="18" charset="0"/>
                <a:ea typeface="Times New Roman" pitchFamily="18" charset="0"/>
                <a:cs typeface="Arial" pitchFamily="34" charset="0"/>
              </a:rPr>
              <a:t>.</a:t>
            </a:r>
            <a:endParaRPr lang="ru-RU" sz="2200" b="1" dirty="0" smtClean="0">
              <a:solidFill>
                <a:srgbClr val="4A206A"/>
              </a:solidFill>
              <a:latin typeface="Georgia" pitchFamily="18"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612648" y="6356350"/>
            <a:ext cx="7271720" cy="365760"/>
          </a:xfrm>
        </p:spPr>
        <p:txBody>
          <a:bodyPr/>
          <a:lstStyle/>
          <a:p>
            <a:pPr>
              <a:defRPr/>
            </a:pPr>
            <a:r>
              <a:rPr lang="ru-RU" b="1" dirty="0" smtClean="0">
                <a:solidFill>
                  <a:schemeClr val="tx1"/>
                </a:solidFill>
                <a:latin typeface="Arial" pitchFamily="34" charset="0"/>
                <a:ea typeface="Times New Roman" pitchFamily="18" charset="0"/>
                <a:cs typeface="Arial" pitchFamily="34" charset="0"/>
              </a:rPr>
              <a:t>Уровни финансократии, схема составлена на основе работ 4-7 и др.</a:t>
            </a:r>
            <a:endParaRPr lang="ru-RU" dirty="0"/>
          </a:p>
        </p:txBody>
      </p:sp>
      <p:sp>
        <p:nvSpPr>
          <p:cNvPr id="2051" name="Rectangle 3"/>
          <p:cNvSpPr>
            <a:spLocks noChangeArrowheads="1"/>
          </p:cNvSpPr>
          <p:nvPr/>
        </p:nvSpPr>
        <p:spPr bwMode="auto">
          <a:xfrm>
            <a:off x="1403648" y="3284984"/>
            <a:ext cx="5904656" cy="1584176"/>
          </a:xfrm>
          <a:prstGeom prst="rect">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j-lt"/>
                <a:ea typeface="Times New Roman" pitchFamily="18" charset="0"/>
                <a:cs typeface="Times New Roman" pitchFamily="18" charset="0"/>
              </a:rPr>
              <a:t>Глоболигархическая финансократия (300 – 500 человек)</a:t>
            </a:r>
            <a:endParaRPr kumimoji="0" lang="ru-RU" sz="16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j-lt"/>
                <a:ea typeface="Times New Roman" pitchFamily="18" charset="0"/>
                <a:cs typeface="Times New Roman" pitchFamily="18" charset="0"/>
              </a:rPr>
              <a:t>Члены трех или двух организаций из числа Бильдербергский клуб (БК), Трехсторонняя комиссия (ТК) и Совет по международным отношениям (СМО), высшие руководители ФРС, ВБ, МВФ, крупнейших транснациональных банков и корпораций</a:t>
            </a:r>
            <a:endParaRPr kumimoji="0" lang="ru-RU" sz="1600" b="0" i="0" u="none" strike="noStrike" cap="none" normalizeH="0" baseline="0" dirty="0" smtClean="0">
              <a:ln>
                <a:noFill/>
              </a:ln>
              <a:solidFill>
                <a:schemeClr val="tx1"/>
              </a:solidFill>
              <a:effectLst/>
              <a:latin typeface="+mj-lt"/>
              <a:cs typeface="Arial" pitchFamily="34" charset="0"/>
            </a:endParaRPr>
          </a:p>
        </p:txBody>
      </p:sp>
      <p:sp>
        <p:nvSpPr>
          <p:cNvPr id="2050" name="Rectangle 2"/>
          <p:cNvSpPr>
            <a:spLocks noChangeArrowheads="1"/>
          </p:cNvSpPr>
          <p:nvPr/>
        </p:nvSpPr>
        <p:spPr bwMode="auto">
          <a:xfrm>
            <a:off x="1043608" y="5085184"/>
            <a:ext cx="6552728" cy="792088"/>
          </a:xfrm>
          <a:prstGeom prst="rect">
            <a:avLst/>
          </a:prstGeom>
          <a:solidFill>
            <a:srgbClr val="FBD4B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j-lt"/>
                <a:ea typeface="Times New Roman" pitchFamily="18" charset="0"/>
                <a:cs typeface="Times New Roman" pitchFamily="18" charset="0"/>
              </a:rPr>
              <a:t>Финансократия глобального уровня действия</a:t>
            </a:r>
            <a:endParaRPr kumimoji="0" lang="ru-RU"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j-lt"/>
                <a:ea typeface="Times New Roman" pitchFamily="18" charset="0"/>
                <a:cs typeface="Times New Roman" pitchFamily="18" charset="0"/>
              </a:rPr>
              <a:t>(около 6000 человек)</a:t>
            </a:r>
            <a:endParaRPr kumimoji="0" lang="ru-RU" b="0" i="0" u="none" strike="noStrike" cap="none" normalizeH="0" baseline="0" dirty="0" smtClean="0">
              <a:ln>
                <a:noFill/>
              </a:ln>
              <a:solidFill>
                <a:schemeClr val="tx1"/>
              </a:solidFill>
              <a:effectLst/>
              <a:latin typeface="+mj-lt"/>
              <a:cs typeface="Arial" pitchFamily="34" charset="0"/>
            </a:endParaRPr>
          </a:p>
        </p:txBody>
      </p:sp>
      <p:sp>
        <p:nvSpPr>
          <p:cNvPr id="2049" name="AutoShape 1"/>
          <p:cNvSpPr>
            <a:spLocks noChangeArrowheads="1"/>
          </p:cNvSpPr>
          <p:nvPr/>
        </p:nvSpPr>
        <p:spPr bwMode="auto">
          <a:xfrm rot="10800000">
            <a:off x="1979712" y="1124744"/>
            <a:ext cx="4680520" cy="1800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E0000">
              <a:alpha val="86000"/>
            </a:srgbClr>
          </a:solidFill>
          <a:ln w="9525">
            <a:solidFill>
              <a:srgbClr val="000000"/>
            </a:solidFill>
            <a:miter lim="800000"/>
            <a:headEnd/>
            <a:tailEnd/>
          </a:ln>
        </p:spPr>
        <p:txBody>
          <a:bodyPr vert="vert" wrap="square" lIns="91440" tIns="45720" rIns="91440" bIns="45720" numCol="1" anchor="t" anchorCtr="0" compatLnSpc="1">
            <a:prstTxWarp prst="textNoShape">
              <a:avLst/>
            </a:prstTxWarp>
          </a:bodyPr>
          <a:lstStyle/>
          <a:p>
            <a:pPr lvl="0" algn="ctr"/>
            <a:r>
              <a:rPr lang="ru-RU" sz="3200" dirty="0" smtClean="0">
                <a:latin typeface="Arial" pitchFamily="34" charset="0"/>
                <a:cs typeface="Arial" pitchFamily="34" charset="0"/>
              </a:rPr>
              <a:t>В</a:t>
            </a:r>
          </a:p>
        </p:txBody>
      </p:sp>
      <p:sp>
        <p:nvSpPr>
          <p:cNvPr id="12" name="Заголовок 1"/>
          <p:cNvSpPr>
            <a:spLocks noGrp="1"/>
          </p:cNvSpPr>
          <p:nvPr>
            <p:ph type="title"/>
          </p:nvPr>
        </p:nvSpPr>
        <p:spPr>
          <a:xfrm>
            <a:off x="251520" y="0"/>
            <a:ext cx="8435280" cy="764704"/>
          </a:xfrm>
        </p:spPr>
        <p:txBody>
          <a:bodyPr>
            <a:normAutofit fontScale="90000"/>
          </a:bodyPr>
          <a:lstStyle/>
          <a:p>
            <a:pPr algn="ctr"/>
            <a:r>
              <a:rPr lang="ru-RU" b="1" dirty="0" smtClean="0">
                <a:solidFill>
                  <a:srgbClr val="000066"/>
                </a:solidFill>
              </a:rPr>
              <a:t>Уровни глобальной паразитофинансократии</a:t>
            </a:r>
            <a:endParaRPr lang="ru-RU" b="1" dirty="0">
              <a:solidFill>
                <a:srgbClr val="000066"/>
              </a:solidFill>
            </a:endParaRPr>
          </a:p>
        </p:txBody>
      </p:sp>
      <p:pic>
        <p:nvPicPr>
          <p:cNvPr id="2060" name="Picture 12"/>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1547664" y="836712"/>
            <a:ext cx="5544616" cy="2191891"/>
          </a:xfrm>
          <a:prstGeom prst="rect">
            <a:avLst/>
          </a:prstGeom>
          <a:gradFill>
            <a:gsLst>
              <a:gs pos="50000">
                <a:srgbClr val="92D050">
                  <a:alpha val="82000"/>
                </a:srgb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30</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1" y="-171400"/>
            <a:ext cx="9144000" cy="6840760"/>
          </a:xfrm>
          <a:prstGeom prst="rect">
            <a:avLst/>
          </a:prstGeom>
          <a:noFill/>
          <a:ln w="9525">
            <a:noFill/>
            <a:miter lim="800000"/>
            <a:headEnd/>
            <a:tailEnd/>
          </a:ln>
        </p:spPr>
      </p:pic>
      <p:cxnSp>
        <p:nvCxnSpPr>
          <p:cNvPr id="10" name="Прямая соединительная линия 9"/>
          <p:cNvCxnSpPr/>
          <p:nvPr/>
        </p:nvCxnSpPr>
        <p:spPr>
          <a:xfrm>
            <a:off x="5724128" y="6237312"/>
            <a:ext cx="2304256" cy="0"/>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611560" y="6309320"/>
            <a:ext cx="46805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Заголовок 1"/>
          <p:cNvSpPr txBox="1">
            <a:spLocks/>
          </p:cNvSpPr>
          <p:nvPr/>
        </p:nvSpPr>
        <p:spPr>
          <a:xfrm>
            <a:off x="0" y="-243408"/>
            <a:ext cx="9144000" cy="1296144"/>
          </a:xfrm>
          <a:prstGeom prst="rect">
            <a:avLst/>
          </a:prstGeom>
          <a:gradFill>
            <a:gsLst>
              <a:gs pos="24000">
                <a:srgbClr val="A9EEF5"/>
              </a:gs>
              <a:gs pos="90000">
                <a:srgbClr val="A9EEF5"/>
              </a:gs>
              <a:gs pos="53000">
                <a:srgbClr val="D4DEFF"/>
              </a:gs>
              <a:gs pos="83000">
                <a:srgbClr val="D4DEFF"/>
              </a:gs>
              <a:gs pos="100000">
                <a:srgbClr val="96AB94"/>
              </a:gs>
            </a:gsLst>
            <a:lin ang="4200000" scaled="0"/>
          </a:gradFill>
        </p:spPr>
        <p:txBody>
          <a:bodyPr vert="horz"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700" b="1" i="0" u="none" strike="noStrike" kern="1200" cap="all" spc="0" normalizeH="0" baseline="0" noProof="0" dirty="0" smtClean="0">
                <a:ln>
                  <a:noFill/>
                </a:ln>
                <a:solidFill>
                  <a:schemeClr val="tx1"/>
                </a:solidFill>
                <a:effectLst>
                  <a:reflection blurRad="12700" stA="48000" endA="300" endPos="55000" dir="5400000" sy="-90000" algn="bl" rotWithShape="0"/>
                </a:effectLst>
                <a:uLnTx/>
                <a:uFillTx/>
                <a:latin typeface="Georgia" pitchFamily="18" charset="0"/>
                <a:ea typeface="+mj-ea"/>
                <a:cs typeface="+mj-cs"/>
              </a:rPr>
              <a:t>Результат применения экономической модели Иудаизма</a:t>
            </a:r>
            <a:r>
              <a:rPr kumimoji="0" lang="ru-RU" sz="2700" b="1" i="0" u="none" strike="noStrike" kern="1200" cap="all" spc="0" normalizeH="0" noProof="0" dirty="0" smtClean="0">
                <a:ln>
                  <a:noFill/>
                </a:ln>
                <a:solidFill>
                  <a:schemeClr val="tx1"/>
                </a:solidFill>
                <a:effectLst>
                  <a:reflection blurRad="12700" stA="48000" endA="300" endPos="55000" dir="5400000" sy="-90000" algn="bl" rotWithShape="0"/>
                </a:effectLst>
                <a:uLnTx/>
                <a:uFillTx/>
                <a:latin typeface="Georgia" pitchFamily="18" charset="0"/>
                <a:ea typeface="+mj-ea"/>
                <a:cs typeface="+mj-cs"/>
              </a:rPr>
              <a:t> и</a:t>
            </a:r>
            <a:r>
              <a:rPr kumimoji="0" lang="ru-RU" sz="2700" b="1" i="0" u="none" strike="noStrike" kern="1200" cap="all" spc="0" normalizeH="0" baseline="0" noProof="0" dirty="0" smtClean="0">
                <a:ln>
                  <a:noFill/>
                </a:ln>
                <a:solidFill>
                  <a:schemeClr val="tx1"/>
                </a:solidFill>
                <a:effectLst>
                  <a:reflection blurRad="12700" stA="48000" endA="300" endPos="55000" dir="5400000" sy="-90000" algn="bl" rotWithShape="0"/>
                </a:effectLst>
                <a:uLnTx/>
                <a:uFillTx/>
                <a:latin typeface="Georgia" pitchFamily="18" charset="0"/>
                <a:ea typeface="+mj-ea"/>
                <a:cs typeface="+mj-cs"/>
              </a:rPr>
              <a:t> кальвинизма</a:t>
            </a:r>
            <a:endParaRPr kumimoji="0" lang="ru-RU" sz="2700" b="1" i="0" u="none" strike="noStrike" kern="1200" cap="all" spc="0" normalizeH="0" baseline="0" noProof="0" dirty="0">
              <a:ln>
                <a:noFill/>
              </a:ln>
              <a:solidFill>
                <a:schemeClr val="tx1"/>
              </a:solidFill>
              <a:effectLst>
                <a:reflection blurRad="12700" stA="48000" endA="300" endPos="55000" dir="5400000" sy="-90000" algn="bl" rotWithShape="0"/>
              </a:effectLst>
              <a:uLnTx/>
              <a:uFillTx/>
              <a:latin typeface="Georgia" pitchFamily="18" charset="0"/>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0"/>
            <a:ext cx="5832648" cy="841248"/>
          </a:xfrm>
          <a:gradFill>
            <a:gsLst>
              <a:gs pos="24000">
                <a:srgbClr val="A9EEF5"/>
              </a:gs>
              <a:gs pos="90000">
                <a:srgbClr val="A9EEF5"/>
              </a:gs>
              <a:gs pos="53000">
                <a:srgbClr val="D4DEFF"/>
              </a:gs>
              <a:gs pos="83000">
                <a:srgbClr val="D4DEFF"/>
              </a:gs>
              <a:gs pos="100000">
                <a:srgbClr val="96AB94"/>
              </a:gs>
            </a:gsLst>
            <a:lin ang="4200000" scaled="0"/>
          </a:gradFill>
        </p:spPr>
        <p:txBody>
          <a:bodyPr/>
          <a:lstStyle/>
          <a:p>
            <a:pPr algn="ctr"/>
            <a:r>
              <a:rPr lang="ru-RU" b="1" dirty="0" smtClean="0">
                <a:latin typeface="Georgia" pitchFamily="18" charset="0"/>
              </a:rPr>
              <a:t>«Прогресс»</a:t>
            </a:r>
            <a:endParaRPr lang="ru-RU" b="1" dirty="0">
              <a:latin typeface="Georgia" pitchFamily="18" charset="0"/>
            </a:endParaRPr>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31</a:t>
            </a:fld>
            <a:endParaRPr lang="ru-RU"/>
          </a:p>
        </p:txBody>
      </p:sp>
      <p:sp>
        <p:nvSpPr>
          <p:cNvPr id="69634" name="AutoShape 2"/>
          <p:cNvSpPr>
            <a:spLocks noChangeShapeType="1"/>
          </p:cNvSpPr>
          <p:nvPr/>
        </p:nvSpPr>
        <p:spPr bwMode="auto">
          <a:xfrm>
            <a:off x="2051720" y="3933056"/>
            <a:ext cx="238125" cy="476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69633" name="AutoShape 1"/>
          <p:cNvSpPr>
            <a:spLocks noChangeShapeType="1"/>
          </p:cNvSpPr>
          <p:nvPr/>
        </p:nvSpPr>
        <p:spPr bwMode="auto">
          <a:xfrm>
            <a:off x="4211960" y="3933056"/>
            <a:ext cx="190500" cy="476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6963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9636" name="Rectangle 4"/>
          <p:cNvSpPr>
            <a:spLocks noChangeArrowheads="1"/>
          </p:cNvSpPr>
          <p:nvPr/>
        </p:nvSpPr>
        <p:spPr bwMode="auto">
          <a:xfrm>
            <a:off x="179512" y="1124744"/>
            <a:ext cx="8496944" cy="5216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29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«Прогресс», достигнутый на вещественном плане, сопровождался деградацией на духовном, ценностном уровне, который иерархически несравнимо выше, несравненно более значим.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Этот регресс ценностей:  </a:t>
            </a:r>
          </a:p>
          <a:p>
            <a:pPr marL="0" marR="0" lvl="0" indent="0" algn="l" defTabSz="914400" rtl="0" eaLnBrk="1" fontAlgn="base" latinLnBrk="0" hangingPunct="1">
              <a:lnSpc>
                <a:spcPts val="2600"/>
              </a:lnSpc>
              <a:spcBef>
                <a:spcPts val="0"/>
              </a:spcBef>
              <a:spcAft>
                <a:spcPct val="0"/>
              </a:spcAft>
              <a:buClrTx/>
              <a:buSzTx/>
              <a:buFontTx/>
              <a:buNone/>
              <a:tabLst/>
            </a:pPr>
            <a:endParaRPr kumimoji="0" lang="ru-RU" sz="26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p>
            <a:pPr marL="0" marR="0" lvl="0" indent="0" algn="l" defTabSz="914400" rtl="0" eaLnBrk="1" fontAlgn="base" latinLnBrk="0" hangingPunct="1">
              <a:lnSpc>
                <a:spcPts val="2800"/>
              </a:lnSpc>
              <a:spcBef>
                <a:spcPts val="0"/>
              </a:spcBef>
              <a:spcAft>
                <a:spcPct val="0"/>
              </a:spcAft>
              <a:buClrTx/>
              <a:buSzTx/>
              <a:buFontTx/>
              <a:buNone/>
              <a:tabLst/>
            </a:pPr>
            <a:r>
              <a:rPr kumimoji="0" lang="ru-RU" sz="2600" b="1" i="0" u="none" strike="noStrike" cap="none" normalizeH="0" baseline="0" dirty="0" smtClean="0">
                <a:ln>
                  <a:noFill/>
                </a:ln>
                <a:solidFill>
                  <a:srgbClr val="BB33BE"/>
                </a:solidFill>
                <a:effectLst/>
                <a:latin typeface="Georgia" pitchFamily="18" charset="0"/>
                <a:ea typeface="Calibri" pitchFamily="34" charset="0"/>
                <a:cs typeface="Times New Roman" pitchFamily="18" charset="0"/>
              </a:rPr>
              <a:t>Любовь </a:t>
            </a:r>
            <a:r>
              <a:rPr kumimoji="0" lang="ru-RU" sz="28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280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p>
          <a:p>
            <a:pPr marL="0" marR="0" lvl="0" indent="0" algn="l" defTabSz="914400" rtl="0" eaLnBrk="1" fontAlgn="base" latinLnBrk="0" hangingPunct="1">
              <a:lnSpc>
                <a:spcPts val="2800"/>
              </a:lnSpc>
              <a:spcBef>
                <a:spcPts val="0"/>
              </a:spcBef>
              <a:spcAft>
                <a:spcPct val="0"/>
              </a:spcAft>
              <a:buClrTx/>
              <a:buSzTx/>
              <a:buFontTx/>
              <a:buNone/>
              <a:tabLst/>
            </a:pPr>
            <a:r>
              <a:rPr kumimoji="0" lang="ru-RU" sz="280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28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2800" b="1" i="1" u="sng" strike="noStrike" cap="none" spc="100" normalizeH="0" dirty="0" smtClean="0">
                <a:ln>
                  <a:noFill/>
                </a:ln>
                <a:solidFill>
                  <a:srgbClr val="4A206A"/>
                </a:solidFill>
                <a:effectLst/>
                <a:latin typeface="Monotype Corsiva" pitchFamily="66" charset="0"/>
                <a:ea typeface="Calibri" pitchFamily="34" charset="0"/>
                <a:cs typeface="Times New Roman" pitchFamily="18" charset="0"/>
              </a:rPr>
              <a:t>принципы</a:t>
            </a:r>
            <a:endParaRPr kumimoji="0" lang="ru-RU" sz="2800" b="0" i="0" u="none" strike="noStrike" cap="none" spc="100" normalizeH="0" baseline="0" dirty="0" smtClean="0">
              <a:ln>
                <a:noFill/>
              </a:ln>
              <a:solidFill>
                <a:srgbClr val="4A206A"/>
              </a:solidFill>
              <a:effectLst/>
              <a:latin typeface="Monotype Corsiva"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2800" b="1" i="1" u="none" strike="noStrike" cap="none" normalizeH="0" baseline="0" dirty="0" smtClean="0">
                <a:ln>
                  <a:noFill/>
                </a:ln>
                <a:solidFill>
                  <a:srgbClr val="9A0000"/>
                </a:solidFill>
                <a:effectLst/>
                <a:latin typeface="Georgia" pitchFamily="18" charset="0"/>
                <a:ea typeface="Calibri" pitchFamily="34" charset="0"/>
                <a:cs typeface="Times New Roman" pitchFamily="18" charset="0"/>
              </a:rPr>
              <a:t>деньги</a:t>
            </a: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lang="ru-RU" sz="2800" dirty="0" smtClean="0">
                <a:latin typeface="Georgia" pitchFamily="18"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можно проиллюстрировать графически и соотнести с ходом исторического развития и деградацией власти </a:t>
            </a:r>
            <a:endParaRPr kumimoji="0" lang="ru-RU" sz="28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Autofit/>
          </a:bodyPr>
          <a:lstStyle/>
          <a:p>
            <a:pPr marL="180000" algn="ctr">
              <a:spcBef>
                <a:spcPts val="1800"/>
              </a:spcBef>
            </a:pPr>
            <a:r>
              <a:rPr lang="ru-RU" sz="2400" b="1" dirty="0" smtClean="0">
                <a:latin typeface="Georgia" pitchFamily="18" charset="0"/>
              </a:rPr>
              <a:t>Иерархия ценностей и деградация власти</a:t>
            </a:r>
            <a:r>
              <a:rPr lang="ru-RU" sz="2800" dirty="0" smtClean="0"/>
              <a:t/>
            </a:r>
            <a:br>
              <a:rPr lang="ru-RU" sz="2800" dirty="0" smtClean="0"/>
            </a:br>
            <a:endParaRPr lang="ru-RU" sz="2800"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32</a:t>
            </a:fld>
            <a:endParaRPr lang="ru-RU"/>
          </a:p>
        </p:txBody>
      </p:sp>
      <p:pic>
        <p:nvPicPr>
          <p:cNvPr id="1026" name="Picture 2"/>
          <p:cNvPicPr>
            <a:picLocks noChangeAspect="1" noChangeArrowheads="1"/>
          </p:cNvPicPr>
          <p:nvPr/>
        </p:nvPicPr>
        <p:blipFill>
          <a:blip r:embed="rId3" cstate="print"/>
          <a:srcRect/>
          <a:stretch>
            <a:fillRect/>
          </a:stretch>
        </p:blipFill>
        <p:spPr bwMode="auto">
          <a:xfrm>
            <a:off x="0" y="548680"/>
            <a:ext cx="9144000" cy="6309319"/>
          </a:xfrm>
          <a:prstGeom prst="rect">
            <a:avLst/>
          </a:prstGeom>
          <a:noFill/>
          <a:ln w="9525">
            <a:noFill/>
            <a:miter lim="800000"/>
            <a:headEnd/>
            <a:tailEnd/>
          </a:ln>
        </p:spPr>
      </p:pic>
      <p:sp>
        <p:nvSpPr>
          <p:cNvPr id="5" name="TextBox 4"/>
          <p:cNvSpPr txBox="1"/>
          <p:nvPr/>
        </p:nvSpPr>
        <p:spPr>
          <a:xfrm>
            <a:off x="6804248" y="2924944"/>
            <a:ext cx="1440160" cy="323165"/>
          </a:xfrm>
          <a:prstGeom prst="rect">
            <a:avLst/>
          </a:prstGeom>
          <a:solidFill>
            <a:srgbClr val="DFBBDB">
              <a:alpha val="96000"/>
            </a:srgbClr>
          </a:solidFill>
        </p:spPr>
        <p:txBody>
          <a:bodyPr wrap="square" rtlCol="0">
            <a:spAutoFit/>
          </a:bodyPr>
          <a:lstStyle/>
          <a:p>
            <a:r>
              <a:rPr lang="en-US" sz="1500" b="1" dirty="0" smtClean="0"/>
              <a:t>Theocracy</a:t>
            </a:r>
            <a:endParaRPr lang="ru-RU" sz="1500" b="1" dirty="0"/>
          </a:p>
        </p:txBody>
      </p:sp>
      <p:sp>
        <p:nvSpPr>
          <p:cNvPr id="6" name="Овал 5"/>
          <p:cNvSpPr/>
          <p:nvPr/>
        </p:nvSpPr>
        <p:spPr>
          <a:xfrm>
            <a:off x="1043608" y="692696"/>
            <a:ext cx="6552728" cy="1656184"/>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4A206A"/>
                </a:solidFill>
              </a:rPr>
              <a:t>Божественная   любовь</a:t>
            </a:r>
            <a:endParaRPr lang="ru-RU" sz="2400" b="1" dirty="0">
              <a:solidFill>
                <a:srgbClr val="4A206A"/>
              </a:solidFill>
            </a:endParaRPr>
          </a:p>
        </p:txBody>
      </p:sp>
      <p:sp>
        <p:nvSpPr>
          <p:cNvPr id="7" name="Прямоугольник 6"/>
          <p:cNvSpPr/>
          <p:nvPr/>
        </p:nvSpPr>
        <p:spPr>
          <a:xfrm>
            <a:off x="6300192" y="476672"/>
            <a:ext cx="2448272" cy="64807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4A206A"/>
                </a:solidFill>
                <a:latin typeface="Georgia" pitchFamily="18" charset="0"/>
              </a:rPr>
              <a:t>Золотой век</a:t>
            </a:r>
            <a:endParaRPr lang="ru-RU" sz="2200" b="1" dirty="0">
              <a:solidFill>
                <a:srgbClr val="4A206A"/>
              </a:solidFill>
              <a:latin typeface="Georgia" pitchFamily="18" charset="0"/>
            </a:endParaRPr>
          </a:p>
        </p:txBody>
      </p:sp>
      <p:sp>
        <p:nvSpPr>
          <p:cNvPr id="8" name="Равнобедренный треугольник 7"/>
          <p:cNvSpPr/>
          <p:nvPr/>
        </p:nvSpPr>
        <p:spPr>
          <a:xfrm rot="10800000">
            <a:off x="1475656" y="2276872"/>
            <a:ext cx="6048672" cy="2448272"/>
          </a:xfrm>
          <a:prstGeom prst="triangle">
            <a:avLst>
              <a:gd name="adj" fmla="val 50547"/>
            </a:avLst>
          </a:prstGeom>
          <a:solidFill>
            <a:srgbClr val="BB33BE">
              <a:alpha val="54000"/>
            </a:srgbClr>
          </a:solidFill>
          <a:ln>
            <a:solidFill>
              <a:srgbClr val="DFBBDB">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2411760" y="2348880"/>
            <a:ext cx="4032448" cy="1080120"/>
          </a:xfrm>
          <a:prstGeom prst="ellipse">
            <a:avLst/>
          </a:prstGeom>
          <a:solidFill>
            <a:srgbClr val="C88AC1"/>
          </a:solidFill>
          <a:ln>
            <a:solidFill>
              <a:srgbClr val="DFBBDB">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ru-RU" sz="2000" b="1" dirty="0" smtClean="0">
                <a:solidFill>
                  <a:srgbClr val="4A206A"/>
                </a:solidFill>
                <a:latin typeface="Georgia" pitchFamily="18" charset="0"/>
              </a:rPr>
              <a:t>Принципы, максимы, правила, нормы, идеологии</a:t>
            </a:r>
            <a:endParaRPr lang="ru-RU" sz="2000" b="1" dirty="0">
              <a:solidFill>
                <a:srgbClr val="4A206A"/>
              </a:solidFill>
              <a:latin typeface="Georgia" pitchFamily="18" charset="0"/>
            </a:endParaRPr>
          </a:p>
        </p:txBody>
      </p:sp>
      <p:sp>
        <p:nvSpPr>
          <p:cNvPr id="10" name="Прямоугольник 9"/>
          <p:cNvSpPr/>
          <p:nvPr/>
        </p:nvSpPr>
        <p:spPr>
          <a:xfrm>
            <a:off x="0" y="3501008"/>
            <a:ext cx="3635896" cy="1152128"/>
          </a:xfrm>
          <a:prstGeom prst="rect">
            <a:avLst/>
          </a:prstGeom>
          <a:solidFill>
            <a:srgbClr val="DFBBDB">
              <a:alpha val="44000"/>
            </a:srgbClr>
          </a:solidFill>
          <a:ln>
            <a:solidFill>
              <a:srgbClr val="DFBBDB">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spc="-100" dirty="0" smtClean="0">
                <a:solidFill>
                  <a:schemeClr val="tx1"/>
                </a:solidFill>
                <a:latin typeface="Georgia" pitchFamily="18" charset="0"/>
              </a:rPr>
              <a:t>Теократия, монархия, исламские республики,</a:t>
            </a:r>
          </a:p>
          <a:p>
            <a:pPr algn="ctr"/>
            <a:r>
              <a:rPr lang="ru-RU" sz="2200" b="1" spc="-100" dirty="0" smtClean="0">
                <a:solidFill>
                  <a:schemeClr val="tx1"/>
                </a:solidFill>
                <a:latin typeface="Georgia" pitchFamily="18" charset="0"/>
              </a:rPr>
              <a:t>соцстраны</a:t>
            </a:r>
            <a:endParaRPr lang="ru-RU" sz="2200" b="1" spc="-100" dirty="0">
              <a:solidFill>
                <a:schemeClr val="tx1"/>
              </a:solidFill>
              <a:latin typeface="Georgia" pitchFamily="18" charset="0"/>
            </a:endParaRPr>
          </a:p>
        </p:txBody>
      </p:sp>
      <p:sp>
        <p:nvSpPr>
          <p:cNvPr id="11" name="Прямоугольник 10"/>
          <p:cNvSpPr/>
          <p:nvPr/>
        </p:nvSpPr>
        <p:spPr>
          <a:xfrm>
            <a:off x="3563888" y="4725144"/>
            <a:ext cx="2016224" cy="648072"/>
          </a:xfrm>
          <a:prstGeom prst="rect">
            <a:avLst/>
          </a:prstGeom>
          <a:solidFill>
            <a:srgbClr val="B80000">
              <a:alpha val="77000"/>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tx1"/>
                </a:solidFill>
                <a:latin typeface="Georgia" pitchFamily="18" charset="0"/>
              </a:rPr>
              <a:t>Деньги</a:t>
            </a:r>
            <a:endParaRPr lang="ru-RU" sz="2200" b="1" dirty="0">
              <a:solidFill>
                <a:schemeClr val="tx1"/>
              </a:solidFill>
              <a:latin typeface="Georgia" pitchFamily="18" charset="0"/>
            </a:endParaRPr>
          </a:p>
        </p:txBody>
      </p:sp>
      <p:sp>
        <p:nvSpPr>
          <p:cNvPr id="12" name="Прямоугольник 11"/>
          <p:cNvSpPr/>
          <p:nvPr/>
        </p:nvSpPr>
        <p:spPr>
          <a:xfrm>
            <a:off x="0" y="6093296"/>
            <a:ext cx="5508104" cy="764704"/>
          </a:xfrm>
          <a:prstGeom prst="rect">
            <a:avLst/>
          </a:prstGeom>
          <a:solidFill>
            <a:schemeClr val="tx1">
              <a:lumMod val="75000"/>
              <a:lumOff val="25000"/>
              <a:alpha val="96000"/>
            </a:schemeClr>
          </a:solidFill>
          <a:ln>
            <a:solidFill>
              <a:srgbClr val="80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ru-RU" sz="2200" b="1" spc="-100" dirty="0" smtClean="0">
                <a:solidFill>
                  <a:schemeClr val="tx1"/>
                </a:solidFill>
                <a:latin typeface="Georgia" pitchFamily="18" charset="0"/>
              </a:rPr>
              <a:t>Развитые страны – с 16 – 18 веков, </a:t>
            </a:r>
          </a:p>
          <a:p>
            <a:pPr algn="ctr">
              <a:lnSpc>
                <a:spcPts val="2200"/>
              </a:lnSpc>
            </a:pPr>
            <a:r>
              <a:rPr lang="ru-RU" sz="2200" b="1" spc="-100" dirty="0" smtClean="0">
                <a:solidFill>
                  <a:schemeClr val="tx1"/>
                </a:solidFill>
                <a:latin typeface="Georgia" pitchFamily="18" charset="0"/>
              </a:rPr>
              <a:t>ныне почти все страны и народы</a:t>
            </a:r>
            <a:endParaRPr lang="ru-RU" sz="2200" b="1" spc="-100" dirty="0">
              <a:solidFill>
                <a:schemeClr val="tx1"/>
              </a:solidFill>
              <a:latin typeface="Georgi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33</a:t>
            </a:fld>
            <a:endParaRPr lang="ru-RU"/>
          </a:p>
        </p:txBody>
      </p:sp>
      <p:pic>
        <p:nvPicPr>
          <p:cNvPr id="2050" name="Picture 2"/>
          <p:cNvPicPr>
            <a:picLocks noChangeAspect="1" noChangeArrowheads="1"/>
          </p:cNvPicPr>
          <p:nvPr/>
        </p:nvPicPr>
        <p:blipFill>
          <a:blip r:embed="rId3" cstate="print"/>
          <a:srcRect/>
          <a:stretch>
            <a:fillRect/>
          </a:stretch>
        </p:blipFill>
        <p:spPr bwMode="auto">
          <a:xfrm>
            <a:off x="0" y="5577"/>
            <a:ext cx="9144000" cy="6852423"/>
          </a:xfrm>
          <a:prstGeom prst="rect">
            <a:avLst/>
          </a:prstGeom>
          <a:noFill/>
          <a:ln w="9525">
            <a:noFill/>
            <a:miter lim="800000"/>
            <a:headEnd/>
            <a:tailEnd/>
          </a:ln>
        </p:spPr>
      </p:pic>
      <p:pic>
        <p:nvPicPr>
          <p:cNvPr id="5" name="Picture 14" descr="http://cardz.info/images/1298233069_b8fa96.jpg"/>
          <p:cNvPicPr>
            <a:picLocks noChangeAspect="1" noChangeArrowheads="1"/>
          </p:cNvPicPr>
          <p:nvPr/>
        </p:nvPicPr>
        <p:blipFill>
          <a:blip r:embed="rId4" cstate="print"/>
          <a:srcRect/>
          <a:stretch>
            <a:fillRect/>
          </a:stretch>
        </p:blipFill>
        <p:spPr bwMode="auto">
          <a:xfrm>
            <a:off x="1" y="1"/>
            <a:ext cx="2566952" cy="1844823"/>
          </a:xfrm>
          <a:prstGeom prst="rect">
            <a:avLst/>
          </a:prstGeom>
          <a:noFill/>
        </p:spPr>
      </p:pic>
      <p:pic>
        <p:nvPicPr>
          <p:cNvPr id="6" name="Picture 16" descr="http://basik.ru/images/3303/9.jpg"/>
          <p:cNvPicPr>
            <a:picLocks noChangeAspect="1" noChangeArrowheads="1"/>
          </p:cNvPicPr>
          <p:nvPr/>
        </p:nvPicPr>
        <p:blipFill>
          <a:blip r:embed="rId5" cstate="print"/>
          <a:srcRect/>
          <a:stretch>
            <a:fillRect/>
          </a:stretch>
        </p:blipFill>
        <p:spPr bwMode="auto">
          <a:xfrm>
            <a:off x="4427984" y="0"/>
            <a:ext cx="2113783" cy="1584176"/>
          </a:xfrm>
          <a:prstGeom prst="rect">
            <a:avLst/>
          </a:prstGeom>
          <a:noFill/>
        </p:spPr>
      </p:pic>
      <p:pic>
        <p:nvPicPr>
          <p:cNvPr id="7" name="Picture 12" descr="http://upload.wikimedia.org/wikipedia/commons/f/fa/Goldenes-Zeitalter-1530.jpg"/>
          <p:cNvPicPr>
            <a:picLocks noChangeAspect="1" noChangeArrowheads="1"/>
          </p:cNvPicPr>
          <p:nvPr/>
        </p:nvPicPr>
        <p:blipFill>
          <a:blip r:embed="rId6" cstate="print"/>
          <a:srcRect/>
          <a:stretch>
            <a:fillRect/>
          </a:stretch>
        </p:blipFill>
        <p:spPr bwMode="auto">
          <a:xfrm>
            <a:off x="6444208" y="332656"/>
            <a:ext cx="2796896" cy="2016224"/>
          </a:xfrm>
          <a:prstGeom prst="rect">
            <a:avLst/>
          </a:prstGeom>
          <a:noFill/>
        </p:spPr>
      </p:pic>
      <p:sp>
        <p:nvSpPr>
          <p:cNvPr id="1026" name="Text Box 2"/>
          <p:cNvSpPr txBox="1">
            <a:spLocks noChangeArrowheads="1"/>
          </p:cNvSpPr>
          <p:nvPr/>
        </p:nvSpPr>
        <p:spPr bwMode="auto">
          <a:xfrm>
            <a:off x="2771800" y="1412776"/>
            <a:ext cx="3456384" cy="5760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1800"/>
              </a:lnSpc>
              <a:spcBef>
                <a:spcPct val="0"/>
              </a:spcBef>
              <a:spcAft>
                <a:spcPts val="3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ДРУГой</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  - ДРУГ</a:t>
            </a:r>
            <a:endParaRPr kumimoji="0" lang="en-U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ts val="1800"/>
              </a:lnSpc>
              <a:spcBef>
                <a:spcPct val="0"/>
              </a:spcBef>
              <a:spcAft>
                <a:spcPts val="3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ЛЮБой</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ЛЮБ –</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ЛЮБим - ЛЮБит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6732240" y="2780928"/>
            <a:ext cx="1440160" cy="323165"/>
          </a:xfrm>
          <a:prstGeom prst="rect">
            <a:avLst/>
          </a:prstGeom>
          <a:solidFill>
            <a:srgbClr val="DFBBDB">
              <a:alpha val="96000"/>
            </a:srgbClr>
          </a:solidFill>
        </p:spPr>
        <p:txBody>
          <a:bodyPr wrap="square" rtlCol="0">
            <a:spAutoFit/>
          </a:bodyPr>
          <a:lstStyle/>
          <a:p>
            <a:r>
              <a:rPr lang="en-US" sz="1500" b="1" dirty="0" smtClean="0"/>
              <a:t>Theocracy</a:t>
            </a:r>
            <a:endParaRPr lang="ru-RU" sz="1500" b="1" dirty="0"/>
          </a:p>
        </p:txBody>
      </p:sp>
      <p:sp>
        <p:nvSpPr>
          <p:cNvPr id="10" name="Прямоугольник 9"/>
          <p:cNvSpPr/>
          <p:nvPr/>
        </p:nvSpPr>
        <p:spPr>
          <a:xfrm>
            <a:off x="0" y="6093296"/>
            <a:ext cx="5508104" cy="764704"/>
          </a:xfrm>
          <a:prstGeom prst="rect">
            <a:avLst/>
          </a:prstGeom>
          <a:solidFill>
            <a:schemeClr val="bg1">
              <a:lumMod val="85000"/>
            </a:schemeClr>
          </a:solidFill>
          <a:ln>
            <a:solidFill>
              <a:srgbClr val="80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ru-RU" sz="2200" b="1" spc="-100" dirty="0" smtClean="0">
                <a:solidFill>
                  <a:schemeClr val="tx1"/>
                </a:solidFill>
                <a:latin typeface="Georgia" pitchFamily="18" charset="0"/>
              </a:rPr>
              <a:t>Развитые страны – с 16 – 18 веков, </a:t>
            </a:r>
          </a:p>
          <a:p>
            <a:pPr algn="ctr">
              <a:lnSpc>
                <a:spcPts val="2200"/>
              </a:lnSpc>
            </a:pPr>
            <a:r>
              <a:rPr lang="ru-RU" sz="2200" b="1" spc="-100" dirty="0" smtClean="0">
                <a:solidFill>
                  <a:schemeClr val="tx1"/>
                </a:solidFill>
                <a:latin typeface="Georgia" pitchFamily="18" charset="0"/>
              </a:rPr>
              <a:t>ныне почти все страны и народы</a:t>
            </a:r>
            <a:endParaRPr lang="ru-RU" sz="2200" b="1" spc="-100" dirty="0">
              <a:solidFill>
                <a:schemeClr val="tx1"/>
              </a:solidFill>
              <a:latin typeface="Georgia" pitchFamily="18" charset="0"/>
            </a:endParaRPr>
          </a:p>
        </p:txBody>
      </p:sp>
      <p:sp>
        <p:nvSpPr>
          <p:cNvPr id="11" name="Прямоугольник 10"/>
          <p:cNvSpPr/>
          <p:nvPr/>
        </p:nvSpPr>
        <p:spPr>
          <a:xfrm>
            <a:off x="6516216" y="0"/>
            <a:ext cx="2627784" cy="4046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ru-RU" sz="2200" b="1" dirty="0" smtClean="0">
                <a:solidFill>
                  <a:srgbClr val="4A206A"/>
                </a:solidFill>
                <a:latin typeface="Georgia" pitchFamily="18" charset="0"/>
              </a:rPr>
              <a:t>Золотой век</a:t>
            </a:r>
            <a:endParaRPr lang="ru-RU" sz="2200" b="1" dirty="0">
              <a:solidFill>
                <a:srgbClr val="4A206A"/>
              </a:solidFill>
              <a:latin typeface="Georgia" pitchFamily="18" charset="0"/>
            </a:endParaRPr>
          </a:p>
        </p:txBody>
      </p:sp>
      <p:sp>
        <p:nvSpPr>
          <p:cNvPr id="12" name="Овал 11"/>
          <p:cNvSpPr/>
          <p:nvPr/>
        </p:nvSpPr>
        <p:spPr>
          <a:xfrm>
            <a:off x="2483768" y="2132856"/>
            <a:ext cx="3960440" cy="1080120"/>
          </a:xfrm>
          <a:prstGeom prst="ellipse">
            <a:avLst/>
          </a:prstGeom>
          <a:solidFill>
            <a:srgbClr val="C88AC1"/>
          </a:solidFill>
          <a:ln>
            <a:solidFill>
              <a:srgbClr val="DFBBDB">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ru-RU" sz="1900" b="1" dirty="0" smtClean="0">
                <a:solidFill>
                  <a:srgbClr val="4A206A"/>
                </a:solidFill>
                <a:latin typeface="Georgia" pitchFamily="18" charset="0"/>
              </a:rPr>
              <a:t>Принципы, максимы, правила, идеологии</a:t>
            </a:r>
            <a:endParaRPr lang="ru-RU" sz="1900" b="1" dirty="0">
              <a:solidFill>
                <a:srgbClr val="4A206A"/>
              </a:solidFill>
              <a:latin typeface="Georgia" pitchFamily="18" charset="0"/>
            </a:endParaRPr>
          </a:p>
        </p:txBody>
      </p:sp>
      <p:sp>
        <p:nvSpPr>
          <p:cNvPr id="13" name="Прямоугольник 12"/>
          <p:cNvSpPr/>
          <p:nvPr/>
        </p:nvSpPr>
        <p:spPr>
          <a:xfrm>
            <a:off x="0" y="3501008"/>
            <a:ext cx="3635896" cy="1080120"/>
          </a:xfrm>
          <a:prstGeom prst="rect">
            <a:avLst/>
          </a:prstGeom>
          <a:solidFill>
            <a:srgbClr val="DFBBDB">
              <a:alpha val="44000"/>
            </a:srgbClr>
          </a:solidFill>
          <a:ln>
            <a:solidFill>
              <a:srgbClr val="DFBBDB">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spc="-100" dirty="0" smtClean="0">
                <a:solidFill>
                  <a:schemeClr val="tx1"/>
                </a:solidFill>
                <a:latin typeface="Georgia" pitchFamily="18" charset="0"/>
              </a:rPr>
              <a:t>Теократия, монархия, исламские республики,</a:t>
            </a:r>
          </a:p>
          <a:p>
            <a:pPr algn="ctr"/>
            <a:r>
              <a:rPr lang="ru-RU" sz="2200" b="1" spc="-100" dirty="0" smtClean="0">
                <a:solidFill>
                  <a:schemeClr val="tx1"/>
                </a:solidFill>
                <a:latin typeface="Georgia" pitchFamily="18" charset="0"/>
              </a:rPr>
              <a:t>соцстраны</a:t>
            </a:r>
            <a:endParaRPr lang="ru-RU" sz="2200" b="1" spc="-100" dirty="0">
              <a:solidFill>
                <a:schemeClr val="tx1"/>
              </a:solidFill>
              <a:latin typeface="Georgia" pitchFamily="18" charset="0"/>
            </a:endParaRPr>
          </a:p>
        </p:txBody>
      </p:sp>
      <p:sp>
        <p:nvSpPr>
          <p:cNvPr id="14" name="Прямоугольник 13"/>
          <p:cNvSpPr/>
          <p:nvPr/>
        </p:nvSpPr>
        <p:spPr>
          <a:xfrm>
            <a:off x="2555776" y="188640"/>
            <a:ext cx="1872208" cy="129614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Божественная </a:t>
            </a:r>
            <a:r>
              <a:rPr lang="ru-RU" sz="2000" b="1" dirty="0" smtClean="0">
                <a:solidFill>
                  <a:schemeClr val="tx1"/>
                </a:solidFill>
              </a:rPr>
              <a:t>любовь</a:t>
            </a:r>
            <a:endParaRPr lang="ru-RU" sz="2000" b="1" dirty="0">
              <a:solidFill>
                <a:schemeClr val="tx1"/>
              </a:solidFill>
            </a:endParaRPr>
          </a:p>
        </p:txBody>
      </p:sp>
      <p:sp>
        <p:nvSpPr>
          <p:cNvPr id="15" name="Прямоугольник 14"/>
          <p:cNvSpPr/>
          <p:nvPr/>
        </p:nvSpPr>
        <p:spPr>
          <a:xfrm>
            <a:off x="3491880" y="4581128"/>
            <a:ext cx="2016224" cy="648072"/>
          </a:xfrm>
          <a:prstGeom prst="rect">
            <a:avLst/>
          </a:prstGeom>
          <a:solidFill>
            <a:srgbClr val="B80000">
              <a:alpha val="77000"/>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tx1"/>
                </a:solidFill>
                <a:latin typeface="Georgia" pitchFamily="18" charset="0"/>
              </a:rPr>
              <a:t>Деньги</a:t>
            </a:r>
            <a:endParaRPr lang="ru-RU" sz="2200" b="1" dirty="0">
              <a:solidFill>
                <a:schemeClr val="tx1"/>
              </a:solidFill>
              <a:latin typeface="Georg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34</a:t>
            </a:fld>
            <a:endParaRPr lang="ru-RU"/>
          </a:p>
        </p:txBody>
      </p:sp>
      <p:pic>
        <p:nvPicPr>
          <p:cNvPr id="2050" name="Picture 2"/>
          <p:cNvPicPr>
            <a:picLocks noChangeAspect="1" noChangeArrowheads="1"/>
          </p:cNvPicPr>
          <p:nvPr/>
        </p:nvPicPr>
        <p:blipFill>
          <a:blip r:embed="rId3" cstate="print"/>
          <a:srcRect/>
          <a:stretch>
            <a:fillRect/>
          </a:stretch>
        </p:blipFill>
        <p:spPr bwMode="auto">
          <a:xfrm>
            <a:off x="0" y="5577"/>
            <a:ext cx="9144000" cy="6852423"/>
          </a:xfrm>
          <a:prstGeom prst="rect">
            <a:avLst/>
          </a:prstGeom>
          <a:noFill/>
          <a:ln w="9525">
            <a:noFill/>
            <a:miter lim="800000"/>
            <a:headEnd/>
            <a:tailEnd/>
          </a:ln>
        </p:spPr>
      </p:pic>
      <p:pic>
        <p:nvPicPr>
          <p:cNvPr id="5" name="Picture 14" descr="http://cardz.info/images/1298233069_b8fa96.jpg"/>
          <p:cNvPicPr>
            <a:picLocks noChangeAspect="1" noChangeArrowheads="1"/>
          </p:cNvPicPr>
          <p:nvPr/>
        </p:nvPicPr>
        <p:blipFill>
          <a:blip r:embed="rId4" cstate="print"/>
          <a:srcRect/>
          <a:stretch>
            <a:fillRect/>
          </a:stretch>
        </p:blipFill>
        <p:spPr bwMode="auto">
          <a:xfrm>
            <a:off x="3" y="-61915"/>
            <a:ext cx="2152132" cy="1546699"/>
          </a:xfrm>
          <a:prstGeom prst="rect">
            <a:avLst/>
          </a:prstGeom>
          <a:noFill/>
        </p:spPr>
      </p:pic>
      <p:pic>
        <p:nvPicPr>
          <p:cNvPr id="7" name="Picture 12" descr="http://upload.wikimedia.org/wikipedia/commons/f/fa/Goldenes-Zeitalter-1530.jpg"/>
          <p:cNvPicPr>
            <a:picLocks noChangeAspect="1" noChangeArrowheads="1"/>
          </p:cNvPicPr>
          <p:nvPr/>
        </p:nvPicPr>
        <p:blipFill>
          <a:blip r:embed="rId5" cstate="print"/>
          <a:srcRect/>
          <a:stretch>
            <a:fillRect/>
          </a:stretch>
        </p:blipFill>
        <p:spPr bwMode="auto">
          <a:xfrm>
            <a:off x="6444208" y="332656"/>
            <a:ext cx="2411759" cy="1738587"/>
          </a:xfrm>
          <a:prstGeom prst="rect">
            <a:avLst/>
          </a:prstGeom>
          <a:noFill/>
        </p:spPr>
      </p:pic>
      <p:pic>
        <p:nvPicPr>
          <p:cNvPr id="8" name="Picture 2" descr="Кёльнский собор">
            <a:hlinkClick r:id="rId6" tooltip="Кёльнский собор"/>
          </p:cNvPr>
          <p:cNvPicPr>
            <a:picLocks noChangeAspect="1" noChangeArrowheads="1"/>
          </p:cNvPicPr>
          <p:nvPr/>
        </p:nvPicPr>
        <p:blipFill>
          <a:blip r:embed="rId7" cstate="print"/>
          <a:srcRect/>
          <a:stretch>
            <a:fillRect/>
          </a:stretch>
        </p:blipFill>
        <p:spPr bwMode="auto">
          <a:xfrm>
            <a:off x="0" y="1772817"/>
            <a:ext cx="1240139" cy="2232247"/>
          </a:xfrm>
          <a:prstGeom prst="rect">
            <a:avLst/>
          </a:prstGeom>
          <a:noFill/>
        </p:spPr>
      </p:pic>
      <p:pic>
        <p:nvPicPr>
          <p:cNvPr id="9" name="Picture 6" descr="http://turkey.travel.yart.ru/foto/images/imgB/big5910.jpg"/>
          <p:cNvPicPr>
            <a:picLocks noChangeAspect="1" noChangeArrowheads="1"/>
          </p:cNvPicPr>
          <p:nvPr/>
        </p:nvPicPr>
        <p:blipFill>
          <a:blip r:embed="rId8" cstate="print"/>
          <a:srcRect/>
          <a:stretch>
            <a:fillRect/>
          </a:stretch>
        </p:blipFill>
        <p:spPr bwMode="auto">
          <a:xfrm>
            <a:off x="1187624" y="2798810"/>
            <a:ext cx="2232248" cy="1672961"/>
          </a:xfrm>
          <a:prstGeom prst="rect">
            <a:avLst/>
          </a:prstGeom>
          <a:noFill/>
        </p:spPr>
      </p:pic>
      <p:pic>
        <p:nvPicPr>
          <p:cNvPr id="2052" name="Picture 4" descr="Букингемский дворец ночью">
            <a:hlinkClick r:id="rId9"/>
          </p:cNvPr>
          <p:cNvPicPr>
            <a:picLocks noChangeAspect="1" noChangeArrowheads="1"/>
          </p:cNvPicPr>
          <p:nvPr/>
        </p:nvPicPr>
        <p:blipFill>
          <a:blip r:embed="rId10" cstate="print"/>
          <a:srcRect/>
          <a:stretch>
            <a:fillRect/>
          </a:stretch>
        </p:blipFill>
        <p:spPr bwMode="auto">
          <a:xfrm>
            <a:off x="5868144" y="3449486"/>
            <a:ext cx="3275856" cy="1059633"/>
          </a:xfrm>
          <a:prstGeom prst="rect">
            <a:avLst/>
          </a:prstGeom>
          <a:noFill/>
        </p:spPr>
      </p:pic>
      <p:sp>
        <p:nvSpPr>
          <p:cNvPr id="10" name="TextBox 9"/>
          <p:cNvSpPr txBox="1"/>
          <p:nvPr/>
        </p:nvSpPr>
        <p:spPr>
          <a:xfrm>
            <a:off x="6732240" y="2708920"/>
            <a:ext cx="1440160" cy="323165"/>
          </a:xfrm>
          <a:prstGeom prst="rect">
            <a:avLst/>
          </a:prstGeom>
          <a:solidFill>
            <a:srgbClr val="DFBBDB">
              <a:alpha val="96000"/>
            </a:srgbClr>
          </a:solidFill>
        </p:spPr>
        <p:txBody>
          <a:bodyPr wrap="square" rtlCol="0">
            <a:spAutoFit/>
          </a:bodyPr>
          <a:lstStyle/>
          <a:p>
            <a:r>
              <a:rPr lang="en-US" sz="1500" b="1" dirty="0" smtClean="0"/>
              <a:t>Theocracy</a:t>
            </a:r>
            <a:endParaRPr lang="ru-RU" sz="1500" b="1" dirty="0"/>
          </a:p>
        </p:txBody>
      </p:sp>
      <p:sp>
        <p:nvSpPr>
          <p:cNvPr id="11" name="Прямоугольник 10"/>
          <p:cNvSpPr/>
          <p:nvPr/>
        </p:nvSpPr>
        <p:spPr>
          <a:xfrm>
            <a:off x="6516216" y="0"/>
            <a:ext cx="2627784" cy="4046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ru-RU" sz="2200" b="1" dirty="0" smtClean="0">
                <a:solidFill>
                  <a:srgbClr val="4A206A"/>
                </a:solidFill>
                <a:latin typeface="Georgia" pitchFamily="18" charset="0"/>
              </a:rPr>
              <a:t>Золотой век</a:t>
            </a:r>
            <a:endParaRPr lang="ru-RU" sz="2200" b="1" dirty="0">
              <a:solidFill>
                <a:srgbClr val="4A206A"/>
              </a:solidFill>
              <a:latin typeface="Georgia" pitchFamily="18" charset="0"/>
            </a:endParaRPr>
          </a:p>
        </p:txBody>
      </p:sp>
      <p:sp>
        <p:nvSpPr>
          <p:cNvPr id="12" name="Прямоугольник 11"/>
          <p:cNvSpPr/>
          <p:nvPr/>
        </p:nvSpPr>
        <p:spPr>
          <a:xfrm>
            <a:off x="2123728" y="188640"/>
            <a:ext cx="4320480" cy="172819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Божественная    любовь</a:t>
            </a:r>
            <a:endParaRPr lang="ru-RU" sz="2400" b="1" dirty="0">
              <a:solidFill>
                <a:schemeClr val="tx1"/>
              </a:solidFill>
            </a:endParaRPr>
          </a:p>
        </p:txBody>
      </p:sp>
      <p:sp>
        <p:nvSpPr>
          <p:cNvPr id="13" name="Овал 12"/>
          <p:cNvSpPr/>
          <p:nvPr/>
        </p:nvSpPr>
        <p:spPr>
          <a:xfrm>
            <a:off x="2627784" y="1916832"/>
            <a:ext cx="3816424" cy="1008112"/>
          </a:xfrm>
          <a:prstGeom prst="ellipse">
            <a:avLst/>
          </a:prstGeom>
          <a:solidFill>
            <a:srgbClr val="C88AC1"/>
          </a:solidFill>
          <a:ln>
            <a:solidFill>
              <a:srgbClr val="DFBBDB">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ru-RU" b="1" dirty="0" smtClean="0">
                <a:solidFill>
                  <a:srgbClr val="4A206A"/>
                </a:solidFill>
                <a:latin typeface="Georgia" pitchFamily="18" charset="0"/>
              </a:rPr>
              <a:t>Принципы, максимы, правила, идеологии</a:t>
            </a:r>
            <a:endParaRPr lang="ru-RU" b="1" dirty="0">
              <a:solidFill>
                <a:srgbClr val="4A206A"/>
              </a:solidFill>
              <a:latin typeface="Georgia" pitchFamily="18" charset="0"/>
            </a:endParaRPr>
          </a:p>
        </p:txBody>
      </p:sp>
      <p:sp>
        <p:nvSpPr>
          <p:cNvPr id="14" name="Прямоугольник 13"/>
          <p:cNvSpPr/>
          <p:nvPr/>
        </p:nvSpPr>
        <p:spPr>
          <a:xfrm>
            <a:off x="0" y="6093296"/>
            <a:ext cx="5508104" cy="764704"/>
          </a:xfrm>
          <a:prstGeom prst="rect">
            <a:avLst/>
          </a:prstGeom>
          <a:solidFill>
            <a:schemeClr val="bg1">
              <a:lumMod val="85000"/>
              <a:alpha val="96000"/>
            </a:schemeClr>
          </a:solidFill>
          <a:ln>
            <a:solidFill>
              <a:srgbClr val="80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ru-RU" sz="2200" b="1" spc="-100" dirty="0" smtClean="0">
                <a:solidFill>
                  <a:schemeClr val="tx1"/>
                </a:solidFill>
                <a:latin typeface="Georgia" pitchFamily="18" charset="0"/>
              </a:rPr>
              <a:t>Развитые страны – с 16 – 18 веков, </a:t>
            </a:r>
          </a:p>
          <a:p>
            <a:pPr algn="ctr">
              <a:lnSpc>
                <a:spcPts val="2200"/>
              </a:lnSpc>
            </a:pPr>
            <a:r>
              <a:rPr lang="ru-RU" sz="2200" b="1" spc="-100" dirty="0" smtClean="0">
                <a:solidFill>
                  <a:schemeClr val="tx1"/>
                </a:solidFill>
                <a:latin typeface="Georgia" pitchFamily="18" charset="0"/>
              </a:rPr>
              <a:t>ныне почти все страны и народы</a:t>
            </a:r>
            <a:endParaRPr lang="ru-RU" sz="2200" b="1" spc="-100" dirty="0">
              <a:solidFill>
                <a:schemeClr val="tx1"/>
              </a:solidFill>
              <a:latin typeface="Georgia" pitchFamily="18" charset="0"/>
            </a:endParaRPr>
          </a:p>
        </p:txBody>
      </p:sp>
      <p:sp>
        <p:nvSpPr>
          <p:cNvPr id="15" name="Прямоугольник 14"/>
          <p:cNvSpPr/>
          <p:nvPr/>
        </p:nvSpPr>
        <p:spPr>
          <a:xfrm>
            <a:off x="3563888" y="4581128"/>
            <a:ext cx="2016224" cy="648072"/>
          </a:xfrm>
          <a:prstGeom prst="rect">
            <a:avLst/>
          </a:prstGeom>
          <a:solidFill>
            <a:srgbClr val="B80000">
              <a:alpha val="77000"/>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tx1"/>
                </a:solidFill>
                <a:latin typeface="Georgia" pitchFamily="18" charset="0"/>
              </a:rPr>
              <a:t>Деньги</a:t>
            </a:r>
            <a:endParaRPr lang="ru-RU" sz="2200" b="1" dirty="0">
              <a:solidFill>
                <a:schemeClr val="tx1"/>
              </a:solidFill>
              <a:latin typeface="Georgia" pitchFamily="18" charset="0"/>
            </a:endParaRPr>
          </a:p>
        </p:txBody>
      </p:sp>
      <p:pic>
        <p:nvPicPr>
          <p:cNvPr id="16" name="Picture 2" descr="http://im6-tub-ru.yandex.net/i?id=313652928-45-72&amp;n=21">
            <a:hlinkClick r:id="rId11"/>
          </p:cNvPr>
          <p:cNvPicPr>
            <a:picLocks noChangeAspect="1" noChangeArrowheads="1"/>
          </p:cNvPicPr>
          <p:nvPr/>
        </p:nvPicPr>
        <p:blipFill>
          <a:blip r:embed="rId12" cstate="print"/>
          <a:srcRect/>
          <a:stretch>
            <a:fillRect/>
          </a:stretch>
        </p:blipFill>
        <p:spPr bwMode="auto">
          <a:xfrm>
            <a:off x="6732240" y="1988841"/>
            <a:ext cx="2411759" cy="1526301"/>
          </a:xfrm>
          <a:prstGeom prst="rect">
            <a:avLst/>
          </a:prstGeom>
          <a:noFill/>
        </p:spPr>
      </p:pic>
      <p:sp>
        <p:nvSpPr>
          <p:cNvPr id="17" name="Прямоугольник 16"/>
          <p:cNvSpPr/>
          <p:nvPr/>
        </p:nvSpPr>
        <p:spPr>
          <a:xfrm>
            <a:off x="3347864" y="3645024"/>
            <a:ext cx="2555776" cy="864096"/>
          </a:xfrm>
          <a:prstGeom prst="rect">
            <a:avLst/>
          </a:prstGeom>
          <a:solidFill>
            <a:srgbClr val="DFBBDB">
              <a:alpha val="44000"/>
            </a:srgbClr>
          </a:solidFill>
          <a:ln>
            <a:solidFill>
              <a:srgbClr val="DFBBDB">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spc="-100" dirty="0" smtClean="0">
                <a:solidFill>
                  <a:schemeClr val="tx1"/>
                </a:solidFill>
                <a:latin typeface="Georgia" pitchFamily="18" charset="0"/>
              </a:rPr>
              <a:t>Теократия, монархия, исламские республики,</a:t>
            </a:r>
          </a:p>
          <a:p>
            <a:pPr algn="ctr"/>
            <a:r>
              <a:rPr lang="ru-RU" sz="1600" b="1" spc="-100" dirty="0" smtClean="0">
                <a:solidFill>
                  <a:schemeClr val="tx1"/>
                </a:solidFill>
                <a:latin typeface="Georgia" pitchFamily="18" charset="0"/>
              </a:rPr>
              <a:t>соцстраны</a:t>
            </a:r>
            <a:endParaRPr lang="ru-RU" sz="1600" b="1" spc="-100" dirty="0">
              <a:solidFill>
                <a:schemeClr val="tx1"/>
              </a:solidFill>
              <a:latin typeface="Georgia"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35</a:t>
            </a:fld>
            <a:endParaRPr lang="ru-RU"/>
          </a:p>
        </p:txBody>
      </p:sp>
      <p:pic>
        <p:nvPicPr>
          <p:cNvPr id="2050" name="Picture 2"/>
          <p:cNvPicPr>
            <a:picLocks noChangeAspect="1" noChangeArrowheads="1"/>
          </p:cNvPicPr>
          <p:nvPr/>
        </p:nvPicPr>
        <p:blipFill>
          <a:blip r:embed="rId3" cstate="print"/>
          <a:srcRect/>
          <a:stretch>
            <a:fillRect/>
          </a:stretch>
        </p:blipFill>
        <p:spPr bwMode="auto">
          <a:xfrm>
            <a:off x="0" y="5577"/>
            <a:ext cx="9144000" cy="6852423"/>
          </a:xfrm>
          <a:prstGeom prst="rect">
            <a:avLst/>
          </a:prstGeom>
          <a:noFill/>
          <a:ln w="9525">
            <a:noFill/>
            <a:miter lim="800000"/>
            <a:headEnd/>
            <a:tailEnd/>
          </a:ln>
        </p:spPr>
      </p:pic>
      <p:pic>
        <p:nvPicPr>
          <p:cNvPr id="5" name="Picture 14" descr="http://cardz.info/images/1298233069_b8fa96.jpg"/>
          <p:cNvPicPr>
            <a:picLocks noChangeAspect="1" noChangeArrowheads="1"/>
          </p:cNvPicPr>
          <p:nvPr/>
        </p:nvPicPr>
        <p:blipFill>
          <a:blip r:embed="rId4" cstate="print"/>
          <a:srcRect/>
          <a:stretch>
            <a:fillRect/>
          </a:stretch>
        </p:blipFill>
        <p:spPr bwMode="auto">
          <a:xfrm>
            <a:off x="3" y="-61915"/>
            <a:ext cx="2152132" cy="1546699"/>
          </a:xfrm>
          <a:prstGeom prst="rect">
            <a:avLst/>
          </a:prstGeom>
          <a:noFill/>
        </p:spPr>
      </p:pic>
      <p:pic>
        <p:nvPicPr>
          <p:cNvPr id="6" name="Picture 16" descr="http://basik.ru/images/3303/9.jpg"/>
          <p:cNvPicPr>
            <a:picLocks noChangeAspect="1" noChangeArrowheads="1"/>
          </p:cNvPicPr>
          <p:nvPr/>
        </p:nvPicPr>
        <p:blipFill>
          <a:blip r:embed="rId5" cstate="print"/>
          <a:srcRect/>
          <a:stretch>
            <a:fillRect/>
          </a:stretch>
        </p:blipFill>
        <p:spPr bwMode="auto">
          <a:xfrm>
            <a:off x="4355976" y="764704"/>
            <a:ext cx="1729459" cy="1296144"/>
          </a:xfrm>
          <a:prstGeom prst="rect">
            <a:avLst/>
          </a:prstGeom>
          <a:noFill/>
        </p:spPr>
      </p:pic>
      <p:pic>
        <p:nvPicPr>
          <p:cNvPr id="7" name="Picture 12" descr="http://upload.wikimedia.org/wikipedia/commons/f/fa/Goldenes-Zeitalter-1530.jpg"/>
          <p:cNvPicPr>
            <a:picLocks noChangeAspect="1" noChangeArrowheads="1"/>
          </p:cNvPicPr>
          <p:nvPr/>
        </p:nvPicPr>
        <p:blipFill>
          <a:blip r:embed="rId6" cstate="print"/>
          <a:srcRect/>
          <a:stretch>
            <a:fillRect/>
          </a:stretch>
        </p:blipFill>
        <p:spPr bwMode="auto">
          <a:xfrm>
            <a:off x="6444208" y="332656"/>
            <a:ext cx="2411759" cy="1738587"/>
          </a:xfrm>
          <a:prstGeom prst="rect">
            <a:avLst/>
          </a:prstGeom>
          <a:noFill/>
        </p:spPr>
      </p:pic>
      <p:pic>
        <p:nvPicPr>
          <p:cNvPr id="8" name="Picture 2" descr="Кёльнский собор">
            <a:hlinkClick r:id="rId7" tooltip="Кёльнский собор"/>
          </p:cNvPr>
          <p:cNvPicPr>
            <a:picLocks noChangeAspect="1" noChangeArrowheads="1"/>
          </p:cNvPicPr>
          <p:nvPr/>
        </p:nvPicPr>
        <p:blipFill>
          <a:blip r:embed="rId8" cstate="print"/>
          <a:srcRect/>
          <a:stretch>
            <a:fillRect/>
          </a:stretch>
        </p:blipFill>
        <p:spPr bwMode="auto">
          <a:xfrm>
            <a:off x="0" y="1772816"/>
            <a:ext cx="1440160" cy="2592287"/>
          </a:xfrm>
          <a:prstGeom prst="rect">
            <a:avLst/>
          </a:prstGeom>
          <a:noFill/>
        </p:spPr>
      </p:pic>
      <p:pic>
        <p:nvPicPr>
          <p:cNvPr id="9" name="Picture 6" descr="http://turkey.travel.yart.ru/foto/images/imgB/big5910.jpg"/>
          <p:cNvPicPr>
            <a:picLocks noChangeAspect="1" noChangeArrowheads="1"/>
          </p:cNvPicPr>
          <p:nvPr/>
        </p:nvPicPr>
        <p:blipFill>
          <a:blip r:embed="rId9" cstate="print"/>
          <a:srcRect/>
          <a:stretch>
            <a:fillRect/>
          </a:stretch>
        </p:blipFill>
        <p:spPr bwMode="auto">
          <a:xfrm>
            <a:off x="1475656" y="2708920"/>
            <a:ext cx="2448272" cy="1834860"/>
          </a:xfrm>
          <a:prstGeom prst="rect">
            <a:avLst/>
          </a:prstGeom>
          <a:noFill/>
        </p:spPr>
      </p:pic>
      <p:pic>
        <p:nvPicPr>
          <p:cNvPr id="10" name="Picture 10" descr="SWFC Jul08.jpg">
            <a:hlinkClick r:id="rId10"/>
          </p:cNvPr>
          <p:cNvPicPr>
            <a:picLocks noChangeAspect="1" noChangeArrowheads="1"/>
          </p:cNvPicPr>
          <p:nvPr/>
        </p:nvPicPr>
        <p:blipFill>
          <a:blip r:embed="rId11" cstate="print"/>
          <a:srcRect/>
          <a:stretch>
            <a:fillRect/>
          </a:stretch>
        </p:blipFill>
        <p:spPr bwMode="auto">
          <a:xfrm>
            <a:off x="4644008" y="3700151"/>
            <a:ext cx="1206569" cy="3157849"/>
          </a:xfrm>
          <a:prstGeom prst="rect">
            <a:avLst/>
          </a:prstGeom>
          <a:noFill/>
        </p:spPr>
      </p:pic>
      <p:pic>
        <p:nvPicPr>
          <p:cNvPr id="11" name="Picture 8" descr="http://www.b24.am/ru/thumbnail.php?file=old/federal_reserve_building_3e_659627291.jpg&amp;size=article_large"/>
          <p:cNvPicPr>
            <a:picLocks noChangeAspect="1" noChangeArrowheads="1"/>
          </p:cNvPicPr>
          <p:nvPr/>
        </p:nvPicPr>
        <p:blipFill>
          <a:blip r:embed="rId12" cstate="print"/>
          <a:srcRect/>
          <a:stretch>
            <a:fillRect/>
          </a:stretch>
        </p:blipFill>
        <p:spPr bwMode="auto">
          <a:xfrm>
            <a:off x="5724128" y="5471965"/>
            <a:ext cx="2088233" cy="1386035"/>
          </a:xfrm>
          <a:prstGeom prst="rect">
            <a:avLst/>
          </a:prstGeom>
          <a:noFill/>
        </p:spPr>
      </p:pic>
      <p:pic>
        <p:nvPicPr>
          <p:cNvPr id="4" name="Picture 2"/>
          <p:cNvPicPr>
            <a:picLocks noChangeAspect="1" noChangeArrowheads="1"/>
          </p:cNvPicPr>
          <p:nvPr/>
        </p:nvPicPr>
        <p:blipFill>
          <a:blip r:embed="rId13" cstate="print"/>
          <a:srcRect/>
          <a:stretch>
            <a:fillRect/>
          </a:stretch>
        </p:blipFill>
        <p:spPr bwMode="auto">
          <a:xfrm>
            <a:off x="7812360" y="3939971"/>
            <a:ext cx="1331640" cy="2918029"/>
          </a:xfrm>
          <a:prstGeom prst="rect">
            <a:avLst/>
          </a:prstGeom>
          <a:noFill/>
          <a:ln w="9525">
            <a:noFill/>
            <a:miter lim="800000"/>
            <a:headEnd/>
            <a:tailEnd/>
          </a:ln>
        </p:spPr>
      </p:pic>
      <p:pic>
        <p:nvPicPr>
          <p:cNvPr id="2052" name="Picture 4" descr="Букингемский дворец ночью">
            <a:hlinkClick r:id="rId14"/>
          </p:cNvPr>
          <p:cNvPicPr>
            <a:picLocks noChangeAspect="1" noChangeArrowheads="1"/>
          </p:cNvPicPr>
          <p:nvPr/>
        </p:nvPicPr>
        <p:blipFill>
          <a:blip r:embed="rId15" cstate="print"/>
          <a:srcRect/>
          <a:stretch>
            <a:fillRect/>
          </a:stretch>
        </p:blipFill>
        <p:spPr bwMode="auto">
          <a:xfrm>
            <a:off x="5861555" y="2871290"/>
            <a:ext cx="3282445" cy="1061766"/>
          </a:xfrm>
          <a:prstGeom prst="rect">
            <a:avLst/>
          </a:prstGeom>
          <a:noFill/>
        </p:spPr>
      </p:pic>
      <p:sp>
        <p:nvSpPr>
          <p:cNvPr id="15" name="Прямоугольник 14"/>
          <p:cNvSpPr/>
          <p:nvPr/>
        </p:nvSpPr>
        <p:spPr>
          <a:xfrm>
            <a:off x="2123728" y="0"/>
            <a:ext cx="4320480" cy="4046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ru-RU" sz="2200" b="1" dirty="0" smtClean="0">
                <a:solidFill>
                  <a:srgbClr val="4A206A"/>
                </a:solidFill>
                <a:latin typeface="Georgia" pitchFamily="18" charset="0"/>
              </a:rPr>
              <a:t>Золотой век</a:t>
            </a:r>
            <a:endParaRPr lang="ru-RU" sz="2200" b="1" dirty="0">
              <a:solidFill>
                <a:srgbClr val="4A206A"/>
              </a:solidFill>
              <a:latin typeface="Georgia" pitchFamily="18" charset="0"/>
            </a:endParaRPr>
          </a:p>
        </p:txBody>
      </p:sp>
      <p:sp>
        <p:nvSpPr>
          <p:cNvPr id="16" name="Прямоугольник 15"/>
          <p:cNvSpPr/>
          <p:nvPr/>
        </p:nvSpPr>
        <p:spPr>
          <a:xfrm>
            <a:off x="2123728" y="404664"/>
            <a:ext cx="4320480" cy="369332"/>
          </a:xfrm>
          <a:prstGeom prst="rect">
            <a:avLst/>
          </a:prstGeom>
          <a:solidFill>
            <a:srgbClr val="F9F53D"/>
          </a:solidFill>
          <a:ln>
            <a:solidFill>
              <a:schemeClr val="bg2">
                <a:lumMod val="90000"/>
              </a:schemeClr>
            </a:solidFill>
          </a:ln>
        </p:spPr>
        <p:txBody>
          <a:bodyPr wrap="square">
            <a:spAutoFit/>
          </a:bodyPr>
          <a:lstStyle/>
          <a:p>
            <a:pPr algn="ctr"/>
            <a:r>
              <a:rPr lang="ru-RU" b="1" dirty="0" smtClean="0"/>
              <a:t>Божественная    любовь</a:t>
            </a:r>
            <a:endParaRPr lang="ru-RU" b="1" dirty="0"/>
          </a:p>
        </p:txBody>
      </p:sp>
      <p:sp>
        <p:nvSpPr>
          <p:cNvPr id="17" name="Овал 16"/>
          <p:cNvSpPr/>
          <p:nvPr/>
        </p:nvSpPr>
        <p:spPr>
          <a:xfrm>
            <a:off x="2627784" y="1916832"/>
            <a:ext cx="3816424" cy="1008112"/>
          </a:xfrm>
          <a:prstGeom prst="ellipse">
            <a:avLst/>
          </a:prstGeom>
          <a:solidFill>
            <a:srgbClr val="C88AC1"/>
          </a:solidFill>
          <a:ln>
            <a:solidFill>
              <a:srgbClr val="DFBBDB">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ru-RU" b="1" dirty="0" smtClean="0">
                <a:solidFill>
                  <a:srgbClr val="4A206A"/>
                </a:solidFill>
                <a:latin typeface="Georgia" pitchFamily="18" charset="0"/>
              </a:rPr>
              <a:t>Принципы, максимы, правила, идеологии</a:t>
            </a:r>
            <a:endParaRPr lang="ru-RU" b="1" dirty="0">
              <a:solidFill>
                <a:srgbClr val="4A206A"/>
              </a:solidFill>
              <a:latin typeface="Georgia" pitchFamily="18" charset="0"/>
            </a:endParaRPr>
          </a:p>
        </p:txBody>
      </p:sp>
      <p:sp>
        <p:nvSpPr>
          <p:cNvPr id="18" name="Прямоугольник 17"/>
          <p:cNvSpPr/>
          <p:nvPr/>
        </p:nvSpPr>
        <p:spPr>
          <a:xfrm>
            <a:off x="0" y="6093296"/>
            <a:ext cx="4644008" cy="764704"/>
          </a:xfrm>
          <a:prstGeom prst="rect">
            <a:avLst/>
          </a:prstGeom>
          <a:solidFill>
            <a:schemeClr val="bg1">
              <a:lumMod val="85000"/>
              <a:alpha val="96000"/>
            </a:schemeClr>
          </a:solidFill>
          <a:ln>
            <a:solidFill>
              <a:srgbClr val="80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ru-RU" sz="2000" b="1" spc="-100" dirty="0" smtClean="0">
                <a:solidFill>
                  <a:schemeClr val="tx1"/>
                </a:solidFill>
                <a:latin typeface="Georgia" pitchFamily="18" charset="0"/>
              </a:rPr>
              <a:t>Развитые страны – с 16 – 18 веков, </a:t>
            </a:r>
          </a:p>
          <a:p>
            <a:pPr algn="ctr">
              <a:lnSpc>
                <a:spcPts val="2200"/>
              </a:lnSpc>
            </a:pPr>
            <a:r>
              <a:rPr lang="ru-RU" sz="2000" b="1" spc="-100" dirty="0" smtClean="0">
                <a:solidFill>
                  <a:schemeClr val="tx1"/>
                </a:solidFill>
                <a:latin typeface="Georgia" pitchFamily="18" charset="0"/>
              </a:rPr>
              <a:t>ныне почти все страны и народы</a:t>
            </a:r>
            <a:endParaRPr lang="ru-RU" sz="2000" b="1" spc="-100" dirty="0">
              <a:solidFill>
                <a:schemeClr val="tx1"/>
              </a:solidFill>
              <a:latin typeface="Georgia" pitchFamily="18" charset="0"/>
            </a:endParaRPr>
          </a:p>
        </p:txBody>
      </p:sp>
      <p:sp>
        <p:nvSpPr>
          <p:cNvPr id="19" name="Прямоугольник 18"/>
          <p:cNvSpPr/>
          <p:nvPr/>
        </p:nvSpPr>
        <p:spPr>
          <a:xfrm>
            <a:off x="6588224" y="2060848"/>
            <a:ext cx="2555776" cy="792088"/>
          </a:xfrm>
          <a:prstGeom prst="rect">
            <a:avLst/>
          </a:prstGeom>
          <a:solidFill>
            <a:srgbClr val="DFBBDB">
              <a:alpha val="44000"/>
            </a:srgbClr>
          </a:solidFill>
          <a:ln>
            <a:solidFill>
              <a:srgbClr val="DFBBDB">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spc="-100" dirty="0" smtClean="0">
                <a:solidFill>
                  <a:schemeClr val="tx1"/>
                </a:solidFill>
                <a:latin typeface="Georgia" pitchFamily="18" charset="0"/>
              </a:rPr>
              <a:t>Теократия, монархия, исламские республики,</a:t>
            </a:r>
          </a:p>
          <a:p>
            <a:pPr algn="ctr"/>
            <a:r>
              <a:rPr lang="ru-RU" sz="1600" b="1" spc="-100" dirty="0" smtClean="0">
                <a:solidFill>
                  <a:schemeClr val="tx1"/>
                </a:solidFill>
                <a:latin typeface="Georgia" pitchFamily="18" charset="0"/>
              </a:rPr>
              <a:t>соцстраны</a:t>
            </a:r>
            <a:endParaRPr lang="ru-RU" sz="1600" b="1" spc="-100" dirty="0">
              <a:solidFill>
                <a:schemeClr val="tx1"/>
              </a:solidFill>
              <a:latin typeface="Georgia" pitchFamily="18" charset="0"/>
            </a:endParaRPr>
          </a:p>
        </p:txBody>
      </p:sp>
      <p:sp>
        <p:nvSpPr>
          <p:cNvPr id="20" name="Прямоугольник 19"/>
          <p:cNvSpPr/>
          <p:nvPr/>
        </p:nvSpPr>
        <p:spPr>
          <a:xfrm>
            <a:off x="0" y="4797152"/>
            <a:ext cx="4644008" cy="764704"/>
          </a:xfrm>
          <a:prstGeom prst="rect">
            <a:avLst/>
          </a:prstGeom>
          <a:solidFill>
            <a:schemeClr val="bg1">
              <a:lumMod val="85000"/>
              <a:alpha val="96000"/>
            </a:schemeClr>
          </a:solidFill>
          <a:ln>
            <a:solidFill>
              <a:srgbClr val="80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ru-RU" sz="2000" b="1" spc="-100" dirty="0" smtClean="0">
                <a:solidFill>
                  <a:srgbClr val="460000"/>
                </a:solidFill>
                <a:latin typeface="Georgia" pitchFamily="18" charset="0"/>
              </a:rPr>
              <a:t>Власть денег – </a:t>
            </a:r>
          </a:p>
          <a:p>
            <a:pPr algn="ctr">
              <a:lnSpc>
                <a:spcPts val="2200"/>
              </a:lnSpc>
            </a:pPr>
            <a:r>
              <a:rPr lang="ru-RU" sz="2000" b="1" spc="-100" dirty="0" err="1" smtClean="0">
                <a:solidFill>
                  <a:srgbClr val="460000"/>
                </a:solidFill>
                <a:latin typeface="Georgia" pitchFamily="18" charset="0"/>
              </a:rPr>
              <a:t>паразито</a:t>
            </a:r>
            <a:r>
              <a:rPr lang="ru-RU" sz="2000" b="1" spc="-100" dirty="0" smtClean="0">
                <a:solidFill>
                  <a:srgbClr val="460000"/>
                </a:solidFill>
                <a:latin typeface="Georgia" pitchFamily="18" charset="0"/>
              </a:rPr>
              <a:t>- </a:t>
            </a:r>
            <a:r>
              <a:rPr lang="ru-RU" sz="2000" b="1" spc="-100" dirty="0" err="1" smtClean="0">
                <a:solidFill>
                  <a:srgbClr val="460000"/>
                </a:solidFill>
                <a:latin typeface="Georgia" pitchFamily="18" charset="0"/>
              </a:rPr>
              <a:t>финансократия</a:t>
            </a:r>
            <a:endParaRPr lang="ru-RU" sz="2000" b="1" spc="-100" dirty="0">
              <a:solidFill>
                <a:srgbClr val="460000"/>
              </a:solidFill>
              <a:latin typeface="Georgi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36</a:t>
            </a:fld>
            <a:endParaRPr lang="ru-RU"/>
          </a:p>
        </p:txBody>
      </p:sp>
      <p:pic>
        <p:nvPicPr>
          <p:cNvPr id="70658" name="Picture 2"/>
          <p:cNvPicPr>
            <a:picLocks noChangeAspect="1" noChangeArrowheads="1"/>
          </p:cNvPicPr>
          <p:nvPr/>
        </p:nvPicPr>
        <p:blipFill>
          <a:blip r:embed="rId2" cstate="print"/>
          <a:srcRect/>
          <a:stretch>
            <a:fillRect/>
          </a:stretch>
        </p:blipFill>
        <p:spPr bwMode="auto">
          <a:xfrm>
            <a:off x="-48692" y="0"/>
            <a:ext cx="9192692" cy="682186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2"/>
          <p:cNvSpPr>
            <a:spLocks noChangeArrowheads="1"/>
          </p:cNvSpPr>
          <p:nvPr/>
        </p:nvSpPr>
        <p:spPr bwMode="auto">
          <a:xfrm>
            <a:off x="179388" y="765175"/>
            <a:ext cx="8964612" cy="6172587"/>
          </a:xfrm>
          <a:prstGeom prst="rect">
            <a:avLst/>
          </a:prstGeom>
          <a:noFill/>
          <a:ln w="9525">
            <a:noFill/>
            <a:miter lim="800000"/>
            <a:headEnd/>
            <a:tailEnd/>
          </a:ln>
        </p:spPr>
        <p:txBody>
          <a:bodyPr>
            <a:spAutoFit/>
          </a:bodyPr>
          <a:lstStyle/>
          <a:p>
            <a:pPr>
              <a:lnSpc>
                <a:spcPts val="2400"/>
              </a:lnSpc>
              <a:spcBef>
                <a:spcPts val="0"/>
              </a:spcBef>
            </a:pPr>
            <a:r>
              <a:rPr lang="ru-RU" sz="2000" b="1" dirty="0" smtClean="0">
                <a:latin typeface="Georgia" pitchFamily="18" charset="0"/>
              </a:rPr>
              <a:t>В этой связи необходимо упомянуть о предпринятом швейцарского Федерального технологического института в Цюрихе масштабном исследовании топологии структуры, которую образуют транснациональные корпорации, выполненном Стефанией Витали, Джеймсом </a:t>
            </a:r>
            <a:r>
              <a:rPr lang="ru-RU" sz="2000" b="1" dirty="0" err="1" smtClean="0">
                <a:latin typeface="Georgia" pitchFamily="18" charset="0"/>
              </a:rPr>
              <a:t>Глаттфельдером</a:t>
            </a:r>
            <a:r>
              <a:rPr lang="ru-RU" sz="2000" b="1" dirty="0" smtClean="0">
                <a:latin typeface="Georgia" pitchFamily="18" charset="0"/>
              </a:rPr>
              <a:t> и </a:t>
            </a:r>
            <a:r>
              <a:rPr lang="ru-RU" sz="2000" b="1" dirty="0" err="1" smtClean="0">
                <a:latin typeface="Georgia" pitchFamily="18" charset="0"/>
              </a:rPr>
              <a:t>Стефано</a:t>
            </a:r>
            <a:r>
              <a:rPr lang="ru-RU" sz="2000" b="1" dirty="0" smtClean="0">
                <a:latin typeface="Georgia" pitchFamily="18" charset="0"/>
              </a:rPr>
              <a:t> </a:t>
            </a:r>
            <a:r>
              <a:rPr lang="ru-RU" sz="2000" b="1" dirty="0" err="1" smtClean="0">
                <a:latin typeface="Georgia" pitchFamily="18" charset="0"/>
              </a:rPr>
              <a:t>Баттистоном</a:t>
            </a:r>
            <a:r>
              <a:rPr lang="ru-RU" sz="2000" b="1" dirty="0" smtClean="0">
                <a:latin typeface="Georgia" pitchFamily="18" charset="0"/>
              </a:rPr>
              <a:t>. Часть этого исследования представляет собой докторскую диссертацию Джеймса </a:t>
            </a:r>
            <a:r>
              <a:rPr lang="ru-RU" sz="2000" b="1" dirty="0" err="1" smtClean="0">
                <a:latin typeface="Georgia" pitchFamily="18" charset="0"/>
              </a:rPr>
              <a:t>Глаттфельдера</a:t>
            </a:r>
            <a:r>
              <a:rPr lang="en-US" sz="2000" b="1" dirty="0" smtClean="0">
                <a:latin typeface="Georgia" pitchFamily="18" charset="0"/>
              </a:rPr>
              <a:t> «Ownership Networks and Corporate Control: Mapping Economic Power in a Globalized World» (for the degree of </a:t>
            </a:r>
            <a:r>
              <a:rPr lang="de-DE" sz="2000" b="1" dirty="0" smtClean="0">
                <a:latin typeface="Georgia" pitchFamily="18" charset="0"/>
              </a:rPr>
              <a:t>Dr. sc. ETH </a:t>
            </a:r>
            <a:r>
              <a:rPr lang="de-DE" sz="2000" b="1" dirty="0" err="1" smtClean="0">
                <a:latin typeface="Georgia" pitchFamily="18" charset="0"/>
              </a:rPr>
              <a:t>Zurich</a:t>
            </a:r>
            <a:r>
              <a:rPr lang="de-DE" sz="2000" b="1" dirty="0" smtClean="0">
                <a:latin typeface="Georgia" pitchFamily="18" charset="0"/>
              </a:rPr>
              <a:t> </a:t>
            </a:r>
            <a:r>
              <a:rPr lang="en-US" sz="2000" b="1" dirty="0" smtClean="0">
                <a:latin typeface="Georgia" pitchFamily="18" charset="0"/>
              </a:rPr>
              <a:t>presented by James </a:t>
            </a:r>
            <a:r>
              <a:rPr lang="en-US" sz="2000" b="1" dirty="0" err="1" smtClean="0">
                <a:latin typeface="Georgia" pitchFamily="18" charset="0"/>
              </a:rPr>
              <a:t>Glattfelder</a:t>
            </a:r>
            <a:r>
              <a:rPr lang="ru-RU" sz="2000" b="1" dirty="0" smtClean="0">
                <a:latin typeface="Georgia" pitchFamily="18" charset="0"/>
              </a:rPr>
              <a:t>, </a:t>
            </a:r>
            <a:r>
              <a:rPr lang="en-US" sz="2000" b="1" dirty="0" err="1" smtClean="0">
                <a:latin typeface="Georgia" pitchFamily="18" charset="0"/>
              </a:rPr>
              <a:t>Diss</a:t>
            </a:r>
            <a:r>
              <a:rPr lang="ru-RU" sz="2000" b="1" dirty="0" smtClean="0">
                <a:latin typeface="Georgia" pitchFamily="18" charset="0"/>
              </a:rPr>
              <a:t>. </a:t>
            </a:r>
            <a:r>
              <a:rPr lang="en-US" sz="2000" b="1" dirty="0" smtClean="0">
                <a:latin typeface="Georgia" pitchFamily="18" charset="0"/>
              </a:rPr>
              <a:t>ETH No</a:t>
            </a:r>
            <a:r>
              <a:rPr lang="ru-RU" sz="2000" b="1" dirty="0" smtClean="0">
                <a:latin typeface="Georgia" pitchFamily="18" charset="0"/>
              </a:rPr>
              <a:t>. 19274). </a:t>
            </a:r>
          </a:p>
          <a:p>
            <a:pPr>
              <a:lnSpc>
                <a:spcPts val="2400"/>
              </a:lnSpc>
              <a:spcBef>
                <a:spcPts val="0"/>
              </a:spcBef>
            </a:pPr>
            <a:endParaRPr lang="ru-RU" sz="2000" b="1" dirty="0" smtClean="0">
              <a:latin typeface="Georgia" pitchFamily="18" charset="0"/>
            </a:endParaRPr>
          </a:p>
          <a:p>
            <a:pPr>
              <a:lnSpc>
                <a:spcPts val="2400"/>
              </a:lnSpc>
              <a:spcBef>
                <a:spcPts val="0"/>
              </a:spcBef>
            </a:pPr>
            <a:r>
              <a:rPr lang="ru-RU" sz="2000" b="1" dirty="0" smtClean="0">
                <a:latin typeface="Georgia" pitchFamily="18" charset="0"/>
              </a:rPr>
              <a:t>Отсортировав 37 млн. компаний по всему миру, представленных в базе данных </a:t>
            </a:r>
            <a:r>
              <a:rPr lang="ru-RU" sz="2000" b="1" dirty="0" err="1" smtClean="0">
                <a:latin typeface="Georgia" pitchFamily="18" charset="0"/>
              </a:rPr>
              <a:t>Orbis</a:t>
            </a:r>
            <a:r>
              <a:rPr lang="ru-RU" sz="2000" b="1" dirty="0" smtClean="0">
                <a:latin typeface="Georgia" pitchFamily="18" charset="0"/>
              </a:rPr>
              <a:t> С от 2007 года, команда ученых из Цюриха выявила 43060 компаний, принадлежащих ТНК, и выявила их общие активы. Была выстроена модель распределения экономического влияния ТНК путем контроля одних компаний над другими: владение фондами, участие в прибыли и т.п. Ученые обнаружили ядро из 1318 компаний </a:t>
            </a:r>
            <a:endParaRPr lang="ru-RU" sz="2000" b="1" dirty="0">
              <a:latin typeface="Georgia" pitchFamily="18" charset="0"/>
            </a:endParaRPr>
          </a:p>
        </p:txBody>
      </p:sp>
      <p:sp>
        <p:nvSpPr>
          <p:cNvPr id="4" name="Заголовок 1"/>
          <p:cNvSpPr>
            <a:spLocks noGrp="1"/>
          </p:cNvSpPr>
          <p:nvPr>
            <p:ph type="title"/>
          </p:nvPr>
        </p:nvSpPr>
        <p:spPr>
          <a:xfrm>
            <a:off x="179512" y="1"/>
            <a:ext cx="8686800" cy="620687"/>
          </a:xfrm>
        </p:spPr>
        <p:txBody>
          <a:bodyPr>
            <a:normAutofit fontScale="90000"/>
          </a:bodyPr>
          <a:lstStyle/>
          <a:p>
            <a:pPr algn="ctr" eaLnBrk="1" hangingPunct="1">
              <a:defRPr/>
            </a:pPr>
            <a:r>
              <a:rPr lang="ru-RU" sz="2800" b="1" dirty="0" err="1" smtClean="0">
                <a:solidFill>
                  <a:srgbClr val="7E0000"/>
                </a:solidFill>
                <a:latin typeface="Georgia" pitchFamily="18" charset="0"/>
                <a:cs typeface="Times New Roman" pitchFamily="18" charset="0"/>
              </a:rPr>
              <a:t>Глоболигархическая</a:t>
            </a:r>
            <a:r>
              <a:rPr lang="ru-RU" sz="2800" b="1" dirty="0" smtClean="0">
                <a:solidFill>
                  <a:srgbClr val="7E0000"/>
                </a:solidFill>
                <a:latin typeface="Georgia" pitchFamily="18" charset="0"/>
                <a:cs typeface="Times New Roman" pitchFamily="18" charset="0"/>
              </a:rPr>
              <a:t> </a:t>
            </a:r>
            <a:r>
              <a:rPr lang="ru-RU" sz="2800" b="1" dirty="0" err="1" smtClean="0">
                <a:solidFill>
                  <a:srgbClr val="7E0000"/>
                </a:solidFill>
                <a:latin typeface="Georgia" pitchFamily="18" charset="0"/>
                <a:cs typeface="Times New Roman" pitchFamily="18" charset="0"/>
              </a:rPr>
              <a:t>паразитофинансократия</a:t>
            </a:r>
            <a:endParaRPr lang="ru-RU" sz="2800" dirty="0">
              <a:solidFill>
                <a:srgbClr val="6B2E09"/>
              </a:solidFill>
            </a:endParaRPr>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37</a:t>
            </a:fld>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51520" y="188640"/>
            <a:ext cx="8686800" cy="841248"/>
          </a:xfrm>
        </p:spPr>
        <p:txBody>
          <a:bodyPr>
            <a:normAutofit fontScale="90000"/>
          </a:bodyPr>
          <a:lstStyle/>
          <a:p>
            <a:pPr algn="ctr" eaLnBrk="1" hangingPunct="1">
              <a:defRPr/>
            </a:pPr>
            <a:r>
              <a:rPr lang="ru-RU" sz="2800" b="1" dirty="0" err="1" smtClean="0">
                <a:solidFill>
                  <a:srgbClr val="7E0000"/>
                </a:solidFill>
                <a:latin typeface="Georgia" pitchFamily="18" charset="0"/>
                <a:cs typeface="Times New Roman" pitchFamily="18" charset="0"/>
              </a:rPr>
              <a:t>Глоболигархическая</a:t>
            </a:r>
            <a:r>
              <a:rPr lang="ru-RU" sz="2800" b="1" dirty="0" smtClean="0">
                <a:solidFill>
                  <a:srgbClr val="7E0000"/>
                </a:solidFill>
                <a:latin typeface="Georgia" pitchFamily="18" charset="0"/>
                <a:cs typeface="Times New Roman" pitchFamily="18" charset="0"/>
              </a:rPr>
              <a:t> </a:t>
            </a:r>
            <a:r>
              <a:rPr lang="ru-RU" sz="2800" b="1" dirty="0" err="1" smtClean="0">
                <a:solidFill>
                  <a:srgbClr val="7E0000"/>
                </a:solidFill>
                <a:latin typeface="Georgia" pitchFamily="18" charset="0"/>
                <a:cs typeface="Times New Roman" pitchFamily="18" charset="0"/>
              </a:rPr>
              <a:t>паразитофинансократия</a:t>
            </a:r>
            <a:endParaRPr lang="ru-RU" sz="2800" dirty="0">
              <a:solidFill>
                <a:srgbClr val="6B2E09"/>
              </a:solidFill>
            </a:endParaRPr>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38</a:t>
            </a:fld>
            <a:endParaRPr lang="ru-RU"/>
          </a:p>
        </p:txBody>
      </p:sp>
      <p:sp>
        <p:nvSpPr>
          <p:cNvPr id="1025" name="Rectangle 1"/>
          <p:cNvSpPr>
            <a:spLocks noChangeArrowheads="1"/>
          </p:cNvSpPr>
          <p:nvPr/>
        </p:nvSpPr>
        <p:spPr bwMode="auto">
          <a:xfrm>
            <a:off x="395536" y="1013534"/>
            <a:ext cx="84249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У каждой из этих 1318 обнаружились теснейшие взаимосвязи с двумя или более другими компаниями (среднее количество </a:t>
            </a:r>
            <a:r>
              <a:rPr kumimoji="0" lang="ru-RU" sz="24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аффилированных</a:t>
            </a:r>
            <a:r>
              <a:rPr kumimoji="0" lang="ru-RU" sz="24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партнеров оказалось равно 20). Через свои фирмы-сателлиты они фактически владеют большинством мировых компаний, работающих в секторе "реальной" экономики. Таким образом, в их «руках» сосредоточены порядка 60% общемировых доходов. </a:t>
            </a:r>
            <a:endParaRPr kumimoji="0" lang="ru-RU" sz="2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Далее исследователи установили, что большинство финансовых цепочек идут в направлении "</a:t>
            </a:r>
            <a:r>
              <a:rPr kumimoji="0" lang="ru-RU" sz="24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суперанклава</a:t>
            </a:r>
            <a:r>
              <a:rPr kumimoji="0" lang="ru-RU" sz="24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из 147 компаний. Их активы пересекаются друг с другом, фактически являясь общей собственностью. </a:t>
            </a:r>
            <a:r>
              <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При этом 49 корпораций осуществляют контроль над 39,48 % глобального корпоративного богатства. </a:t>
            </a:r>
            <a:endParaRPr kumimoji="0" lang="ru-RU" sz="24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39</a:t>
            </a:fld>
            <a:endParaRPr lang="ru-RU"/>
          </a:p>
        </p:txBody>
      </p:sp>
      <p:sp>
        <p:nvSpPr>
          <p:cNvPr id="78849" name="Rectangle 1"/>
          <p:cNvSpPr>
            <a:spLocks noChangeArrowheads="1"/>
          </p:cNvSpPr>
          <p:nvPr/>
        </p:nvSpPr>
        <p:spPr bwMode="auto">
          <a:xfrm>
            <a:off x="467544" y="980728"/>
            <a:ext cx="8352928" cy="56964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ts val="2300"/>
              </a:lnSpc>
            </a:pP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В этом списке присутствуют и банки, принадлежащие к числу основных собственников ФРС США: </a:t>
            </a:r>
            <a:r>
              <a:rPr kumimoji="0" lang="en-US"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JP Morgan Chase</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 6 в «списке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Глаттфельдера</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The</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Bank</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of</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New</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York</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Mellon</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 16),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Goldman</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Sachs</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en-US"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Group </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18),  </a:t>
            </a:r>
            <a:r>
              <a:rPr kumimoji="0" lang="en-US"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Barclays</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(корпорация номер 1 в списке </a:t>
            </a:r>
            <a:r>
              <a:rPr kumimoji="0" lang="ru-RU" sz="2300" b="1"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Глаттфельдера</a:t>
            </a:r>
            <a:r>
              <a:rPr kumimoji="0" lang="ru-RU" sz="23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контролирующая более 4 % глобального корпоративного богатства), к которой перешла основная часть</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активов обанкротившегося </a:t>
            </a:r>
            <a:r>
              <a:rPr kumimoji="0" lang="ru-RU"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Lehman</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Brothers</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Holdings</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который также значится в голове «списка </a:t>
            </a:r>
            <a:r>
              <a:rPr kumimoji="0" lang="ru-RU"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Глаттфельдера</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 34), остальные активы </a:t>
            </a:r>
            <a:r>
              <a:rPr kumimoji="0" lang="ru-RU"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Lehman</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Brothers</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Holdings</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отошли к </a:t>
            </a:r>
            <a:r>
              <a:rPr kumimoji="0" lang="en-US"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Nomura Holding</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 38), </a:t>
            </a:r>
            <a:r>
              <a:rPr kumimoji="0" lang="ru-RU"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Schroders</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ru-RU"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plc</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 32),</a:t>
            </a:r>
            <a:r>
              <a:rPr kumimoji="0" lang="ru-RU" sz="23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a:t>
            </a:r>
            <a:r>
              <a:rPr kumimoji="0" lang="ru-RU" sz="2300" b="0" i="0" u="none" strike="noStrike" cap="none" normalizeH="0" baseline="0" dirty="0" err="1" smtClean="0">
                <a:ln>
                  <a:noFill/>
                </a:ln>
                <a:solidFill>
                  <a:srgbClr val="000000"/>
                </a:solidFill>
                <a:effectLst/>
                <a:latin typeface="Georgia" pitchFamily="18" charset="0"/>
                <a:ea typeface="Times New Roman" pitchFamily="18" charset="0"/>
                <a:cs typeface="Arial" pitchFamily="34" charset="0"/>
              </a:rPr>
              <a:t>Societe</a:t>
            </a:r>
            <a:r>
              <a:rPr kumimoji="0" lang="ru-RU" sz="23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a:t>
            </a:r>
            <a:r>
              <a:rPr kumimoji="0" lang="ru-RU" sz="2300" b="0" i="0" u="none" strike="noStrike" cap="none" normalizeH="0" baseline="0" dirty="0" err="1" smtClean="0">
                <a:ln>
                  <a:noFill/>
                </a:ln>
                <a:solidFill>
                  <a:srgbClr val="000000"/>
                </a:solidFill>
                <a:effectLst/>
                <a:latin typeface="Georgia" pitchFamily="18" charset="0"/>
                <a:ea typeface="Times New Roman" pitchFamily="18" charset="0"/>
                <a:cs typeface="Arial" pitchFamily="34" charset="0"/>
              </a:rPr>
              <a:t>Generale</a:t>
            </a:r>
            <a:r>
              <a:rPr kumimoji="0" lang="ru-RU" sz="2300" b="1"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a:t>
            </a:r>
            <a:r>
              <a:rPr kumimoji="0" lang="ru-RU" sz="23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(№24)</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Можно отметить также, что </a:t>
            </a:r>
            <a:r>
              <a:rPr kumimoji="0" lang="en-US"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Kuhn</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en-US"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Loeb</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&amp; </a:t>
            </a:r>
            <a:r>
              <a:rPr kumimoji="0" lang="en-US"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Co</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владевший акциями</a:t>
            </a:r>
            <a:r>
              <a:rPr kumimoji="0" lang="ru-RU" sz="2300" b="0" i="1"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ФРС, </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еще в 1977 г.  влился в </a:t>
            </a:r>
            <a:r>
              <a:rPr kumimoji="0" lang="en-US"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Lehman Brothers Holdings</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a:t>
            </a:r>
            <a:r>
              <a:rPr kumimoji="0" lang="en-US" sz="2300" b="0" i="0" u="none"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Merill</a:t>
            </a:r>
            <a:r>
              <a:rPr kumimoji="0" lang="en-US"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Lynch</a:t>
            </a:r>
            <a:r>
              <a:rPr kumimoji="0" lang="ru-RU" sz="23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 Банк.</a:t>
            </a:r>
            <a:r>
              <a:rPr lang="ru-RU" sz="2300" dirty="0" smtClean="0"/>
              <a:t> </a:t>
            </a:r>
          </a:p>
          <a:p>
            <a:pPr algn="just">
              <a:lnSpc>
                <a:spcPts val="2300"/>
              </a:lnSpc>
            </a:pPr>
            <a:r>
              <a:rPr lang="ru-RU" sz="2300" dirty="0" smtClean="0"/>
              <a:t>Топ-10 списка </a:t>
            </a:r>
            <a:r>
              <a:rPr lang="ru-RU" sz="2300" dirty="0" err="1" smtClean="0"/>
              <a:t>Глаттфельдера</a:t>
            </a:r>
            <a:r>
              <a:rPr lang="ru-RU" sz="2300" dirty="0" smtClean="0"/>
              <a:t> представлена в </a:t>
            </a:r>
            <a:r>
              <a:rPr lang="ru-RU" sz="2300" dirty="0" smtClean="0">
                <a:solidFill>
                  <a:srgbClr val="FF0000"/>
                </a:solidFill>
              </a:rPr>
              <a:t>Таблице.</a:t>
            </a:r>
            <a:r>
              <a:rPr lang="ru-RU" sz="2300" dirty="0" smtClean="0"/>
              <a:t> Эти 10 корпораций контролируют около 19,5 % глобальной финансовой системы.</a:t>
            </a:r>
            <a:endParaRPr kumimoji="0" lang="ru-RU" sz="2400" b="0" i="0" u="none" strike="noStrike" cap="none" normalizeH="0" baseline="0" dirty="0" smtClean="0">
              <a:ln>
                <a:noFill/>
              </a:ln>
              <a:solidFill>
                <a:schemeClr val="tx1"/>
              </a:solidFill>
              <a:effectLst/>
              <a:latin typeface="Georgia" pitchFamily="18" charset="0"/>
              <a:cs typeface="Arial" pitchFamily="34" charset="0"/>
            </a:endParaRPr>
          </a:p>
        </p:txBody>
      </p:sp>
      <p:sp>
        <p:nvSpPr>
          <p:cNvPr id="5" name="Заголовок 1"/>
          <p:cNvSpPr txBox="1">
            <a:spLocks/>
          </p:cNvSpPr>
          <p:nvPr/>
        </p:nvSpPr>
        <p:spPr>
          <a:xfrm>
            <a:off x="179512" y="188640"/>
            <a:ext cx="8686800" cy="620687"/>
          </a:xfrm>
          <a:prstGeom prst="rect">
            <a:avLst/>
          </a:prstGeom>
        </p:spPr>
        <p:txBody>
          <a:bodyPr vert="horz" anchor="ctr">
            <a:normAutofit fontScale="7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1200" cap="all" spc="0" normalizeH="0" baseline="0" noProof="0" dirty="0" err="1" smtClean="0">
                <a:ln>
                  <a:noFill/>
                </a:ln>
                <a:solidFill>
                  <a:srgbClr val="7E0000"/>
                </a:solidFill>
                <a:effectLst>
                  <a:reflection blurRad="12700" stA="48000" endA="300" endPos="55000" dir="5400000" sy="-90000" algn="bl" rotWithShape="0"/>
                </a:effectLst>
                <a:uLnTx/>
                <a:uFillTx/>
                <a:latin typeface="Georgia" pitchFamily="18" charset="0"/>
                <a:ea typeface="+mj-ea"/>
                <a:cs typeface="Times New Roman" pitchFamily="18" charset="0"/>
              </a:rPr>
              <a:t>Глоболигархическая</a:t>
            </a:r>
            <a:r>
              <a:rPr kumimoji="0" lang="ru-RU" sz="2800" b="1" i="0" u="none" strike="noStrike" kern="1200" cap="all" spc="0" normalizeH="0" baseline="0" noProof="0" dirty="0" smtClean="0">
                <a:ln>
                  <a:noFill/>
                </a:ln>
                <a:solidFill>
                  <a:srgbClr val="7E0000"/>
                </a:solidFill>
                <a:effectLst>
                  <a:reflection blurRad="12700" stA="48000" endA="300" endPos="55000" dir="5400000" sy="-90000" algn="bl" rotWithShape="0"/>
                </a:effectLst>
                <a:uLnTx/>
                <a:uFillTx/>
                <a:latin typeface="Georgia" pitchFamily="18" charset="0"/>
                <a:ea typeface="+mj-ea"/>
                <a:cs typeface="Times New Roman" pitchFamily="18" charset="0"/>
              </a:rPr>
              <a:t> </a:t>
            </a:r>
            <a:r>
              <a:rPr kumimoji="0" lang="ru-RU" sz="2800" b="1" i="0" u="none" strike="noStrike" kern="1200" cap="all" spc="0" normalizeH="0" baseline="0" noProof="0" dirty="0" err="1" smtClean="0">
                <a:ln>
                  <a:noFill/>
                </a:ln>
                <a:solidFill>
                  <a:srgbClr val="7E0000"/>
                </a:solidFill>
                <a:effectLst>
                  <a:reflection blurRad="12700" stA="48000" endA="300" endPos="55000" dir="5400000" sy="-90000" algn="bl" rotWithShape="0"/>
                </a:effectLst>
                <a:uLnTx/>
                <a:uFillTx/>
                <a:latin typeface="Georgia" pitchFamily="18" charset="0"/>
                <a:ea typeface="+mj-ea"/>
                <a:cs typeface="Times New Roman" pitchFamily="18" charset="0"/>
              </a:rPr>
              <a:t>паразитофинансократия</a:t>
            </a:r>
            <a:endParaRPr kumimoji="0" lang="ru-RU" sz="2800" b="0" i="0" u="none" strike="noStrike" kern="1200" cap="all" spc="0" normalizeH="0" baseline="0" noProof="0" dirty="0">
              <a:ln>
                <a:noFill/>
              </a:ln>
              <a:solidFill>
                <a:srgbClr val="6B2E09"/>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20688"/>
          </a:xfrm>
        </p:spPr>
        <p:txBody>
          <a:bodyPr>
            <a:normAutofit/>
          </a:bodyPr>
          <a:lstStyle/>
          <a:p>
            <a:pPr algn="ctr"/>
            <a:r>
              <a:rPr lang="ru-RU" sz="2800" b="1" dirty="0" smtClean="0">
                <a:solidFill>
                  <a:srgbClr val="000066"/>
                </a:solidFill>
              </a:rPr>
              <a:t>Субъект создания ловушек и его система</a:t>
            </a:r>
            <a:endParaRPr lang="ru-RU" sz="2800" dirty="0">
              <a:solidFill>
                <a:srgbClr val="000066"/>
              </a:solidFill>
            </a:endParaRPr>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a:t>
            </a:fld>
            <a:endParaRPr lang="ru-RU" dirty="0"/>
          </a:p>
        </p:txBody>
      </p:sp>
      <p:pic>
        <p:nvPicPr>
          <p:cNvPr id="124930" name="Picture 2"/>
          <p:cNvPicPr>
            <a:picLocks noChangeAspect="1" noChangeArrowheads="1"/>
          </p:cNvPicPr>
          <p:nvPr/>
        </p:nvPicPr>
        <p:blipFill>
          <a:blip r:embed="rId2" cstate="print"/>
          <a:srcRect/>
          <a:stretch>
            <a:fillRect/>
          </a:stretch>
        </p:blipFill>
        <p:spPr bwMode="auto">
          <a:xfrm>
            <a:off x="19050" y="764704"/>
            <a:ext cx="9124950" cy="6093296"/>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41248"/>
          </a:xfrm>
        </p:spPr>
        <p:txBody>
          <a:bodyPr>
            <a:normAutofit/>
          </a:bodyPr>
          <a:lstStyle/>
          <a:p>
            <a:r>
              <a:rPr lang="ru-RU" sz="1800" b="1" dirty="0" smtClean="0">
                <a:latin typeface="Georgia" pitchFamily="18" charset="0"/>
              </a:rPr>
              <a:t>Исследование:  </a:t>
            </a:r>
            <a:br>
              <a:rPr lang="ru-RU" sz="1800" b="1" dirty="0" smtClean="0">
                <a:latin typeface="Georgia" pitchFamily="18" charset="0"/>
              </a:rPr>
            </a:br>
            <a:r>
              <a:rPr lang="en-US" sz="1800" b="1" dirty="0" err="1" smtClean="0">
                <a:latin typeface="Georgia" pitchFamily="18" charset="0"/>
              </a:rPr>
              <a:t>Stefania</a:t>
            </a:r>
            <a:r>
              <a:rPr lang="en-US" sz="1800" b="1" dirty="0" smtClean="0">
                <a:latin typeface="Georgia" pitchFamily="18" charset="0"/>
              </a:rPr>
              <a:t> Vitalli,  James Glattfelder and Stefano Battiston</a:t>
            </a:r>
            <a:endParaRPr lang="ru-RU" sz="1800"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40</a:t>
            </a:fld>
            <a:endParaRPr lang="ru-RU"/>
          </a:p>
        </p:txBody>
      </p:sp>
      <p:pic>
        <p:nvPicPr>
          <p:cNvPr id="3075" name="Picture 3"/>
          <p:cNvPicPr>
            <a:picLocks noChangeAspect="1" noChangeArrowheads="1"/>
          </p:cNvPicPr>
          <p:nvPr/>
        </p:nvPicPr>
        <p:blipFill>
          <a:blip r:embed="rId3" cstate="print"/>
          <a:srcRect/>
          <a:stretch>
            <a:fillRect/>
          </a:stretch>
        </p:blipFill>
        <p:spPr bwMode="auto">
          <a:xfrm>
            <a:off x="1835696" y="933534"/>
            <a:ext cx="5976664" cy="592446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692696"/>
          </a:xfrm>
        </p:spPr>
        <p:txBody>
          <a:bodyPr>
            <a:normAutofit/>
          </a:bodyPr>
          <a:lstStyle/>
          <a:p>
            <a:r>
              <a:rPr lang="en-US" sz="2400" b="1" dirty="0" smtClean="0"/>
              <a:t>The Top 38 of the 147 </a:t>
            </a:r>
            <a:r>
              <a:rPr lang="en-US" sz="2400" b="1" dirty="0" err="1" smtClean="0"/>
              <a:t>Superconnected</a:t>
            </a:r>
            <a:r>
              <a:rPr lang="en-US" sz="2400" b="1" dirty="0" smtClean="0"/>
              <a:t> Companies</a:t>
            </a:r>
            <a:endParaRPr lang="ru-RU" sz="2400"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41</a:t>
            </a:fld>
            <a:endParaRPr lang="ru-RU"/>
          </a:p>
        </p:txBody>
      </p:sp>
      <p:sp>
        <p:nvSpPr>
          <p:cNvPr id="4" name="Прямоугольник 3"/>
          <p:cNvSpPr/>
          <p:nvPr/>
        </p:nvSpPr>
        <p:spPr>
          <a:xfrm>
            <a:off x="0" y="548680"/>
            <a:ext cx="4355976" cy="6247864"/>
          </a:xfrm>
          <a:prstGeom prst="rect">
            <a:avLst/>
          </a:prstGeom>
        </p:spPr>
        <p:txBody>
          <a:bodyPr wrap="square">
            <a:spAutoFit/>
          </a:bodyPr>
          <a:lstStyle/>
          <a:p>
            <a:r>
              <a:rPr lang="en-US" dirty="0" smtClean="0"/>
              <a:t>1. </a:t>
            </a:r>
            <a:r>
              <a:rPr lang="en-US" sz="2000" b="1" u="sng" dirty="0" smtClean="0">
                <a:solidFill>
                  <a:srgbClr val="9A0000"/>
                </a:solidFill>
              </a:rPr>
              <a:t>Barclays plc</a:t>
            </a:r>
            <a:r>
              <a:rPr lang="en-US" sz="2000" b="1" dirty="0" smtClean="0"/>
              <a:t/>
            </a:r>
            <a:br>
              <a:rPr lang="en-US" sz="2000" b="1" dirty="0" smtClean="0"/>
            </a:br>
            <a:r>
              <a:rPr lang="en-US" sz="2000" b="1" dirty="0" smtClean="0"/>
              <a:t>2. Capital Group Companies Inc</a:t>
            </a:r>
            <a:br>
              <a:rPr lang="en-US" sz="2000" b="1" dirty="0" smtClean="0"/>
            </a:br>
            <a:r>
              <a:rPr lang="en-US" sz="2000" b="1" dirty="0" smtClean="0"/>
              <a:t>3. FMR Corporation</a:t>
            </a:r>
            <a:br>
              <a:rPr lang="en-US" sz="2000" b="1" dirty="0" smtClean="0"/>
            </a:br>
            <a:r>
              <a:rPr lang="en-US" sz="2000" b="1" dirty="0" smtClean="0"/>
              <a:t>4. AXA</a:t>
            </a:r>
            <a:br>
              <a:rPr lang="en-US" sz="2000" b="1" dirty="0" smtClean="0"/>
            </a:br>
            <a:r>
              <a:rPr lang="en-US" sz="2000" b="1" dirty="0" smtClean="0"/>
              <a:t>5. State Street Corporation</a:t>
            </a:r>
            <a:br>
              <a:rPr lang="en-US" sz="2000" b="1" dirty="0" smtClean="0"/>
            </a:br>
            <a:r>
              <a:rPr lang="en-US" sz="2000" b="1" dirty="0" smtClean="0">
                <a:solidFill>
                  <a:srgbClr val="9A0000"/>
                </a:solidFill>
              </a:rPr>
              <a:t>6. </a:t>
            </a:r>
            <a:r>
              <a:rPr lang="en-US" sz="2000" b="1" u="sng" dirty="0" smtClean="0">
                <a:solidFill>
                  <a:srgbClr val="9A0000"/>
                </a:solidFill>
              </a:rPr>
              <a:t>JP Morgan Chase &amp; Co</a:t>
            </a:r>
            <a:r>
              <a:rPr lang="en-US" sz="2000" b="1" dirty="0" smtClean="0"/>
              <a:t/>
            </a:r>
            <a:br>
              <a:rPr lang="en-US" sz="2000" b="1" dirty="0" smtClean="0"/>
            </a:br>
            <a:r>
              <a:rPr lang="en-US" sz="2000" b="1" dirty="0" smtClean="0"/>
              <a:t>7. Legal &amp; General Group plc</a:t>
            </a:r>
            <a:br>
              <a:rPr lang="en-US" sz="2000" b="1" dirty="0" smtClean="0"/>
            </a:br>
            <a:r>
              <a:rPr lang="en-US" sz="2000" b="1" dirty="0" smtClean="0"/>
              <a:t>8. Vanguard Group Inc</a:t>
            </a:r>
            <a:br>
              <a:rPr lang="en-US" sz="2000" b="1" dirty="0" smtClean="0"/>
            </a:br>
            <a:r>
              <a:rPr lang="en-US" sz="2000" b="1" dirty="0" smtClean="0"/>
              <a:t>9. UBS AG</a:t>
            </a:r>
            <a:br>
              <a:rPr lang="en-US" sz="2000" b="1" dirty="0" smtClean="0"/>
            </a:br>
            <a:r>
              <a:rPr lang="en-US" sz="2000" b="1" u="sng" dirty="0" smtClean="0">
                <a:solidFill>
                  <a:srgbClr val="9A0000"/>
                </a:solidFill>
              </a:rPr>
              <a:t>10. Merrill Lynch &amp; Co Inc</a:t>
            </a:r>
            <a:r>
              <a:rPr lang="en-US" sz="2000" b="1" dirty="0" smtClean="0"/>
              <a:t/>
            </a:r>
            <a:br>
              <a:rPr lang="en-US" sz="2000" b="1" dirty="0" smtClean="0"/>
            </a:br>
            <a:r>
              <a:rPr lang="en-US" sz="2000" b="1" dirty="0" smtClean="0"/>
              <a:t>11. Wellington Management Co LLP</a:t>
            </a:r>
            <a:br>
              <a:rPr lang="en-US" sz="2000" b="1" dirty="0" smtClean="0"/>
            </a:br>
            <a:r>
              <a:rPr lang="en-US" sz="2000" b="1" dirty="0" smtClean="0"/>
              <a:t>12. </a:t>
            </a:r>
            <a:r>
              <a:rPr lang="en-US" sz="2000" b="1" u="sng" dirty="0" smtClean="0"/>
              <a:t>Deutsche Bank AG</a:t>
            </a:r>
            <a:r>
              <a:rPr lang="en-US" sz="2000" b="1" dirty="0" smtClean="0"/>
              <a:t/>
            </a:r>
            <a:br>
              <a:rPr lang="en-US" sz="2000" b="1" dirty="0" smtClean="0"/>
            </a:br>
            <a:r>
              <a:rPr lang="en-US" sz="2000" b="1" dirty="0" smtClean="0"/>
              <a:t>13. Franklin Resources Inc</a:t>
            </a:r>
            <a:br>
              <a:rPr lang="en-US" sz="2000" b="1" dirty="0" smtClean="0"/>
            </a:br>
            <a:r>
              <a:rPr lang="en-US" sz="2000" b="1" dirty="0" smtClean="0"/>
              <a:t>14. </a:t>
            </a:r>
            <a:r>
              <a:rPr lang="en-US" sz="2000" b="1" u="sng" dirty="0" smtClean="0"/>
              <a:t>Credit Suisse Group</a:t>
            </a:r>
            <a:r>
              <a:rPr lang="en-US" sz="2000" b="1" dirty="0" smtClean="0"/>
              <a:t/>
            </a:r>
            <a:br>
              <a:rPr lang="en-US" sz="2000" b="1" dirty="0" smtClean="0"/>
            </a:br>
            <a:r>
              <a:rPr lang="en-US" sz="2000" b="1" dirty="0" smtClean="0"/>
              <a:t>15. Walton Enterprises LLC </a:t>
            </a:r>
          </a:p>
          <a:p>
            <a:r>
              <a:rPr lang="en-US" sz="2000" b="1" dirty="0" smtClean="0">
                <a:solidFill>
                  <a:srgbClr val="9A0000"/>
                </a:solidFill>
              </a:rPr>
              <a:t>16. Bank of New York Mellon Corp</a:t>
            </a:r>
            <a:r>
              <a:rPr lang="en-US" sz="2000" b="1" dirty="0" smtClean="0"/>
              <a:t/>
            </a:r>
            <a:br>
              <a:rPr lang="en-US" sz="2000" b="1" dirty="0" smtClean="0"/>
            </a:br>
            <a:r>
              <a:rPr lang="en-US" sz="2000" b="1" dirty="0" smtClean="0"/>
              <a:t>17. </a:t>
            </a:r>
            <a:r>
              <a:rPr lang="en-US" sz="2000" b="1" dirty="0" err="1" smtClean="0"/>
              <a:t>Natixis</a:t>
            </a:r>
            <a:r>
              <a:rPr lang="en-US" sz="2000" b="1" dirty="0" smtClean="0"/>
              <a:t> </a:t>
            </a:r>
          </a:p>
          <a:p>
            <a:r>
              <a:rPr lang="en-US" sz="2000" b="1" dirty="0" smtClean="0">
                <a:solidFill>
                  <a:srgbClr val="9A0000"/>
                </a:solidFill>
              </a:rPr>
              <a:t>18. </a:t>
            </a:r>
            <a:r>
              <a:rPr lang="en-US" sz="2000" b="1" u="sng" dirty="0" smtClean="0">
                <a:solidFill>
                  <a:srgbClr val="9A0000"/>
                </a:solidFill>
              </a:rPr>
              <a:t>Goldman Sachs Group Inc</a:t>
            </a:r>
            <a:r>
              <a:rPr lang="en-US" sz="2000" b="1" dirty="0" smtClean="0"/>
              <a:t/>
            </a:r>
            <a:br>
              <a:rPr lang="en-US" sz="2000" b="1" dirty="0" smtClean="0"/>
            </a:br>
            <a:r>
              <a:rPr lang="en-US" sz="2000" b="1" dirty="0" smtClean="0"/>
              <a:t>19. T Rowe Price Group Inc </a:t>
            </a:r>
            <a:endParaRPr lang="ru-RU" dirty="0"/>
          </a:p>
        </p:txBody>
      </p:sp>
      <p:sp>
        <p:nvSpPr>
          <p:cNvPr id="5" name="Прямоугольник 4"/>
          <p:cNvSpPr/>
          <p:nvPr/>
        </p:nvSpPr>
        <p:spPr>
          <a:xfrm>
            <a:off x="4427984" y="692696"/>
            <a:ext cx="4896544" cy="5940088"/>
          </a:xfrm>
          <a:prstGeom prst="rect">
            <a:avLst/>
          </a:prstGeom>
        </p:spPr>
        <p:txBody>
          <a:bodyPr wrap="square">
            <a:spAutoFit/>
          </a:bodyPr>
          <a:lstStyle/>
          <a:p>
            <a:r>
              <a:rPr lang="en-US" sz="2000" b="1" dirty="0" smtClean="0"/>
              <a:t>20. Legg Mason Inc</a:t>
            </a:r>
            <a:br>
              <a:rPr lang="en-US" sz="2000" b="1" dirty="0" smtClean="0"/>
            </a:br>
            <a:r>
              <a:rPr lang="en-US" sz="2000" b="1" u="sng" dirty="0" smtClean="0"/>
              <a:t>21. Morgan Stanley</a:t>
            </a:r>
            <a:r>
              <a:rPr lang="en-US" sz="2000" b="1" dirty="0" smtClean="0"/>
              <a:t/>
            </a:r>
            <a:br>
              <a:rPr lang="en-US" sz="2000" b="1" dirty="0" smtClean="0"/>
            </a:br>
            <a:r>
              <a:rPr lang="en-US" sz="2000" b="1" dirty="0" smtClean="0"/>
              <a:t>22. Mitsubishi UFJ Financial Group Inc </a:t>
            </a:r>
            <a:br>
              <a:rPr lang="en-US" sz="2000" b="1" dirty="0" smtClean="0"/>
            </a:br>
            <a:r>
              <a:rPr lang="en-US" sz="2000" b="1" dirty="0" smtClean="0"/>
              <a:t>23. Northern Trust Corporation</a:t>
            </a:r>
            <a:br>
              <a:rPr lang="en-US" sz="2000" b="1" dirty="0" smtClean="0"/>
            </a:br>
            <a:r>
              <a:rPr lang="en-US" sz="2000" b="1" dirty="0" smtClean="0">
                <a:solidFill>
                  <a:srgbClr val="9A0000"/>
                </a:solidFill>
              </a:rPr>
              <a:t>24. </a:t>
            </a:r>
            <a:r>
              <a:rPr lang="en-US" sz="2000" b="1" dirty="0" err="1" smtClean="0">
                <a:solidFill>
                  <a:srgbClr val="9A0000"/>
                </a:solidFill>
              </a:rPr>
              <a:t>Société</a:t>
            </a:r>
            <a:r>
              <a:rPr lang="en-US" sz="2000" b="1" dirty="0" smtClean="0">
                <a:solidFill>
                  <a:srgbClr val="9A0000"/>
                </a:solidFill>
              </a:rPr>
              <a:t> </a:t>
            </a:r>
            <a:r>
              <a:rPr lang="en-US" sz="2000" b="1" dirty="0" err="1" smtClean="0">
                <a:solidFill>
                  <a:srgbClr val="9A0000"/>
                </a:solidFill>
              </a:rPr>
              <a:t>Générale</a:t>
            </a:r>
            <a:r>
              <a:rPr lang="en-US" sz="2000" b="1" dirty="0" smtClean="0"/>
              <a:t/>
            </a:r>
            <a:br>
              <a:rPr lang="en-US" sz="2000" b="1" dirty="0" smtClean="0"/>
            </a:br>
            <a:r>
              <a:rPr lang="en-US" sz="2000" b="1" dirty="0" smtClean="0"/>
              <a:t>25. Bank of America Corporation</a:t>
            </a:r>
            <a:br>
              <a:rPr lang="en-US" sz="2000" b="1" dirty="0" smtClean="0"/>
            </a:br>
            <a:r>
              <a:rPr lang="en-US" sz="2000" b="1" dirty="0" smtClean="0"/>
              <a:t>26. Lloyds TSB Group plc</a:t>
            </a:r>
            <a:br>
              <a:rPr lang="en-US" sz="2000" b="1" dirty="0" smtClean="0"/>
            </a:br>
            <a:r>
              <a:rPr lang="en-US" sz="2000" b="1" dirty="0" smtClean="0"/>
              <a:t>27. </a:t>
            </a:r>
            <a:r>
              <a:rPr lang="en-US" sz="2000" b="1" dirty="0" err="1" smtClean="0"/>
              <a:t>Invesco</a:t>
            </a:r>
            <a:r>
              <a:rPr lang="en-US" sz="2000" b="1" dirty="0" smtClean="0"/>
              <a:t> plc</a:t>
            </a:r>
            <a:br>
              <a:rPr lang="en-US" sz="2000" b="1" dirty="0" smtClean="0"/>
            </a:br>
            <a:r>
              <a:rPr lang="en-US" sz="2000" b="1" dirty="0" smtClean="0"/>
              <a:t>28. Allianz SE</a:t>
            </a:r>
            <a:br>
              <a:rPr lang="en-US" sz="2000" b="1" dirty="0" smtClean="0"/>
            </a:br>
            <a:r>
              <a:rPr lang="en-US" sz="2000" b="1" dirty="0" smtClean="0"/>
              <a:t>29. TIAA</a:t>
            </a:r>
            <a:br>
              <a:rPr lang="en-US" sz="2000" b="1" dirty="0" smtClean="0"/>
            </a:br>
            <a:r>
              <a:rPr lang="en-US" sz="2000" b="1" dirty="0" smtClean="0"/>
              <a:t>30. Old Mutual Public Ltd Company</a:t>
            </a:r>
            <a:r>
              <a:rPr lang="en-US" sz="2000" dirty="0" smtClean="0"/>
              <a:t> </a:t>
            </a:r>
          </a:p>
          <a:p>
            <a:r>
              <a:rPr lang="en-US" sz="2000" b="1" dirty="0" smtClean="0"/>
              <a:t>31. Aviva plc</a:t>
            </a:r>
            <a:r>
              <a:rPr lang="en-US" sz="2000" dirty="0" smtClean="0"/>
              <a:t/>
            </a:r>
            <a:br>
              <a:rPr lang="en-US" sz="2000" dirty="0" smtClean="0"/>
            </a:br>
            <a:r>
              <a:rPr lang="en-US" sz="2000" b="1" dirty="0" smtClean="0">
                <a:solidFill>
                  <a:srgbClr val="9A0000"/>
                </a:solidFill>
              </a:rPr>
              <a:t>32. </a:t>
            </a:r>
            <a:r>
              <a:rPr lang="en-US" sz="2000" b="1" dirty="0" err="1" smtClean="0">
                <a:solidFill>
                  <a:srgbClr val="9A0000"/>
                </a:solidFill>
              </a:rPr>
              <a:t>Schroders</a:t>
            </a:r>
            <a:r>
              <a:rPr lang="en-US" sz="2000" b="1" dirty="0" smtClean="0">
                <a:solidFill>
                  <a:srgbClr val="9A0000"/>
                </a:solidFill>
              </a:rPr>
              <a:t> plc</a:t>
            </a:r>
            <a:r>
              <a:rPr lang="en-US" sz="2000" b="1" dirty="0" smtClean="0"/>
              <a:t/>
            </a:r>
            <a:br>
              <a:rPr lang="en-US" sz="2000" b="1" dirty="0" smtClean="0"/>
            </a:br>
            <a:r>
              <a:rPr lang="en-US" sz="2000" b="1" dirty="0" smtClean="0"/>
              <a:t>33. Dodge &amp; Cox</a:t>
            </a:r>
            <a:br>
              <a:rPr lang="en-US" sz="2000" b="1" dirty="0" smtClean="0"/>
            </a:br>
            <a:r>
              <a:rPr lang="en-US" sz="2000" b="1" strike="dblStrike" dirty="0" smtClean="0"/>
              <a:t>34. Lehman Brothers Holdings Inc</a:t>
            </a:r>
            <a:r>
              <a:rPr lang="en-US" sz="2000" b="1" dirty="0" smtClean="0"/>
              <a:t>*</a:t>
            </a:r>
            <a:br>
              <a:rPr lang="en-US" sz="2000" b="1" dirty="0" smtClean="0"/>
            </a:br>
            <a:r>
              <a:rPr lang="en-US" sz="2000" b="1" dirty="0" smtClean="0"/>
              <a:t>35. Sun Life Financial Inc</a:t>
            </a:r>
            <a:br>
              <a:rPr lang="en-US" sz="2000" b="1" dirty="0" smtClean="0"/>
            </a:br>
            <a:r>
              <a:rPr lang="en-US" sz="2000" b="1" dirty="0" smtClean="0"/>
              <a:t>36. Standard Life plc</a:t>
            </a:r>
            <a:br>
              <a:rPr lang="en-US" sz="2000" b="1" dirty="0" smtClean="0"/>
            </a:br>
            <a:r>
              <a:rPr lang="en-US" sz="2000" b="1" dirty="0" smtClean="0"/>
              <a:t>37. CNCE</a:t>
            </a:r>
            <a:br>
              <a:rPr lang="en-US" sz="2000" b="1" dirty="0" smtClean="0"/>
            </a:br>
            <a:r>
              <a:rPr lang="en-US" sz="2000" b="1" dirty="0" smtClean="0">
                <a:solidFill>
                  <a:srgbClr val="9A0000"/>
                </a:solidFill>
              </a:rPr>
              <a:t>38. Nomura Holdings Inc</a:t>
            </a:r>
            <a:endParaRPr lang="ru-RU" sz="20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42</a:t>
            </a:fld>
            <a:endParaRPr lang="ru-RU"/>
          </a:p>
        </p:txBody>
      </p:sp>
      <p:graphicFrame>
        <p:nvGraphicFramePr>
          <p:cNvPr id="4" name="Таблица 3"/>
          <p:cNvGraphicFramePr>
            <a:graphicFrameLocks noGrp="1"/>
          </p:cNvGraphicFramePr>
          <p:nvPr/>
        </p:nvGraphicFramePr>
        <p:xfrm>
          <a:off x="0" y="586162"/>
          <a:ext cx="9144000" cy="6141354"/>
        </p:xfrm>
        <a:graphic>
          <a:graphicData uri="http://schemas.openxmlformats.org/drawingml/2006/table">
            <a:tbl>
              <a:tblPr/>
              <a:tblGrid>
                <a:gridCol w="1895830"/>
                <a:gridCol w="1164347"/>
                <a:gridCol w="1683051"/>
                <a:gridCol w="2976160"/>
                <a:gridCol w="1424612"/>
              </a:tblGrid>
              <a:tr h="569769">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Компания</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Активы (в </a:t>
                      </a:r>
                      <a:r>
                        <a:rPr lang="ru-RU" sz="2000" b="1" dirty="0" smtClean="0">
                          <a:solidFill>
                            <a:srgbClr val="000000"/>
                          </a:solidFill>
                          <a:latin typeface="Times New Roman"/>
                          <a:ea typeface="Times New Roman"/>
                          <a:cs typeface="Times New Roman"/>
                        </a:rPr>
                        <a:t>долларах</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Страна происхождения</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Владелец</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Вид </a:t>
                      </a:r>
                      <a:r>
                        <a:rPr lang="ru-RU" sz="2000" b="1" dirty="0" err="1" smtClean="0">
                          <a:solidFill>
                            <a:srgbClr val="000000"/>
                          </a:solidFill>
                          <a:latin typeface="Times New Roman"/>
                          <a:ea typeface="Times New Roman"/>
                          <a:cs typeface="Times New Roman"/>
                        </a:rPr>
                        <a:t>деятель-ности</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r>
              <a:tr h="408750">
                <a:tc>
                  <a:txBody>
                    <a:bodyPr/>
                    <a:lstStyle/>
                    <a:p>
                      <a:pPr algn="ctr">
                        <a:lnSpc>
                          <a:spcPts val="1500"/>
                        </a:lnSpc>
                        <a:spcAft>
                          <a:spcPts val="0"/>
                        </a:spcAft>
                      </a:pPr>
                      <a:r>
                        <a:rPr lang="ru-RU" sz="2000" b="1" dirty="0" err="1">
                          <a:solidFill>
                            <a:srgbClr val="000000"/>
                          </a:solidFill>
                          <a:latin typeface="Times New Roman"/>
                          <a:ea typeface="Times New Roman"/>
                          <a:cs typeface="Times New Roman"/>
                        </a:rPr>
                        <a:t>Barclays</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55 млрд.</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Великобритания</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Маркус  Эйджиус (Ротшильды)</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финансы</a:t>
                      </a:r>
                      <a:endParaRPr lang="ru-RU" sz="2000" b="1">
                        <a:latin typeface="Times New Roman"/>
                        <a:ea typeface="Times New Roman"/>
                        <a:cs typeface="Times New Roman"/>
                      </a:endParaRPr>
                    </a:p>
                  </a:txBody>
                  <a:tcPr marL="45357" marR="45357" marT="45357" marB="45357">
                    <a:lnL>
                      <a:noFill/>
                    </a:lnL>
                    <a:lnR>
                      <a:noFill/>
                    </a:lnR>
                    <a:lnT>
                      <a:noFill/>
                    </a:lnT>
                    <a:lnB>
                      <a:noFill/>
                    </a:lnB>
                  </a:tcPr>
                </a:tc>
              </a:tr>
              <a:tr h="408750">
                <a:tc>
                  <a:txBody>
                    <a:bodyPr/>
                    <a:lstStyle/>
                    <a:p>
                      <a:pPr algn="ctr">
                        <a:lnSpc>
                          <a:spcPts val="1500"/>
                        </a:lnSpc>
                        <a:spcAft>
                          <a:spcPts val="0"/>
                        </a:spcAft>
                      </a:pPr>
                      <a:r>
                        <a:rPr lang="ru-RU" sz="2000" b="1" dirty="0" err="1">
                          <a:solidFill>
                            <a:srgbClr val="000000"/>
                          </a:solidFill>
                          <a:latin typeface="Times New Roman"/>
                          <a:ea typeface="Times New Roman"/>
                          <a:cs typeface="Times New Roman"/>
                        </a:rPr>
                        <a:t>Capital</a:t>
                      </a:r>
                      <a:r>
                        <a:rPr lang="ru-RU" sz="2000" b="1" dirty="0">
                          <a:solidFill>
                            <a:srgbClr val="000000"/>
                          </a:solidFill>
                          <a:latin typeface="Times New Roman"/>
                          <a:ea typeface="Times New Roman"/>
                          <a:cs typeface="Times New Roman"/>
                        </a:rPr>
                        <a:t> </a:t>
                      </a:r>
                      <a:r>
                        <a:rPr lang="ru-RU" sz="2000" b="1" dirty="0" err="1">
                          <a:solidFill>
                            <a:srgbClr val="000000"/>
                          </a:solidFill>
                          <a:latin typeface="Times New Roman"/>
                          <a:ea typeface="Times New Roman"/>
                          <a:cs typeface="Times New Roman"/>
                        </a:rPr>
                        <a:t>Group</a:t>
                      </a:r>
                      <a:r>
                        <a:rPr lang="ru-RU" sz="2000" b="1" dirty="0">
                          <a:solidFill>
                            <a:srgbClr val="000000"/>
                          </a:solidFill>
                          <a:latin typeface="Times New Roman"/>
                          <a:ea typeface="Times New Roman"/>
                          <a:cs typeface="Times New Roman"/>
                        </a:rPr>
                        <a:t> </a:t>
                      </a:r>
                      <a:r>
                        <a:rPr lang="ru-RU" sz="2000" b="1" dirty="0" err="1">
                          <a:solidFill>
                            <a:srgbClr val="000000"/>
                          </a:solidFill>
                          <a:latin typeface="Times New Roman"/>
                          <a:ea typeface="Times New Roman"/>
                          <a:cs typeface="Times New Roman"/>
                        </a:rPr>
                        <a:t>Companies</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1 трлн.</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США</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Дэвид Фишер (член совета МВФ)</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финансы</a:t>
                      </a:r>
                      <a:endParaRPr lang="ru-RU" sz="2000" b="1">
                        <a:latin typeface="Times New Roman"/>
                        <a:ea typeface="Times New Roman"/>
                        <a:cs typeface="Times New Roman"/>
                      </a:endParaRPr>
                    </a:p>
                  </a:txBody>
                  <a:tcPr marL="45357" marR="45357" marT="45357" marB="45357">
                    <a:lnL>
                      <a:noFill/>
                    </a:lnL>
                    <a:lnR>
                      <a:noFill/>
                    </a:lnR>
                    <a:lnT>
                      <a:noFill/>
                    </a:lnT>
                    <a:lnB>
                      <a:noFill/>
                    </a:lnB>
                  </a:tcPr>
                </a:tc>
              </a:tr>
              <a:tr h="408750">
                <a:tc>
                  <a:txBody>
                    <a:bodyPr/>
                    <a:lstStyle/>
                    <a:p>
                      <a:pPr algn="ctr">
                        <a:lnSpc>
                          <a:spcPts val="1500"/>
                        </a:lnSpc>
                        <a:spcAft>
                          <a:spcPts val="0"/>
                        </a:spcAft>
                      </a:pPr>
                      <a:r>
                        <a:rPr lang="ru-RU" sz="2000" b="1">
                          <a:solidFill>
                            <a:srgbClr val="000000"/>
                          </a:solidFill>
                          <a:latin typeface="Times New Roman"/>
                          <a:ea typeface="Times New Roman"/>
                          <a:cs typeface="Times New Roman"/>
                        </a:rPr>
                        <a:t>FMR Corporation</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3,3 трлн.</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США</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Семья Джонсонов</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финансы</a:t>
                      </a:r>
                      <a:endParaRPr lang="ru-RU" sz="2000" b="1">
                        <a:latin typeface="Times New Roman"/>
                        <a:ea typeface="Times New Roman"/>
                        <a:cs typeface="Times New Roman"/>
                      </a:endParaRPr>
                    </a:p>
                  </a:txBody>
                  <a:tcPr marL="45357" marR="45357" marT="45357" marB="45357">
                    <a:lnL>
                      <a:noFill/>
                    </a:lnL>
                    <a:lnR>
                      <a:noFill/>
                    </a:lnR>
                    <a:lnT>
                      <a:noFill/>
                    </a:lnT>
                    <a:lnB>
                      <a:noFill/>
                    </a:lnB>
                  </a:tcPr>
                </a:tc>
              </a:tr>
              <a:tr h="569769">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AXA</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90 млрд.</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Франция</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Анри де Кастри (5-й член династии де Кастри)</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err="1" smtClean="0">
                          <a:solidFill>
                            <a:srgbClr val="000000"/>
                          </a:solidFill>
                          <a:latin typeface="Times New Roman"/>
                          <a:ea typeface="Times New Roman"/>
                          <a:cs typeface="Times New Roman"/>
                        </a:rPr>
                        <a:t>Страхова-ние</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r>
              <a:tr h="569769">
                <a:tc>
                  <a:txBody>
                    <a:bodyPr/>
                    <a:lstStyle/>
                    <a:p>
                      <a:pPr algn="ctr">
                        <a:lnSpc>
                          <a:spcPts val="1500"/>
                        </a:lnSpc>
                        <a:spcAft>
                          <a:spcPts val="0"/>
                        </a:spcAft>
                      </a:pPr>
                      <a:r>
                        <a:rPr lang="ru-RU" sz="2000" b="1">
                          <a:solidFill>
                            <a:srgbClr val="000000"/>
                          </a:solidFill>
                          <a:latin typeface="Times New Roman"/>
                          <a:ea typeface="Times New Roman"/>
                          <a:cs typeface="Times New Roman"/>
                        </a:rPr>
                        <a:t>State Street Corporation</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730 млрд.</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США</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Джей Хулей (член Форума финансовых услуг)</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финансы</a:t>
                      </a:r>
                      <a:endParaRPr lang="ru-RU" sz="2000" b="1">
                        <a:latin typeface="Times New Roman"/>
                        <a:ea typeface="Times New Roman"/>
                        <a:cs typeface="Times New Roman"/>
                      </a:endParaRPr>
                    </a:p>
                  </a:txBody>
                  <a:tcPr marL="45357" marR="45357" marT="45357" marB="45357">
                    <a:lnL>
                      <a:noFill/>
                    </a:lnL>
                    <a:lnR>
                      <a:noFill/>
                    </a:lnR>
                    <a:lnT>
                      <a:noFill/>
                    </a:lnT>
                    <a:lnB>
                      <a:noFill/>
                    </a:lnB>
                  </a:tcPr>
                </a:tc>
              </a:tr>
              <a:tr h="408750">
                <a:tc>
                  <a:txBody>
                    <a:bodyPr/>
                    <a:lstStyle/>
                    <a:p>
                      <a:pPr algn="ctr">
                        <a:lnSpc>
                          <a:spcPts val="1500"/>
                        </a:lnSpc>
                        <a:spcAft>
                          <a:spcPts val="0"/>
                        </a:spcAft>
                      </a:pPr>
                      <a:r>
                        <a:rPr lang="ru-RU" sz="2000" b="1">
                          <a:solidFill>
                            <a:srgbClr val="000000"/>
                          </a:solidFill>
                          <a:latin typeface="Times New Roman"/>
                          <a:ea typeface="Times New Roman"/>
                          <a:cs typeface="Times New Roman"/>
                        </a:rPr>
                        <a:t>JP Morgan Chase*</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2,3 трлн.</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США</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Джеймс </a:t>
                      </a:r>
                      <a:r>
                        <a:rPr lang="ru-RU" sz="2000" b="1" dirty="0" err="1">
                          <a:solidFill>
                            <a:srgbClr val="000000"/>
                          </a:solidFill>
                          <a:latin typeface="Times New Roman"/>
                          <a:ea typeface="Times New Roman"/>
                          <a:cs typeface="Times New Roman"/>
                        </a:rPr>
                        <a:t>Даймон</a:t>
                      </a:r>
                      <a:r>
                        <a:rPr lang="ru-RU" sz="2000" b="1" dirty="0">
                          <a:solidFill>
                            <a:srgbClr val="000000"/>
                          </a:solidFill>
                          <a:latin typeface="Times New Roman"/>
                          <a:ea typeface="Times New Roman"/>
                          <a:cs typeface="Times New Roman"/>
                        </a:rPr>
                        <a:t> (</a:t>
                      </a:r>
                      <a:r>
                        <a:rPr lang="ru-RU" sz="2000" b="1" dirty="0" err="1">
                          <a:solidFill>
                            <a:srgbClr val="000000"/>
                          </a:solidFill>
                          <a:latin typeface="Times New Roman"/>
                          <a:ea typeface="Times New Roman"/>
                          <a:cs typeface="Times New Roman"/>
                        </a:rPr>
                        <a:t>экс-глава</a:t>
                      </a:r>
                      <a:r>
                        <a:rPr lang="ru-RU" sz="2000" b="1" dirty="0">
                          <a:solidFill>
                            <a:srgbClr val="000000"/>
                          </a:solidFill>
                          <a:latin typeface="Times New Roman"/>
                          <a:ea typeface="Times New Roman"/>
                          <a:cs typeface="Times New Roman"/>
                        </a:rPr>
                        <a:t> </a:t>
                      </a:r>
                      <a:r>
                        <a:rPr lang="ru-RU" sz="2000" b="1" dirty="0" err="1">
                          <a:solidFill>
                            <a:srgbClr val="000000"/>
                          </a:solidFill>
                          <a:latin typeface="Times New Roman"/>
                          <a:ea typeface="Times New Roman"/>
                          <a:cs typeface="Times New Roman"/>
                        </a:rPr>
                        <a:t>Сити-груп</a:t>
                      </a:r>
                      <a:r>
                        <a:rPr lang="ru-RU" sz="2000" b="1" dirty="0">
                          <a:solidFill>
                            <a:srgbClr val="000000"/>
                          </a:solidFill>
                          <a:latin typeface="Times New Roman"/>
                          <a:ea typeface="Times New Roman"/>
                          <a:cs typeface="Times New Roman"/>
                        </a:rPr>
                        <a:t>)</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финансы</a:t>
                      </a:r>
                      <a:endParaRPr lang="ru-RU" sz="2000" b="1">
                        <a:latin typeface="Times New Roman"/>
                        <a:ea typeface="Times New Roman"/>
                        <a:cs typeface="Times New Roman"/>
                      </a:endParaRPr>
                    </a:p>
                  </a:txBody>
                  <a:tcPr marL="45357" marR="45357" marT="45357" marB="45357">
                    <a:lnL>
                      <a:noFill/>
                    </a:lnL>
                    <a:lnR>
                      <a:noFill/>
                    </a:lnR>
                    <a:lnT>
                      <a:noFill/>
                    </a:lnT>
                    <a:lnB>
                      <a:noFill/>
                    </a:lnB>
                  </a:tcPr>
                </a:tc>
              </a:tr>
              <a:tr h="408750">
                <a:tc>
                  <a:txBody>
                    <a:bodyPr/>
                    <a:lstStyle/>
                    <a:p>
                      <a:pPr algn="ctr">
                        <a:lnSpc>
                          <a:spcPts val="1500"/>
                        </a:lnSpc>
                        <a:spcAft>
                          <a:spcPts val="0"/>
                        </a:spcAft>
                      </a:pPr>
                      <a:r>
                        <a:rPr lang="ru-RU" sz="2000" b="1">
                          <a:solidFill>
                            <a:srgbClr val="000000"/>
                          </a:solidFill>
                          <a:latin typeface="Times New Roman"/>
                          <a:ea typeface="Times New Roman"/>
                          <a:cs typeface="Times New Roman"/>
                        </a:rPr>
                        <a:t>Legal &amp; General Group</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500 млрд.</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Великобритания</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Джон Стюарт</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финансы</a:t>
                      </a:r>
                      <a:endParaRPr lang="ru-RU" sz="2000" b="1">
                        <a:latin typeface="Times New Roman"/>
                        <a:ea typeface="Times New Roman"/>
                        <a:cs typeface="Times New Roman"/>
                      </a:endParaRPr>
                    </a:p>
                  </a:txBody>
                  <a:tcPr marL="45357" marR="45357" marT="45357" marB="45357">
                    <a:lnL>
                      <a:noFill/>
                    </a:lnL>
                    <a:lnR>
                      <a:noFill/>
                    </a:lnR>
                    <a:lnT>
                      <a:noFill/>
                    </a:lnT>
                    <a:lnB>
                      <a:noFill/>
                    </a:lnB>
                  </a:tcPr>
                </a:tc>
              </a:tr>
              <a:tr h="569769">
                <a:tc>
                  <a:txBody>
                    <a:bodyPr/>
                    <a:lstStyle/>
                    <a:p>
                      <a:pPr algn="ctr">
                        <a:lnSpc>
                          <a:spcPts val="1500"/>
                        </a:lnSpc>
                        <a:spcAft>
                          <a:spcPts val="0"/>
                        </a:spcAft>
                      </a:pPr>
                      <a:r>
                        <a:rPr lang="ru-RU" sz="2000" b="1">
                          <a:solidFill>
                            <a:srgbClr val="000000"/>
                          </a:solidFill>
                          <a:latin typeface="Times New Roman"/>
                          <a:ea typeface="Times New Roman"/>
                          <a:cs typeface="Times New Roman"/>
                        </a:rPr>
                        <a:t>Vanguard Group</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1,6 трлн.</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США</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Уильям Мак </a:t>
                      </a:r>
                      <a:r>
                        <a:rPr lang="ru-RU" sz="2000" b="1" dirty="0" err="1">
                          <a:solidFill>
                            <a:srgbClr val="000000"/>
                          </a:solidFill>
                          <a:latin typeface="Times New Roman"/>
                          <a:ea typeface="Times New Roman"/>
                          <a:cs typeface="Times New Roman"/>
                        </a:rPr>
                        <a:t>Набб</a:t>
                      </a:r>
                      <a:r>
                        <a:rPr lang="ru-RU" sz="2000" b="1" dirty="0">
                          <a:solidFill>
                            <a:srgbClr val="000000"/>
                          </a:solidFill>
                          <a:latin typeface="Times New Roman"/>
                          <a:ea typeface="Times New Roman"/>
                          <a:cs typeface="Times New Roman"/>
                        </a:rPr>
                        <a:t> (ранее - в правительстве США)</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err="1" smtClean="0">
                          <a:solidFill>
                            <a:srgbClr val="000000"/>
                          </a:solidFill>
                          <a:latin typeface="Times New Roman"/>
                          <a:ea typeface="Times New Roman"/>
                          <a:cs typeface="Times New Roman"/>
                        </a:rPr>
                        <a:t>Инвести-ции</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r>
              <a:tr h="569769">
                <a:tc>
                  <a:txBody>
                    <a:bodyPr/>
                    <a:lstStyle/>
                    <a:p>
                      <a:pPr algn="ctr">
                        <a:lnSpc>
                          <a:spcPts val="1500"/>
                        </a:lnSpc>
                        <a:spcAft>
                          <a:spcPts val="0"/>
                        </a:spcAft>
                      </a:pPr>
                      <a:r>
                        <a:rPr lang="ru-RU" sz="2000" b="1">
                          <a:solidFill>
                            <a:srgbClr val="000000"/>
                          </a:solidFill>
                          <a:latin typeface="Times New Roman"/>
                          <a:ea typeface="Times New Roman"/>
                          <a:cs typeface="Times New Roman"/>
                        </a:rPr>
                        <a:t>UBS AG</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1,7 трлн.</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Швейцария</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Сержио Эрмотти (ранее в UniCredit и Merrill Lynch)</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финансы, банки</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r>
              <a:tr h="408750">
                <a:tc>
                  <a:txBody>
                    <a:bodyPr/>
                    <a:lstStyle/>
                    <a:p>
                      <a:pPr algn="ctr">
                        <a:lnSpc>
                          <a:spcPts val="1500"/>
                        </a:lnSpc>
                        <a:spcAft>
                          <a:spcPts val="0"/>
                        </a:spcAft>
                      </a:pPr>
                      <a:r>
                        <a:rPr lang="ru-RU" sz="2000" b="1">
                          <a:solidFill>
                            <a:srgbClr val="000000"/>
                          </a:solidFill>
                          <a:latin typeface="Times New Roman"/>
                          <a:ea typeface="Times New Roman"/>
                          <a:cs typeface="Times New Roman"/>
                        </a:rPr>
                        <a:t>Merrill Lynch &amp; Co</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1,6 трлн.</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США</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a:solidFill>
                            <a:srgbClr val="000000"/>
                          </a:solidFill>
                          <a:latin typeface="Times New Roman"/>
                          <a:ea typeface="Times New Roman"/>
                          <a:cs typeface="Times New Roman"/>
                        </a:rPr>
                        <a:t>(куплен Bank of America)</a:t>
                      </a:r>
                      <a:endParaRPr lang="ru-RU" sz="2000" b="1">
                        <a:latin typeface="Times New Roman"/>
                        <a:ea typeface="Times New Roman"/>
                        <a:cs typeface="Times New Roman"/>
                      </a:endParaRPr>
                    </a:p>
                  </a:txBody>
                  <a:tcPr marL="45357" marR="45357" marT="45357" marB="45357">
                    <a:lnL>
                      <a:noFill/>
                    </a:lnL>
                    <a:lnR>
                      <a:noFill/>
                    </a:lnR>
                    <a:lnT>
                      <a:noFill/>
                    </a:lnT>
                    <a:lnB>
                      <a:noFill/>
                    </a:lnB>
                  </a:tcPr>
                </a:tc>
                <a:tc>
                  <a:txBody>
                    <a:bodyPr/>
                    <a:lstStyle/>
                    <a:p>
                      <a:pPr algn="ctr">
                        <a:lnSpc>
                          <a:spcPts val="1500"/>
                        </a:lnSpc>
                        <a:spcAft>
                          <a:spcPts val="0"/>
                        </a:spcAft>
                      </a:pPr>
                      <a:r>
                        <a:rPr lang="ru-RU" sz="2000" b="1" dirty="0">
                          <a:solidFill>
                            <a:srgbClr val="000000"/>
                          </a:solidFill>
                          <a:latin typeface="Times New Roman"/>
                          <a:ea typeface="Times New Roman"/>
                          <a:cs typeface="Times New Roman"/>
                        </a:rPr>
                        <a:t>финансы</a:t>
                      </a:r>
                      <a:endParaRPr lang="ru-RU" sz="2000" b="1" dirty="0">
                        <a:latin typeface="Times New Roman"/>
                        <a:ea typeface="Times New Roman"/>
                        <a:cs typeface="Times New Roman"/>
                      </a:endParaRPr>
                    </a:p>
                  </a:txBody>
                  <a:tcPr marL="45357" marR="45357" marT="45357" marB="45357">
                    <a:lnL>
                      <a:noFill/>
                    </a:lnL>
                    <a:lnR>
                      <a:noFill/>
                    </a:lnR>
                    <a:lnT>
                      <a:noFill/>
                    </a:lnT>
                    <a:lnB>
                      <a:noFill/>
                    </a:lnB>
                  </a:tcPr>
                </a:tc>
              </a:tr>
            </a:tbl>
          </a:graphicData>
        </a:graphic>
      </p:graphicFrame>
      <p:sp>
        <p:nvSpPr>
          <p:cNvPr id="79873" name="Rectangle 1"/>
          <p:cNvSpPr>
            <a:spLocks noChangeArrowheads="1"/>
          </p:cNvSpPr>
          <p:nvPr/>
        </p:nvSpPr>
        <p:spPr bwMode="auto">
          <a:xfrm>
            <a:off x="0" y="59323"/>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Таблица . Список </a:t>
            </a:r>
            <a:r>
              <a:rPr kumimoji="0" lang="ru-RU" sz="16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Глаттфельдера</a:t>
            </a: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десять компаний, которые управляют активами мира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43</a:t>
            </a:fld>
            <a:endParaRPr lang="ru-RU"/>
          </a:p>
        </p:txBody>
      </p:sp>
      <p:sp>
        <p:nvSpPr>
          <p:cNvPr id="1025" name="Rectangle 1"/>
          <p:cNvSpPr>
            <a:spLocks noChangeArrowheads="1"/>
          </p:cNvSpPr>
          <p:nvPr/>
        </p:nvSpPr>
        <p:spPr bwMode="auto">
          <a:xfrm>
            <a:off x="251520" y="1124744"/>
            <a:ext cx="860444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kumimoji="0" lang="en-US" sz="28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Congressman (US)  </a:t>
            </a:r>
            <a:r>
              <a:rPr kumimoji="0" lang="en-US" sz="28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Alan Grayson </a:t>
            </a:r>
            <a:r>
              <a:rPr kumimoji="0" lang="en-US" sz="28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asked the Federal Reserve </a:t>
            </a:r>
            <a:r>
              <a:rPr kumimoji="0" lang="en-US" sz="28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Inspector General </a:t>
            </a:r>
            <a:r>
              <a:rPr lang="en-US" sz="2800" dirty="0" smtClean="0">
                <a:solidFill>
                  <a:srgbClr val="333333"/>
                </a:solidFill>
                <a:latin typeface="Calibri" pitchFamily="34" charset="0"/>
                <a:ea typeface="Calibri" pitchFamily="34" charset="0"/>
                <a:cs typeface="Times New Roman" pitchFamily="18" charset="0"/>
              </a:rPr>
              <a:t>Elizabeth Coleman </a:t>
            </a:r>
            <a:r>
              <a:rPr kumimoji="0" lang="en-US" sz="28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about the trillions of dollars lent or spent by the Federal Reserve and where it went, and the trillions of off  balance sheet obligations. </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smtClean="0">
              <a:solidFill>
                <a:srgbClr val="333333"/>
              </a:solidFill>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Inspector General Elizabeth Coleman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responds that the IG does not know and is not tracking where this money is.</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1259632" y="5445224"/>
            <a:ext cx="7272808" cy="954107"/>
          </a:xfrm>
          <a:prstGeom prst="rect">
            <a:avLst/>
          </a:prstGeom>
        </p:spPr>
        <p:txBody>
          <a:bodyPr wrap="square">
            <a:spAutoFit/>
          </a:bodyPr>
          <a:lstStyle/>
          <a:p>
            <a:pPr lvl="0"/>
            <a:r>
              <a:rPr lang="en-US" sz="2800" dirty="0" smtClean="0">
                <a:solidFill>
                  <a:srgbClr val="7030A0"/>
                </a:solidFill>
                <a:latin typeface="Calibri" pitchFamily="34" charset="0"/>
                <a:ea typeface="Calibri" pitchFamily="34" charset="0"/>
                <a:cs typeface="Times New Roman" pitchFamily="18" charset="0"/>
                <a:hlinkClick r:id="rId3"/>
              </a:rPr>
              <a:t>www.</a:t>
            </a:r>
            <a:r>
              <a:rPr lang="en-US" sz="2800" b="1" dirty="0" smtClean="0">
                <a:solidFill>
                  <a:srgbClr val="7030A0"/>
                </a:solidFill>
                <a:latin typeface="Calibri" pitchFamily="34" charset="0"/>
                <a:ea typeface="Calibri" pitchFamily="34" charset="0"/>
                <a:cs typeface="Times New Roman" pitchFamily="18" charset="0"/>
                <a:hlinkClick r:id="rId3"/>
              </a:rPr>
              <a:t>youtube.com</a:t>
            </a:r>
            <a:r>
              <a:rPr lang="en-US" sz="2800" dirty="0" smtClean="0">
                <a:solidFill>
                  <a:srgbClr val="7030A0"/>
                </a:solidFill>
                <a:latin typeface="Calibri" pitchFamily="34" charset="0"/>
                <a:ea typeface="Calibri" pitchFamily="34" charset="0"/>
                <a:cs typeface="Times New Roman" pitchFamily="18" charset="0"/>
                <a:hlinkClick r:id="rId3"/>
              </a:rPr>
              <a:t>/watch?v=TeELGhGstcY</a:t>
            </a:r>
            <a:endParaRPr lang="ru-RU" sz="2800" dirty="0" smtClean="0">
              <a:solidFill>
                <a:srgbClr val="7030A0"/>
              </a:solidFill>
              <a:latin typeface="Arial" pitchFamily="34" charset="0"/>
              <a:cs typeface="Arial" pitchFamily="34" charset="0"/>
            </a:endParaRPr>
          </a:p>
          <a:p>
            <a:pPr lvl="0" eaLnBrk="0" hangingPunct="0"/>
            <a:r>
              <a:rPr lang="en-US" sz="2800" dirty="0" smtClean="0">
                <a:solidFill>
                  <a:srgbClr val="7030A0"/>
                </a:solidFill>
                <a:latin typeface="Calibri" pitchFamily="34" charset="0"/>
                <a:ea typeface="Calibri" pitchFamily="34" charset="0"/>
                <a:cs typeface="Times New Roman" pitchFamily="18" charset="0"/>
                <a:hlinkClick r:id="rId4"/>
              </a:rPr>
              <a:t>www.</a:t>
            </a:r>
            <a:r>
              <a:rPr lang="en-US" sz="2800" b="1" dirty="0" smtClean="0">
                <a:solidFill>
                  <a:srgbClr val="7030A0"/>
                </a:solidFill>
                <a:latin typeface="Calibri" pitchFamily="34" charset="0"/>
                <a:ea typeface="Calibri" pitchFamily="34" charset="0"/>
                <a:cs typeface="Times New Roman" pitchFamily="18" charset="0"/>
                <a:hlinkClick r:id="rId4"/>
              </a:rPr>
              <a:t>youtube.com</a:t>
            </a:r>
            <a:r>
              <a:rPr lang="en-US" sz="2800" dirty="0" smtClean="0">
                <a:solidFill>
                  <a:srgbClr val="7030A0"/>
                </a:solidFill>
                <a:latin typeface="Calibri" pitchFamily="34" charset="0"/>
                <a:ea typeface="Calibri" pitchFamily="34" charset="0"/>
                <a:cs typeface="Times New Roman" pitchFamily="18" charset="0"/>
                <a:hlinkClick r:id="rId4"/>
              </a:rPr>
              <a:t>/watch?v=PXlxBeAvsB8</a:t>
            </a:r>
            <a:endParaRPr lang="ru-RU" sz="2800" dirty="0" smtClean="0">
              <a:solidFill>
                <a:srgbClr val="7030A0"/>
              </a:solidFill>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841248"/>
          </a:xfrm>
        </p:spPr>
        <p:txBody>
          <a:bodyPr>
            <a:normAutofit/>
          </a:bodyPr>
          <a:lstStyle/>
          <a:p>
            <a:pPr>
              <a:lnSpc>
                <a:spcPts val="2300"/>
              </a:lnSpc>
            </a:pPr>
            <a:r>
              <a:rPr lang="en-US" sz="1800" dirty="0" smtClean="0">
                <a:solidFill>
                  <a:schemeClr val="tx1"/>
                </a:solidFill>
              </a:rPr>
              <a:t>$16,000,000,000,000.00 had been secretly given out to US banks and corporations and foreign banks everywhere from France to Scotland.</a:t>
            </a:r>
            <a:endParaRPr lang="ru-RU" sz="1800"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44</a:t>
            </a:fld>
            <a:endParaRPr lang="ru-RU"/>
          </a:p>
        </p:txBody>
      </p:sp>
      <p:sp>
        <p:nvSpPr>
          <p:cNvPr id="4" name="Прямоугольник 3"/>
          <p:cNvSpPr/>
          <p:nvPr/>
        </p:nvSpPr>
        <p:spPr>
          <a:xfrm>
            <a:off x="539552" y="1052736"/>
            <a:ext cx="8280920" cy="5478423"/>
          </a:xfrm>
          <a:prstGeom prst="rect">
            <a:avLst/>
          </a:prstGeom>
        </p:spPr>
        <p:txBody>
          <a:bodyPr wrap="square">
            <a:spAutoFit/>
          </a:bodyPr>
          <a:lstStyle/>
          <a:p>
            <a:pPr>
              <a:lnSpc>
                <a:spcPts val="2800"/>
              </a:lnSpc>
            </a:pPr>
            <a:r>
              <a:rPr lang="en-US" sz="2000" dirty="0" smtClean="0"/>
              <a:t>Citigroup:			</a:t>
            </a:r>
            <a:r>
              <a:rPr lang="en-US" sz="2000" b="1" dirty="0" smtClean="0">
                <a:solidFill>
                  <a:srgbClr val="C00000"/>
                </a:solidFill>
              </a:rPr>
              <a:t>$2.5 trillion</a:t>
            </a:r>
            <a:r>
              <a:rPr lang="en-US" sz="2000" dirty="0" smtClean="0">
                <a:solidFill>
                  <a:srgbClr val="C00000"/>
                </a:solidFill>
              </a:rPr>
              <a:t> ($2,500,000,000,000)</a:t>
            </a:r>
            <a:br>
              <a:rPr lang="en-US" sz="2000" dirty="0" smtClean="0">
                <a:solidFill>
                  <a:srgbClr val="C00000"/>
                </a:solidFill>
              </a:rPr>
            </a:br>
            <a:r>
              <a:rPr lang="en-US" sz="2000" b="1" dirty="0" smtClean="0">
                <a:solidFill>
                  <a:srgbClr val="C00000"/>
                </a:solidFill>
              </a:rPr>
              <a:t>Morgan Stanley</a:t>
            </a:r>
            <a:r>
              <a:rPr lang="en-US" sz="2000" dirty="0" smtClean="0">
                <a:solidFill>
                  <a:srgbClr val="C00000"/>
                </a:solidFill>
              </a:rPr>
              <a:t>:		</a:t>
            </a:r>
            <a:r>
              <a:rPr lang="en-US" sz="2000" b="1" dirty="0" smtClean="0">
                <a:solidFill>
                  <a:srgbClr val="C00000"/>
                </a:solidFill>
              </a:rPr>
              <a:t>$2.04 trillion</a:t>
            </a:r>
            <a:r>
              <a:rPr lang="en-US" sz="2000" dirty="0" smtClean="0">
                <a:solidFill>
                  <a:srgbClr val="C00000"/>
                </a:solidFill>
              </a:rPr>
              <a:t> ($2,040,000,000,000)</a:t>
            </a:r>
            <a:br>
              <a:rPr lang="en-US" sz="2000" dirty="0" smtClean="0">
                <a:solidFill>
                  <a:srgbClr val="C00000"/>
                </a:solidFill>
              </a:rPr>
            </a:br>
            <a:r>
              <a:rPr lang="en-US" sz="2000" b="1" u="sng" dirty="0" smtClean="0">
                <a:solidFill>
                  <a:srgbClr val="C00000"/>
                </a:solidFill>
              </a:rPr>
              <a:t>Merrill Lynch:</a:t>
            </a:r>
            <a:r>
              <a:rPr lang="en-US" sz="2000" dirty="0" smtClean="0">
                <a:solidFill>
                  <a:srgbClr val="C00000"/>
                </a:solidFill>
              </a:rPr>
              <a:t>			</a:t>
            </a:r>
            <a:r>
              <a:rPr lang="en-US" sz="2000" b="1" dirty="0" smtClean="0">
                <a:solidFill>
                  <a:srgbClr val="C00000"/>
                </a:solidFill>
              </a:rPr>
              <a:t>$1.949 trillion</a:t>
            </a:r>
            <a:r>
              <a:rPr lang="en-US" sz="2000" dirty="0" smtClean="0">
                <a:solidFill>
                  <a:srgbClr val="C00000"/>
                </a:solidFill>
              </a:rPr>
              <a:t> ($1,949,000,000,000)</a:t>
            </a:r>
            <a:br>
              <a:rPr lang="en-US" sz="2000" dirty="0" smtClean="0">
                <a:solidFill>
                  <a:srgbClr val="C00000"/>
                </a:solidFill>
              </a:rPr>
            </a:br>
            <a:r>
              <a:rPr lang="en-US" sz="2000" b="1" dirty="0" smtClean="0">
                <a:solidFill>
                  <a:srgbClr val="C00000"/>
                </a:solidFill>
              </a:rPr>
              <a:t>Bank of America: </a:t>
            </a:r>
            <a:r>
              <a:rPr lang="en-US" sz="2000" dirty="0" smtClean="0">
                <a:solidFill>
                  <a:srgbClr val="C00000"/>
                </a:solidFill>
              </a:rPr>
              <a:t>		</a:t>
            </a:r>
            <a:r>
              <a:rPr lang="en-US" sz="2000" b="1" dirty="0" smtClean="0">
                <a:solidFill>
                  <a:srgbClr val="C00000"/>
                </a:solidFill>
              </a:rPr>
              <a:t>$1.344 trillion</a:t>
            </a:r>
            <a:r>
              <a:rPr lang="en-US" sz="2000" dirty="0" smtClean="0">
                <a:solidFill>
                  <a:srgbClr val="C00000"/>
                </a:solidFill>
              </a:rPr>
              <a:t> ($1,344,000,000,000</a:t>
            </a:r>
            <a:r>
              <a:rPr lang="en-US" sz="2000" dirty="0" smtClean="0"/>
              <a:t>)</a:t>
            </a:r>
            <a:br>
              <a:rPr lang="en-US" sz="2000" dirty="0" smtClean="0"/>
            </a:br>
            <a:r>
              <a:rPr lang="en-US" sz="2000" b="1" u="sng" dirty="0" smtClean="0">
                <a:solidFill>
                  <a:srgbClr val="C00000"/>
                </a:solidFill>
              </a:rPr>
              <a:t>Barclays PLC (UK): </a:t>
            </a:r>
            <a:r>
              <a:rPr lang="en-US" sz="2000" dirty="0" smtClean="0"/>
              <a:t>		</a:t>
            </a:r>
            <a:r>
              <a:rPr lang="en-US" sz="2000" b="1" dirty="0" smtClean="0"/>
              <a:t>$868 billion</a:t>
            </a:r>
            <a:r>
              <a:rPr lang="en-US" sz="2000" dirty="0" smtClean="0"/>
              <a:t> ($868,000,000,000)</a:t>
            </a:r>
            <a:br>
              <a:rPr lang="en-US" sz="2000" dirty="0" smtClean="0"/>
            </a:br>
            <a:r>
              <a:rPr lang="en-US" sz="2000" dirty="0" smtClean="0"/>
              <a:t>Bear Sterns: 			</a:t>
            </a:r>
            <a:r>
              <a:rPr lang="en-US" sz="2000" b="1" dirty="0" smtClean="0"/>
              <a:t>$853 billion</a:t>
            </a:r>
            <a:r>
              <a:rPr lang="en-US" sz="2000" dirty="0" smtClean="0"/>
              <a:t> ($853,000,000,000)</a:t>
            </a:r>
            <a:br>
              <a:rPr lang="en-US" sz="2000" dirty="0" smtClean="0"/>
            </a:br>
            <a:r>
              <a:rPr lang="en-US" sz="2000" b="1" u="sng" dirty="0" smtClean="0">
                <a:solidFill>
                  <a:srgbClr val="C00000"/>
                </a:solidFill>
              </a:rPr>
              <a:t>Goldman Sachs:</a:t>
            </a:r>
            <a:r>
              <a:rPr lang="en-US" sz="2000" dirty="0" smtClean="0"/>
              <a:t>		</a:t>
            </a:r>
            <a:r>
              <a:rPr lang="en-US" sz="2000" b="1" dirty="0" smtClean="0"/>
              <a:t>$814 billion</a:t>
            </a:r>
            <a:r>
              <a:rPr lang="en-US" sz="2000" dirty="0" smtClean="0"/>
              <a:t> ($814,000,000,000)</a:t>
            </a:r>
            <a:br>
              <a:rPr lang="en-US" sz="2000" dirty="0" smtClean="0"/>
            </a:br>
            <a:r>
              <a:rPr lang="en-US" sz="2000" dirty="0" smtClean="0"/>
              <a:t>Royal Bank of Scotland (UK):</a:t>
            </a:r>
            <a:r>
              <a:rPr lang="en-US" sz="2000" b="1" dirty="0" smtClean="0"/>
              <a:t> 	$541 billion</a:t>
            </a:r>
            <a:r>
              <a:rPr lang="en-US" sz="2000" dirty="0" smtClean="0"/>
              <a:t> ($541,000,000,000)</a:t>
            </a:r>
            <a:br>
              <a:rPr lang="en-US" sz="2000" dirty="0" smtClean="0"/>
            </a:br>
            <a:r>
              <a:rPr lang="en-US" sz="2000" b="1" u="sng" dirty="0" smtClean="0">
                <a:solidFill>
                  <a:srgbClr val="C00000"/>
                </a:solidFill>
              </a:rPr>
              <a:t>JP Morgan Chase: </a:t>
            </a:r>
            <a:r>
              <a:rPr lang="en-US" sz="2000" dirty="0" smtClean="0"/>
              <a:t>		</a:t>
            </a:r>
            <a:r>
              <a:rPr lang="en-US" sz="2000" b="1" dirty="0" smtClean="0"/>
              <a:t>$391 billion</a:t>
            </a:r>
            <a:r>
              <a:rPr lang="en-US" sz="2000" dirty="0" smtClean="0"/>
              <a:t> ($391,000,000,000)</a:t>
            </a:r>
            <a:br>
              <a:rPr lang="en-US" sz="2000" dirty="0" smtClean="0"/>
            </a:br>
            <a:r>
              <a:rPr lang="en-US" sz="2000" b="1" u="sng" dirty="0" smtClean="0">
                <a:solidFill>
                  <a:srgbClr val="C00000"/>
                </a:solidFill>
              </a:rPr>
              <a:t>Deutsche Bank (Germany): </a:t>
            </a:r>
            <a:r>
              <a:rPr lang="en-US" sz="2000" dirty="0" smtClean="0"/>
              <a:t>	</a:t>
            </a:r>
            <a:r>
              <a:rPr lang="en-US" sz="2000" b="1" dirty="0" smtClean="0"/>
              <a:t>$354 billion</a:t>
            </a:r>
            <a:r>
              <a:rPr lang="en-US" sz="2000" dirty="0" smtClean="0"/>
              <a:t> ($354,000,000,000)</a:t>
            </a:r>
            <a:br>
              <a:rPr lang="en-US" sz="2000" dirty="0" smtClean="0"/>
            </a:br>
            <a:r>
              <a:rPr lang="en-US" sz="2000" dirty="0" smtClean="0"/>
              <a:t>UBS (Switzerland): 		</a:t>
            </a:r>
            <a:r>
              <a:rPr lang="en-US" sz="2000" b="1" dirty="0" smtClean="0"/>
              <a:t>$287 billion</a:t>
            </a:r>
            <a:r>
              <a:rPr lang="en-US" sz="2000" dirty="0" smtClean="0"/>
              <a:t> ($287,000,000,000)</a:t>
            </a:r>
            <a:br>
              <a:rPr lang="en-US" sz="2000" dirty="0" smtClean="0"/>
            </a:br>
            <a:r>
              <a:rPr lang="en-US" sz="2000" dirty="0" smtClean="0">
                <a:solidFill>
                  <a:srgbClr val="C00000"/>
                </a:solidFill>
              </a:rPr>
              <a:t>Credit Suisse (Switzerland):</a:t>
            </a:r>
            <a:r>
              <a:rPr lang="en-US" sz="2000" dirty="0" smtClean="0"/>
              <a:t>	</a:t>
            </a:r>
            <a:r>
              <a:rPr lang="en-US" sz="2000" b="1" dirty="0" smtClean="0"/>
              <a:t>$262 billion</a:t>
            </a:r>
            <a:r>
              <a:rPr lang="en-US" sz="2000" dirty="0" smtClean="0"/>
              <a:t> ($262,000,000,000)</a:t>
            </a:r>
            <a:br>
              <a:rPr lang="en-US" sz="2000" dirty="0" smtClean="0"/>
            </a:br>
            <a:r>
              <a:rPr lang="en-US" sz="2000" dirty="0" smtClean="0"/>
              <a:t>Lehman Brothers: 		</a:t>
            </a:r>
            <a:r>
              <a:rPr lang="en-US" sz="2000" b="1" dirty="0" smtClean="0"/>
              <a:t>$183 billion</a:t>
            </a:r>
            <a:r>
              <a:rPr lang="en-US" sz="2000" dirty="0" smtClean="0"/>
              <a:t> ($183,000,000,000)</a:t>
            </a:r>
            <a:br>
              <a:rPr lang="en-US" sz="2000" dirty="0" smtClean="0"/>
            </a:br>
            <a:r>
              <a:rPr lang="en-US" sz="2000" dirty="0" smtClean="0"/>
              <a:t>Bank of Scotland (UK):</a:t>
            </a:r>
            <a:r>
              <a:rPr lang="en-US" sz="2000" b="1" dirty="0" smtClean="0"/>
              <a:t> 		$181 billion</a:t>
            </a:r>
            <a:r>
              <a:rPr lang="en-US" sz="2000" dirty="0" smtClean="0"/>
              <a:t> ($181,000,000,000)</a:t>
            </a:r>
            <a:br>
              <a:rPr lang="en-US" sz="2000" dirty="0" smtClean="0"/>
            </a:br>
            <a:r>
              <a:rPr lang="en-US" sz="2000" dirty="0" smtClean="0"/>
              <a:t>BNP Paribas (France): 		</a:t>
            </a:r>
            <a:r>
              <a:rPr lang="en-US" sz="2000" b="1" dirty="0" smtClean="0"/>
              <a:t>$175 billion</a:t>
            </a:r>
            <a:r>
              <a:rPr lang="en-US" sz="2000" dirty="0" smtClean="0"/>
              <a:t> ($</a:t>
            </a:r>
            <a:r>
              <a:rPr lang="en-US" sz="2000" smtClean="0"/>
              <a:t>175,000,000,000)</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45</a:t>
            </a:fld>
            <a:endParaRPr lang="ru-RU"/>
          </a:p>
        </p:txBody>
      </p:sp>
      <p:sp>
        <p:nvSpPr>
          <p:cNvPr id="2049" name="Rectangle 1"/>
          <p:cNvSpPr>
            <a:spLocks noChangeArrowheads="1"/>
          </p:cNvSpPr>
          <p:nvPr/>
        </p:nvSpPr>
        <p:spPr bwMode="auto">
          <a:xfrm>
            <a:off x="395536" y="1412776"/>
            <a:ext cx="828092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1" i="0" u="sng" strike="noStrike" cap="none" normalizeH="0" baseline="0" dirty="0" smtClean="0">
                <a:ln>
                  <a:noFill/>
                </a:ln>
                <a:solidFill>
                  <a:schemeClr val="tx1"/>
                </a:solidFill>
                <a:effectLst/>
                <a:latin typeface="Garamond" pitchFamily="18" charset="0"/>
                <a:ea typeface="Calibri" pitchFamily="34" charset="0"/>
                <a:cs typeface="Times New Roman" pitchFamily="18" charset="0"/>
              </a:rPr>
              <a:t>а</a:t>
            </a:r>
            <a:r>
              <a:rPr kumimoji="0" lang="ru-RU" sz="2400" b="1" i="0" u="sng" strike="noStrike" cap="none" normalizeH="0" baseline="0" dirty="0" smtClean="0">
                <a:ln>
                  <a:noFill/>
                </a:ln>
                <a:solidFill>
                  <a:schemeClr val="tx1"/>
                </a:solidFill>
                <a:effectLst/>
                <a:latin typeface="Garamond" pitchFamily="18" charset="0"/>
                <a:ea typeface="Calibri" pitchFamily="34" charset="0"/>
                <a:cs typeface="Times New Roman" pitchFamily="18" charset="0"/>
              </a:rPr>
              <a:t>) почему другие не могут:</a:t>
            </a:r>
            <a:endParaRPr kumimoji="0" lang="ru-RU" sz="2400" b="1"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Запад полностью под властью денег – </a:t>
            </a:r>
            <a:r>
              <a:rPr kumimoji="0" lang="ru-RU" sz="2400" b="1" i="0" u="none" strike="noStrike" cap="none" normalizeH="0" baseline="0" dirty="0" err="1" smtClean="0">
                <a:ln>
                  <a:noFill/>
                </a:ln>
                <a:solidFill>
                  <a:schemeClr val="tx1"/>
                </a:solidFill>
                <a:effectLst/>
                <a:latin typeface="Garamond" pitchFamily="18" charset="0"/>
                <a:ea typeface="Calibri" pitchFamily="34" charset="0"/>
                <a:cs typeface="Times New Roman" pitchFamily="18" charset="0"/>
              </a:rPr>
              <a:t>паразитофинансократии</a:t>
            </a:r>
            <a:r>
              <a:rPr kumimoji="0" lang="ru-RU" sz="24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и не видно ресурсов и потенций для изменения ситуации. Тем более, что несмотря на экономический кризис – уровень жизни остается достаточно высоким.</a:t>
            </a:r>
            <a:endParaRPr kumimoji="0" lang="ru-RU" sz="2400" b="1"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Китай в значительной степени является бенефициаром </a:t>
            </a:r>
            <a:r>
              <a:rPr kumimoji="0" lang="ru-RU" sz="2400" b="1" i="0" u="none" strike="noStrike" cap="none" normalizeH="0" baseline="0" dirty="0" err="1" smtClean="0">
                <a:ln>
                  <a:noFill/>
                </a:ln>
                <a:solidFill>
                  <a:schemeClr val="tx1"/>
                </a:solidFill>
                <a:effectLst/>
                <a:latin typeface="Garamond" pitchFamily="18" charset="0"/>
                <a:ea typeface="Calibri" pitchFamily="34" charset="0"/>
                <a:cs typeface="Times New Roman" pitchFamily="18" charset="0"/>
              </a:rPr>
              <a:t>паразитофинансо-кратической</a:t>
            </a:r>
            <a:r>
              <a:rPr kumimoji="0" lang="ru-RU" sz="24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глобализации, по крайней мере, в последние десятилетия и, вероятно, на ближайшие десятилетия вперед.</a:t>
            </a:r>
            <a:endParaRPr kumimoji="0" lang="ru-RU" sz="2400" b="1"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Индия – традиционно обращена «внутрь себя», не имеет мессианского потенциала (хотя имеет духовный).</a:t>
            </a:r>
            <a:endParaRPr kumimoji="0" lang="ru-RU" sz="2400" b="1" i="0" u="none" strike="noStrike" cap="none" normalizeH="0" baseline="0" dirty="0" smtClean="0">
              <a:ln>
                <a:noFill/>
              </a:ln>
              <a:solidFill>
                <a:schemeClr val="tx1"/>
              </a:solidFill>
              <a:effectLst/>
              <a:latin typeface="Garamond" pitchFamily="18" charset="0"/>
              <a:cs typeface="Arial" pitchFamily="34" charset="0"/>
            </a:endParaRPr>
          </a:p>
        </p:txBody>
      </p:sp>
      <p:sp>
        <p:nvSpPr>
          <p:cNvPr id="4" name="Заголовок 1"/>
          <p:cNvSpPr txBox="1">
            <a:spLocks/>
          </p:cNvSpPr>
          <p:nvPr/>
        </p:nvSpPr>
        <p:spPr>
          <a:xfrm>
            <a:off x="179512" y="188640"/>
            <a:ext cx="8686800" cy="620687"/>
          </a:xfrm>
          <a:prstGeom prst="rect">
            <a:avLst/>
          </a:prstGeom>
        </p:spPr>
        <p:txBody>
          <a:bodyPr vert="horz" anchor="ctr">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0" i="0" u="none" strike="noStrike" kern="1200" cap="all" spc="0" normalizeH="0" baseline="0" noProof="0" dirty="0">
              <a:ln>
                <a:noFill/>
              </a:ln>
              <a:solidFill>
                <a:srgbClr val="6B2E09"/>
              </a:solidFill>
              <a:effectLst>
                <a:reflection blurRad="12700" stA="48000" endA="300" endPos="55000" dir="5400000" sy="-90000" algn="bl" rotWithShape="0"/>
              </a:effectLst>
              <a:uLnTx/>
              <a:uFillTx/>
              <a:latin typeface="+mj-lt"/>
              <a:ea typeface="+mj-ea"/>
              <a:cs typeface="+mj-cs"/>
            </a:endParaRPr>
          </a:p>
        </p:txBody>
      </p:sp>
      <p:sp>
        <p:nvSpPr>
          <p:cNvPr id="6" name="Прямоугольник 5"/>
          <p:cNvSpPr/>
          <p:nvPr/>
        </p:nvSpPr>
        <p:spPr>
          <a:xfrm>
            <a:off x="251520" y="188640"/>
            <a:ext cx="8424936" cy="954107"/>
          </a:xfrm>
          <a:prstGeom prst="rect">
            <a:avLst/>
          </a:prstGeom>
          <a:gradFill>
            <a:gsLst>
              <a:gs pos="0">
                <a:schemeClr val="accent2">
                  <a:lumMod val="40000"/>
                  <a:lumOff val="60000"/>
                </a:schemeClr>
              </a:gs>
              <a:gs pos="39999">
                <a:srgbClr val="85C2FF"/>
              </a:gs>
              <a:gs pos="70000">
                <a:srgbClr val="C4D6EB"/>
              </a:gs>
              <a:gs pos="100000">
                <a:srgbClr val="FFEBFA"/>
              </a:gs>
            </a:gsLst>
            <a:lin ang="21594000" scaled="0"/>
          </a:gradFill>
        </p:spPr>
        <p:txBody>
          <a:bodyPr wrap="square">
            <a:spAutoFit/>
          </a:bodyPr>
          <a:lstStyle/>
          <a:p>
            <a:pPr lvl="0" algn="just"/>
            <a:r>
              <a:rPr lang="ru-RU" sz="2800" b="1" dirty="0" smtClean="0">
                <a:latin typeface="Garamond" pitchFamily="18" charset="0"/>
                <a:ea typeface="Calibri" pitchFamily="34" charset="0"/>
                <a:cs typeface="Times New Roman" pitchFamily="18" charset="0"/>
              </a:rPr>
              <a:t>Почему Россия должна возглавить выход человечества из </a:t>
            </a:r>
            <a:r>
              <a:rPr lang="ru-RU" sz="2800" b="1" dirty="0" err="1" smtClean="0">
                <a:latin typeface="Garamond" pitchFamily="18" charset="0"/>
                <a:ea typeface="Calibri" pitchFamily="34" charset="0"/>
                <a:cs typeface="Times New Roman" pitchFamily="18" charset="0"/>
              </a:rPr>
              <a:t>цивилизационного</a:t>
            </a:r>
            <a:r>
              <a:rPr lang="ru-RU" sz="2800" b="1" dirty="0" smtClean="0">
                <a:latin typeface="Garamond" pitchFamily="18" charset="0"/>
                <a:ea typeface="Calibri" pitchFamily="34" charset="0"/>
                <a:cs typeface="Times New Roman" pitchFamily="18" charset="0"/>
              </a:rPr>
              <a:t> тупика</a:t>
            </a:r>
            <a:endParaRPr lang="ru-RU" sz="2800" b="1" dirty="0" smtClean="0">
              <a:latin typeface="Garamond" pitchFamily="18"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46</a:t>
            </a:fld>
            <a:endParaRPr lang="ru-RU"/>
          </a:p>
        </p:txBody>
      </p:sp>
      <p:sp>
        <p:nvSpPr>
          <p:cNvPr id="72705" name="Rectangle 1"/>
          <p:cNvSpPr>
            <a:spLocks noChangeArrowheads="1"/>
          </p:cNvSpPr>
          <p:nvPr/>
        </p:nvSpPr>
        <p:spPr bwMode="auto">
          <a:xfrm>
            <a:off x="395536" y="1268760"/>
            <a:ext cx="8496944"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Россия: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поставлена </a:t>
            </a: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грань политического, экономического и физического уничтожения; или погибнуть – или совершить прорыв в новое качество</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является основной мишенью глобальной </a:t>
            </a:r>
            <a:r>
              <a:rPr kumimoji="0" lang="ru-RU"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паразитофинансократии</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значит, еще есть потенциал, шанс для возрождения в новом качестве; Если наш враг «сатана», то это может означать, «что  в нас есть еще что-то Божественное»;</a:t>
            </a:r>
            <a:endPar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имела успешный опыт противостоянии </a:t>
            </a:r>
            <a:r>
              <a:rPr kumimoji="0" lang="ru-RU" sz="2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паразитофинансократии</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(70 лет СССР – общий стаж, в том числе, значительную часть из этих 70 лет - успешный) да и ранее Россия, в известной (тем более неизвестной) нам истории, в основном, защищалась от агрессии с Запада и не только;</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Заголовок 4"/>
          <p:cNvSpPr>
            <a:spLocks noGrp="1"/>
          </p:cNvSpPr>
          <p:nvPr>
            <p:ph type="title"/>
          </p:nvPr>
        </p:nvSpPr>
        <p:spPr>
          <a:prstGeom prst="rect">
            <a:avLst/>
          </a:prstGeom>
          <a:gradFill>
            <a:gsLst>
              <a:gs pos="0">
                <a:schemeClr val="accent2">
                  <a:lumMod val="40000"/>
                  <a:lumOff val="60000"/>
                </a:schemeClr>
              </a:gs>
              <a:gs pos="39999">
                <a:srgbClr val="85C2FF"/>
              </a:gs>
              <a:gs pos="70000">
                <a:srgbClr val="C4D6EB"/>
              </a:gs>
              <a:gs pos="100000">
                <a:srgbClr val="FFEBFA"/>
              </a:gs>
            </a:gsLst>
            <a:lin ang="21594000" scaled="0"/>
          </a:gradFill>
        </p:spPr>
        <p:txBody>
          <a:bodyPr wrap="square">
            <a:spAutoFit/>
          </a:bodyPr>
          <a:lstStyle/>
          <a:p>
            <a:pPr lvl="0" algn="just"/>
            <a:r>
              <a:rPr lang="ru-RU" sz="2500" b="1" dirty="0" smtClean="0">
                <a:latin typeface="Garamond" pitchFamily="18" charset="0"/>
                <a:ea typeface="Calibri" pitchFamily="34" charset="0"/>
                <a:cs typeface="Times New Roman" pitchFamily="18" charset="0"/>
              </a:rPr>
              <a:t>Почему Россия может или должна возглавить выход из </a:t>
            </a:r>
            <a:r>
              <a:rPr lang="ru-RU" sz="2500" b="1" dirty="0" err="1" smtClean="0">
                <a:latin typeface="Garamond" pitchFamily="18" charset="0"/>
                <a:ea typeface="Calibri" pitchFamily="34" charset="0"/>
                <a:cs typeface="Times New Roman" pitchFamily="18" charset="0"/>
              </a:rPr>
              <a:t>цивилизационного</a:t>
            </a:r>
            <a:r>
              <a:rPr lang="ru-RU" sz="2500" b="1" dirty="0" smtClean="0">
                <a:latin typeface="Garamond" pitchFamily="18" charset="0"/>
                <a:ea typeface="Calibri" pitchFamily="34" charset="0"/>
                <a:cs typeface="Times New Roman" pitchFamily="18" charset="0"/>
              </a:rPr>
              <a:t> тупика</a:t>
            </a:r>
            <a:endParaRPr lang="ru-RU" sz="2500" b="1" dirty="0" smtClean="0">
              <a:latin typeface="Garamond" pitchFamily="18" charset="0"/>
              <a:cs typeface="Arial" pitchFamily="34" charset="0"/>
            </a:endParaRPr>
          </a:p>
        </p:txBody>
      </p:sp>
      <p:sp>
        <p:nvSpPr>
          <p:cNvPr id="6" name="Прямоугольник 5"/>
          <p:cNvSpPr/>
          <p:nvPr/>
        </p:nvSpPr>
        <p:spPr>
          <a:xfrm>
            <a:off x="251520" y="188640"/>
            <a:ext cx="8424936" cy="954107"/>
          </a:xfrm>
          <a:prstGeom prst="rect">
            <a:avLst/>
          </a:prstGeom>
          <a:gradFill>
            <a:gsLst>
              <a:gs pos="0">
                <a:schemeClr val="accent2">
                  <a:lumMod val="40000"/>
                  <a:lumOff val="60000"/>
                </a:schemeClr>
              </a:gs>
              <a:gs pos="39999">
                <a:srgbClr val="85C2FF"/>
              </a:gs>
              <a:gs pos="70000">
                <a:srgbClr val="C4D6EB"/>
              </a:gs>
              <a:gs pos="100000">
                <a:srgbClr val="FFEBFA"/>
              </a:gs>
            </a:gsLst>
            <a:lin ang="21594000" scaled="0"/>
          </a:gradFill>
        </p:spPr>
        <p:txBody>
          <a:bodyPr wrap="square">
            <a:spAutoFit/>
          </a:bodyPr>
          <a:lstStyle/>
          <a:p>
            <a:pPr lvl="0" algn="just"/>
            <a:r>
              <a:rPr lang="ru-RU" sz="2800" b="1" dirty="0" smtClean="0">
                <a:latin typeface="Garamond" pitchFamily="18" charset="0"/>
                <a:ea typeface="Calibri" pitchFamily="34" charset="0"/>
                <a:cs typeface="Times New Roman" pitchFamily="18" charset="0"/>
              </a:rPr>
              <a:t>Почему Россия должна возглавить выход человечества из </a:t>
            </a:r>
            <a:r>
              <a:rPr lang="ru-RU" sz="2800" b="1" dirty="0" err="1" smtClean="0">
                <a:latin typeface="Garamond" pitchFamily="18" charset="0"/>
                <a:ea typeface="Calibri" pitchFamily="34" charset="0"/>
                <a:cs typeface="Times New Roman" pitchFamily="18" charset="0"/>
              </a:rPr>
              <a:t>цивилизационного</a:t>
            </a:r>
            <a:r>
              <a:rPr lang="ru-RU" sz="2800" b="1" dirty="0" smtClean="0">
                <a:latin typeface="Garamond" pitchFamily="18" charset="0"/>
                <a:ea typeface="Calibri" pitchFamily="34" charset="0"/>
                <a:cs typeface="Times New Roman" pitchFamily="18" charset="0"/>
              </a:rPr>
              <a:t> тупика</a:t>
            </a:r>
            <a:endParaRPr lang="ru-RU" sz="2800" b="1" dirty="0" smtClean="0">
              <a:latin typeface="Garamond" pitchFamily="18"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47</a:t>
            </a:fld>
            <a:endParaRPr lang="ru-RU"/>
          </a:p>
        </p:txBody>
      </p:sp>
      <p:sp>
        <p:nvSpPr>
          <p:cNvPr id="4" name="Прямоугольник 3"/>
          <p:cNvSpPr/>
          <p:nvPr/>
        </p:nvSpPr>
        <p:spPr>
          <a:xfrm>
            <a:off x="611560" y="1484784"/>
            <a:ext cx="7848872" cy="4832092"/>
          </a:xfrm>
          <a:prstGeom prst="rect">
            <a:avLst/>
          </a:prstGeom>
        </p:spPr>
        <p:txBody>
          <a:bodyPr wrap="square">
            <a:spAutoFit/>
          </a:bodyPr>
          <a:lstStyle/>
          <a:p>
            <a:pPr lvl="0" algn="just" eaLnBrk="0" hangingPunct="0"/>
            <a:r>
              <a:rPr lang="ru-RU" sz="2200" b="1" dirty="0" smtClean="0">
                <a:latin typeface="Times New Roman" pitchFamily="18" charset="0"/>
                <a:ea typeface="Calibri" pitchFamily="34" charset="0"/>
                <a:cs typeface="Times New Roman" pitchFamily="18" charset="0"/>
              </a:rPr>
              <a:t>г) обладает интеллектуальным и творческим потенциалом для концептуального и стратегического прорыва, чтобы возглавить восхождение к утверждению в качестве приоритетных наивысших ценностей; Однако потенциал этот не проявлен, поскольку блокируется;</a:t>
            </a:r>
            <a:endParaRPr lang="en-US" sz="2200" b="1" dirty="0" smtClean="0">
              <a:latin typeface="Times New Roman" pitchFamily="18" charset="0"/>
              <a:ea typeface="Calibri" pitchFamily="34" charset="0"/>
              <a:cs typeface="Times New Roman" pitchFamily="18" charset="0"/>
            </a:endParaRPr>
          </a:p>
          <a:p>
            <a:pPr lvl="0" algn="just" eaLnBrk="0" hangingPunct="0"/>
            <a:endParaRPr lang="ru-RU" sz="2200" b="1" dirty="0" smtClean="0">
              <a:latin typeface="Arial" pitchFamily="34" charset="0"/>
              <a:cs typeface="Arial" pitchFamily="34" charset="0"/>
            </a:endParaRPr>
          </a:p>
          <a:p>
            <a:pPr lvl="0" algn="just" eaLnBrk="0" hangingPunct="0"/>
            <a:r>
              <a:rPr lang="ru-RU" sz="2200" b="1" dirty="0" err="1" smtClean="0">
                <a:latin typeface="Times New Roman" pitchFamily="18" charset="0"/>
                <a:ea typeface="Calibri" pitchFamily="34" charset="0"/>
                <a:cs typeface="Times New Roman" pitchFamily="18" charset="0"/>
              </a:rPr>
              <a:t>д</a:t>
            </a:r>
            <a:r>
              <a:rPr lang="ru-RU" sz="2200" b="1" dirty="0" smtClean="0">
                <a:latin typeface="Times New Roman" pitchFamily="18" charset="0"/>
                <a:ea typeface="Calibri" pitchFamily="34" charset="0"/>
                <a:cs typeface="Times New Roman" pitchFamily="18" charset="0"/>
              </a:rPr>
              <a:t>) древняя история Руси, России, уникальный язык, результаты ДНК-генеалогии позволяют говорить о том, что Россия – это самостоятельная цивилизация с древнейшими корнями (в какой-то мере выход и вывод всех из тупика означает возврат к забытым знаниям и естественным при таком ЗНАНИИ ценностям); есть свидетельства того, что носители этой древней традиции до сих пор (через века и даже тысячелетия) несут эту особую культуру и это Знание.</a:t>
            </a:r>
            <a:endParaRPr lang="ru-RU" sz="2200" b="1" dirty="0" smtClean="0">
              <a:latin typeface="Arial" pitchFamily="34" charset="0"/>
              <a:cs typeface="Arial" pitchFamily="34" charset="0"/>
            </a:endParaRPr>
          </a:p>
        </p:txBody>
      </p:sp>
      <p:sp>
        <p:nvSpPr>
          <p:cNvPr id="5" name="Заголовок 4"/>
          <p:cNvSpPr>
            <a:spLocks noGrp="1"/>
          </p:cNvSpPr>
          <p:nvPr>
            <p:ph type="title"/>
          </p:nvPr>
        </p:nvSpPr>
        <p:spPr>
          <a:prstGeom prst="rect">
            <a:avLst/>
          </a:prstGeom>
          <a:gradFill>
            <a:gsLst>
              <a:gs pos="0">
                <a:schemeClr val="accent2">
                  <a:lumMod val="40000"/>
                  <a:lumOff val="60000"/>
                </a:schemeClr>
              </a:gs>
              <a:gs pos="39999">
                <a:srgbClr val="85C2FF"/>
              </a:gs>
              <a:gs pos="70000">
                <a:srgbClr val="C4D6EB"/>
              </a:gs>
              <a:gs pos="100000">
                <a:srgbClr val="FFEBFA"/>
              </a:gs>
            </a:gsLst>
            <a:lin ang="21594000" scaled="0"/>
          </a:gradFill>
        </p:spPr>
        <p:txBody>
          <a:bodyPr wrap="square">
            <a:spAutoFit/>
          </a:bodyPr>
          <a:lstStyle/>
          <a:p>
            <a:pPr lvl="0" algn="just"/>
            <a:r>
              <a:rPr lang="ru-RU" sz="2500" b="1" dirty="0" smtClean="0">
                <a:latin typeface="Garamond" pitchFamily="18" charset="0"/>
                <a:ea typeface="Calibri" pitchFamily="34" charset="0"/>
                <a:cs typeface="Times New Roman" pitchFamily="18" charset="0"/>
              </a:rPr>
              <a:t>Почему Россия может или должна возглавить выход из </a:t>
            </a:r>
            <a:r>
              <a:rPr lang="ru-RU" sz="2500" b="1" dirty="0" err="1" smtClean="0">
                <a:latin typeface="Garamond" pitchFamily="18" charset="0"/>
                <a:ea typeface="Calibri" pitchFamily="34" charset="0"/>
                <a:cs typeface="Times New Roman" pitchFamily="18" charset="0"/>
              </a:rPr>
              <a:t>цивилизационного</a:t>
            </a:r>
            <a:r>
              <a:rPr lang="ru-RU" sz="2500" b="1" dirty="0" smtClean="0">
                <a:latin typeface="Garamond" pitchFamily="18" charset="0"/>
                <a:ea typeface="Calibri" pitchFamily="34" charset="0"/>
                <a:cs typeface="Times New Roman" pitchFamily="18" charset="0"/>
              </a:rPr>
              <a:t> тупика</a:t>
            </a:r>
            <a:endParaRPr lang="ru-RU" sz="2500" b="1" dirty="0" smtClean="0">
              <a:latin typeface="Garamond" pitchFamily="18" charset="0"/>
              <a:cs typeface="Arial" pitchFamily="34" charset="0"/>
            </a:endParaRPr>
          </a:p>
        </p:txBody>
      </p:sp>
      <p:sp>
        <p:nvSpPr>
          <p:cNvPr id="6" name="Прямоугольник 5"/>
          <p:cNvSpPr/>
          <p:nvPr/>
        </p:nvSpPr>
        <p:spPr>
          <a:xfrm>
            <a:off x="251520" y="188640"/>
            <a:ext cx="8424936" cy="954107"/>
          </a:xfrm>
          <a:prstGeom prst="rect">
            <a:avLst/>
          </a:prstGeom>
          <a:gradFill>
            <a:gsLst>
              <a:gs pos="0">
                <a:schemeClr val="accent2">
                  <a:lumMod val="40000"/>
                  <a:lumOff val="60000"/>
                </a:schemeClr>
              </a:gs>
              <a:gs pos="39999">
                <a:srgbClr val="85C2FF"/>
              </a:gs>
              <a:gs pos="70000">
                <a:srgbClr val="C4D6EB"/>
              </a:gs>
              <a:gs pos="100000">
                <a:srgbClr val="FFEBFA"/>
              </a:gs>
            </a:gsLst>
            <a:lin ang="21594000" scaled="0"/>
          </a:gradFill>
        </p:spPr>
        <p:txBody>
          <a:bodyPr wrap="square">
            <a:spAutoFit/>
          </a:bodyPr>
          <a:lstStyle/>
          <a:p>
            <a:pPr lvl="0" algn="just"/>
            <a:r>
              <a:rPr lang="ru-RU" sz="2800" b="1" dirty="0" smtClean="0">
                <a:latin typeface="Garamond" pitchFamily="18" charset="0"/>
                <a:ea typeface="Calibri" pitchFamily="34" charset="0"/>
                <a:cs typeface="Times New Roman" pitchFamily="18" charset="0"/>
              </a:rPr>
              <a:t>Почему Россия должна возглавить выход человечества из </a:t>
            </a:r>
            <a:r>
              <a:rPr lang="ru-RU" sz="2800" b="1" dirty="0" err="1" smtClean="0">
                <a:latin typeface="Garamond" pitchFamily="18" charset="0"/>
                <a:ea typeface="Calibri" pitchFamily="34" charset="0"/>
                <a:cs typeface="Times New Roman" pitchFamily="18" charset="0"/>
              </a:rPr>
              <a:t>цивилизационного</a:t>
            </a:r>
            <a:r>
              <a:rPr lang="ru-RU" sz="2800" b="1" dirty="0" smtClean="0">
                <a:latin typeface="Garamond" pitchFamily="18" charset="0"/>
                <a:ea typeface="Calibri" pitchFamily="34" charset="0"/>
                <a:cs typeface="Times New Roman" pitchFamily="18" charset="0"/>
              </a:rPr>
              <a:t> тупика</a:t>
            </a:r>
            <a:endParaRPr lang="ru-RU" sz="2800" b="1" dirty="0" smtClean="0">
              <a:latin typeface="Garamond" pitchFamily="18"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48</a:t>
            </a:fld>
            <a:endParaRPr lang="ru-RU"/>
          </a:p>
        </p:txBody>
      </p:sp>
      <p:sp>
        <p:nvSpPr>
          <p:cNvPr id="1025" name="Rectangle 1"/>
          <p:cNvSpPr>
            <a:spLocks noChangeArrowheads="1"/>
          </p:cNvSpPr>
          <p:nvPr/>
        </p:nvSpPr>
        <p:spPr bwMode="auto">
          <a:xfrm>
            <a:off x="395536" y="940659"/>
            <a:ext cx="806489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Calibri"/>
                <a:ea typeface="Calibri" pitchFamily="34" charset="0"/>
                <a:cs typeface="Times New Roman CYR"/>
              </a:rPr>
              <a:t>«</a:t>
            </a:r>
            <a:r>
              <a:rPr kumimoji="0" lang="ru-RU" sz="2200" b="1" i="0" u="none" strike="noStrike" cap="none" normalizeH="0" baseline="0" dirty="0" smtClean="0">
                <a:ln>
                  <a:noFill/>
                </a:ln>
                <a:solidFill>
                  <a:schemeClr val="tx1"/>
                </a:solidFill>
                <a:effectLst/>
                <a:latin typeface="Monotype Corsiva" pitchFamily="66" charset="0"/>
                <a:ea typeface="Calibri" pitchFamily="34" charset="0"/>
                <a:cs typeface="Times New Roman CYR"/>
              </a:rPr>
              <a:t>Национальная идея есть нечто большее, чем естественное стремление народа к свободе и могуществу. Она преследует более высокие цели, для которых ей и нужны свобода и могущество. В национальной идее выражается не то, чем нация хочет стать для себя, а то, чем она хочет стать для мира. Она основана на уверенности народа в том, что он незаменим для всемирного целого. Народ же, который живет для себя, обладает национальной алчностью, но не национальной идеей. Истинная национальная идея предполагает мысль обо всем человечестве и является производной именно от этого</a:t>
            </a:r>
            <a:r>
              <a:rPr kumimoji="0" lang="ru-RU" sz="2200" b="1" i="0" u="none" strike="noStrike" cap="none" normalizeH="0" baseline="0" dirty="0" smtClean="0">
                <a:ln>
                  <a:noFill/>
                </a:ln>
                <a:solidFill>
                  <a:schemeClr val="tx1"/>
                </a:solidFill>
                <a:effectLst/>
                <a:latin typeface="Calibri"/>
                <a:ea typeface="Calibri" pitchFamily="34" charset="0"/>
                <a:cs typeface="Times New Roman CYR"/>
              </a:rPr>
              <a:t>»</a:t>
            </a:r>
            <a:r>
              <a:rPr kumimoji="0" lang="ru-RU" sz="2200" b="1" i="0" u="none" strike="noStrike" cap="none" normalizeH="0" baseline="0" dirty="0" smtClean="0">
                <a:ln>
                  <a:noFill/>
                </a:ln>
                <a:solidFill>
                  <a:schemeClr val="tx1"/>
                </a:solidFill>
                <a:effectLst/>
                <a:latin typeface="Monotype Corsiva" pitchFamily="66" charset="0"/>
                <a:ea typeface="Calibri" pitchFamily="34" charset="0"/>
                <a:cs typeface="Times New Roman CYR"/>
              </a:rPr>
              <a:t>.</a:t>
            </a:r>
            <a:r>
              <a:rPr kumimoji="0" lang="ru-RU" sz="2200" b="1" i="0" u="none" strike="noStrike" cap="none" normalizeH="0" baseline="0" dirty="0" smtClean="0">
                <a:ln>
                  <a:noFill/>
                </a:ln>
                <a:solidFill>
                  <a:schemeClr val="tx1"/>
                </a:solidFill>
                <a:effectLst/>
                <a:latin typeface="Times New Roman CYR"/>
                <a:ea typeface="Calibri" pitchFamily="34" charset="0"/>
                <a:cs typeface="Times New Roman" pitchFamily="18" charset="0"/>
              </a:rPr>
              <a:t/>
            </a:r>
            <a:br>
              <a:rPr kumimoji="0" lang="ru-RU" sz="2200" b="1" i="0" u="none" strike="noStrike" cap="none" normalizeH="0" baseline="0" dirty="0" smtClean="0">
                <a:ln>
                  <a:noFill/>
                </a:ln>
                <a:solidFill>
                  <a:schemeClr val="tx1"/>
                </a:solidFill>
                <a:effectLst/>
                <a:latin typeface="Times New Roman CYR"/>
                <a:ea typeface="Calibri" pitchFamily="34" charset="0"/>
                <a:cs typeface="Times New Roman" pitchFamily="18" charset="0"/>
              </a:rPr>
            </a:br>
            <a:r>
              <a:rPr kumimoji="0" lang="ru-RU" sz="2200" b="1" i="0" u="none" strike="noStrike" cap="none" normalizeH="0" baseline="0" dirty="0" smtClean="0">
                <a:ln>
                  <a:noFill/>
                </a:ln>
                <a:solidFill>
                  <a:schemeClr val="tx1"/>
                </a:solidFill>
                <a:effectLst/>
                <a:latin typeface="Times New Roman CYR"/>
                <a:ea typeface="Calibri" pitchFamily="34" charset="0"/>
                <a:cs typeface="Times New Roman" pitchFamily="18" charset="0"/>
              </a:rPr>
              <a:t/>
            </a:r>
            <a:br>
              <a:rPr kumimoji="0" lang="ru-RU" sz="2200" b="1" i="0" u="none" strike="noStrike" cap="none" normalizeH="0" baseline="0" dirty="0" smtClean="0">
                <a:ln>
                  <a:noFill/>
                </a:ln>
                <a:solidFill>
                  <a:schemeClr val="tx1"/>
                </a:solidFill>
                <a:effectLst/>
                <a:latin typeface="Times New Roman CYR"/>
                <a:ea typeface="Calibri" pitchFamily="34" charset="0"/>
                <a:cs typeface="Times New Roman" pitchFamily="18" charset="0"/>
              </a:rPr>
            </a:br>
            <a:r>
              <a:rPr kumimoji="0" lang="ru-RU" sz="2200" b="1" i="0" u="none" strike="noStrike" cap="none" normalizeH="0" baseline="0" dirty="0" smtClean="0">
                <a:ln>
                  <a:noFill/>
                </a:ln>
                <a:solidFill>
                  <a:schemeClr val="tx1"/>
                </a:solidFill>
                <a:effectLst/>
                <a:latin typeface="Calibri"/>
                <a:ea typeface="Calibri" pitchFamily="34" charset="0"/>
                <a:cs typeface="Times New Roman CYR"/>
              </a:rPr>
              <a:t>«</a:t>
            </a:r>
            <a:r>
              <a:rPr kumimoji="0" lang="ru-RU" sz="2200" b="1" i="0" u="none" strike="noStrike" cap="none" normalizeH="0" baseline="0" dirty="0" smtClean="0">
                <a:ln>
                  <a:noFill/>
                </a:ln>
                <a:solidFill>
                  <a:schemeClr val="tx1"/>
                </a:solidFill>
                <a:effectLst/>
                <a:latin typeface="Monotype Corsiva" pitchFamily="66" charset="0"/>
                <a:ea typeface="Calibri" pitchFamily="34" charset="0"/>
                <a:cs typeface="Times New Roman CYR"/>
              </a:rPr>
              <a:t>Запад подарил человечеству самые совершенные виды техники, государственности и связи, но лишил его души. Задача России в том, чтобы вернуть душу человеку. Именно Россия обладает теми силами, которые Европа утратила или разрушила в себе...</a:t>
            </a:r>
            <a:r>
              <a:rPr kumimoji="0" lang="ru-RU" sz="2200" b="1" i="0" u="none" strike="noStrike" cap="none" normalizeH="0" baseline="0" dirty="0" smtClean="0">
                <a:ln>
                  <a:noFill/>
                </a:ln>
                <a:solidFill>
                  <a:schemeClr val="tx1"/>
                </a:solidFill>
                <a:effectLst/>
                <a:latin typeface="Calibri"/>
                <a:ea typeface="Calibri" pitchFamily="34" charset="0"/>
                <a:cs typeface="Times New Roman CYR"/>
              </a:rPr>
              <a:t>»</a:t>
            </a: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CYR"/>
                <a:ea typeface="Calibri" pitchFamily="34" charset="0"/>
                <a:cs typeface="Times New Roman" pitchFamily="18" charset="0"/>
              </a:rPr>
              <a:t>Вальтер </a:t>
            </a:r>
            <a:r>
              <a:rPr kumimoji="0" lang="ru-RU" sz="2200" b="1" i="0" u="none" strike="noStrike" cap="none" normalizeH="0" baseline="0" dirty="0" err="1" smtClean="0">
                <a:ln>
                  <a:noFill/>
                </a:ln>
                <a:solidFill>
                  <a:schemeClr val="tx1"/>
                </a:solidFill>
                <a:effectLst/>
                <a:latin typeface="Times New Roman CYR"/>
                <a:ea typeface="Calibri" pitchFamily="34" charset="0"/>
                <a:cs typeface="Times New Roman" pitchFamily="18" charset="0"/>
              </a:rPr>
              <a:t>Шубарт</a:t>
            </a:r>
            <a:endParaRPr kumimoji="0" lang="ru-RU" sz="2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467544" y="0"/>
            <a:ext cx="8424936" cy="954107"/>
          </a:xfrm>
          <a:prstGeom prst="rect">
            <a:avLst/>
          </a:prstGeom>
          <a:gradFill>
            <a:gsLst>
              <a:gs pos="0">
                <a:schemeClr val="accent2">
                  <a:lumMod val="40000"/>
                  <a:lumOff val="60000"/>
                </a:schemeClr>
              </a:gs>
              <a:gs pos="39999">
                <a:srgbClr val="85C2FF"/>
              </a:gs>
              <a:gs pos="70000">
                <a:srgbClr val="C4D6EB"/>
              </a:gs>
              <a:gs pos="100000">
                <a:srgbClr val="FFEBFA"/>
              </a:gs>
            </a:gsLst>
            <a:lin ang="21594000" scaled="0"/>
          </a:gradFill>
        </p:spPr>
        <p:txBody>
          <a:bodyPr wrap="square">
            <a:spAutoFit/>
          </a:bodyPr>
          <a:lstStyle/>
          <a:p>
            <a:pPr lvl="0" algn="just"/>
            <a:r>
              <a:rPr lang="ru-RU" sz="2800" b="1" dirty="0" smtClean="0">
                <a:latin typeface="Garamond" pitchFamily="18" charset="0"/>
                <a:ea typeface="Calibri" pitchFamily="34" charset="0"/>
                <a:cs typeface="Times New Roman" pitchFamily="18" charset="0"/>
              </a:rPr>
              <a:t>Почему Россия должна возглавить выход человечества из </a:t>
            </a:r>
            <a:r>
              <a:rPr lang="ru-RU" sz="2800" b="1" dirty="0" err="1" smtClean="0">
                <a:latin typeface="Garamond" pitchFamily="18" charset="0"/>
                <a:ea typeface="Calibri" pitchFamily="34" charset="0"/>
                <a:cs typeface="Times New Roman" pitchFamily="18" charset="0"/>
              </a:rPr>
              <a:t>цивилизационного</a:t>
            </a:r>
            <a:r>
              <a:rPr lang="ru-RU" sz="2800" b="1" dirty="0" smtClean="0">
                <a:latin typeface="Garamond" pitchFamily="18" charset="0"/>
                <a:ea typeface="Calibri" pitchFamily="34" charset="0"/>
                <a:cs typeface="Times New Roman" pitchFamily="18" charset="0"/>
              </a:rPr>
              <a:t> тупика</a:t>
            </a:r>
            <a:endParaRPr lang="ru-RU" sz="2800" b="1" dirty="0" smtClean="0">
              <a:latin typeface="Garamond" pitchFamily="18"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8280920" cy="720080"/>
          </a:xfrm>
          <a:gradFill>
            <a:gsLst>
              <a:gs pos="0">
                <a:schemeClr val="accent2">
                  <a:lumMod val="20000"/>
                  <a:lumOff val="80000"/>
                </a:schemeClr>
              </a:gs>
              <a:gs pos="39999">
                <a:srgbClr val="85C2FF"/>
              </a:gs>
              <a:gs pos="70000">
                <a:srgbClr val="C4D6EB"/>
              </a:gs>
              <a:gs pos="100000">
                <a:srgbClr val="FFEBFA"/>
              </a:gs>
            </a:gsLst>
            <a:lin ang="21594000" scaled="0"/>
          </a:gradFill>
        </p:spPr>
        <p:txBody>
          <a:bodyPr/>
          <a:lstStyle/>
          <a:p>
            <a:pPr algn="ctr" eaLnBrk="1" hangingPunct="1">
              <a:defRPr/>
            </a:pPr>
            <a:r>
              <a:rPr lang="ru-RU" sz="2600" b="1" dirty="0" smtClean="0"/>
              <a:t>Отличительные черты российской цивилизации</a:t>
            </a:r>
            <a:endParaRPr lang="ru-RU" sz="2600" b="1" dirty="0"/>
          </a:p>
        </p:txBody>
      </p:sp>
      <p:sp>
        <p:nvSpPr>
          <p:cNvPr id="4" name="Номер слайда 3"/>
          <p:cNvSpPr>
            <a:spLocks noGrp="1"/>
          </p:cNvSpPr>
          <p:nvPr>
            <p:ph type="sldNum" sz="quarter" idx="12"/>
          </p:nvPr>
        </p:nvSpPr>
        <p:spPr/>
        <p:txBody>
          <a:bodyPr/>
          <a:lstStyle/>
          <a:p>
            <a:pPr>
              <a:defRPr/>
            </a:pPr>
            <a:fld id="{3F6AE5E0-8F64-4078-A541-AF999ED24244}" type="slidenum">
              <a:rPr lang="ru-RU" smtClean="0"/>
              <a:pPr>
                <a:defRPr/>
              </a:pPr>
              <a:t>49</a:t>
            </a:fld>
            <a:endParaRPr lang="ru-RU"/>
          </a:p>
        </p:txBody>
      </p:sp>
      <p:sp>
        <p:nvSpPr>
          <p:cNvPr id="29699" name="Rectangle 1"/>
          <p:cNvSpPr>
            <a:spLocks noChangeArrowheads="1"/>
          </p:cNvSpPr>
          <p:nvPr/>
        </p:nvSpPr>
        <p:spPr bwMode="auto">
          <a:xfrm>
            <a:off x="323850" y="1228725"/>
            <a:ext cx="8496300" cy="5262563"/>
          </a:xfrm>
          <a:prstGeom prst="rect">
            <a:avLst/>
          </a:prstGeom>
          <a:noFill/>
          <a:ln w="9525">
            <a:noFill/>
            <a:miter lim="800000"/>
            <a:headEnd/>
            <a:tailEnd/>
          </a:ln>
        </p:spPr>
        <p:txBody>
          <a:bodyPr anchor="ctr">
            <a:spAutoFit/>
          </a:bodyPr>
          <a:lstStyle/>
          <a:p>
            <a:r>
              <a:rPr lang="ru-RU" sz="2400" b="1" dirty="0">
                <a:latin typeface="Times New Roman" pitchFamily="18" charset="0"/>
                <a:ea typeface="Calibri" pitchFamily="34" charset="0"/>
                <a:cs typeface="Times New Roman" pitchFamily="18" charset="0"/>
              </a:rPr>
              <a:t>Можно предположить (в терминах уже принятых официальной наукой) существование комплекса </a:t>
            </a:r>
            <a:r>
              <a:rPr lang="ru-RU" sz="2400" b="1" dirty="0" err="1">
                <a:latin typeface="Times New Roman" pitchFamily="18" charset="0"/>
                <a:ea typeface="Calibri" pitchFamily="34" charset="0"/>
                <a:cs typeface="Times New Roman" pitchFamily="18" charset="0"/>
              </a:rPr>
              <a:t>архетипических</a:t>
            </a:r>
            <a:r>
              <a:rPr lang="ru-RU" sz="2400" b="1" dirty="0">
                <a:latin typeface="Times New Roman" pitchFamily="18" charset="0"/>
                <a:ea typeface="Calibri" pitchFamily="34" charset="0"/>
                <a:cs typeface="Times New Roman" pitchFamily="18" charset="0"/>
              </a:rPr>
              <a:t> характеристик, свойств, качеств, которые не  подвержены быстрому и радикальному изменению под воздействием тех или иных </a:t>
            </a:r>
            <a:r>
              <a:rPr lang="ru-RU" sz="2400" b="1" dirty="0">
                <a:latin typeface="Calibri" pitchFamily="34" charset="0"/>
                <a:ea typeface="Calibri" pitchFamily="34" charset="0"/>
                <a:cs typeface="Times New Roman" pitchFamily="18" charset="0"/>
              </a:rPr>
              <a:t>«</a:t>
            </a:r>
            <a:r>
              <a:rPr lang="ru-RU" sz="2400" b="1" dirty="0">
                <a:latin typeface="Times New Roman" pitchFamily="18" charset="0"/>
                <a:ea typeface="Calibri" pitchFamily="34" charset="0"/>
                <a:cs typeface="Times New Roman" pitchFamily="18" charset="0"/>
              </a:rPr>
              <a:t>поверхностных</a:t>
            </a:r>
            <a:r>
              <a:rPr lang="ru-RU" sz="2400" b="1" dirty="0">
                <a:latin typeface="Calibri" pitchFamily="34" charset="0"/>
                <a:ea typeface="Calibri" pitchFamily="34" charset="0"/>
                <a:cs typeface="Times New Roman" pitchFamily="18" charset="0"/>
              </a:rPr>
              <a:t>»</a:t>
            </a:r>
            <a:r>
              <a:rPr lang="ru-RU" sz="2400" b="1" dirty="0">
                <a:latin typeface="Times New Roman" pitchFamily="18" charset="0"/>
                <a:ea typeface="Calibri" pitchFamily="34" charset="0"/>
                <a:cs typeface="Times New Roman" pitchFamily="18" charset="0"/>
              </a:rPr>
              <a:t> возмущений политико-идеологического </a:t>
            </a:r>
            <a:r>
              <a:rPr lang="ru-RU" sz="2400" b="1" dirty="0">
                <a:latin typeface="Calibri" pitchFamily="34" charset="0"/>
                <a:ea typeface="Calibri" pitchFamily="34" charset="0"/>
                <a:cs typeface="Times New Roman" pitchFamily="18" charset="0"/>
              </a:rPr>
              <a:t>«</a:t>
            </a:r>
            <a:r>
              <a:rPr lang="ru-RU" sz="2400" b="1" dirty="0">
                <a:latin typeface="Times New Roman" pitchFamily="18" charset="0"/>
                <a:ea typeface="Calibri" pitchFamily="34" charset="0"/>
                <a:cs typeface="Times New Roman" pitchFamily="18" charset="0"/>
              </a:rPr>
              <a:t>пространства</a:t>
            </a:r>
            <a:r>
              <a:rPr lang="ru-RU" sz="2400" b="1" dirty="0">
                <a:latin typeface="Calibri" pitchFamily="34" charset="0"/>
                <a:ea typeface="Calibri" pitchFamily="34" charset="0"/>
                <a:cs typeface="Times New Roman" pitchFamily="18" charset="0"/>
              </a:rPr>
              <a:t>»</a:t>
            </a:r>
            <a:r>
              <a:rPr lang="ru-RU" sz="2400" b="1" dirty="0">
                <a:latin typeface="Times New Roman" pitchFamily="18" charset="0"/>
                <a:ea typeface="Calibri" pitchFamily="34" charset="0"/>
                <a:cs typeface="Times New Roman" pitchFamily="18" charset="0"/>
              </a:rPr>
              <a:t>. Эти </a:t>
            </a:r>
            <a:r>
              <a:rPr lang="ru-RU" sz="2400" b="1" dirty="0" err="1">
                <a:latin typeface="Times New Roman" pitchFamily="18" charset="0"/>
                <a:ea typeface="Calibri" pitchFamily="34" charset="0"/>
                <a:cs typeface="Times New Roman" pitchFamily="18" charset="0"/>
              </a:rPr>
              <a:t>архетипические</a:t>
            </a:r>
            <a:r>
              <a:rPr lang="ru-RU" sz="2400" b="1" dirty="0">
                <a:latin typeface="Times New Roman" pitchFamily="18" charset="0"/>
                <a:ea typeface="Calibri" pitchFamily="34" charset="0"/>
                <a:cs typeface="Times New Roman" pitchFamily="18" charset="0"/>
              </a:rPr>
              <a:t> черты могут выявляться путем изучения языка, мифологии (былин, сказаний, сказок), пословиц и поговорок. </a:t>
            </a:r>
          </a:p>
          <a:p>
            <a:r>
              <a:rPr lang="ru-RU" sz="2400" b="1" dirty="0">
                <a:latin typeface="Times New Roman" pitchFamily="18" charset="0"/>
                <a:ea typeface="Calibri" pitchFamily="34" charset="0"/>
                <a:cs typeface="Times New Roman" pitchFamily="18" charset="0"/>
              </a:rPr>
              <a:t>Другими свидетельствами или источниками знаний о русской древности (требующими  углубленного изучения) являются топонимика, древний календарь, данные генетических исследований, ДНК-генеалогии, археологии, истории, особенно дохристианской и др.</a:t>
            </a:r>
            <a:endParaRPr lang="ru-RU" sz="2400" dirty="0">
              <a:latin typeface="Franklin Gothic Book" pitchFamily="34" charset="0"/>
              <a:ea typeface="Calibri" pitchFamily="34"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a:bodyPr>
          <a:lstStyle/>
          <a:p>
            <a:pPr algn="ctr"/>
            <a:r>
              <a:rPr lang="ru-RU" sz="2800" b="1" dirty="0" smtClean="0">
                <a:solidFill>
                  <a:srgbClr val="000066"/>
                </a:solidFill>
              </a:rPr>
              <a:t>Уровни власти и управления</a:t>
            </a:r>
            <a:endParaRPr lang="ru-RU" sz="2800" b="1" dirty="0">
              <a:solidFill>
                <a:srgbClr val="000066"/>
              </a:solidFill>
            </a:endParaRPr>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5</a:t>
            </a:fld>
            <a:endParaRPr lang="ru-RU" dirty="0"/>
          </a:p>
        </p:txBody>
      </p:sp>
      <p:pic>
        <p:nvPicPr>
          <p:cNvPr id="123919" name="Picture 15"/>
          <p:cNvPicPr>
            <a:picLocks noChangeAspect="1" noChangeArrowheads="1"/>
          </p:cNvPicPr>
          <p:nvPr/>
        </p:nvPicPr>
        <p:blipFill>
          <a:blip r:embed="rId2" cstate="print"/>
          <a:srcRect/>
          <a:stretch>
            <a:fillRect/>
          </a:stretch>
        </p:blipFill>
        <p:spPr bwMode="auto">
          <a:xfrm>
            <a:off x="1" y="764703"/>
            <a:ext cx="9144000" cy="5832649"/>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
          <p:cNvSpPr>
            <a:spLocks noChangeArrowheads="1"/>
          </p:cNvSpPr>
          <p:nvPr/>
        </p:nvSpPr>
        <p:spPr bwMode="auto">
          <a:xfrm>
            <a:off x="323850" y="1050444"/>
            <a:ext cx="8496300" cy="5647700"/>
          </a:xfrm>
          <a:prstGeom prst="rect">
            <a:avLst/>
          </a:prstGeom>
          <a:noFill/>
          <a:ln w="9525">
            <a:noFill/>
            <a:miter lim="800000"/>
            <a:headEnd/>
            <a:tailEnd/>
          </a:ln>
        </p:spPr>
        <p:txBody>
          <a:bodyPr anchor="ctr">
            <a:spAutoFit/>
          </a:bodyPr>
          <a:lstStyle/>
          <a:p>
            <a:r>
              <a:rPr lang="ru-RU" sz="1900" b="1" dirty="0">
                <a:solidFill>
                  <a:srgbClr val="000000"/>
                </a:solidFill>
                <a:latin typeface="Georgia" pitchFamily="18" charset="0"/>
                <a:ea typeface="Calibri" pitchFamily="34" charset="0"/>
                <a:cs typeface="Times New Roman" pitchFamily="18" charset="0"/>
              </a:rPr>
              <a:t>«Умом Россию не понять, аршином общим не измерить. У ней особенная стать, в Россию можно только верить!» (</a:t>
            </a:r>
            <a:r>
              <a:rPr lang="ru-RU" sz="1900" b="1" dirty="0">
                <a:latin typeface="Georgia" pitchFamily="18" charset="0"/>
                <a:ea typeface="Calibri" pitchFamily="34" charset="0"/>
                <a:cs typeface="Times New Roman" pitchFamily="18" charset="0"/>
              </a:rPr>
              <a:t>Ф.И. Тютчев).</a:t>
            </a:r>
          </a:p>
          <a:p>
            <a:pPr eaLnBrk="0" hangingPunct="0"/>
            <a:r>
              <a:rPr lang="ru-RU" sz="1900" b="1" dirty="0">
                <a:solidFill>
                  <a:srgbClr val="000000"/>
                </a:solidFill>
                <a:latin typeface="Georgia" pitchFamily="18" charset="0"/>
                <a:ea typeface="Calibri" pitchFamily="34" charset="0"/>
                <a:cs typeface="Times New Roman" pitchFamily="18" charset="0"/>
              </a:rPr>
              <a:t>«Никогда ничего не замышляйте против России, потому что на каждую вашу хитрость она ответит своей непредсказуемой глупостью» (</a:t>
            </a:r>
            <a:r>
              <a:rPr lang="ru-RU" sz="1900" b="1" dirty="0">
                <a:latin typeface="Georgia" pitchFamily="18" charset="0"/>
                <a:ea typeface="Calibri" pitchFamily="34" charset="0"/>
                <a:cs typeface="Times New Roman" pitchFamily="18" charset="0"/>
              </a:rPr>
              <a:t>О. Бисмарк).</a:t>
            </a:r>
          </a:p>
          <a:p>
            <a:pPr eaLnBrk="0" hangingPunct="0"/>
            <a:r>
              <a:rPr lang="ru-RU" sz="1900" b="1" dirty="0">
                <a:latin typeface="Georgia" pitchFamily="18" charset="0"/>
                <a:ea typeface="Calibri" pitchFamily="34" charset="0"/>
                <a:cs typeface="Times New Roman" pitchFamily="18" charset="0"/>
              </a:rPr>
              <a:t>Русский крепок на трех сваях: авось, небось да как-нибудь.</a:t>
            </a:r>
            <a:endParaRPr lang="ru-RU" sz="1900" b="1" dirty="0">
              <a:latin typeface="Georgia" pitchFamily="18" charset="0"/>
            </a:endParaRPr>
          </a:p>
          <a:p>
            <a:pPr eaLnBrk="0" hangingPunct="0"/>
            <a:r>
              <a:rPr lang="ru-RU" sz="1900" b="1" dirty="0">
                <a:solidFill>
                  <a:srgbClr val="000000"/>
                </a:solidFill>
                <a:latin typeface="Georgia" pitchFamily="18" charset="0"/>
                <a:ea typeface="Calibri" pitchFamily="34" charset="0"/>
                <a:cs typeface="Calibri" pitchFamily="34" charset="0"/>
              </a:rPr>
              <a:t>Наше авось не с дуба сорвалось.</a:t>
            </a:r>
            <a:endParaRPr lang="ru-RU" sz="1900" b="1" dirty="0">
              <a:latin typeface="Georgia" pitchFamily="18" charset="0"/>
            </a:endParaRPr>
          </a:p>
          <a:p>
            <a:pPr eaLnBrk="0" hangingPunct="0"/>
            <a:r>
              <a:rPr lang="ru-RU" sz="1900" b="1" dirty="0">
                <a:solidFill>
                  <a:srgbClr val="000000"/>
                </a:solidFill>
                <a:latin typeface="Georgia" pitchFamily="18" charset="0"/>
                <a:ea typeface="Calibri" pitchFamily="34" charset="0"/>
                <a:cs typeface="Calibri" pitchFamily="34" charset="0"/>
              </a:rPr>
              <a:t>Авось кривая выведет.</a:t>
            </a:r>
            <a:endParaRPr lang="ru-RU" sz="1900" b="1" dirty="0">
              <a:latin typeface="Georgia" pitchFamily="18" charset="0"/>
            </a:endParaRPr>
          </a:p>
          <a:p>
            <a:pPr eaLnBrk="0" hangingPunct="0"/>
            <a:r>
              <a:rPr lang="ru-RU" sz="1900" b="1" dirty="0">
                <a:solidFill>
                  <a:srgbClr val="000000"/>
                </a:solidFill>
                <a:latin typeface="Georgia" pitchFamily="18" charset="0"/>
                <a:ea typeface="Calibri" pitchFamily="34" charset="0"/>
                <a:cs typeface="Calibri" pitchFamily="34" charset="0"/>
              </a:rPr>
              <a:t>Авось живы будем, авось помрем.</a:t>
            </a:r>
            <a:endParaRPr lang="ru-RU" sz="1900" b="1" dirty="0">
              <a:latin typeface="Georgia" pitchFamily="18" charset="0"/>
            </a:endParaRPr>
          </a:p>
          <a:p>
            <a:pPr eaLnBrk="0" hangingPunct="0"/>
            <a:r>
              <a:rPr lang="ru-RU" sz="1900" b="1" dirty="0">
                <a:solidFill>
                  <a:srgbClr val="000000"/>
                </a:solidFill>
                <a:latin typeface="Georgia" pitchFamily="18" charset="0"/>
                <a:ea typeface="Calibri" pitchFamily="34" charset="0"/>
                <a:cs typeface="Calibri" pitchFamily="34" charset="0"/>
              </a:rPr>
              <a:t>Загадочная русская душа.</a:t>
            </a:r>
            <a:endParaRPr lang="ru-RU" sz="1900" b="1" dirty="0">
              <a:latin typeface="Georgia" pitchFamily="18" charset="0"/>
            </a:endParaRPr>
          </a:p>
          <a:p>
            <a:pPr eaLnBrk="0" hangingPunct="0"/>
            <a:r>
              <a:rPr lang="ru-RU" sz="1900" b="1" dirty="0">
                <a:solidFill>
                  <a:srgbClr val="000000"/>
                </a:solidFill>
                <a:latin typeface="Georgia" pitchFamily="18" charset="0"/>
                <a:cs typeface="Times New Roman" pitchFamily="18" charset="0"/>
              </a:rPr>
              <a:t>«Есть у Русского человека враг, непримиримый, опасный враг, не будь которого он был бы исполином. Враг этот – лень» (Н. Гоголь).</a:t>
            </a:r>
            <a:endParaRPr lang="ru-RU" sz="1900" b="1" dirty="0">
              <a:latin typeface="Georgia" pitchFamily="18" charset="0"/>
            </a:endParaRPr>
          </a:p>
          <a:p>
            <a:pPr eaLnBrk="0" hangingPunct="0"/>
            <a:r>
              <a:rPr lang="ru-RU" sz="1900" b="1" dirty="0">
                <a:solidFill>
                  <a:srgbClr val="000000"/>
                </a:solidFill>
                <a:latin typeface="Georgia" pitchFamily="18" charset="0"/>
                <a:cs typeface="Times New Roman" pitchFamily="18" charset="0"/>
              </a:rPr>
              <a:t>«Русские долго запрягают, но быстро ездят» (О. Бисмарк).</a:t>
            </a:r>
            <a:endParaRPr lang="ru-RU" sz="1900" b="1" dirty="0">
              <a:latin typeface="Georgia" pitchFamily="18" charset="0"/>
            </a:endParaRPr>
          </a:p>
          <a:p>
            <a:pPr eaLnBrk="0" hangingPunct="0"/>
            <a:r>
              <a:rPr lang="ru-RU" sz="1900" b="1" dirty="0">
                <a:solidFill>
                  <a:schemeClr val="tx1">
                    <a:lumMod val="95000"/>
                    <a:lumOff val="5000"/>
                  </a:schemeClr>
                </a:solidFill>
                <a:latin typeface="Georgia" pitchFamily="18" charset="0"/>
                <a:ea typeface="Calibri" pitchFamily="34" charset="0"/>
                <a:cs typeface="Calibri" pitchFamily="34" charset="0"/>
                <a:hlinkClick r:id="rId2"/>
              </a:rPr>
              <a:t>Бог дал, бог взял.</a:t>
            </a:r>
            <a:endParaRPr lang="ru-RU" sz="1900" b="1" dirty="0">
              <a:solidFill>
                <a:schemeClr val="tx1">
                  <a:lumMod val="95000"/>
                  <a:lumOff val="5000"/>
                </a:schemeClr>
              </a:solidFill>
              <a:latin typeface="Georgia" pitchFamily="18" charset="0"/>
            </a:endParaRPr>
          </a:p>
          <a:p>
            <a:pPr eaLnBrk="0" hangingPunct="0"/>
            <a:r>
              <a:rPr lang="ru-RU" sz="1900" b="1" dirty="0" smtClean="0">
                <a:solidFill>
                  <a:srgbClr val="000000"/>
                </a:solidFill>
                <a:latin typeface="Georgia" pitchFamily="18" charset="0"/>
                <a:ea typeface="Calibri" pitchFamily="34" charset="0"/>
                <a:cs typeface="Calibri" pitchFamily="34" charset="0"/>
              </a:rPr>
              <a:t>На </a:t>
            </a:r>
            <a:r>
              <a:rPr lang="ru-RU" sz="1900" b="1" dirty="0">
                <a:solidFill>
                  <a:srgbClr val="000000"/>
                </a:solidFill>
                <a:latin typeface="Georgia" pitchFamily="18" charset="0"/>
                <a:ea typeface="Calibri" pitchFamily="34" charset="0"/>
                <a:cs typeface="Calibri" pitchFamily="34" charset="0"/>
              </a:rPr>
              <a:t>бога надейся, а сам не плошай.</a:t>
            </a:r>
            <a:endParaRPr lang="ru-RU" sz="1900" b="1" dirty="0">
              <a:latin typeface="Georgia" pitchFamily="18" charset="0"/>
            </a:endParaRPr>
          </a:p>
          <a:p>
            <a:pPr eaLnBrk="0" hangingPunct="0"/>
            <a:r>
              <a:rPr lang="ru-RU" sz="1900" b="1" dirty="0">
                <a:solidFill>
                  <a:srgbClr val="000000"/>
                </a:solidFill>
                <a:latin typeface="Georgia" pitchFamily="18" charset="0"/>
                <a:ea typeface="Calibri" pitchFamily="34" charset="0"/>
                <a:cs typeface="Calibri" pitchFamily="34" charset="0"/>
                <a:hlinkClick r:id="rId3"/>
              </a:rPr>
              <a:t>Человек предполагает, а бог располагает.</a:t>
            </a:r>
            <a:endParaRPr lang="ru-RU" sz="1900" b="1" dirty="0">
              <a:latin typeface="Georgia" pitchFamily="18" charset="0"/>
            </a:endParaRPr>
          </a:p>
          <a:p>
            <a:pPr eaLnBrk="0" hangingPunct="0"/>
            <a:r>
              <a:rPr lang="ru-RU" sz="1900" b="1" dirty="0">
                <a:solidFill>
                  <a:srgbClr val="000000"/>
                </a:solidFill>
                <a:latin typeface="Georgia" pitchFamily="18" charset="0"/>
                <a:ea typeface="Calibri" pitchFamily="34" charset="0"/>
                <a:cs typeface="Calibri" pitchFamily="34" charset="0"/>
              </a:rPr>
              <a:t>Бедность не порок.</a:t>
            </a:r>
            <a:endParaRPr lang="ru-RU" sz="1900" b="1" dirty="0">
              <a:latin typeface="Georgia" pitchFamily="18" charset="0"/>
            </a:endParaRPr>
          </a:p>
        </p:txBody>
      </p:sp>
      <p:sp>
        <p:nvSpPr>
          <p:cNvPr id="4" name="Заголовок 1"/>
          <p:cNvSpPr>
            <a:spLocks noGrp="1"/>
          </p:cNvSpPr>
          <p:nvPr>
            <p:ph type="title"/>
          </p:nvPr>
        </p:nvSpPr>
        <p:spPr>
          <a:xfrm>
            <a:off x="755576" y="1"/>
            <a:ext cx="8110612" cy="764704"/>
          </a:xfrm>
          <a:gradFill>
            <a:gsLst>
              <a:gs pos="0">
                <a:schemeClr val="accent2">
                  <a:lumMod val="20000"/>
                  <a:lumOff val="80000"/>
                </a:schemeClr>
              </a:gs>
              <a:gs pos="39999">
                <a:srgbClr val="85C2FF"/>
              </a:gs>
              <a:gs pos="70000">
                <a:srgbClr val="C4D6EB"/>
              </a:gs>
              <a:gs pos="100000">
                <a:srgbClr val="FFEBFA"/>
              </a:gs>
            </a:gsLst>
            <a:lin ang="21594000" scaled="0"/>
          </a:gradFill>
        </p:spPr>
        <p:txBody>
          <a:bodyPr/>
          <a:lstStyle/>
          <a:p>
            <a:pPr algn="ctr" eaLnBrk="1" hangingPunct="1">
              <a:defRPr/>
            </a:pPr>
            <a:r>
              <a:rPr lang="ru-RU" sz="2600" b="1" dirty="0" smtClean="0"/>
              <a:t>Отличительные черты российской цивилизации</a:t>
            </a:r>
            <a:endParaRPr lang="ru-RU" sz="2600" b="1" dirty="0"/>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50</a:t>
            </a:fld>
            <a:endParaRPr lang="ru-R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Прямоугольник 2"/>
          <p:cNvSpPr>
            <a:spLocks noChangeArrowheads="1"/>
          </p:cNvSpPr>
          <p:nvPr/>
        </p:nvSpPr>
        <p:spPr bwMode="auto">
          <a:xfrm>
            <a:off x="323528" y="692696"/>
            <a:ext cx="8568630" cy="5940088"/>
          </a:xfrm>
          <a:prstGeom prst="rect">
            <a:avLst/>
          </a:prstGeom>
          <a:noFill/>
          <a:ln w="9525">
            <a:noFill/>
            <a:miter lim="800000"/>
            <a:headEnd/>
            <a:tailEnd/>
          </a:ln>
        </p:spPr>
        <p:txBody>
          <a:bodyPr wrap="square">
            <a:spAutoFit/>
          </a:bodyPr>
          <a:lstStyle/>
          <a:p>
            <a:pPr eaLnBrk="0" hangingPunct="0"/>
            <a:r>
              <a:rPr lang="ru-RU" sz="2000" b="1" dirty="0">
                <a:solidFill>
                  <a:srgbClr val="000000"/>
                </a:solidFill>
                <a:latin typeface="Georgia" pitchFamily="18" charset="0"/>
                <a:ea typeface="Calibri" pitchFamily="34" charset="0"/>
                <a:cs typeface="Times New Roman" pitchFamily="18" charset="0"/>
              </a:rPr>
              <a:t>Все минется, одна правда останется.</a:t>
            </a:r>
            <a:endParaRPr lang="ru-RU" sz="2000" b="1" dirty="0">
              <a:latin typeface="Georgia" pitchFamily="18" charset="0"/>
              <a:ea typeface="Calibri" pitchFamily="34" charset="0"/>
              <a:cs typeface="Times New Roman" pitchFamily="18" charset="0"/>
            </a:endParaRPr>
          </a:p>
          <a:p>
            <a:pPr eaLnBrk="0" hangingPunct="0"/>
            <a:r>
              <a:rPr lang="ru-RU" sz="2000" b="1" dirty="0">
                <a:solidFill>
                  <a:srgbClr val="000000"/>
                </a:solidFill>
                <a:latin typeface="Georgia" pitchFamily="18" charset="0"/>
                <a:ea typeface="Calibri" pitchFamily="34" charset="0"/>
                <a:cs typeface="Times New Roman" pitchFamily="18" charset="0"/>
              </a:rPr>
              <a:t>Хоть гол, да прав.</a:t>
            </a:r>
            <a:endParaRPr lang="ru-RU" sz="2000" b="1" dirty="0">
              <a:latin typeface="Georgia" pitchFamily="18" charset="0"/>
              <a:ea typeface="Calibri" pitchFamily="34" charset="0"/>
              <a:cs typeface="Times New Roman" pitchFamily="18" charset="0"/>
            </a:endParaRPr>
          </a:p>
          <a:p>
            <a:pPr eaLnBrk="0" hangingPunct="0"/>
            <a:r>
              <a:rPr lang="ru-RU" sz="2000" b="1" dirty="0">
                <a:solidFill>
                  <a:srgbClr val="000000"/>
                </a:solidFill>
                <a:latin typeface="Georgia" pitchFamily="18" charset="0"/>
                <a:ea typeface="Calibri" pitchFamily="34" charset="0"/>
                <a:cs typeface="Times New Roman" pitchFamily="18" charset="0"/>
              </a:rPr>
              <a:t>Как ни мудри, а совести не перемудришь.</a:t>
            </a:r>
            <a:endParaRPr lang="ru-RU" sz="2000" b="1" dirty="0">
              <a:latin typeface="Georgia" pitchFamily="18" charset="0"/>
              <a:ea typeface="Calibri" pitchFamily="34" charset="0"/>
              <a:cs typeface="Times New Roman" pitchFamily="18" charset="0"/>
            </a:endParaRPr>
          </a:p>
          <a:p>
            <a:pPr eaLnBrk="0" hangingPunct="0"/>
            <a:r>
              <a:rPr lang="ru-RU" sz="2000" b="1" dirty="0">
                <a:solidFill>
                  <a:srgbClr val="000000"/>
                </a:solidFill>
                <a:latin typeface="Georgia" pitchFamily="18" charset="0"/>
                <a:ea typeface="Calibri" pitchFamily="34" charset="0"/>
                <a:cs typeface="Times New Roman" pitchFamily="18" charset="0"/>
              </a:rPr>
              <a:t>Глаза - мера, душа - вера, совесть – порука.</a:t>
            </a:r>
            <a:endParaRPr lang="ru-RU" sz="2000" b="1" dirty="0">
              <a:latin typeface="Georgia" pitchFamily="18" charset="0"/>
              <a:ea typeface="Calibri" pitchFamily="34" charset="0"/>
              <a:cs typeface="Times New Roman" pitchFamily="18" charset="0"/>
            </a:endParaRPr>
          </a:p>
          <a:p>
            <a:pPr eaLnBrk="0" hangingPunct="0"/>
            <a:r>
              <a:rPr lang="ru-RU" sz="2000" b="1" dirty="0">
                <a:solidFill>
                  <a:srgbClr val="000000"/>
                </a:solidFill>
                <a:latin typeface="Georgia" pitchFamily="18" charset="0"/>
                <a:ea typeface="Calibri" pitchFamily="34" charset="0"/>
                <a:cs typeface="Times New Roman" pitchFamily="18" charset="0"/>
              </a:rPr>
              <a:t>Хоть мошна пуста, да совесть чиста.</a:t>
            </a:r>
            <a:endParaRPr lang="ru-RU" sz="2000" b="1" dirty="0">
              <a:latin typeface="Georgia" pitchFamily="18" charset="0"/>
              <a:ea typeface="Calibri" pitchFamily="34" charset="0"/>
              <a:cs typeface="Times New Roman" pitchFamily="18" charset="0"/>
            </a:endParaRPr>
          </a:p>
          <a:p>
            <a:pPr eaLnBrk="0" hangingPunct="0"/>
            <a:r>
              <a:rPr lang="ru-RU" sz="2000" b="1" dirty="0">
                <a:solidFill>
                  <a:srgbClr val="000000"/>
                </a:solidFill>
                <a:latin typeface="Georgia" pitchFamily="18" charset="0"/>
                <a:ea typeface="Calibri" pitchFamily="34" charset="0"/>
                <a:cs typeface="Times New Roman" pitchFamily="18" charset="0"/>
              </a:rPr>
              <a:t>«Русский человек - умер ли у него кто-нибудь в доме, заболел ли, должен ли он</a:t>
            </a:r>
            <a:r>
              <a:rPr lang="ru-RU" sz="2000" b="1" dirty="0">
                <a:latin typeface="Georgia" pitchFamily="18" charset="0"/>
                <a:ea typeface="Calibri" pitchFamily="34" charset="0"/>
                <a:cs typeface="Times New Roman" pitchFamily="18" charset="0"/>
              </a:rPr>
              <a:t> кому-нибудь, или сам дает взаймы - всегда чувствует себя виноватым» (А.П.Чехов)</a:t>
            </a:r>
          </a:p>
          <a:p>
            <a:pPr eaLnBrk="0" hangingPunct="0"/>
            <a:r>
              <a:rPr lang="ru-RU" sz="2000" b="1" dirty="0">
                <a:solidFill>
                  <a:srgbClr val="000000"/>
                </a:solidFill>
                <a:latin typeface="Georgia" pitchFamily="18" charset="0"/>
                <a:ea typeface="Calibri" pitchFamily="34" charset="0"/>
                <a:cs typeface="Times New Roman" pitchFamily="18" charset="0"/>
              </a:rPr>
              <a:t>Не тот живет больше, чей век дольше.</a:t>
            </a:r>
            <a:endParaRPr lang="ru-RU" sz="2000" b="1" dirty="0">
              <a:latin typeface="Georgia" pitchFamily="18" charset="0"/>
              <a:ea typeface="Calibri" pitchFamily="34" charset="0"/>
              <a:cs typeface="Times New Roman" pitchFamily="18" charset="0"/>
            </a:endParaRPr>
          </a:p>
          <a:p>
            <a:pPr eaLnBrk="0" hangingPunct="0"/>
            <a:r>
              <a:rPr lang="ru-RU" sz="2000" b="1" dirty="0">
                <a:solidFill>
                  <a:srgbClr val="000000"/>
                </a:solidFill>
                <a:latin typeface="Georgia" pitchFamily="18" charset="0"/>
                <a:ea typeface="Calibri" pitchFamily="34" charset="0"/>
                <a:cs typeface="Times New Roman" pitchFamily="18" charset="0"/>
              </a:rPr>
              <a:t>Кто жить не умел, тому и помирать не выучиться.</a:t>
            </a:r>
            <a:endParaRPr lang="ru-RU" sz="2000" b="1" dirty="0">
              <a:latin typeface="Georgia" pitchFamily="18" charset="0"/>
              <a:ea typeface="Calibri" pitchFamily="34" charset="0"/>
              <a:cs typeface="Times New Roman" pitchFamily="18" charset="0"/>
            </a:endParaRPr>
          </a:p>
          <a:p>
            <a:pPr eaLnBrk="0" hangingPunct="0"/>
            <a:r>
              <a:rPr lang="ru-RU" sz="2000" b="1" dirty="0">
                <a:latin typeface="Georgia" pitchFamily="18" charset="0"/>
                <a:ea typeface="Calibri" pitchFamily="34" charset="0"/>
                <a:cs typeface="Times New Roman" pitchFamily="18" charset="0"/>
              </a:rPr>
              <a:t>Русские не сдаются.</a:t>
            </a:r>
          </a:p>
          <a:p>
            <a:pPr eaLnBrk="0" hangingPunct="0"/>
            <a:r>
              <a:rPr lang="ru-RU" sz="2000" b="1" dirty="0">
                <a:solidFill>
                  <a:srgbClr val="000000"/>
                </a:solidFill>
                <a:latin typeface="Georgia" pitchFamily="18" charset="0"/>
                <a:ea typeface="Calibri" pitchFamily="34" charset="0"/>
                <a:cs typeface="Times New Roman" pitchFamily="18" charset="0"/>
              </a:rPr>
              <a:t> «Если Русских останется только один хутор, то и тогда Россия возродится» (</a:t>
            </a:r>
            <a:r>
              <a:rPr lang="ru-RU" sz="2000" b="1" dirty="0">
                <a:latin typeface="Georgia" pitchFamily="18" charset="0"/>
                <a:ea typeface="Calibri" pitchFamily="34" charset="0"/>
                <a:cs typeface="Times New Roman" pitchFamily="18" charset="0"/>
              </a:rPr>
              <a:t>Н.В. Гоголь).</a:t>
            </a:r>
          </a:p>
          <a:p>
            <a:pPr eaLnBrk="0" hangingPunct="0"/>
            <a:r>
              <a:rPr lang="ru-RU" sz="2000" b="1" dirty="0">
                <a:latin typeface="Georgia" pitchFamily="18" charset="0"/>
                <a:ea typeface="Calibri" pitchFamily="34" charset="0"/>
                <a:cs typeface="Times New Roman" pitchFamily="18" charset="0"/>
              </a:rPr>
              <a:t>«О великий, могучий, правдивый и свободный русский язык!» (И.С.Тургенев).</a:t>
            </a:r>
          </a:p>
          <a:p>
            <a:pPr eaLnBrk="0" hangingPunct="0"/>
            <a:r>
              <a:rPr lang="ru-RU" sz="2000" b="1" dirty="0">
                <a:solidFill>
                  <a:srgbClr val="000000"/>
                </a:solidFill>
                <a:latin typeface="Georgia" pitchFamily="18" charset="0"/>
                <a:ea typeface="Calibri" pitchFamily="34" charset="0"/>
                <a:cs typeface="Times New Roman" pitchFamily="18" charset="0"/>
              </a:rPr>
              <a:t>«Повелитель многих языков, язык российский не только обширностью мест, где он господствует, но купно собственным своим пространством и довольствием велик перед всеми в Европе» (М.В.Ломоносов).</a:t>
            </a:r>
            <a:endParaRPr lang="ru-RU" sz="2000" b="1" dirty="0">
              <a:latin typeface="Georgia" pitchFamily="18" charset="0"/>
              <a:ea typeface="Calibri" pitchFamily="34" charset="0"/>
              <a:cs typeface="Times New Roman" pitchFamily="18" charset="0"/>
            </a:endParaRPr>
          </a:p>
        </p:txBody>
      </p:sp>
      <p:sp>
        <p:nvSpPr>
          <p:cNvPr id="4" name="Заголовок 1"/>
          <p:cNvSpPr>
            <a:spLocks noGrp="1"/>
          </p:cNvSpPr>
          <p:nvPr>
            <p:ph type="title"/>
          </p:nvPr>
        </p:nvSpPr>
        <p:spPr>
          <a:xfrm>
            <a:off x="250825" y="1"/>
            <a:ext cx="8686800" cy="692696"/>
          </a:xfrm>
          <a:gradFill>
            <a:gsLst>
              <a:gs pos="0">
                <a:schemeClr val="accent2">
                  <a:lumMod val="20000"/>
                  <a:lumOff val="80000"/>
                </a:schemeClr>
              </a:gs>
              <a:gs pos="39999">
                <a:srgbClr val="85C2FF"/>
              </a:gs>
              <a:gs pos="70000">
                <a:srgbClr val="C4D6EB"/>
              </a:gs>
              <a:gs pos="100000">
                <a:srgbClr val="FFEBFA"/>
              </a:gs>
            </a:gsLst>
            <a:lin ang="21594000" scaled="0"/>
          </a:gradFill>
        </p:spPr>
        <p:txBody>
          <a:bodyPr/>
          <a:lstStyle/>
          <a:p>
            <a:pPr algn="ctr" eaLnBrk="1" hangingPunct="1">
              <a:defRPr/>
            </a:pPr>
            <a:r>
              <a:rPr lang="ru-RU" sz="2600" b="1" dirty="0" smtClean="0"/>
              <a:t>Отличительные черты российской цивилизации</a:t>
            </a:r>
            <a:endParaRPr lang="ru-RU" sz="2600" b="1" dirty="0"/>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51</a:t>
            </a:fld>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
            <a:ext cx="7704856" cy="692696"/>
          </a:xfrm>
          <a:gradFill>
            <a:gsLst>
              <a:gs pos="0">
                <a:schemeClr val="accent2">
                  <a:lumMod val="20000"/>
                  <a:lumOff val="80000"/>
                </a:schemeClr>
              </a:gs>
              <a:gs pos="39999">
                <a:srgbClr val="85C2FF"/>
              </a:gs>
              <a:gs pos="70000">
                <a:srgbClr val="C4D6EB"/>
              </a:gs>
              <a:gs pos="100000">
                <a:srgbClr val="FFEBFA"/>
              </a:gs>
            </a:gsLst>
            <a:lin ang="21594000" scaled="0"/>
          </a:gradFill>
        </p:spPr>
        <p:txBody>
          <a:bodyPr/>
          <a:lstStyle/>
          <a:p>
            <a:pPr algn="ctr" eaLnBrk="1" hangingPunct="1">
              <a:defRPr/>
            </a:pPr>
            <a:r>
              <a:rPr lang="ru-RU" b="1" dirty="0" smtClean="0"/>
              <a:t>Русский дух в сказках</a:t>
            </a:r>
            <a:endParaRPr lang="ru-RU" b="1" dirty="0"/>
          </a:p>
        </p:txBody>
      </p:sp>
      <p:sp>
        <p:nvSpPr>
          <p:cNvPr id="4" name="Номер слайда 3"/>
          <p:cNvSpPr>
            <a:spLocks noGrp="1"/>
          </p:cNvSpPr>
          <p:nvPr>
            <p:ph type="sldNum" sz="quarter" idx="12"/>
          </p:nvPr>
        </p:nvSpPr>
        <p:spPr/>
        <p:txBody>
          <a:bodyPr/>
          <a:lstStyle/>
          <a:p>
            <a:pPr>
              <a:defRPr/>
            </a:pPr>
            <a:fld id="{3F6AE5E0-8F64-4078-A541-AF999ED24244}" type="slidenum">
              <a:rPr lang="ru-RU" smtClean="0"/>
              <a:pPr>
                <a:defRPr/>
              </a:pPr>
              <a:t>52</a:t>
            </a:fld>
            <a:endParaRPr lang="ru-RU"/>
          </a:p>
        </p:txBody>
      </p:sp>
      <p:sp>
        <p:nvSpPr>
          <p:cNvPr id="32771" name="Rectangle 1"/>
          <p:cNvSpPr>
            <a:spLocks noChangeArrowheads="1"/>
          </p:cNvSpPr>
          <p:nvPr/>
        </p:nvSpPr>
        <p:spPr bwMode="auto">
          <a:xfrm>
            <a:off x="251520" y="764704"/>
            <a:ext cx="8642350" cy="5630863"/>
          </a:xfrm>
          <a:prstGeom prst="rect">
            <a:avLst/>
          </a:prstGeom>
          <a:noFill/>
          <a:ln w="9525">
            <a:noFill/>
            <a:miter lim="800000"/>
            <a:headEnd/>
            <a:tailEnd/>
          </a:ln>
        </p:spPr>
        <p:txBody>
          <a:bodyPr anchor="ctr">
            <a:spAutoFit/>
          </a:bodyPr>
          <a:lstStyle/>
          <a:p>
            <a:pPr>
              <a:lnSpc>
                <a:spcPts val="2100"/>
              </a:lnSpc>
              <a:spcBef>
                <a:spcPts val="600"/>
              </a:spcBef>
            </a:pPr>
            <a:r>
              <a:rPr lang="ru-RU" sz="2000" dirty="0">
                <a:latin typeface="Georgia" pitchFamily="18" charset="0"/>
                <a:ea typeface="Calibri" pitchFamily="34" charset="0"/>
                <a:cs typeface="Times New Roman" pitchFamily="18" charset="0"/>
              </a:rPr>
              <a:t>Русские сказки, как правило, очень глубоки и несут сакральный смысл. Возьмем хотя бы образы Емели и </a:t>
            </a:r>
            <a:r>
              <a:rPr lang="ru-RU" sz="2000" dirty="0" err="1">
                <a:latin typeface="Georgia" pitchFamily="18" charset="0"/>
                <a:ea typeface="Calibri" pitchFamily="34" charset="0"/>
                <a:cs typeface="Times New Roman" pitchFamily="18" charset="0"/>
              </a:rPr>
              <a:t>Ивана-Дурака</a:t>
            </a:r>
            <a:r>
              <a:rPr lang="ru-RU" sz="2000" dirty="0">
                <a:latin typeface="Georgia" pitchFamily="18" charset="0"/>
                <a:ea typeface="Calibri" pitchFamily="34" charset="0"/>
                <a:cs typeface="Times New Roman" pitchFamily="18" charset="0"/>
              </a:rPr>
              <a:t>. Емеля, как и всякий </a:t>
            </a:r>
            <a:r>
              <a:rPr lang="ru-RU" sz="2000" dirty="0" err="1">
                <a:latin typeface="Georgia" pitchFamily="18" charset="0"/>
                <a:ea typeface="Calibri" pitchFamily="34" charset="0"/>
                <a:cs typeface="Times New Roman" pitchFamily="18" charset="0"/>
              </a:rPr>
              <a:t>дурак</a:t>
            </a:r>
            <a:r>
              <a:rPr lang="ru-RU" sz="2000" dirty="0">
                <a:latin typeface="Georgia" pitchFamily="18" charset="0"/>
                <a:ea typeface="Calibri" pitchFamily="34" charset="0"/>
                <a:cs typeface="Times New Roman" pitchFamily="18" charset="0"/>
              </a:rPr>
              <a:t> на Руси, не глупец и не </a:t>
            </a:r>
            <a:r>
              <a:rPr lang="ru-RU" sz="2000" dirty="0" err="1">
                <a:latin typeface="Georgia" pitchFamily="18" charset="0"/>
                <a:ea typeface="Calibri" pitchFamily="34" charset="0"/>
                <a:cs typeface="Times New Roman" pitchFamily="18" charset="0"/>
              </a:rPr>
              <a:t>дурак</a:t>
            </a:r>
            <a:r>
              <a:rPr lang="ru-RU" sz="2000" dirty="0">
                <a:latin typeface="Georgia" pitchFamily="18" charset="0"/>
                <a:ea typeface="Calibri" pitchFamily="34" charset="0"/>
                <a:cs typeface="Times New Roman" pitchFamily="18" charset="0"/>
              </a:rPr>
              <a:t>, а юродивый, то есть проницательный и мудрый. </a:t>
            </a:r>
          </a:p>
          <a:p>
            <a:pPr>
              <a:lnSpc>
                <a:spcPts val="2100"/>
              </a:lnSpc>
              <a:spcBef>
                <a:spcPts val="600"/>
              </a:spcBef>
            </a:pPr>
            <a:r>
              <a:rPr lang="ru-RU" sz="2000" dirty="0" err="1">
                <a:latin typeface="Georgia" pitchFamily="18" charset="0"/>
                <a:ea typeface="Calibri" pitchFamily="34" charset="0"/>
                <a:cs typeface="Times New Roman" pitchFamily="18" charset="0"/>
              </a:rPr>
              <a:t>Дурак</a:t>
            </a:r>
            <a:r>
              <a:rPr lang="ru-RU" sz="2000" dirty="0">
                <a:latin typeface="Georgia" pitchFamily="18" charset="0"/>
                <a:ea typeface="Calibri" pitchFamily="34" charset="0"/>
                <a:cs typeface="Times New Roman" pitchFamily="18" charset="0"/>
              </a:rPr>
              <a:t> равнодушен к богатству, материальному успеху, почету и славе, но именно о нем слагают былины и рассказывают сказки; «он всегда рад малости и сыт сухариком, но почему-то именно у него оказывается изобильная скатерть-самобранка; богатство и деньги для него не имеют значения, но вновь – лишь ему достаются все сокровища и, как правило, полцарства в придачу; он не стремится повелевать, но всегда вокруг него – куча помощников, наперебой предлагающих свои услуги; все решения он принимает не по уму и расчету, а по </a:t>
            </a:r>
            <a:r>
              <a:rPr lang="ru-RU" sz="2000" b="1" dirty="0" err="1">
                <a:latin typeface="Georgia" pitchFamily="18" charset="0"/>
                <a:ea typeface="Calibri" pitchFamily="34" charset="0"/>
                <a:cs typeface="Times New Roman" pitchFamily="18" charset="0"/>
              </a:rPr>
              <a:t>вдохновлению</a:t>
            </a:r>
            <a:r>
              <a:rPr lang="ru-RU" sz="2000" dirty="0">
                <a:latin typeface="Georgia" pitchFamily="18" charset="0"/>
                <a:ea typeface="Calibri" pitchFamily="34" charset="0"/>
                <a:cs typeface="Times New Roman" pitchFamily="18" charset="0"/>
              </a:rPr>
              <a:t> и внутреннему порыву, и именно они оказывается единственно верными и приводящими его к удаче». (Г.Курлов «Путь к </a:t>
            </a:r>
            <a:r>
              <a:rPr lang="ru-RU" sz="2000" dirty="0" err="1">
                <a:latin typeface="Georgia" pitchFamily="18" charset="0"/>
                <a:ea typeface="Calibri" pitchFamily="34" charset="0"/>
                <a:cs typeface="Times New Roman" pitchFamily="18" charset="0"/>
              </a:rPr>
              <a:t>Дураку</a:t>
            </a:r>
            <a:r>
              <a:rPr lang="ru-RU" sz="2000" dirty="0">
                <a:latin typeface="Georgia" pitchFamily="18" charset="0"/>
                <a:ea typeface="Calibri" pitchFamily="34" charset="0"/>
                <a:cs typeface="Times New Roman" pitchFamily="18" charset="0"/>
              </a:rPr>
              <a:t>») </a:t>
            </a:r>
          </a:p>
          <a:p>
            <a:pPr eaLnBrk="0" hangingPunct="0">
              <a:lnSpc>
                <a:spcPts val="2100"/>
              </a:lnSpc>
              <a:spcBef>
                <a:spcPts val="600"/>
              </a:spcBef>
            </a:pPr>
            <a:r>
              <a:rPr lang="ru-RU" sz="2000" dirty="0">
                <a:solidFill>
                  <a:srgbClr val="000000"/>
                </a:solidFill>
                <a:latin typeface="Georgia" pitchFamily="18" charset="0"/>
                <a:ea typeface="Calibri" pitchFamily="34" charset="0"/>
                <a:cs typeface="Times New Roman" pitchFamily="18" charset="0"/>
              </a:rPr>
              <a:t>В сказках часто упоминается «р</a:t>
            </a:r>
            <a:r>
              <a:rPr lang="ru-RU" sz="2000" b="1" dirty="0">
                <a:solidFill>
                  <a:srgbClr val="000000"/>
                </a:solidFill>
                <a:latin typeface="Georgia" pitchFamily="18" charset="0"/>
                <a:ea typeface="Calibri" pitchFamily="34" charset="0"/>
                <a:cs typeface="Times New Roman" pitchFamily="18" charset="0"/>
              </a:rPr>
              <a:t>усский дух»: </a:t>
            </a:r>
            <a:r>
              <a:rPr lang="ru-RU" sz="2000" dirty="0">
                <a:solidFill>
                  <a:srgbClr val="000000"/>
                </a:solidFill>
                <a:latin typeface="Georgia" pitchFamily="18" charset="0"/>
                <a:ea typeface="Calibri" pitchFamily="34" charset="0"/>
                <a:cs typeface="Times New Roman" pitchFamily="18" charset="0"/>
              </a:rPr>
              <a:t>благородный, добрый, бескорыстный, </a:t>
            </a:r>
            <a:r>
              <a:rPr lang="ru-RU" sz="2000" dirty="0" err="1">
                <a:solidFill>
                  <a:srgbClr val="000000"/>
                </a:solidFill>
                <a:latin typeface="Georgia" pitchFamily="18" charset="0"/>
                <a:ea typeface="Calibri" pitchFamily="34" charset="0"/>
                <a:cs typeface="Times New Roman" pitchFamily="18" charset="0"/>
              </a:rPr>
              <a:t>необременённый</a:t>
            </a:r>
            <a:r>
              <a:rPr lang="ru-RU" sz="2000" dirty="0">
                <a:solidFill>
                  <a:srgbClr val="000000"/>
                </a:solidFill>
                <a:latin typeface="Georgia" pitchFamily="18" charset="0"/>
                <a:ea typeface="Calibri" pitchFamily="34" charset="0"/>
                <a:cs typeface="Times New Roman" pitchFamily="18" charset="0"/>
              </a:rPr>
              <a:t> познанием временного, неустрашимый, </a:t>
            </a:r>
            <a:r>
              <a:rPr lang="ru-RU" sz="2000" dirty="0" err="1">
                <a:solidFill>
                  <a:srgbClr val="000000"/>
                </a:solidFill>
                <a:latin typeface="Georgia" pitchFamily="18" charset="0"/>
                <a:ea typeface="Calibri" pitchFamily="34" charset="0"/>
                <a:cs typeface="Times New Roman" pitchFamily="18" charset="0"/>
              </a:rPr>
              <a:t>богоносный</a:t>
            </a:r>
            <a:r>
              <a:rPr lang="ru-RU" sz="2000" dirty="0">
                <a:solidFill>
                  <a:srgbClr val="000000"/>
                </a:solidFill>
                <a:latin typeface="Georgia" pitchFamily="18" charset="0"/>
                <a:ea typeface="Calibri" pitchFamily="34" charset="0"/>
                <a:cs typeface="Times New Roman" pitchFamily="18" charset="0"/>
              </a:rPr>
              <a:t>. Трудно переносим для тёмных сил зла, которые чуют русский дух и выражают недовольство от непосредственного сближения с ним.</a:t>
            </a:r>
            <a:endParaRPr lang="ru-RU" sz="2000" dirty="0">
              <a:latin typeface="Georgia"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53</a:t>
            </a:fld>
            <a:endParaRPr lang="ru-RU"/>
          </a:p>
        </p:txBody>
      </p:sp>
      <p:sp>
        <p:nvSpPr>
          <p:cNvPr id="76801" name="Rectangle 1"/>
          <p:cNvSpPr>
            <a:spLocks noChangeArrowheads="1"/>
          </p:cNvSpPr>
          <p:nvPr/>
        </p:nvSpPr>
        <p:spPr bwMode="auto">
          <a:xfrm>
            <a:off x="611560" y="1024281"/>
            <a:ext cx="799288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100" dirty="0" smtClean="0">
                <a:latin typeface="Times New Roman" pitchFamily="18" charset="0"/>
                <a:ea typeface="Calibri" pitchFamily="34" charset="0"/>
                <a:cs typeface="Times New Roman" pitchFamily="18" charset="0"/>
              </a:rPr>
              <a:t>Д</a:t>
            </a: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ревние </a:t>
            </a:r>
            <a:r>
              <a:rPr kumimoji="0" lang="ru-RU" sz="2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архетипические</a:t>
            </a: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свойства, </a:t>
            </a:r>
            <a:r>
              <a:rPr kumimoji="0" lang="ru-RU" sz="2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Русский дух</a:t>
            </a:r>
            <a:r>
              <a:rPr kumimoji="0" lang="ru-RU" sz="2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не как абстракция, а как реальное </a:t>
            </a:r>
            <a:r>
              <a:rPr kumimoji="0" lang="ru-RU" sz="2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энерго-информационное</a:t>
            </a: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духовное тело, </a:t>
            </a:r>
            <a:r>
              <a:rPr kumimoji="0" lang="ru-RU" sz="2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эгрегор</a:t>
            </a: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древнего народа, носителя </a:t>
            </a:r>
            <a:r>
              <a:rPr kumimoji="0" lang="ru-RU" sz="2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истотного</a:t>
            </a:r>
            <a:r>
              <a:rPr kumimoji="0" lang="ru-RU" sz="2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изначального языка </a:t>
            </a:r>
            <a:r>
              <a:rPr kumimoji="0" lang="ru-RU" sz="2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Золотого века</a:t>
            </a:r>
            <a:r>
              <a:rPr kumimoji="0" lang="ru-RU" sz="21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который сам об этом нам говорит (а мы не слышим):</a:t>
            </a:r>
            <a:endParaRPr kumimoji="0" lang="en-US" sz="2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ДРУГой это ДРУГ, ЛЮБой ЛЮБ, ЛЮБим, ЛЮБит, Весь МИР это МИР, Весь СВЕТ - это СВЕТ, </a:t>
            </a:r>
            <a:r>
              <a:rPr kumimoji="0" lang="ru-RU" sz="21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ПРАВить</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действовать по </a:t>
            </a:r>
            <a:r>
              <a:rPr kumimoji="0" lang="ru-RU" sz="21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ПРАВде</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1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сПРАВедливо</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1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законам </a:t>
            </a:r>
            <a:r>
              <a:rPr kumimoji="0" lang="ru-RU" sz="21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ПРАВи</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язык и народ Золотого века - гармонии и Любви, лада на Земле или ее части (скажем, Гипербореи).</a:t>
            </a:r>
            <a:endParaRPr kumimoji="0" lang="en-US"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Этот язык и народ - его носитель имеют связь с </a:t>
            </a:r>
            <a:r>
              <a:rPr kumimoji="0" lang="ru-RU" sz="21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Русским духом</a:t>
            </a:r>
            <a:r>
              <a:rPr kumimoji="0" lang="ru-RU" sz="21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или (в зависимости от </a:t>
            </a:r>
            <a:r>
              <a:rPr kumimoji="0" lang="ru-RU" sz="21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научной\ненаучной</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1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шклоы</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древним архетипом или </a:t>
            </a:r>
            <a:r>
              <a:rPr kumimoji="0" lang="ru-RU" sz="21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эгрегором</a:t>
            </a:r>
            <a:r>
              <a:rPr kumimoji="0" lang="ru-RU"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народа Золотого века (Гиперборейцы? Арии?). </a:t>
            </a:r>
            <a:endParaRPr kumimoji="0" lang="ru-RU" sz="2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Заголовок 1"/>
          <p:cNvSpPr>
            <a:spLocks noGrp="1"/>
          </p:cNvSpPr>
          <p:nvPr>
            <p:ph type="title"/>
          </p:nvPr>
        </p:nvSpPr>
        <p:spPr>
          <a:xfrm>
            <a:off x="457200" y="0"/>
            <a:ext cx="8229600" cy="764704"/>
          </a:xfrm>
          <a:gradFill>
            <a:gsLst>
              <a:gs pos="0">
                <a:schemeClr val="accent2">
                  <a:lumMod val="20000"/>
                  <a:lumOff val="80000"/>
                </a:schemeClr>
              </a:gs>
              <a:gs pos="39999">
                <a:srgbClr val="85C2FF"/>
              </a:gs>
              <a:gs pos="70000">
                <a:srgbClr val="C4D6EB"/>
              </a:gs>
              <a:gs pos="100000">
                <a:srgbClr val="FFEBFA"/>
              </a:gs>
            </a:gsLst>
            <a:lin ang="21594000" scaled="0"/>
          </a:gradFill>
        </p:spPr>
        <p:txBody>
          <a:bodyPr>
            <a:normAutofit/>
          </a:bodyPr>
          <a:lstStyle/>
          <a:p>
            <a:pPr algn="ctr" eaLnBrk="1" hangingPunct="1">
              <a:defRPr/>
            </a:pPr>
            <a:r>
              <a:rPr lang="ru-RU" b="1" dirty="0" smtClean="0"/>
              <a:t>Русский дух в русском языке</a:t>
            </a:r>
            <a:endParaRPr lang="ru-RU"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344816" cy="841375"/>
          </a:xfrm>
        </p:spPr>
        <p:txBody>
          <a:bodyPr/>
          <a:lstStyle/>
          <a:p>
            <a:pPr algn="ctr" eaLnBrk="1" hangingPunct="1">
              <a:defRPr/>
            </a:pPr>
            <a:r>
              <a:rPr lang="ru-RU" b="1" dirty="0" smtClean="0"/>
              <a:t>Русский дух в русском языке</a:t>
            </a:r>
            <a:endParaRPr lang="ru-RU" b="1" dirty="0"/>
          </a:p>
        </p:txBody>
      </p:sp>
      <p:sp>
        <p:nvSpPr>
          <p:cNvPr id="4" name="Номер слайда 3"/>
          <p:cNvSpPr>
            <a:spLocks noGrp="1"/>
          </p:cNvSpPr>
          <p:nvPr>
            <p:ph type="sldNum" sz="quarter" idx="12"/>
          </p:nvPr>
        </p:nvSpPr>
        <p:spPr/>
        <p:txBody>
          <a:bodyPr/>
          <a:lstStyle/>
          <a:p>
            <a:pPr>
              <a:defRPr/>
            </a:pPr>
            <a:fld id="{3F6AE5E0-8F64-4078-A541-AF999ED24244}" type="slidenum">
              <a:rPr lang="ru-RU" smtClean="0"/>
              <a:pPr>
                <a:defRPr/>
              </a:pPr>
              <a:t>54</a:t>
            </a:fld>
            <a:endParaRPr lang="ru-RU"/>
          </a:p>
        </p:txBody>
      </p:sp>
      <p:sp>
        <p:nvSpPr>
          <p:cNvPr id="33795" name="Rectangle 1"/>
          <p:cNvSpPr>
            <a:spLocks noChangeArrowheads="1"/>
          </p:cNvSpPr>
          <p:nvPr/>
        </p:nvSpPr>
        <p:spPr bwMode="auto">
          <a:xfrm>
            <a:off x="323850" y="955675"/>
            <a:ext cx="8496300" cy="5510213"/>
          </a:xfrm>
          <a:prstGeom prst="rect">
            <a:avLst/>
          </a:prstGeom>
          <a:noFill/>
          <a:ln w="9525">
            <a:noFill/>
            <a:miter lim="800000"/>
            <a:headEnd/>
            <a:tailEnd/>
          </a:ln>
        </p:spPr>
        <p:txBody>
          <a:bodyPr anchor="ctr">
            <a:spAutoFit/>
          </a:bodyPr>
          <a:lstStyle/>
          <a:p>
            <a:pPr>
              <a:lnSpc>
                <a:spcPts val="2400"/>
              </a:lnSpc>
              <a:spcBef>
                <a:spcPts val="600"/>
              </a:spcBef>
              <a:spcAft>
                <a:spcPts val="600"/>
              </a:spcAft>
            </a:pPr>
            <a:r>
              <a:rPr lang="ru-RU" sz="2200" dirty="0">
                <a:latin typeface="Georgia" pitchFamily="18" charset="0"/>
                <a:ea typeface="Calibri" pitchFamily="34" charset="0"/>
                <a:cs typeface="Times New Roman" pitchFamily="18" charset="0"/>
              </a:rPr>
              <a:t>Бесценные знания скрыты и в самом русском языке и хотя находятся вроде бы на поверхности, тем не менее, остаются тайной или просто не замечаются историками, языковедами и социологами.  </a:t>
            </a:r>
          </a:p>
          <a:p>
            <a:pPr>
              <a:lnSpc>
                <a:spcPts val="2400"/>
              </a:lnSpc>
              <a:spcBef>
                <a:spcPts val="600"/>
              </a:spcBef>
              <a:spcAft>
                <a:spcPts val="600"/>
              </a:spcAft>
            </a:pPr>
            <a:r>
              <a:rPr lang="ru-RU" sz="2200" dirty="0">
                <a:latin typeface="Georgia" pitchFamily="18" charset="0"/>
                <a:ea typeface="Calibri" pitchFamily="34" charset="0"/>
                <a:cs typeface="Times New Roman" pitchFamily="18" charset="0"/>
              </a:rPr>
              <a:t>Править, управлять – значит, действовать праведно, по правде, следуя законам </a:t>
            </a:r>
            <a:r>
              <a:rPr lang="ru-RU" sz="2200" dirty="0" err="1">
                <a:latin typeface="Georgia" pitchFamily="18" charset="0"/>
                <a:ea typeface="Calibri" pitchFamily="34" charset="0"/>
                <a:cs typeface="Times New Roman" pitchFamily="18" charset="0"/>
              </a:rPr>
              <a:t>Прави</a:t>
            </a:r>
            <a:r>
              <a:rPr lang="ru-RU" sz="2200" dirty="0">
                <a:latin typeface="Georgia" pitchFamily="18" charset="0"/>
                <a:ea typeface="Calibri" pitchFamily="34" charset="0"/>
                <a:cs typeface="Times New Roman" pitchFamily="18" charset="0"/>
              </a:rPr>
              <a:t>, осознавая свою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оту и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ильность такого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ления. Больной идет на по</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ку, по</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ляется, ученик изучает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ила и дает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ильный ответ, корректор вносит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ки.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осудие вершится на основе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а, и преступник попадает в ис</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ительное заведение. С</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ляться о чем-то, получить с</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ку – означает операции с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ильной, </a:t>
            </a:r>
            <a:r>
              <a:rPr lang="ru-RU" sz="2200" b="1" dirty="0">
                <a:latin typeface="Georgia" pitchFamily="18" charset="0"/>
                <a:ea typeface="Calibri" pitchFamily="34" charset="0"/>
                <a:cs typeface="Times New Roman" pitchFamily="18" charset="0"/>
              </a:rPr>
              <a:t>прав</a:t>
            </a:r>
            <a:r>
              <a:rPr lang="ru-RU" sz="2200" dirty="0">
                <a:latin typeface="Georgia" pitchFamily="18" charset="0"/>
                <a:ea typeface="Calibri" pitchFamily="34" charset="0"/>
                <a:cs typeface="Times New Roman" pitchFamily="18" charset="0"/>
              </a:rPr>
              <a:t>дивой, истинной информацией. </a:t>
            </a:r>
          </a:p>
          <a:p>
            <a:pPr>
              <a:lnSpc>
                <a:spcPts val="2400"/>
              </a:lnSpc>
              <a:spcBef>
                <a:spcPts val="600"/>
              </a:spcBef>
              <a:spcAft>
                <a:spcPts val="600"/>
              </a:spcAft>
            </a:pPr>
            <a:r>
              <a:rPr lang="ru-RU" sz="2200" dirty="0">
                <a:latin typeface="Georgia" pitchFamily="18" charset="0"/>
                <a:ea typeface="Calibri" pitchFamily="34" charset="0"/>
                <a:cs typeface="Times New Roman" pitchFamily="18" charset="0"/>
              </a:rPr>
              <a:t>В нашем языке </a:t>
            </a:r>
            <a:r>
              <a:rPr lang="ru-RU" sz="2200" b="1" dirty="0">
                <a:latin typeface="Georgia" pitchFamily="18" charset="0"/>
                <a:ea typeface="Calibri" pitchFamily="34" charset="0"/>
                <a:cs typeface="Times New Roman" pitchFamily="18" charset="0"/>
              </a:rPr>
              <a:t>друг</a:t>
            </a:r>
            <a:r>
              <a:rPr lang="ru-RU" sz="2200" dirty="0">
                <a:latin typeface="Georgia" pitchFamily="18" charset="0"/>
                <a:ea typeface="Calibri" pitchFamily="34" charset="0"/>
                <a:cs typeface="Times New Roman" pitchFamily="18" charset="0"/>
              </a:rPr>
              <a:t>ой – это </a:t>
            </a:r>
            <a:r>
              <a:rPr lang="ru-RU" sz="2200" b="1" dirty="0">
                <a:latin typeface="Georgia" pitchFamily="18" charset="0"/>
                <a:ea typeface="Calibri" pitchFamily="34" charset="0"/>
                <a:cs typeface="Times New Roman" pitchFamily="18" charset="0"/>
              </a:rPr>
              <a:t>друг</a:t>
            </a:r>
            <a:r>
              <a:rPr lang="ru-RU" sz="2200" dirty="0">
                <a:latin typeface="Georgia" pitchFamily="18" charset="0"/>
                <a:ea typeface="Calibri" pitchFamily="34" charset="0"/>
                <a:cs typeface="Times New Roman" pitchFamily="18" charset="0"/>
              </a:rPr>
              <a:t>, </a:t>
            </a:r>
            <a:r>
              <a:rPr lang="ru-RU" sz="2200" b="1" dirty="0">
                <a:latin typeface="Georgia" pitchFamily="18" charset="0"/>
                <a:ea typeface="Calibri" pitchFamily="34" charset="0"/>
                <a:cs typeface="Times New Roman" pitchFamily="18" charset="0"/>
              </a:rPr>
              <a:t>люб</a:t>
            </a:r>
            <a:r>
              <a:rPr lang="ru-RU" sz="2200" dirty="0">
                <a:latin typeface="Georgia" pitchFamily="18" charset="0"/>
                <a:ea typeface="Calibri" pitchFamily="34" charset="0"/>
                <a:cs typeface="Times New Roman" pitchFamily="18" charset="0"/>
              </a:rPr>
              <a:t>ой – </a:t>
            </a:r>
            <a:r>
              <a:rPr lang="ru-RU" sz="2200" b="1" dirty="0">
                <a:latin typeface="Georgia" pitchFamily="18" charset="0"/>
                <a:ea typeface="Calibri" pitchFamily="34" charset="0"/>
                <a:cs typeface="Times New Roman" pitchFamily="18" charset="0"/>
              </a:rPr>
              <a:t>люб</a:t>
            </a:r>
            <a:r>
              <a:rPr lang="ru-RU" sz="2200" dirty="0">
                <a:latin typeface="Georgia" pitchFamily="18" charset="0"/>
                <a:ea typeface="Calibri" pitchFamily="34" charset="0"/>
                <a:cs typeface="Times New Roman" pitchFamily="18" charset="0"/>
              </a:rPr>
              <a:t>. Если это сохранил наш язык – </a:t>
            </a:r>
            <a:r>
              <a:rPr lang="ru-RU" sz="2200" b="1" dirty="0">
                <a:latin typeface="Georgia" pitchFamily="18" charset="0"/>
                <a:ea typeface="Calibri" pitchFamily="34" charset="0"/>
                <a:cs typeface="Times New Roman" pitchFamily="18" charset="0"/>
              </a:rPr>
              <a:t>каким был этот мир, в котором люди жили по таким Божественным законам.</a:t>
            </a:r>
            <a:r>
              <a:rPr lang="ru-RU" sz="2200" dirty="0">
                <a:latin typeface="Georgia" pitchFamily="18" charset="0"/>
                <a:ea typeface="Calibri" pitchFamily="34" charset="0"/>
                <a:cs typeface="Times New Roman" pitchFamily="18" charset="0"/>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549275"/>
          <a:ext cx="9143998" cy="6402159"/>
        </p:xfrm>
        <a:graphic>
          <a:graphicData uri="http://schemas.openxmlformats.org/drawingml/2006/table">
            <a:tbl>
              <a:tblPr/>
              <a:tblGrid>
                <a:gridCol w="2288560"/>
                <a:gridCol w="3627905"/>
                <a:gridCol w="3227533"/>
              </a:tblGrid>
              <a:tr h="310582">
                <a:tc>
                  <a:txBody>
                    <a:bodyPr/>
                    <a:lstStyle/>
                    <a:p>
                      <a:pPr algn="ctr">
                        <a:lnSpc>
                          <a:spcPct val="115000"/>
                        </a:lnSpc>
                        <a:spcAft>
                          <a:spcPts val="0"/>
                        </a:spcAft>
                      </a:pPr>
                      <a:r>
                        <a:rPr lang="ru-RU" sz="1800" b="1" dirty="0">
                          <a:solidFill>
                            <a:srgbClr val="0D0D0D"/>
                          </a:solidFill>
                          <a:latin typeface="Times New Roman"/>
                          <a:ea typeface="Calibri"/>
                          <a:cs typeface="Times New Roman"/>
                        </a:rPr>
                        <a:t>Русский</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D0D0D"/>
                          </a:solidFill>
                          <a:latin typeface="Times New Roman"/>
                          <a:ea typeface="Calibri"/>
                          <a:cs typeface="Times New Roman"/>
                        </a:rPr>
                        <a:t>английский</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solidFill>
                            <a:srgbClr val="0D0D0D"/>
                          </a:solidFill>
                          <a:latin typeface="Times New Roman"/>
                          <a:ea typeface="Calibri"/>
                          <a:cs typeface="Times New Roman"/>
                        </a:rPr>
                        <a:t>французский</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582">
                <a:tc>
                  <a:txBody>
                    <a:bodyPr/>
                    <a:lstStyle/>
                    <a:p>
                      <a:pPr>
                        <a:lnSpc>
                          <a:spcPct val="115000"/>
                        </a:lnSpc>
                        <a:spcAft>
                          <a:spcPts val="0"/>
                        </a:spcAft>
                      </a:pPr>
                      <a:r>
                        <a:rPr lang="ru-RU" sz="1800" b="1" dirty="0">
                          <a:solidFill>
                            <a:srgbClr val="0D0D0D"/>
                          </a:solidFill>
                          <a:latin typeface="Times New Roman"/>
                          <a:ea typeface="Calibri"/>
                          <a:cs typeface="Times New Roman"/>
                        </a:rPr>
                        <a:t>правда</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dirty="0">
                          <a:latin typeface="Times New Roman"/>
                          <a:ea typeface="Calibri"/>
                          <a:cs typeface="Times New Roman"/>
                        </a:rPr>
                        <a:t>truth</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ru-RU" sz="1800" b="1" u="sng" dirty="0" err="1">
                          <a:solidFill>
                            <a:schemeClr val="tx1"/>
                          </a:solidFill>
                          <a:latin typeface="Times New Roman"/>
                          <a:ea typeface="Calibri"/>
                          <a:cs typeface="Times New Roman"/>
                          <a:hlinkClick r:id="rId2"/>
                        </a:rPr>
                        <a:t>vérité</a:t>
                      </a:r>
                      <a:endParaRPr lang="ru-RU" sz="18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10582">
                <a:tc>
                  <a:txBody>
                    <a:bodyPr/>
                    <a:lstStyle/>
                    <a:p>
                      <a:pPr>
                        <a:lnSpc>
                          <a:spcPct val="115000"/>
                        </a:lnSpc>
                        <a:spcAft>
                          <a:spcPts val="0"/>
                        </a:spcAft>
                      </a:pPr>
                      <a:r>
                        <a:rPr lang="ru-RU" sz="1800" b="1" dirty="0">
                          <a:solidFill>
                            <a:srgbClr val="0D0D0D"/>
                          </a:solidFill>
                          <a:latin typeface="Times New Roman"/>
                          <a:ea typeface="Calibri"/>
                          <a:cs typeface="Times New Roman"/>
                        </a:rPr>
                        <a:t>истина</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smtClean="0">
                          <a:latin typeface="Times New Roman"/>
                          <a:ea typeface="Calibri"/>
                          <a:cs typeface="Times New Roman"/>
                        </a:rPr>
                        <a:t>truth</a:t>
                      </a:r>
                      <a:r>
                        <a:rPr lang="ru-RU" sz="1800" b="1" dirty="0" smtClean="0">
                          <a:latin typeface="Times New Roman"/>
                          <a:ea typeface="Calibri"/>
                          <a:cs typeface="Times New Roman"/>
                        </a:rPr>
                        <a:t>; </a:t>
                      </a:r>
                      <a:r>
                        <a:rPr lang="en-US" sz="1800" b="1" u="none" dirty="0" smtClean="0">
                          <a:solidFill>
                            <a:schemeClr val="tx1"/>
                          </a:solidFill>
                          <a:latin typeface="Times New Roman"/>
                          <a:ea typeface="Calibri"/>
                          <a:cs typeface="Times New Roman"/>
                        </a:rPr>
                        <a:t>fact</a:t>
                      </a:r>
                      <a:r>
                        <a:rPr lang="ru-RU" sz="1800" b="1" u="none" dirty="0" smtClean="0">
                          <a:solidFill>
                            <a:schemeClr val="tx1"/>
                          </a:solidFill>
                          <a:latin typeface="Times New Roman"/>
                          <a:ea typeface="Calibri"/>
                          <a:cs typeface="Times New Roman"/>
                        </a:rPr>
                        <a:t>; </a:t>
                      </a:r>
                      <a:r>
                        <a:rPr lang="en-US" sz="1800" b="1" u="none" dirty="0" smtClean="0">
                          <a:solidFill>
                            <a:schemeClr val="tx1"/>
                          </a:solidFill>
                          <a:latin typeface="Times New Roman"/>
                          <a:ea typeface="Calibri"/>
                          <a:cs typeface="Times New Roman"/>
                        </a:rPr>
                        <a:t>verity</a:t>
                      </a:r>
                      <a:r>
                        <a:rPr lang="ru-RU" sz="1800" b="1" u="none" dirty="0" smtClean="0">
                          <a:latin typeface="Times New Roman"/>
                          <a:ea typeface="Calibri"/>
                          <a:cs typeface="Times New Roman"/>
                        </a:rPr>
                        <a:t>;</a:t>
                      </a:r>
                      <a:endParaRPr lang="ru-RU" sz="1800" b="1" u="none"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ru-RU" sz="1800" b="1" u="sng" dirty="0" err="1">
                          <a:solidFill>
                            <a:schemeClr val="tx1"/>
                          </a:solidFill>
                          <a:latin typeface="Times New Roman"/>
                          <a:ea typeface="Calibri"/>
                          <a:cs typeface="Times New Roman"/>
                          <a:hlinkClick r:id="rId3"/>
                        </a:rPr>
                        <a:t>vérité</a:t>
                      </a:r>
                      <a:r>
                        <a:rPr lang="ru-RU" sz="1800" b="1" dirty="0">
                          <a:solidFill>
                            <a:schemeClr val="tx1"/>
                          </a:solidFill>
                          <a:latin typeface="Times New Roman"/>
                          <a:ea typeface="Calibri"/>
                          <a:cs typeface="Times New Roman"/>
                        </a:rPr>
                        <a:t>; </a:t>
                      </a:r>
                      <a:r>
                        <a:rPr lang="en-US" sz="1800" b="1" u="none" dirty="0" err="1" smtClean="0">
                          <a:solidFill>
                            <a:schemeClr val="tx1"/>
                          </a:solidFill>
                          <a:latin typeface="Times New Roman"/>
                          <a:ea typeface="Calibri"/>
                          <a:cs typeface="Times New Roman"/>
                        </a:rPr>
                        <a:t>vrai</a:t>
                      </a:r>
                      <a:endParaRPr lang="ru-RU" sz="1800" b="1" u="none"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правдивый</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dirty="0">
                          <a:latin typeface="Times New Roman"/>
                          <a:ea typeface="Calibri"/>
                          <a:cs typeface="Times New Roman"/>
                        </a:rPr>
                        <a:t>true</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US" sz="1800" b="1">
                          <a:solidFill>
                            <a:schemeClr val="tx1"/>
                          </a:solidFill>
                          <a:latin typeface="Times New Roman"/>
                          <a:ea typeface="Calibri"/>
                          <a:cs typeface="Times New Roman"/>
                        </a:rPr>
                        <a:t>c</a:t>
                      </a:r>
                      <a:r>
                        <a:rPr lang="ru-RU" sz="1800" b="1">
                          <a:solidFill>
                            <a:schemeClr val="tx1"/>
                          </a:solidFill>
                          <a:latin typeface="Times New Roman"/>
                          <a:ea typeface="Calibri"/>
                          <a:cs typeface="Times New Roman"/>
                        </a:rPr>
                        <a:t>andide</a:t>
                      </a:r>
                      <a:r>
                        <a:rPr lang="en-US" sz="1800" b="1">
                          <a:solidFill>
                            <a:schemeClr val="tx1"/>
                          </a:solidFill>
                          <a:latin typeface="Times New Roman"/>
                          <a:ea typeface="Calibri"/>
                          <a:cs typeface="Times New Roman"/>
                        </a:rPr>
                        <a:t>, véritable</a:t>
                      </a:r>
                      <a:endParaRPr lang="ru-RU" sz="18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10582">
                <a:tc>
                  <a:txBody>
                    <a:bodyPr/>
                    <a:lstStyle/>
                    <a:p>
                      <a:pPr>
                        <a:lnSpc>
                          <a:spcPct val="115000"/>
                        </a:lnSpc>
                        <a:spcAft>
                          <a:spcPts val="0"/>
                        </a:spcAft>
                      </a:pPr>
                      <a:r>
                        <a:rPr lang="ru-RU" sz="1800" b="1" dirty="0">
                          <a:solidFill>
                            <a:srgbClr val="0D0D0D"/>
                          </a:solidFill>
                          <a:latin typeface="Times New Roman"/>
                          <a:ea typeface="Calibri"/>
                          <a:cs typeface="Times New Roman"/>
                        </a:rPr>
                        <a:t>право</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dirty="0">
                          <a:latin typeface="Times New Roman"/>
                          <a:ea typeface="Calibri"/>
                          <a:cs typeface="Times New Roman"/>
                        </a:rPr>
                        <a:t>law/right</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n-US" sz="1800" b="1" dirty="0" err="1">
                          <a:solidFill>
                            <a:schemeClr val="tx1"/>
                          </a:solidFill>
                          <a:latin typeface="Times New Roman"/>
                          <a:ea typeface="Calibri"/>
                          <a:cs typeface="Times New Roman"/>
                        </a:rPr>
                        <a:t>droit</a:t>
                      </a:r>
                      <a:endParaRPr lang="ru-RU" sz="18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правый</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dirty="0">
                          <a:latin typeface="Times New Roman"/>
                          <a:ea typeface="Calibri"/>
                          <a:cs typeface="Times New Roman"/>
                        </a:rPr>
                        <a:t>right</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n-US" sz="1800" b="1" dirty="0" err="1">
                          <a:solidFill>
                            <a:schemeClr val="tx1"/>
                          </a:solidFill>
                          <a:latin typeface="Times New Roman"/>
                          <a:ea typeface="Calibri"/>
                          <a:cs typeface="Times New Roman"/>
                        </a:rPr>
                        <a:t>droit</a:t>
                      </a:r>
                      <a:endParaRPr lang="ru-RU" sz="18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праведный</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righteous</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n-US" sz="1800" b="1" u="none" dirty="0" err="1" smtClean="0">
                          <a:solidFill>
                            <a:schemeClr val="tx1"/>
                          </a:solidFill>
                          <a:latin typeface="Times New Roman"/>
                          <a:ea typeface="Calibri"/>
                          <a:cs typeface="Times New Roman"/>
                        </a:rPr>
                        <a:t>juste</a:t>
                      </a:r>
                      <a:r>
                        <a:rPr lang="en-US" sz="1800" b="1" dirty="0" smtClean="0">
                          <a:solidFill>
                            <a:schemeClr val="tx1"/>
                          </a:solidFill>
                          <a:latin typeface="Times New Roman"/>
                          <a:ea typeface="Calibri"/>
                          <a:cs typeface="Times New Roman"/>
                        </a:rPr>
                        <a:t>, </a:t>
                      </a:r>
                      <a:r>
                        <a:rPr lang="en-US" sz="1800" b="1" dirty="0" err="1" smtClean="0">
                          <a:solidFill>
                            <a:schemeClr val="tx1"/>
                          </a:solidFill>
                          <a:latin typeface="Times New Roman"/>
                          <a:ea typeface="Calibri"/>
                          <a:cs typeface="Times New Roman"/>
                        </a:rPr>
                        <a:t>droit</a:t>
                      </a:r>
                      <a:endParaRPr lang="ru-RU" sz="1800" b="1" dirty="0">
                        <a:solidFill>
                          <a:schemeClr val="tx1"/>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правильный </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right</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ru-RU" sz="1800" b="1" u="none" dirty="0" err="1">
                          <a:solidFill>
                            <a:schemeClr val="tx1"/>
                          </a:solidFill>
                          <a:latin typeface="Times New Roman"/>
                          <a:ea typeface="Calibri"/>
                          <a:cs typeface="Times New Roman"/>
                          <a:hlinkClick r:id="rId4"/>
                        </a:rPr>
                        <a:t>correct</a:t>
                      </a:r>
                      <a:r>
                        <a:rPr lang="ru-RU" sz="1800" b="1" u="none" dirty="0">
                          <a:solidFill>
                            <a:schemeClr val="tx1"/>
                          </a:solidFill>
                          <a:latin typeface="Times New Roman"/>
                          <a:ea typeface="Calibri"/>
                          <a:cs typeface="Times New Roman"/>
                        </a:rPr>
                        <a:t>; </a:t>
                      </a:r>
                      <a:r>
                        <a:rPr lang="en-US" sz="1800" b="1" u="none" dirty="0" err="1" smtClean="0">
                          <a:solidFill>
                            <a:schemeClr val="tx1"/>
                          </a:solidFill>
                          <a:latin typeface="Times New Roman"/>
                          <a:ea typeface="Calibri"/>
                          <a:cs typeface="Times New Roman"/>
                        </a:rPr>
                        <a:t>juste</a:t>
                      </a:r>
                      <a:endParaRPr lang="ru-RU" sz="1800" b="1" u="none"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справедливый</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just, equitable, fair</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59F"/>
                    </a:solidFill>
                  </a:tcPr>
                </a:tc>
                <a:tc>
                  <a:txBody>
                    <a:bodyPr/>
                    <a:lstStyle/>
                    <a:p>
                      <a:pPr>
                        <a:lnSpc>
                          <a:spcPct val="115000"/>
                        </a:lnSpc>
                        <a:spcAft>
                          <a:spcPts val="0"/>
                        </a:spcAft>
                      </a:pPr>
                      <a:r>
                        <a:rPr lang="ru-RU" sz="1800" b="1" u="none" dirty="0" err="1">
                          <a:solidFill>
                            <a:schemeClr val="tx1"/>
                          </a:solidFill>
                          <a:latin typeface="Times New Roman"/>
                          <a:ea typeface="Calibri"/>
                          <a:cs typeface="Times New Roman"/>
                          <a:hlinkClick r:id="rId5"/>
                        </a:rPr>
                        <a:t>équitable</a:t>
                      </a:r>
                      <a:r>
                        <a:rPr lang="ru-RU" sz="1800" b="1" u="none" dirty="0">
                          <a:solidFill>
                            <a:schemeClr val="tx1"/>
                          </a:solidFill>
                          <a:latin typeface="Times New Roman"/>
                          <a:ea typeface="Calibri"/>
                          <a:cs typeface="Times New Roman"/>
                        </a:rPr>
                        <a:t>; </a:t>
                      </a:r>
                      <a:r>
                        <a:rPr lang="en-US" sz="1800" b="1" u="none" dirty="0" err="1" smtClean="0">
                          <a:solidFill>
                            <a:schemeClr val="tx1"/>
                          </a:solidFill>
                          <a:latin typeface="Times New Roman"/>
                          <a:ea typeface="Calibri"/>
                          <a:cs typeface="Times New Roman"/>
                        </a:rPr>
                        <a:t>juste</a:t>
                      </a:r>
                      <a:endParaRPr lang="ru-RU" sz="1800" b="1" u="none"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59F"/>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справедливость</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justice, equity, fairness</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59F"/>
                    </a:solidFill>
                  </a:tcPr>
                </a:tc>
                <a:tc>
                  <a:txBody>
                    <a:bodyPr/>
                    <a:lstStyle/>
                    <a:p>
                      <a:pPr>
                        <a:lnSpc>
                          <a:spcPct val="115000"/>
                        </a:lnSpc>
                        <a:spcAft>
                          <a:spcPts val="0"/>
                        </a:spcAft>
                      </a:pPr>
                      <a:r>
                        <a:rPr lang="ru-RU" sz="1800" b="1" u="none" dirty="0" err="1">
                          <a:solidFill>
                            <a:schemeClr val="tx1"/>
                          </a:solidFill>
                          <a:latin typeface="Times New Roman"/>
                          <a:ea typeface="Calibri"/>
                          <a:cs typeface="Times New Roman"/>
                          <a:hlinkClick r:id="rId6"/>
                        </a:rPr>
                        <a:t>équité</a:t>
                      </a:r>
                      <a:r>
                        <a:rPr lang="ru-RU" sz="1800" b="1" u="none" dirty="0">
                          <a:solidFill>
                            <a:schemeClr val="tx1"/>
                          </a:solidFill>
                          <a:latin typeface="Times New Roman"/>
                          <a:ea typeface="Calibri"/>
                          <a:cs typeface="Times New Roman"/>
                        </a:rPr>
                        <a:t>; </a:t>
                      </a:r>
                      <a:r>
                        <a:rPr lang="en-US" sz="1800" b="1" u="none" dirty="0" smtClean="0">
                          <a:solidFill>
                            <a:schemeClr val="tx1"/>
                          </a:solidFill>
                          <a:latin typeface="Times New Roman"/>
                          <a:ea typeface="Calibri"/>
                          <a:cs typeface="Times New Roman"/>
                        </a:rPr>
                        <a:t>justice</a:t>
                      </a:r>
                      <a:endParaRPr lang="ru-RU" sz="1800" b="1" u="none"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59F"/>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управлять</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to govern, to manage</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8B"/>
                    </a:solidFill>
                  </a:tcPr>
                </a:tc>
                <a:tc>
                  <a:txBody>
                    <a:bodyPr/>
                    <a:lstStyle/>
                    <a:p>
                      <a:pPr>
                        <a:lnSpc>
                          <a:spcPct val="115000"/>
                        </a:lnSpc>
                        <a:spcAft>
                          <a:spcPts val="0"/>
                        </a:spcAft>
                      </a:pPr>
                      <a:r>
                        <a:rPr lang="en-US" sz="1800" b="1" u="none" dirty="0" err="1" smtClean="0">
                          <a:solidFill>
                            <a:schemeClr val="tx1"/>
                          </a:solidFill>
                          <a:latin typeface="Times New Roman"/>
                          <a:ea typeface="Calibri"/>
                          <a:cs typeface="Times New Roman"/>
                        </a:rPr>
                        <a:t>administrer</a:t>
                      </a:r>
                      <a:r>
                        <a:rPr lang="ru-RU" sz="1800" b="1" u="none" dirty="0" smtClean="0">
                          <a:solidFill>
                            <a:schemeClr val="tx1"/>
                          </a:solidFill>
                          <a:latin typeface="Times New Roman"/>
                          <a:ea typeface="Calibri"/>
                          <a:cs typeface="Times New Roman"/>
                        </a:rPr>
                        <a:t>; </a:t>
                      </a:r>
                      <a:r>
                        <a:rPr lang="en-US" sz="1800" b="1" u="none" dirty="0" err="1">
                          <a:solidFill>
                            <a:schemeClr val="tx1"/>
                          </a:solidFill>
                          <a:latin typeface="Times New Roman"/>
                          <a:ea typeface="Calibri"/>
                          <a:cs typeface="Times New Roman"/>
                        </a:rPr>
                        <a:t>mener</a:t>
                      </a:r>
                      <a:endParaRPr lang="ru-RU" sz="1800" b="1" u="none"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1C1"/>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исправный</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dirty="0">
                          <a:latin typeface="Times New Roman"/>
                          <a:ea typeface="Calibri"/>
                          <a:cs typeface="Times New Roman"/>
                        </a:rPr>
                        <a:t>in good order</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tc>
                  <a:txBody>
                    <a:bodyPr/>
                    <a:lstStyle/>
                    <a:p>
                      <a:pPr>
                        <a:lnSpc>
                          <a:spcPct val="115000"/>
                        </a:lnSpc>
                        <a:spcAft>
                          <a:spcPts val="0"/>
                        </a:spcAft>
                      </a:pPr>
                      <a:r>
                        <a:rPr lang="ru-RU" sz="1800" b="1" u="none" dirty="0" err="1">
                          <a:solidFill>
                            <a:schemeClr val="tx1"/>
                          </a:solidFill>
                          <a:latin typeface="Times New Roman"/>
                          <a:ea typeface="Calibri"/>
                          <a:cs typeface="Times New Roman"/>
                          <a:hlinkClick r:id="rId7"/>
                        </a:rPr>
                        <a:t>régulier</a:t>
                      </a:r>
                      <a:endParaRPr lang="ru-RU" sz="1800" b="1" u="none"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3"/>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править</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to rule, to govern</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3"/>
                    </a:solidFill>
                  </a:tcPr>
                </a:tc>
                <a:tc>
                  <a:txBody>
                    <a:bodyPr/>
                    <a:lstStyle/>
                    <a:p>
                      <a:pPr>
                        <a:lnSpc>
                          <a:spcPct val="115000"/>
                        </a:lnSpc>
                        <a:spcAft>
                          <a:spcPts val="0"/>
                        </a:spcAft>
                      </a:pPr>
                      <a:r>
                        <a:rPr lang="en-US" sz="1800" b="1" u="none" dirty="0" err="1" smtClean="0">
                          <a:solidFill>
                            <a:schemeClr val="tx1"/>
                          </a:solidFill>
                          <a:latin typeface="Times New Roman"/>
                          <a:ea typeface="Calibri"/>
                          <a:cs typeface="Times New Roman"/>
                        </a:rPr>
                        <a:t>gouverner</a:t>
                      </a:r>
                      <a:r>
                        <a:rPr lang="ru-RU" sz="1800" b="1" u="none" dirty="0" smtClean="0">
                          <a:solidFill>
                            <a:schemeClr val="tx1"/>
                          </a:solidFill>
                          <a:latin typeface="Times New Roman"/>
                          <a:ea typeface="Calibri"/>
                          <a:cs typeface="Times New Roman"/>
                        </a:rPr>
                        <a:t>; </a:t>
                      </a:r>
                      <a:r>
                        <a:rPr lang="ru-RU" sz="1800" b="1" u="none" dirty="0" err="1" smtClean="0">
                          <a:solidFill>
                            <a:schemeClr val="tx1"/>
                          </a:solidFill>
                          <a:latin typeface="Times New Roman"/>
                          <a:ea typeface="Calibri"/>
                          <a:cs typeface="Times New Roman"/>
                          <a:hlinkClick r:id="rId8"/>
                        </a:rPr>
                        <a:t>ré</a:t>
                      </a:r>
                      <a:r>
                        <a:rPr lang="en-US" sz="1800" b="1" u="none" dirty="0" err="1" smtClean="0">
                          <a:solidFill>
                            <a:schemeClr val="tx1"/>
                          </a:solidFill>
                          <a:latin typeface="Times New Roman"/>
                          <a:ea typeface="Calibri"/>
                          <a:cs typeface="Times New Roman"/>
                          <a:hlinkClick r:id="rId8"/>
                        </a:rPr>
                        <a:t>gner</a:t>
                      </a:r>
                      <a:endParaRPr lang="ru-RU" sz="1800" b="1" u="none"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3"/>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правитель</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ruler</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3"/>
                    </a:solidFill>
                  </a:tcPr>
                </a:tc>
                <a:tc>
                  <a:txBody>
                    <a:bodyPr/>
                    <a:lstStyle/>
                    <a:p>
                      <a:pPr>
                        <a:lnSpc>
                          <a:spcPct val="115000"/>
                        </a:lnSpc>
                        <a:spcAft>
                          <a:spcPts val="0"/>
                        </a:spcAft>
                      </a:pPr>
                      <a:r>
                        <a:rPr lang="ru-RU" sz="1800" b="1" u="none" dirty="0" err="1" smtClean="0">
                          <a:solidFill>
                            <a:schemeClr val="tx1"/>
                          </a:solidFill>
                          <a:latin typeface="Times New Roman"/>
                          <a:ea typeface="Calibri"/>
                          <a:cs typeface="Times New Roman"/>
                        </a:rPr>
                        <a:t>gouvern</a:t>
                      </a:r>
                      <a:r>
                        <a:rPr lang="en-US" sz="1800" b="1" u="none" dirty="0" err="1" smtClean="0">
                          <a:solidFill>
                            <a:schemeClr val="tx1"/>
                          </a:solidFill>
                          <a:latin typeface="Times New Roman"/>
                          <a:ea typeface="Calibri"/>
                          <a:cs typeface="Times New Roman"/>
                        </a:rPr>
                        <a:t>eur</a:t>
                      </a:r>
                      <a:r>
                        <a:rPr lang="ru-RU" sz="1800" b="1" dirty="0" smtClean="0">
                          <a:solidFill>
                            <a:schemeClr val="tx1"/>
                          </a:solidFill>
                          <a:latin typeface="Times New Roman"/>
                          <a:ea typeface="Calibri"/>
                          <a:cs typeface="Times New Roman"/>
                        </a:rPr>
                        <a:t>; </a:t>
                      </a:r>
                      <a:r>
                        <a:rPr lang="ru-RU" sz="1800" b="1" u="sng" dirty="0" err="1">
                          <a:solidFill>
                            <a:schemeClr val="tx1"/>
                          </a:solidFill>
                          <a:latin typeface="Times New Roman"/>
                          <a:ea typeface="Calibri"/>
                          <a:cs typeface="Times New Roman"/>
                          <a:hlinkClick r:id="rId9"/>
                        </a:rPr>
                        <a:t>régent</a:t>
                      </a:r>
                      <a:endParaRPr lang="ru-RU" sz="18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3"/>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правило</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rule</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3"/>
                    </a:solidFill>
                  </a:tcPr>
                </a:tc>
                <a:tc>
                  <a:txBody>
                    <a:bodyPr/>
                    <a:lstStyle/>
                    <a:p>
                      <a:pPr>
                        <a:lnSpc>
                          <a:spcPct val="115000"/>
                        </a:lnSpc>
                        <a:spcAft>
                          <a:spcPts val="0"/>
                        </a:spcAft>
                      </a:pPr>
                      <a:r>
                        <a:rPr lang="en-US" sz="1800" b="1" dirty="0">
                          <a:solidFill>
                            <a:schemeClr val="tx1"/>
                          </a:solidFill>
                          <a:latin typeface="Times New Roman"/>
                          <a:ea typeface="Calibri"/>
                          <a:cs typeface="Times New Roman"/>
                        </a:rPr>
                        <a:t>r</a:t>
                      </a:r>
                      <a:r>
                        <a:rPr lang="ru-RU" sz="1800" b="1" dirty="0" err="1">
                          <a:solidFill>
                            <a:schemeClr val="tx1"/>
                          </a:solidFill>
                          <a:latin typeface="Times New Roman"/>
                          <a:ea typeface="Calibri"/>
                          <a:cs typeface="Times New Roman"/>
                        </a:rPr>
                        <a:t>ègle</a:t>
                      </a:r>
                      <a:r>
                        <a:rPr lang="en-US" sz="1800" b="1" dirty="0">
                          <a:solidFill>
                            <a:schemeClr val="tx1"/>
                          </a:solidFill>
                          <a:latin typeface="Times New Roman"/>
                          <a:ea typeface="Calibri"/>
                          <a:cs typeface="Times New Roman"/>
                        </a:rPr>
                        <a:t>, canon</a:t>
                      </a:r>
                      <a:endParaRPr lang="ru-RU" sz="18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3"/>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справиться </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to cope with, to manage</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8B"/>
                    </a:solidFill>
                  </a:tcPr>
                </a:tc>
                <a:tc>
                  <a:txBody>
                    <a:bodyPr/>
                    <a:lstStyle/>
                    <a:p>
                      <a:pPr>
                        <a:lnSpc>
                          <a:spcPct val="115000"/>
                        </a:lnSpc>
                        <a:spcAft>
                          <a:spcPts val="0"/>
                        </a:spcAft>
                      </a:pPr>
                      <a:r>
                        <a:rPr lang="en-US" sz="1800" b="1">
                          <a:solidFill>
                            <a:schemeClr val="tx1"/>
                          </a:solidFill>
                          <a:latin typeface="Times New Roman"/>
                          <a:ea typeface="Calibri"/>
                          <a:cs typeface="Times New Roman"/>
                        </a:rPr>
                        <a:t>y arriver</a:t>
                      </a:r>
                      <a:endParaRPr lang="ru-RU" sz="18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справка</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information</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DFFF"/>
                    </a:solidFill>
                  </a:tcPr>
                </a:tc>
                <a:tc>
                  <a:txBody>
                    <a:bodyPr/>
                    <a:lstStyle/>
                    <a:p>
                      <a:pPr>
                        <a:lnSpc>
                          <a:spcPct val="115000"/>
                        </a:lnSpc>
                        <a:spcAft>
                          <a:spcPts val="0"/>
                        </a:spcAft>
                      </a:pPr>
                      <a:r>
                        <a:rPr lang="ru-RU" sz="1800" b="1" dirty="0" err="1">
                          <a:solidFill>
                            <a:schemeClr val="tx1"/>
                          </a:solidFill>
                          <a:latin typeface="Times New Roman"/>
                          <a:ea typeface="Calibri"/>
                          <a:cs typeface="Times New Roman"/>
                        </a:rPr>
                        <a:t>information</a:t>
                      </a:r>
                      <a:endParaRPr lang="ru-RU" sz="18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DFFF"/>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направление</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direction</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ru-RU" sz="1800" b="1" dirty="0" err="1">
                          <a:solidFill>
                            <a:schemeClr val="tx1"/>
                          </a:solidFill>
                          <a:latin typeface="Times New Roman"/>
                          <a:ea typeface="Calibri"/>
                          <a:cs typeface="Times New Roman"/>
                        </a:rPr>
                        <a:t>direction</a:t>
                      </a:r>
                      <a:endParaRPr lang="ru-RU" sz="18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10582">
                <a:tc>
                  <a:txBody>
                    <a:bodyPr/>
                    <a:lstStyle/>
                    <a:p>
                      <a:pPr>
                        <a:lnSpc>
                          <a:spcPct val="115000"/>
                        </a:lnSpc>
                        <a:spcAft>
                          <a:spcPts val="0"/>
                        </a:spcAft>
                      </a:pPr>
                      <a:r>
                        <a:rPr lang="ru-RU" sz="1800" b="1">
                          <a:solidFill>
                            <a:srgbClr val="0D0D0D"/>
                          </a:solidFill>
                          <a:latin typeface="Times New Roman"/>
                          <a:ea typeface="Calibri"/>
                          <a:cs typeface="Times New Roman"/>
                        </a:rPr>
                        <a:t>правка</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96E9"/>
                    </a:solidFill>
                  </a:tcPr>
                </a:tc>
                <a:tc>
                  <a:txBody>
                    <a:bodyPr/>
                    <a:lstStyle/>
                    <a:p>
                      <a:pPr>
                        <a:lnSpc>
                          <a:spcPct val="115000"/>
                        </a:lnSpc>
                        <a:spcAft>
                          <a:spcPts val="0"/>
                        </a:spcAft>
                      </a:pPr>
                      <a:r>
                        <a:rPr lang="en-US" sz="1800" b="1">
                          <a:latin typeface="Times New Roman"/>
                          <a:ea typeface="Calibri"/>
                          <a:cs typeface="Times New Roman"/>
                        </a:rPr>
                        <a:t>correcting</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en-US" sz="1800" b="1" u="none" dirty="0" smtClean="0">
                          <a:solidFill>
                            <a:schemeClr val="tx1"/>
                          </a:solidFill>
                          <a:latin typeface="Times New Roman"/>
                          <a:ea typeface="Calibri"/>
                          <a:cs typeface="Times New Roman"/>
                        </a:rPr>
                        <a:t>correction</a:t>
                      </a:r>
                      <a:endParaRPr lang="ru-RU" sz="1800" b="1" u="none"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408267">
                <a:tc>
                  <a:txBody>
                    <a:bodyPr/>
                    <a:lstStyle/>
                    <a:p>
                      <a:pPr>
                        <a:lnSpc>
                          <a:spcPct val="115000"/>
                        </a:lnSpc>
                        <a:spcAft>
                          <a:spcPts val="0"/>
                        </a:spcAft>
                      </a:pPr>
                      <a:r>
                        <a:rPr lang="ru-RU" sz="1800" b="1">
                          <a:solidFill>
                            <a:srgbClr val="0D0D0D"/>
                          </a:solidFill>
                          <a:latin typeface="Times New Roman"/>
                          <a:ea typeface="Calibri"/>
                          <a:cs typeface="Times New Roman"/>
                        </a:rPr>
                        <a:t>совесть</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FF8F"/>
                    </a:solidFill>
                  </a:tcPr>
                </a:tc>
                <a:tc>
                  <a:txBody>
                    <a:bodyPr/>
                    <a:lstStyle/>
                    <a:p>
                      <a:pPr>
                        <a:lnSpc>
                          <a:spcPts val="1100"/>
                        </a:lnSpc>
                        <a:spcAft>
                          <a:spcPts val="0"/>
                        </a:spcAft>
                      </a:pPr>
                      <a:r>
                        <a:rPr lang="en-US" sz="1800" b="1">
                          <a:solidFill>
                            <a:srgbClr val="0D0D0D"/>
                          </a:solidFill>
                          <a:latin typeface="Times New Roman"/>
                          <a:ea typeface="Calibri"/>
                          <a:cs typeface="Times New Roman"/>
                        </a:rPr>
                        <a:t>conscience – science –  </a:t>
                      </a:r>
                      <a:r>
                        <a:rPr lang="ru-RU" sz="1800" b="1">
                          <a:solidFill>
                            <a:srgbClr val="0D0D0D"/>
                          </a:solidFill>
                          <a:latin typeface="Times New Roman"/>
                          <a:ea typeface="Calibri"/>
                          <a:cs typeface="Times New Roman"/>
                        </a:rPr>
                        <a:t>этимол</a:t>
                      </a:r>
                      <a:r>
                        <a:rPr lang="en-US" sz="1800" b="1">
                          <a:solidFill>
                            <a:srgbClr val="0D0D0D"/>
                          </a:solidFill>
                          <a:latin typeface="Times New Roman"/>
                          <a:ea typeface="Calibri"/>
                          <a:cs typeface="Times New Roman"/>
                        </a:rPr>
                        <a:t>.:</a:t>
                      </a:r>
                      <a:endParaRPr lang="ru-RU" sz="1800" b="1">
                        <a:latin typeface="Calibri"/>
                        <a:ea typeface="Calibri"/>
                        <a:cs typeface="Times New Roman"/>
                      </a:endParaRPr>
                    </a:p>
                    <a:p>
                      <a:pPr>
                        <a:lnSpc>
                          <a:spcPts val="1100"/>
                        </a:lnSpc>
                        <a:spcAft>
                          <a:spcPts val="0"/>
                        </a:spcAft>
                      </a:pPr>
                      <a:r>
                        <a:rPr lang="en-US" sz="1800" b="1">
                          <a:solidFill>
                            <a:srgbClr val="0D0D0D"/>
                          </a:solidFill>
                          <a:latin typeface="Times New Roman"/>
                          <a:ea typeface="Calibri"/>
                          <a:cs typeface="Times New Roman"/>
                        </a:rPr>
                        <a:t>c</a:t>
                      </a:r>
                      <a:r>
                        <a:rPr lang="ru-RU" sz="1800" b="1">
                          <a:solidFill>
                            <a:srgbClr val="0D0D0D"/>
                          </a:solidFill>
                          <a:latin typeface="Times New Roman"/>
                          <a:ea typeface="Calibri"/>
                          <a:cs typeface="Times New Roman"/>
                        </a:rPr>
                        <a:t>ознание</a:t>
                      </a:r>
                      <a:r>
                        <a:rPr lang="en-US" sz="1800" b="1">
                          <a:solidFill>
                            <a:srgbClr val="0D0D0D"/>
                          </a:solidFill>
                          <a:latin typeface="Times New Roman"/>
                          <a:ea typeface="Calibri"/>
                          <a:cs typeface="Times New Roman"/>
                        </a:rPr>
                        <a:t>    - </a:t>
                      </a:r>
                      <a:r>
                        <a:rPr lang="ru-RU" sz="1800" b="1">
                          <a:solidFill>
                            <a:srgbClr val="0D0D0D"/>
                          </a:solidFill>
                          <a:latin typeface="Times New Roman"/>
                          <a:ea typeface="Calibri"/>
                          <a:cs typeface="Times New Roman"/>
                        </a:rPr>
                        <a:t>знание</a:t>
                      </a:r>
                      <a:endParaRPr lang="ru-RU"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ru-RU" sz="1800" b="1" dirty="0" err="1">
                          <a:solidFill>
                            <a:schemeClr val="tx1"/>
                          </a:solidFill>
                          <a:latin typeface="Times New Roman"/>
                          <a:ea typeface="Calibri"/>
                          <a:cs typeface="Times New Roman"/>
                        </a:rPr>
                        <a:t>conscience</a:t>
                      </a:r>
                      <a:endParaRPr lang="ru-RU" sz="18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4" name="Заголовок 1"/>
          <p:cNvSpPr>
            <a:spLocks noGrp="1"/>
          </p:cNvSpPr>
          <p:nvPr>
            <p:ph type="title"/>
          </p:nvPr>
        </p:nvSpPr>
        <p:spPr>
          <a:xfrm>
            <a:off x="250825" y="1"/>
            <a:ext cx="8686800" cy="548679"/>
          </a:xfrm>
        </p:spPr>
        <p:txBody>
          <a:bodyPr>
            <a:normAutofit fontScale="90000"/>
          </a:bodyPr>
          <a:lstStyle/>
          <a:p>
            <a:pPr algn="ctr" eaLnBrk="1" hangingPunct="1">
              <a:defRPr/>
            </a:pPr>
            <a:r>
              <a:rPr lang="ru-RU" b="1" dirty="0" smtClean="0"/>
              <a:t>Русский дух в русском языке</a:t>
            </a:r>
            <a:endParaRPr lang="ru-RU" b="1" dirty="0"/>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55</a:t>
            </a:fld>
            <a:endParaRPr 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
          <p:cNvSpPr>
            <a:spLocks noChangeArrowheads="1"/>
          </p:cNvSpPr>
          <p:nvPr/>
        </p:nvSpPr>
        <p:spPr bwMode="auto">
          <a:xfrm>
            <a:off x="323850" y="590819"/>
            <a:ext cx="8424863" cy="6247864"/>
          </a:xfrm>
          <a:prstGeom prst="rect">
            <a:avLst/>
          </a:prstGeom>
          <a:noFill/>
          <a:ln w="9525">
            <a:noFill/>
            <a:miter lim="800000"/>
            <a:headEnd/>
            <a:tailEnd/>
          </a:ln>
        </p:spPr>
        <p:txBody>
          <a:bodyPr anchor="ctr">
            <a:spAutoFit/>
          </a:bodyPr>
          <a:lstStyle/>
          <a:p>
            <a:r>
              <a:rPr lang="ru-RU" sz="2000" b="1" dirty="0">
                <a:latin typeface="Georgia" pitchFamily="18" charset="0"/>
                <a:ea typeface="Calibri" pitchFamily="34" charset="0"/>
                <a:cs typeface="Times New Roman" pitchFamily="18" charset="0"/>
              </a:rPr>
              <a:t>Сравнение с английскими и французскими эквивалентами этих и некоторых других ключевых русских понятий (см. </a:t>
            </a:r>
            <a:r>
              <a:rPr lang="ru-RU" sz="2000" b="1" dirty="0">
                <a:solidFill>
                  <a:srgbClr val="C00000"/>
                </a:solidFill>
                <a:latin typeface="Georgia" pitchFamily="18" charset="0"/>
                <a:ea typeface="Calibri" pitchFamily="34" charset="0"/>
                <a:cs typeface="Times New Roman" pitchFamily="18" charset="0"/>
              </a:rPr>
              <a:t>Таблицу </a:t>
            </a:r>
            <a:r>
              <a:rPr lang="ru-RU" sz="2000" b="1" dirty="0" smtClean="0">
                <a:solidFill>
                  <a:srgbClr val="C00000"/>
                </a:solidFill>
                <a:latin typeface="Georgia" pitchFamily="18" charset="0"/>
                <a:ea typeface="Calibri" pitchFamily="34" charset="0"/>
                <a:cs typeface="Times New Roman" pitchFamily="18" charset="0"/>
              </a:rPr>
              <a:t>выше</a:t>
            </a:r>
            <a:r>
              <a:rPr lang="ru-RU" sz="2000" b="1" dirty="0" smtClean="0">
                <a:latin typeface="Georgia" pitchFamily="18" charset="0"/>
                <a:ea typeface="Calibri" pitchFamily="34" charset="0"/>
                <a:cs typeface="Times New Roman" pitchFamily="18" charset="0"/>
              </a:rPr>
              <a:t>), </a:t>
            </a:r>
            <a:r>
              <a:rPr lang="ru-RU" sz="2000" b="1" dirty="0">
                <a:latin typeface="Georgia" pitchFamily="18" charset="0"/>
                <a:ea typeface="Calibri" pitchFamily="34" charset="0"/>
                <a:cs typeface="Times New Roman" pitchFamily="18" charset="0"/>
              </a:rPr>
              <a:t>показывает, что в этих языках отсутствует (или нарушена, разрушена) связь понятий «правда» и «правление», «правда и справедливость», «</a:t>
            </a:r>
            <a:r>
              <a:rPr lang="ru-RU" sz="2000" b="1" dirty="0" err="1">
                <a:latin typeface="Georgia" pitchFamily="18" charset="0"/>
                <a:ea typeface="Calibri" pitchFamily="34" charset="0"/>
                <a:cs typeface="Times New Roman" pitchFamily="18" charset="0"/>
              </a:rPr>
              <a:t>справедливость</a:t>
            </a:r>
            <a:r>
              <a:rPr lang="ru-RU" sz="2000" b="1" dirty="0">
                <a:latin typeface="Georgia" pitchFamily="18" charset="0"/>
                <a:ea typeface="Calibri" pitchFamily="34" charset="0"/>
                <a:cs typeface="Times New Roman" pitchFamily="18" charset="0"/>
              </a:rPr>
              <a:t>» и «правление», «информация» и «правда», «направление» и «правильность». Да и само понятие «правда», как и «совесть», «лад» отсутствуют в английском и французском языках, по крайней мере, во всей сакральной глубине. </a:t>
            </a:r>
            <a:endParaRPr lang="ru-RU" sz="2000" b="1" dirty="0" smtClean="0">
              <a:latin typeface="Georgia" pitchFamily="18" charset="0"/>
              <a:ea typeface="Calibri" pitchFamily="34" charset="0"/>
              <a:cs typeface="Times New Roman" pitchFamily="18" charset="0"/>
            </a:endParaRPr>
          </a:p>
          <a:p>
            <a:r>
              <a:rPr lang="ru-RU" sz="2000" b="1" dirty="0" smtClean="0">
                <a:latin typeface="Georgia" pitchFamily="18" charset="0"/>
                <a:ea typeface="Calibri" pitchFamily="34" charset="0"/>
                <a:cs typeface="Times New Roman" pitchFamily="18" charset="0"/>
              </a:rPr>
              <a:t>Все </a:t>
            </a:r>
            <a:r>
              <a:rPr lang="ru-RU" sz="2000" b="1" dirty="0">
                <a:latin typeface="Georgia" pitchFamily="18" charset="0"/>
                <a:ea typeface="Calibri" pitchFamily="34" charset="0"/>
                <a:cs typeface="Times New Roman" pitchFamily="18" charset="0"/>
              </a:rPr>
              <a:t>это, равно как и исследования языковеда </a:t>
            </a:r>
            <a:r>
              <a:rPr lang="ru-RU" sz="2000" b="1" dirty="0" err="1">
                <a:latin typeface="Georgia" pitchFamily="18" charset="0"/>
                <a:ea typeface="Calibri" pitchFamily="34" charset="0"/>
                <a:cs typeface="Times New Roman" pitchFamily="18" charset="0"/>
              </a:rPr>
              <a:t>А.Н.Драгункина</a:t>
            </a:r>
            <a:r>
              <a:rPr lang="ru-RU" sz="2000" b="1" dirty="0">
                <a:latin typeface="Georgia" pitchFamily="18" charset="0"/>
                <a:ea typeface="Calibri" pitchFamily="34" charset="0"/>
                <a:cs typeface="Times New Roman" pitchFamily="18" charset="0"/>
              </a:rPr>
              <a:t> (</a:t>
            </a:r>
            <a:r>
              <a:rPr lang="ru-RU" sz="2000" b="1" dirty="0">
                <a:solidFill>
                  <a:srgbClr val="C00000"/>
                </a:solidFill>
                <a:latin typeface="Georgia" pitchFamily="18" charset="0"/>
                <a:ea typeface="Calibri" pitchFamily="34" charset="0"/>
                <a:cs typeface="Times New Roman" pitchFamily="18" charset="0"/>
              </a:rPr>
              <a:t>см. Таблицу </a:t>
            </a:r>
            <a:r>
              <a:rPr lang="ru-RU" sz="2000" b="1" dirty="0" smtClean="0">
                <a:solidFill>
                  <a:srgbClr val="C00000"/>
                </a:solidFill>
                <a:latin typeface="Georgia" pitchFamily="18" charset="0"/>
                <a:ea typeface="Calibri" pitchFamily="34" charset="0"/>
                <a:cs typeface="Times New Roman" pitchFamily="18" charset="0"/>
              </a:rPr>
              <a:t> ниже</a:t>
            </a:r>
            <a:r>
              <a:rPr lang="ru-RU" sz="2000" b="1" dirty="0">
                <a:solidFill>
                  <a:srgbClr val="FF0000"/>
                </a:solidFill>
                <a:latin typeface="Georgia" pitchFamily="18" charset="0"/>
                <a:ea typeface="Calibri" pitchFamily="34" charset="0"/>
                <a:cs typeface="Times New Roman" pitchFamily="18" charset="0"/>
              </a:rPr>
              <a:t>)</a:t>
            </a:r>
            <a:r>
              <a:rPr lang="ru-RU" sz="2000" b="1" dirty="0">
                <a:latin typeface="Georgia" pitchFamily="18" charset="0"/>
                <a:ea typeface="Calibri" pitchFamily="34" charset="0"/>
                <a:cs typeface="Times New Roman" pitchFamily="18" charset="0"/>
              </a:rPr>
              <a:t> позволяют сделать вывод о том, что русский язык, а стало быть, и его носитель, русский народ (в духовном контексте) изменились (деградировали) в значительно меньшей степени по сравнению с другими европейскими народами, в наименьшей степени подверглись духовной и душевной эрозии. Впрочем, можно предположить, что не последнюю роль в этом сыграли географическое положение и суровые природно-климатические условия.</a:t>
            </a:r>
          </a:p>
        </p:txBody>
      </p:sp>
      <p:sp>
        <p:nvSpPr>
          <p:cNvPr id="4" name="Заголовок 1"/>
          <p:cNvSpPr>
            <a:spLocks noGrp="1"/>
          </p:cNvSpPr>
          <p:nvPr>
            <p:ph type="title"/>
          </p:nvPr>
        </p:nvSpPr>
        <p:spPr>
          <a:xfrm>
            <a:off x="457200" y="1"/>
            <a:ext cx="8686800" cy="620688"/>
          </a:xfrm>
          <a:gradFill>
            <a:gsLst>
              <a:gs pos="0">
                <a:schemeClr val="accent2">
                  <a:lumMod val="20000"/>
                  <a:lumOff val="80000"/>
                </a:schemeClr>
              </a:gs>
              <a:gs pos="39999">
                <a:srgbClr val="85C2FF"/>
              </a:gs>
              <a:gs pos="70000">
                <a:srgbClr val="C4D6EB"/>
              </a:gs>
              <a:gs pos="100000">
                <a:srgbClr val="FFEBFA"/>
              </a:gs>
            </a:gsLst>
            <a:lin ang="21594000" scaled="0"/>
          </a:gradFill>
        </p:spPr>
        <p:txBody>
          <a:bodyPr>
            <a:normAutofit/>
          </a:bodyPr>
          <a:lstStyle/>
          <a:p>
            <a:pPr algn="ctr" eaLnBrk="1" hangingPunct="1">
              <a:defRPr/>
            </a:pPr>
            <a:r>
              <a:rPr lang="ru-RU" b="1" dirty="0" smtClean="0"/>
              <a:t>Русский дух в русском языке</a:t>
            </a:r>
            <a:endParaRPr lang="ru-RU" b="1" dirty="0"/>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56</a:t>
            </a:fld>
            <a:endParaRPr lang="ru-RU"/>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1"/>
            <a:ext cx="8686800" cy="476671"/>
          </a:xfrm>
        </p:spPr>
        <p:txBody>
          <a:bodyPr>
            <a:normAutofit fontScale="90000"/>
          </a:bodyPr>
          <a:lstStyle/>
          <a:p>
            <a:pPr algn="ctr">
              <a:defRPr/>
            </a:pPr>
            <a:r>
              <a:rPr lang="ru-RU" sz="3200" b="1" dirty="0" smtClean="0"/>
              <a:t>Русская древность</a:t>
            </a:r>
            <a:endParaRPr lang="ru-RU" sz="3200" b="1" dirty="0"/>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57</a:t>
            </a:fld>
            <a:endParaRPr lang="ru-RU"/>
          </a:p>
        </p:txBody>
      </p:sp>
      <p:graphicFrame>
        <p:nvGraphicFramePr>
          <p:cNvPr id="3" name="Таблица 2"/>
          <p:cNvGraphicFramePr>
            <a:graphicFrameLocks noGrp="1"/>
          </p:cNvGraphicFramePr>
          <p:nvPr/>
        </p:nvGraphicFramePr>
        <p:xfrm>
          <a:off x="251520" y="692696"/>
          <a:ext cx="8640962" cy="5998121"/>
        </p:xfrm>
        <a:graphic>
          <a:graphicData uri="http://schemas.openxmlformats.org/drawingml/2006/table">
            <a:tbl>
              <a:tblPr/>
              <a:tblGrid>
                <a:gridCol w="3435874"/>
                <a:gridCol w="1370257"/>
                <a:gridCol w="2032075"/>
                <a:gridCol w="1802756"/>
              </a:tblGrid>
              <a:tr h="25690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Русский</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3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Санскрит</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1613" marR="0" lvl="0" indent="0" algn="l" defTabSz="914400" rtl="0" eaLnBrk="1" fontAlgn="base" latinLnBrk="0" hangingPunct="1">
                        <a:lnSpc>
                          <a:spcPts val="13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Русский</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1613" marR="0" lvl="0" indent="0" algn="l" defTabSz="914400" rtl="0" eaLnBrk="1" fontAlgn="base" latinLnBrk="0" hangingPunct="1">
                        <a:lnSpc>
                          <a:spcPts val="13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Санскрит</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92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мать,  матерь</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матри</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бра-ть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бхри+</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86">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праматерь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FEFB4"/>
                    </a:solid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праматри</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FEFB4"/>
                    </a:solidFill>
                  </a:tcPr>
                </a:tc>
                <a:tc>
                  <a:txBody>
                    <a:body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буд-ить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будх+</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2213">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брат</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братри</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бы-ть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бху+</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92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братство</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братритва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вед-ать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вед+</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357">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собратья (произносим “сабратья”)</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сабратри</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9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вод-ить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вад+</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92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деверь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девар</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гна-ть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гхна+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92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свёкор</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свакар</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гну-ть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гхну+</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92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свояк</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свака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гор-еть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гхри+</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92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дядя</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дада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граб-ить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грабх+</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380">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рассвет, просветление (по-украински — “</a:t>
                      </a:r>
                      <a:r>
                        <a:rPr kumimoji="0" lang="ru-RU"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свитанок</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9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светана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драп-ать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дра+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637">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светлый</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света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ду-ть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дху+</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259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сияние</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сайа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зва-ть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хва+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157">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темно</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томо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зна-ть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джьна+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723">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тьма</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тамас</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коп-ать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куп+</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92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небеса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набаса</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люб-ить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лубх+</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92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живой</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жива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ниспад-ать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ниспад+</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921">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мёртвый</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мритью</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пад-ать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пад+</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385">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простор (произносим “прастор”)</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638"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прастара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перевернуть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FEFB4"/>
                    </a:solid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параврит</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FEFB4"/>
                    </a:solidFill>
                  </a:tcPr>
                </a:tc>
              </a:tr>
              <a:tr h="198385">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приятно</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прия</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9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пл-ыть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плу+</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385">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против</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прати</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9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прохлажд-аться</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прахлад+</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385">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ужас (страх)</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ушас</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твор-ить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твар+</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385">
                <a:tc>
                  <a:txBody>
                    <a:bodyPr/>
                    <a:lstStyle/>
                    <a:p>
                      <a:pPr marL="20638" marR="0" lvl="0" indent="0" algn="l" defTabSz="914400" rtl="0" eaLnBrk="1" fontAlgn="base" latinLnBrk="0" hangingPunct="1">
                        <a:lnSpc>
                          <a:spcPts val="13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юный</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юна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у-мир-ать</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l" defTabSz="914400" rtl="0" eaLnBrk="1" fontAlgn="base" latinLnBrk="0" hangingPunct="1">
                        <a:lnSpc>
                          <a:spcPts val="1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мри+</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085" name="Rectangle 2"/>
          <p:cNvSpPr>
            <a:spLocks noChangeArrowheads="1"/>
          </p:cNvSpPr>
          <p:nvPr/>
        </p:nvSpPr>
        <p:spPr bwMode="auto">
          <a:xfrm>
            <a:off x="0" y="457200"/>
            <a:ext cx="3017838" cy="7938"/>
          </a:xfrm>
          <a:prstGeom prst="rect">
            <a:avLst/>
          </a:prstGeom>
          <a:solidFill>
            <a:srgbClr val="000000"/>
          </a:solidFill>
          <a:ln w="9525">
            <a:solidFill>
              <a:schemeClr val="tx1"/>
            </a:solid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395536" y="1196752"/>
            <a:ext cx="8424862" cy="4914166"/>
          </a:xfrm>
          <a:prstGeom prst="rect">
            <a:avLst/>
          </a:prstGeom>
          <a:noFill/>
          <a:ln w="9525">
            <a:noFill/>
            <a:miter lim="800000"/>
            <a:headEnd/>
            <a:tailEnd/>
          </a:ln>
        </p:spPr>
        <p:txBody>
          <a:bodyPr wrap="square" anchor="ctr">
            <a:spAutoFit/>
          </a:bodyPr>
          <a:lstStyle/>
          <a:p>
            <a:pPr eaLnBrk="0" hangingPunct="0">
              <a:lnSpc>
                <a:spcPts val="2600"/>
              </a:lnSpc>
              <a:spcBef>
                <a:spcPts val="600"/>
              </a:spcBef>
              <a:spcAft>
                <a:spcPts val="600"/>
              </a:spcAft>
            </a:pP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Ни один из этих (и других) санскритских глаголов кроме глагола </a:t>
            </a:r>
            <a:r>
              <a:rPr lang="ru-RU" sz="2400" b="1" dirty="0">
                <a:latin typeface="Calibri" pitchFamily="34" charset="0"/>
                <a:ea typeface="Calibri" pitchFamily="34" charset="0"/>
                <a:cs typeface="Times New Roman" pitchFamily="18" charset="0"/>
              </a:rPr>
              <a:t>«</a:t>
            </a:r>
            <a:r>
              <a:rPr lang="ru-RU" sz="2400" b="1" dirty="0" err="1">
                <a:latin typeface="Times New Roman" pitchFamily="18" charset="0"/>
                <a:ea typeface="Calibri" pitchFamily="34" charset="0"/>
                <a:cs typeface="Times New Roman" pitchFamily="18" charset="0"/>
              </a:rPr>
              <a:t>параврит</a:t>
            </a:r>
            <a:r>
              <a:rPr lang="ru-RU" sz="2400" b="1"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 = </a:t>
            </a: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перевернуть</a:t>
            </a: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 не имеет постоянного глагольного окончания, хотя все они явно общего с нашими глаголами происхождения. А ведь у </a:t>
            </a:r>
            <a:r>
              <a:rPr lang="ru-RU" sz="2400" dirty="0" err="1">
                <a:latin typeface="Times New Roman" pitchFamily="18" charset="0"/>
                <a:ea typeface="Calibri" pitchFamily="34" charset="0"/>
                <a:cs typeface="Times New Roman" pitchFamily="18" charset="0"/>
              </a:rPr>
              <a:t>славяно-балтов</a:t>
            </a:r>
            <a:r>
              <a:rPr lang="ru-RU" sz="2400" dirty="0">
                <a:latin typeface="Times New Roman" pitchFamily="18" charset="0"/>
                <a:ea typeface="Calibri" pitchFamily="34" charset="0"/>
                <a:cs typeface="Times New Roman" pitchFamily="18" charset="0"/>
              </a:rPr>
              <a:t> эти окончания (</a:t>
            </a: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a:t>
            </a:r>
            <a:r>
              <a:rPr lang="ru-RU" sz="2400" dirty="0" err="1">
                <a:latin typeface="Times New Roman" pitchFamily="18" charset="0"/>
                <a:ea typeface="Calibri" pitchFamily="34" charset="0"/>
                <a:cs typeface="Times New Roman" pitchFamily="18" charset="0"/>
              </a:rPr>
              <a:t>ть</a:t>
            </a: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 </a:t>
            </a: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a:t>
            </a:r>
            <a:r>
              <a:rPr lang="ru-RU" sz="2400" dirty="0" err="1">
                <a:latin typeface="Times New Roman" pitchFamily="18" charset="0"/>
                <a:ea typeface="Calibri" pitchFamily="34" charset="0"/>
                <a:cs typeface="Times New Roman" pitchFamily="18" charset="0"/>
              </a:rPr>
              <a:t>ти</a:t>
            </a: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 </a:t>
            </a: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-с</a:t>
            </a: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 </a:t>
            </a:r>
            <a:r>
              <a:rPr lang="ru-RU" sz="2400" dirty="0">
                <a:latin typeface="Calibri" pitchFamily="34" charset="0"/>
                <a:ea typeface="Calibri" pitchFamily="34" charset="0"/>
                <a:cs typeface="Times New Roman" pitchFamily="18" charset="0"/>
              </a:rPr>
              <a:t>«</a:t>
            </a:r>
            <a:r>
              <a:rPr lang="en-US" sz="2400" dirty="0" err="1">
                <a:latin typeface="Times New Roman" pitchFamily="18" charset="0"/>
                <a:ea typeface="Calibri" pitchFamily="34" charset="0"/>
                <a:cs typeface="Times New Roman" pitchFamily="18" charset="0"/>
              </a:rPr>
              <a:t>ti</a:t>
            </a:r>
            <a:r>
              <a:rPr lang="ru-RU" sz="2400" dirty="0">
                <a:latin typeface="Calibri" pitchFamily="34" charset="0"/>
                <a:ea typeface="Calibri" pitchFamily="34" charset="0"/>
                <a:cs typeface="Times New Roman" pitchFamily="18" charset="0"/>
              </a:rPr>
              <a:t>»</a:t>
            </a:r>
            <a:r>
              <a:rPr lang="ru-RU" sz="2400" dirty="0">
                <a:latin typeface="Times New Roman" pitchFamily="18" charset="0"/>
                <a:ea typeface="Calibri" pitchFamily="34" charset="0"/>
                <a:cs typeface="Times New Roman" pitchFamily="18" charset="0"/>
              </a:rPr>
              <a:t>) имеются</a:t>
            </a:r>
            <a:r>
              <a:rPr lang="ru-RU" sz="2400" dirty="0">
                <a:latin typeface="Calibri" pitchFamily="34" charset="0"/>
                <a:ea typeface="Calibri" pitchFamily="34" charset="0"/>
                <a:cs typeface="Times New Roman" pitchFamily="18" charset="0"/>
              </a:rPr>
              <a:t>»</a:t>
            </a:r>
            <a:r>
              <a:rPr lang="ru-RU" sz="2400" baseline="30000" dirty="0">
                <a:latin typeface="Times New Roman" pitchFamily="18" charset="0"/>
                <a:ea typeface="Calibri" pitchFamily="34" charset="0"/>
                <a:cs typeface="Times New Roman" pitchFamily="18" charset="0"/>
                <a:hlinkClick r:id="" action="ppaction://noaction"/>
              </a:rPr>
              <a:t>[1]</a:t>
            </a:r>
            <a:r>
              <a:rPr lang="ru-RU" sz="2400" dirty="0">
                <a:latin typeface="Times New Roman" pitchFamily="18" charset="0"/>
                <a:ea typeface="Calibri" pitchFamily="34" charset="0"/>
                <a:cs typeface="Times New Roman" pitchFamily="18" charset="0"/>
              </a:rPr>
              <a:t>. </a:t>
            </a:r>
          </a:p>
          <a:p>
            <a:pPr eaLnBrk="0" hangingPunct="0">
              <a:lnSpc>
                <a:spcPts val="2600"/>
              </a:lnSpc>
              <a:spcBef>
                <a:spcPts val="600"/>
              </a:spcBef>
              <a:spcAft>
                <a:spcPts val="600"/>
              </a:spcAft>
            </a:pPr>
            <a:r>
              <a:rPr lang="ru-RU" sz="2400" dirty="0">
                <a:latin typeface="Times New Roman" pitchFamily="18" charset="0"/>
                <a:ea typeface="Calibri" pitchFamily="34" charset="0"/>
                <a:cs typeface="Times New Roman" pitchFamily="18" charset="0"/>
              </a:rPr>
              <a:t>А поскольку арии пришли в Индию с севера, то наиболее вероятным (если не единственно возможным) вариантом является тот, что в санскрите  в результате (в ходе и после переселения) оказались потеряны глагольные окончания, приставки и т.д., сохранившиеся до сих пор в русском языке (в том числе по причине того, что оставшиеся не меняли кардинально условий жизни, бытия, не смешивались столь интенсивно с иноязычными племенами и т.д.)</a:t>
            </a:r>
            <a:r>
              <a:rPr lang="ru-RU" dirty="0">
                <a:ea typeface="Calibri" pitchFamily="34" charset="0"/>
                <a:cs typeface="Times New Roman" pitchFamily="18" charset="0"/>
              </a:rPr>
              <a:t/>
            </a:r>
            <a:br>
              <a:rPr lang="ru-RU" dirty="0">
                <a:ea typeface="Calibri" pitchFamily="34" charset="0"/>
                <a:cs typeface="Times New Roman" pitchFamily="18" charset="0"/>
              </a:rPr>
            </a:br>
            <a:endParaRPr lang="ru-RU" dirty="0">
              <a:ea typeface="Calibri" pitchFamily="34" charset="0"/>
              <a:cs typeface="Times New Roman" pitchFamily="18" charset="0"/>
            </a:endParaRPr>
          </a:p>
        </p:txBody>
      </p:sp>
      <p:sp>
        <p:nvSpPr>
          <p:cNvPr id="41987" name="Rectangle 2"/>
          <p:cNvSpPr>
            <a:spLocks noChangeArrowheads="1"/>
          </p:cNvSpPr>
          <p:nvPr/>
        </p:nvSpPr>
        <p:spPr bwMode="auto">
          <a:xfrm>
            <a:off x="0" y="457200"/>
            <a:ext cx="3017838" cy="7938"/>
          </a:xfrm>
          <a:prstGeom prst="rect">
            <a:avLst/>
          </a:prstGeom>
          <a:solidFill>
            <a:srgbClr val="000000"/>
          </a:solidFill>
          <a:ln w="9525">
            <a:solidFill>
              <a:schemeClr val="tx1"/>
            </a:solidFill>
            <a:miter lim="800000"/>
            <a:headEnd/>
            <a:tailEnd/>
          </a:ln>
        </p:spPr>
        <p:txBody>
          <a:bodyPr wrap="none" anchor="ctr">
            <a:spAutoFit/>
          </a:bodyPr>
          <a:lstStyle/>
          <a:p>
            <a:endParaRPr lang="ru-RU"/>
          </a:p>
        </p:txBody>
      </p:sp>
      <p:sp>
        <p:nvSpPr>
          <p:cNvPr id="6" name="Заголовок 5"/>
          <p:cNvSpPr>
            <a:spLocks noGrp="1"/>
          </p:cNvSpPr>
          <p:nvPr>
            <p:ph type="title"/>
          </p:nvPr>
        </p:nvSpPr>
        <p:spPr>
          <a:xfrm>
            <a:off x="395536" y="0"/>
            <a:ext cx="8352928" cy="692696"/>
          </a:xfrm>
          <a:gradFill>
            <a:gsLst>
              <a:gs pos="0">
                <a:schemeClr val="accent2">
                  <a:lumMod val="20000"/>
                  <a:lumOff val="80000"/>
                </a:schemeClr>
              </a:gs>
              <a:gs pos="39999">
                <a:srgbClr val="85C2FF"/>
              </a:gs>
              <a:gs pos="70000">
                <a:srgbClr val="C4D6EB"/>
              </a:gs>
              <a:gs pos="100000">
                <a:srgbClr val="FFEBFA"/>
              </a:gs>
            </a:gsLst>
            <a:lin ang="21594000" scaled="0"/>
          </a:gradFill>
        </p:spPr>
        <p:txBody>
          <a:bodyPr>
            <a:normAutofit/>
          </a:bodyPr>
          <a:lstStyle/>
          <a:p>
            <a:pPr>
              <a:defRPr/>
            </a:pPr>
            <a:r>
              <a:rPr lang="ru-RU" b="1" dirty="0" smtClean="0"/>
              <a:t>словарное сходство русского и санскрита</a:t>
            </a:r>
            <a:endParaRPr lang="ru-RU" b="1" dirty="0"/>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58</a:t>
            </a:fld>
            <a:endParaRPr lang="ru-RU"/>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rmAutofit/>
          </a:bodyPr>
          <a:lstStyle/>
          <a:p>
            <a:pPr algn="ctr"/>
            <a:r>
              <a:rPr lang="ru-RU" b="1" dirty="0" smtClean="0">
                <a:solidFill>
                  <a:schemeClr val="tx1"/>
                </a:solidFill>
                <a:latin typeface="Times New Roman" pitchFamily="18" charset="0"/>
                <a:ea typeface="Calibri" pitchFamily="34" charset="0"/>
                <a:cs typeface="Times New Roman" pitchFamily="18" charset="0"/>
              </a:rPr>
              <a:t>Данные ДНК-генеалогии</a:t>
            </a:r>
            <a:endParaRPr lang="ru-RU" b="1"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59</a:t>
            </a:fld>
            <a:endParaRPr lang="ru-RU"/>
          </a:p>
        </p:txBody>
      </p:sp>
      <p:sp>
        <p:nvSpPr>
          <p:cNvPr id="77825" name="Rectangle 1"/>
          <p:cNvSpPr>
            <a:spLocks noChangeArrowheads="1"/>
          </p:cNvSpPr>
          <p:nvPr/>
        </p:nvSpPr>
        <p:spPr bwMode="auto">
          <a:xfrm>
            <a:off x="251520" y="908720"/>
            <a:ext cx="85689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 же подтверждают и современные исследования ДНК-генеалогии (хотя эти исследования нуждаются в развитии и подтверждении): поэтому можно предположить, что остальные белые и смешанные народы, этносы и их языки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результат исхода отдельных групп арийского народа (на запад (Европа), юг (Индия, Афганистан, Иран) и юго-запад) и смешения их  с другими народами, а потом смешения с уже смешанными (и так до смешений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-порядка). Конечно, и на территории России-Руси смешение происходило и происходит, но не до такой степени, чтобы утратить а) язык, б) генофонд. Во всяком случае, о языке это можно утверждать достаточно уверенно (известно, что древний санскрит очень близок именно к русскому (и другим славянским) языку в части базовой лексики и грамматики).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6</a:t>
            </a:fld>
            <a:endParaRPr lang="ru-RU" dirty="0"/>
          </a:p>
        </p:txBody>
      </p:sp>
      <p:pic>
        <p:nvPicPr>
          <p:cNvPr id="2050" name="Picture 2"/>
          <p:cNvPicPr>
            <a:picLocks noChangeAspect="1" noChangeArrowheads="1"/>
          </p:cNvPicPr>
          <p:nvPr/>
        </p:nvPicPr>
        <p:blipFill>
          <a:blip r:embed="rId3" cstate="print"/>
          <a:srcRect/>
          <a:stretch>
            <a:fillRect/>
          </a:stretch>
        </p:blipFill>
        <p:spPr bwMode="auto">
          <a:xfrm>
            <a:off x="0" y="5577"/>
            <a:ext cx="9144000" cy="6852423"/>
          </a:xfrm>
          <a:prstGeom prst="rect">
            <a:avLst/>
          </a:prstGeom>
          <a:noFill/>
          <a:ln w="9525">
            <a:noFill/>
            <a:miter lim="800000"/>
            <a:headEnd/>
            <a:tailEnd/>
          </a:ln>
        </p:spPr>
      </p:pic>
      <p:pic>
        <p:nvPicPr>
          <p:cNvPr id="5" name="Picture 14" descr="http://cardz.info/images/1298233069_b8fa96.jpg"/>
          <p:cNvPicPr>
            <a:picLocks noChangeAspect="1" noChangeArrowheads="1"/>
          </p:cNvPicPr>
          <p:nvPr/>
        </p:nvPicPr>
        <p:blipFill>
          <a:blip r:embed="rId4" cstate="print"/>
          <a:srcRect/>
          <a:stretch>
            <a:fillRect/>
          </a:stretch>
        </p:blipFill>
        <p:spPr bwMode="auto">
          <a:xfrm>
            <a:off x="1" y="1"/>
            <a:ext cx="2566952" cy="1844823"/>
          </a:xfrm>
          <a:prstGeom prst="rect">
            <a:avLst/>
          </a:prstGeom>
          <a:noFill/>
        </p:spPr>
      </p:pic>
      <p:pic>
        <p:nvPicPr>
          <p:cNvPr id="6" name="Picture 16" descr="http://basik.ru/images/3303/9.jpg"/>
          <p:cNvPicPr>
            <a:picLocks noChangeAspect="1" noChangeArrowheads="1"/>
          </p:cNvPicPr>
          <p:nvPr/>
        </p:nvPicPr>
        <p:blipFill>
          <a:blip r:embed="rId5" cstate="print"/>
          <a:srcRect/>
          <a:stretch>
            <a:fillRect/>
          </a:stretch>
        </p:blipFill>
        <p:spPr bwMode="auto">
          <a:xfrm>
            <a:off x="4499992" y="0"/>
            <a:ext cx="2041775" cy="1530210"/>
          </a:xfrm>
          <a:prstGeom prst="rect">
            <a:avLst/>
          </a:prstGeom>
          <a:noFill/>
        </p:spPr>
      </p:pic>
      <p:pic>
        <p:nvPicPr>
          <p:cNvPr id="7" name="Picture 12" descr="http://upload.wikimedia.org/wikipedia/commons/f/fa/Goldenes-Zeitalter-1530.jpg"/>
          <p:cNvPicPr>
            <a:picLocks noChangeAspect="1" noChangeArrowheads="1"/>
          </p:cNvPicPr>
          <p:nvPr/>
        </p:nvPicPr>
        <p:blipFill>
          <a:blip r:embed="rId6" cstate="print"/>
          <a:srcRect/>
          <a:stretch>
            <a:fillRect/>
          </a:stretch>
        </p:blipFill>
        <p:spPr bwMode="auto">
          <a:xfrm>
            <a:off x="6444208" y="332656"/>
            <a:ext cx="2796896" cy="2016224"/>
          </a:xfrm>
          <a:prstGeom prst="rect">
            <a:avLst/>
          </a:prstGeom>
          <a:noFill/>
        </p:spPr>
      </p:pic>
      <p:sp>
        <p:nvSpPr>
          <p:cNvPr id="1026" name="Text Box 2"/>
          <p:cNvSpPr txBox="1">
            <a:spLocks noChangeArrowheads="1"/>
          </p:cNvSpPr>
          <p:nvPr/>
        </p:nvSpPr>
        <p:spPr bwMode="auto">
          <a:xfrm>
            <a:off x="2411760" y="1052736"/>
            <a:ext cx="4032448" cy="9361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1800"/>
              </a:lnSpc>
              <a:spcBef>
                <a:spcPct val="0"/>
              </a:spcBef>
              <a:spcAft>
                <a:spcPts val="3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ДРУГой</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  - ДРУГ</a:t>
            </a:r>
            <a:endParaRPr kumimoji="0" lang="en-U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ts val="1800"/>
              </a:lnSpc>
              <a:spcBef>
                <a:spcPct val="0"/>
              </a:spcBef>
              <a:spcAft>
                <a:spcPts val="3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ЛЮБой</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ЛЮБ –</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ЛЮБим – ЛЮБит ЛЮБого,</a:t>
            </a:r>
          </a:p>
          <a:p>
            <a:pPr marL="0" marR="0" lvl="0" indent="0" algn="ctr" defTabSz="914400" rtl="0" eaLnBrk="1" fontAlgn="base" latinLnBrk="0" hangingPunct="1">
              <a:lnSpc>
                <a:spcPts val="1800"/>
              </a:lnSpc>
              <a:spcBef>
                <a:spcPct val="0"/>
              </a:spcBef>
              <a:spcAft>
                <a:spcPts val="300"/>
              </a:spcAft>
              <a:buClrTx/>
              <a:buSzTx/>
              <a:buFontTx/>
              <a:buNone/>
              <a:tabLst/>
            </a:pPr>
            <a:r>
              <a:rPr lang="ru-RU" sz="1600" b="1" dirty="0" smtClean="0">
                <a:latin typeface="Calibri" pitchFamily="34" charset="0"/>
                <a:cs typeface="Arial" pitchFamily="34" charset="0"/>
              </a:rPr>
              <a:t>Мир = Мир, Свет (мир) = Свет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6732240" y="2780928"/>
            <a:ext cx="1440160" cy="323165"/>
          </a:xfrm>
          <a:prstGeom prst="rect">
            <a:avLst/>
          </a:prstGeom>
          <a:solidFill>
            <a:srgbClr val="DFBBDB">
              <a:alpha val="96000"/>
            </a:srgbClr>
          </a:solidFill>
        </p:spPr>
        <p:txBody>
          <a:bodyPr wrap="square" rtlCol="0">
            <a:spAutoFit/>
          </a:bodyPr>
          <a:lstStyle/>
          <a:p>
            <a:r>
              <a:rPr lang="en-US" sz="1500" b="1" dirty="0" smtClean="0"/>
              <a:t>Theocracy</a:t>
            </a:r>
            <a:endParaRPr lang="ru-RU" sz="1500" b="1" dirty="0"/>
          </a:p>
        </p:txBody>
      </p:sp>
      <p:sp>
        <p:nvSpPr>
          <p:cNvPr id="10" name="Прямоугольник 9"/>
          <p:cNvSpPr/>
          <p:nvPr/>
        </p:nvSpPr>
        <p:spPr>
          <a:xfrm>
            <a:off x="0" y="6093296"/>
            <a:ext cx="5508104" cy="764704"/>
          </a:xfrm>
          <a:prstGeom prst="rect">
            <a:avLst/>
          </a:prstGeom>
          <a:solidFill>
            <a:schemeClr val="tx1">
              <a:lumMod val="75000"/>
              <a:lumOff val="25000"/>
              <a:alpha val="96000"/>
            </a:schemeClr>
          </a:solidFill>
          <a:ln>
            <a:solidFill>
              <a:srgbClr val="80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ru-RU" sz="2200" b="1" spc="-100" dirty="0" smtClean="0">
                <a:solidFill>
                  <a:schemeClr val="tx1"/>
                </a:solidFill>
                <a:latin typeface="Georgia" pitchFamily="18" charset="0"/>
              </a:rPr>
              <a:t>«Развитые» страны – с 16 – 18 веков, </a:t>
            </a:r>
          </a:p>
          <a:p>
            <a:pPr algn="ctr">
              <a:lnSpc>
                <a:spcPts val="2200"/>
              </a:lnSpc>
            </a:pPr>
            <a:r>
              <a:rPr lang="ru-RU" sz="2200" b="1" spc="-100" dirty="0" smtClean="0">
                <a:solidFill>
                  <a:schemeClr val="tx1"/>
                </a:solidFill>
                <a:latin typeface="Georgia" pitchFamily="18" charset="0"/>
              </a:rPr>
              <a:t>ныне почти все страны и народы</a:t>
            </a:r>
            <a:endParaRPr lang="ru-RU" sz="2200" b="1" spc="-100" dirty="0">
              <a:solidFill>
                <a:schemeClr val="tx1"/>
              </a:solidFill>
              <a:latin typeface="Georgia" pitchFamily="18" charset="0"/>
            </a:endParaRPr>
          </a:p>
        </p:txBody>
      </p:sp>
      <p:sp>
        <p:nvSpPr>
          <p:cNvPr id="11" name="Прямоугольник 10"/>
          <p:cNvSpPr/>
          <p:nvPr/>
        </p:nvSpPr>
        <p:spPr>
          <a:xfrm>
            <a:off x="6516216" y="0"/>
            <a:ext cx="2627784" cy="4046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ru-RU" sz="2200" b="1" dirty="0" smtClean="0">
                <a:solidFill>
                  <a:srgbClr val="4A206A"/>
                </a:solidFill>
                <a:latin typeface="Georgia" pitchFamily="18" charset="0"/>
              </a:rPr>
              <a:t>Золотой век</a:t>
            </a:r>
            <a:endParaRPr lang="ru-RU" sz="2200" b="1" dirty="0">
              <a:solidFill>
                <a:srgbClr val="4A206A"/>
              </a:solidFill>
              <a:latin typeface="Georgia" pitchFamily="18" charset="0"/>
            </a:endParaRPr>
          </a:p>
        </p:txBody>
      </p:sp>
      <p:sp>
        <p:nvSpPr>
          <p:cNvPr id="12" name="Овал 11"/>
          <p:cNvSpPr/>
          <p:nvPr/>
        </p:nvSpPr>
        <p:spPr>
          <a:xfrm>
            <a:off x="2483768" y="2132856"/>
            <a:ext cx="3960440" cy="1080120"/>
          </a:xfrm>
          <a:prstGeom prst="ellipse">
            <a:avLst/>
          </a:prstGeom>
          <a:solidFill>
            <a:srgbClr val="C88AC1"/>
          </a:solidFill>
          <a:ln>
            <a:solidFill>
              <a:srgbClr val="DFBBDB">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ru-RU" sz="1900" b="1" dirty="0" smtClean="0">
                <a:solidFill>
                  <a:srgbClr val="4A206A"/>
                </a:solidFill>
                <a:latin typeface="Georgia" pitchFamily="18" charset="0"/>
              </a:rPr>
              <a:t>Концепции, принципы, максимы, правила, идеологии</a:t>
            </a:r>
            <a:endParaRPr lang="ru-RU" sz="1900" b="1" dirty="0">
              <a:solidFill>
                <a:srgbClr val="4A206A"/>
              </a:solidFill>
              <a:latin typeface="Georgia" pitchFamily="18" charset="0"/>
            </a:endParaRPr>
          </a:p>
        </p:txBody>
      </p:sp>
      <p:sp>
        <p:nvSpPr>
          <p:cNvPr id="13" name="Прямоугольник 12"/>
          <p:cNvSpPr/>
          <p:nvPr/>
        </p:nvSpPr>
        <p:spPr>
          <a:xfrm>
            <a:off x="0" y="3501008"/>
            <a:ext cx="3635896" cy="1080120"/>
          </a:xfrm>
          <a:prstGeom prst="rect">
            <a:avLst/>
          </a:prstGeom>
          <a:solidFill>
            <a:srgbClr val="DFBBDB">
              <a:alpha val="44000"/>
            </a:srgbClr>
          </a:solidFill>
          <a:ln>
            <a:solidFill>
              <a:srgbClr val="DFBBDB">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spc="-100" dirty="0" smtClean="0">
                <a:solidFill>
                  <a:schemeClr val="tx1"/>
                </a:solidFill>
                <a:latin typeface="Georgia" pitchFamily="18" charset="0"/>
              </a:rPr>
              <a:t>Теократия, монархия, исламские республики,</a:t>
            </a:r>
          </a:p>
          <a:p>
            <a:pPr algn="ctr"/>
            <a:r>
              <a:rPr lang="ru-RU" sz="2200" b="1" spc="-100" dirty="0" smtClean="0">
                <a:solidFill>
                  <a:schemeClr val="tx1"/>
                </a:solidFill>
                <a:latin typeface="Georgia" pitchFamily="18" charset="0"/>
              </a:rPr>
              <a:t>соцстраны</a:t>
            </a:r>
            <a:endParaRPr lang="ru-RU" sz="2200" b="1" spc="-100" dirty="0">
              <a:solidFill>
                <a:schemeClr val="tx1"/>
              </a:solidFill>
              <a:latin typeface="Georgia" pitchFamily="18" charset="0"/>
            </a:endParaRPr>
          </a:p>
        </p:txBody>
      </p:sp>
      <p:sp>
        <p:nvSpPr>
          <p:cNvPr id="14" name="Прямоугольник 13"/>
          <p:cNvSpPr/>
          <p:nvPr/>
        </p:nvSpPr>
        <p:spPr>
          <a:xfrm>
            <a:off x="2555776" y="0"/>
            <a:ext cx="1944216" cy="10527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Божественная мудрость и </a:t>
            </a:r>
            <a:r>
              <a:rPr lang="ru-RU" sz="2000" b="1" dirty="0" smtClean="0">
                <a:solidFill>
                  <a:schemeClr val="tx1"/>
                </a:solidFill>
              </a:rPr>
              <a:t>любовь</a:t>
            </a:r>
            <a:endParaRPr lang="ru-RU" sz="2000" b="1" dirty="0">
              <a:solidFill>
                <a:schemeClr val="tx1"/>
              </a:solidFill>
            </a:endParaRPr>
          </a:p>
        </p:txBody>
      </p:sp>
      <p:sp>
        <p:nvSpPr>
          <p:cNvPr id="15" name="Прямоугольник 14"/>
          <p:cNvSpPr/>
          <p:nvPr/>
        </p:nvSpPr>
        <p:spPr>
          <a:xfrm>
            <a:off x="3491880" y="4581128"/>
            <a:ext cx="2016224" cy="648072"/>
          </a:xfrm>
          <a:prstGeom prst="rect">
            <a:avLst/>
          </a:prstGeom>
          <a:solidFill>
            <a:srgbClr val="B80000">
              <a:alpha val="77000"/>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tx1"/>
                </a:solidFill>
                <a:latin typeface="Georgia" pitchFamily="18" charset="0"/>
              </a:rPr>
              <a:t>Деньги</a:t>
            </a:r>
            <a:endParaRPr lang="ru-RU" sz="2200" b="1" dirty="0">
              <a:solidFill>
                <a:schemeClr val="tx1"/>
              </a:solidFill>
              <a:latin typeface="Georgia" pitchFamily="18" charset="0"/>
            </a:endParaRPr>
          </a:p>
        </p:txBody>
      </p:sp>
      <p:sp>
        <p:nvSpPr>
          <p:cNvPr id="16" name="Text Box 2"/>
          <p:cNvSpPr txBox="1">
            <a:spLocks noChangeArrowheads="1"/>
          </p:cNvSpPr>
          <p:nvPr/>
        </p:nvSpPr>
        <p:spPr bwMode="auto">
          <a:xfrm>
            <a:off x="5580112" y="5921896"/>
            <a:ext cx="3563888" cy="9361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1800"/>
              </a:lnSpc>
              <a:spcBef>
                <a:spcPct val="0"/>
              </a:spcBef>
              <a:spcAft>
                <a:spcPts val="3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ДРУГой</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  - «волк» или «овца»</a:t>
            </a:r>
            <a:endParaRPr kumimoji="0" lang="en-U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ts val="1800"/>
              </a:lnSpc>
              <a:spcBef>
                <a:spcPct val="0"/>
              </a:spcBef>
              <a:spcAft>
                <a:spcPts val="3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ЛЮБой</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Calibri" pitchFamily="34" charset="0"/>
                <a:cs typeface="Arial" pitchFamily="34" charset="0"/>
              </a:rPr>
              <a:t>конкурент,</a:t>
            </a:r>
          </a:p>
          <a:p>
            <a:pPr marL="0" marR="0" lvl="0" indent="0" algn="ctr" defTabSz="914400" rtl="0" eaLnBrk="1" fontAlgn="base" latinLnBrk="0" hangingPunct="1">
              <a:lnSpc>
                <a:spcPts val="1800"/>
              </a:lnSpc>
              <a:spcBef>
                <a:spcPct val="0"/>
              </a:spcBef>
              <a:spcAft>
                <a:spcPts val="300"/>
              </a:spcAft>
              <a:buClrTx/>
              <a:buSzTx/>
              <a:buFontTx/>
              <a:buNone/>
              <a:tabLst/>
            </a:pPr>
            <a:r>
              <a:rPr lang="ru-RU" sz="1600" b="1" dirty="0" smtClean="0">
                <a:latin typeface="Calibri" pitchFamily="34" charset="0"/>
                <a:cs typeface="Arial" pitchFamily="34" charset="0"/>
              </a:rPr>
              <a:t>Мир = Война, Свет (мир) = тьма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Прямоугольник 2"/>
          <p:cNvSpPr>
            <a:spLocks noChangeArrowheads="1"/>
          </p:cNvSpPr>
          <p:nvPr/>
        </p:nvSpPr>
        <p:spPr bwMode="auto">
          <a:xfrm>
            <a:off x="395536" y="764704"/>
            <a:ext cx="8496944" cy="5632311"/>
          </a:xfrm>
          <a:prstGeom prst="rect">
            <a:avLst/>
          </a:prstGeom>
          <a:noFill/>
          <a:ln w="9525">
            <a:noFill/>
            <a:miter lim="800000"/>
            <a:headEnd/>
            <a:tailEnd/>
          </a:ln>
        </p:spPr>
        <p:txBody>
          <a:bodyPr wrap="square">
            <a:spAutoFit/>
          </a:bodyPr>
          <a:lstStyle/>
          <a:p>
            <a:pPr>
              <a:spcBef>
                <a:spcPts val="600"/>
              </a:spcBef>
              <a:spcAft>
                <a:spcPts val="600"/>
              </a:spcAft>
            </a:pPr>
            <a:r>
              <a:rPr lang="ru-RU" sz="2000" dirty="0">
                <a:latin typeface="Georgia" pitchFamily="18" charset="0"/>
              </a:rPr>
              <a:t>С большой долей вероятности можно предположить, что эта специфика является не только и даже не столько следствием природно-климатических условий, сколько результатом (а возможно и путём, способом) сохранения неких </a:t>
            </a:r>
            <a:r>
              <a:rPr lang="ru-RU" sz="2000" b="1" dirty="0">
                <a:latin typeface="Georgia" pitchFamily="18" charset="0"/>
              </a:rPr>
              <a:t>исконных</a:t>
            </a:r>
            <a:r>
              <a:rPr lang="ru-RU" sz="2000" dirty="0">
                <a:latin typeface="Georgia" pitchFamily="18" charset="0"/>
              </a:rPr>
              <a:t>, древних качеств, которые в условиях эволюции русского народа в специфических, в том числе природных условиях, </a:t>
            </a:r>
            <a:r>
              <a:rPr lang="ru-RU" sz="2000" b="1" dirty="0">
                <a:latin typeface="Georgia" pitchFamily="18" charset="0"/>
              </a:rPr>
              <a:t>претерпели гораздо меньшие изменения чем у других индоевропейских народ</a:t>
            </a:r>
            <a:r>
              <a:rPr lang="ru-RU" sz="2000" dirty="0">
                <a:latin typeface="Georgia" pitchFamily="18" charset="0"/>
              </a:rPr>
              <a:t>ов. </a:t>
            </a:r>
            <a:endParaRPr lang="ru-RU" sz="2000" dirty="0" smtClean="0">
              <a:latin typeface="Georgia" pitchFamily="18" charset="0"/>
            </a:endParaRPr>
          </a:p>
          <a:p>
            <a:pPr>
              <a:spcBef>
                <a:spcPts val="600"/>
              </a:spcBef>
              <a:spcAft>
                <a:spcPts val="600"/>
              </a:spcAft>
            </a:pPr>
            <a:r>
              <a:rPr lang="ru-RU" sz="2000" dirty="0" smtClean="0">
                <a:latin typeface="Georgia" pitchFamily="18" charset="0"/>
              </a:rPr>
              <a:t>Речь </a:t>
            </a:r>
            <a:r>
              <a:rPr lang="ru-RU" sz="2000" dirty="0">
                <a:latin typeface="Georgia" pitchFamily="18" charset="0"/>
              </a:rPr>
              <a:t>идет о языке и мифологии, в первую очередь, о тех ценностных установках, которые заложены в самом языке и существуют в «</a:t>
            </a:r>
            <a:r>
              <a:rPr lang="ru-RU" sz="2000" dirty="0" err="1">
                <a:latin typeface="Georgia" pitchFamily="18" charset="0"/>
              </a:rPr>
              <a:t>архетипическом</a:t>
            </a:r>
            <a:r>
              <a:rPr lang="ru-RU" sz="2000" dirty="0">
                <a:latin typeface="Georgia" pitchFamily="18" charset="0"/>
              </a:rPr>
              <a:t> пространстве», о системе понятий, отсутствующих в других, по крайней мере европейских языках («правда» и «истина», «совесть», «лад</a:t>
            </a:r>
            <a:r>
              <a:rPr lang="ru-RU" sz="2000" dirty="0" smtClean="0">
                <a:latin typeface="Georgia" pitchFamily="18" charset="0"/>
              </a:rPr>
              <a:t>»).</a:t>
            </a:r>
          </a:p>
          <a:p>
            <a:pPr>
              <a:spcBef>
                <a:spcPts val="600"/>
              </a:spcBef>
              <a:spcAft>
                <a:spcPts val="600"/>
              </a:spcAft>
            </a:pPr>
            <a:r>
              <a:rPr lang="ru-RU" sz="2000" dirty="0" smtClean="0">
                <a:latin typeface="Georgia" pitchFamily="18" charset="0"/>
              </a:rPr>
              <a:t> </a:t>
            </a:r>
            <a:r>
              <a:rPr lang="ru-RU" sz="2000" dirty="0">
                <a:latin typeface="Georgia" pitchFamily="18" charset="0"/>
              </a:rPr>
              <a:t>Это примат Божественного начала, примат духовного над материальным, это особое отношение к правде, справедливости, праведности, к управлению «по правде»,  примат иррационального над рациональным («авось», «небось», «как-нибудь», «</a:t>
            </a:r>
            <a:r>
              <a:rPr lang="ru-RU" sz="2000" dirty="0" err="1">
                <a:latin typeface="Georgia" pitchFamily="18" charset="0"/>
              </a:rPr>
              <a:t>Иван-Дурак</a:t>
            </a:r>
            <a:r>
              <a:rPr lang="ru-RU" sz="2000" dirty="0">
                <a:latin typeface="Georgia" pitchFamily="18" charset="0"/>
              </a:rPr>
              <a:t>») в контексте построения отношений в материальном мире</a:t>
            </a:r>
          </a:p>
        </p:txBody>
      </p:sp>
      <p:sp>
        <p:nvSpPr>
          <p:cNvPr id="4" name="Заголовок 1"/>
          <p:cNvSpPr>
            <a:spLocks noGrp="1"/>
          </p:cNvSpPr>
          <p:nvPr>
            <p:ph type="title"/>
          </p:nvPr>
        </p:nvSpPr>
        <p:spPr>
          <a:xfrm>
            <a:off x="250825" y="1"/>
            <a:ext cx="8686800" cy="620688"/>
          </a:xfrm>
        </p:spPr>
        <p:txBody>
          <a:bodyPr/>
          <a:lstStyle/>
          <a:p>
            <a:pPr algn="ctr" eaLnBrk="1" hangingPunct="1">
              <a:defRPr/>
            </a:pPr>
            <a:r>
              <a:rPr lang="ru-RU" sz="2600" b="1" dirty="0" smtClean="0"/>
              <a:t>Отличительные черты российской цивилизации</a:t>
            </a:r>
            <a:endParaRPr lang="ru-RU" sz="2600" b="1" dirty="0"/>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60</a:t>
            </a:fld>
            <a:endParaRPr lang="ru-R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
          <p:cNvSpPr>
            <a:spLocks noChangeArrowheads="1"/>
          </p:cNvSpPr>
          <p:nvPr/>
        </p:nvSpPr>
        <p:spPr bwMode="auto">
          <a:xfrm>
            <a:off x="395536" y="1268760"/>
            <a:ext cx="8353425" cy="4401205"/>
          </a:xfrm>
          <a:prstGeom prst="rect">
            <a:avLst/>
          </a:prstGeom>
          <a:noFill/>
          <a:ln w="9525">
            <a:noFill/>
            <a:miter lim="800000"/>
            <a:headEnd/>
            <a:tailEnd/>
          </a:ln>
        </p:spPr>
        <p:txBody>
          <a:bodyPr anchor="ctr">
            <a:spAutoFit/>
          </a:bodyPr>
          <a:lstStyle/>
          <a:p>
            <a:r>
              <a:rPr lang="ru-RU" sz="2800" dirty="0">
                <a:latin typeface="Times New Roman" pitchFamily="18" charset="0"/>
                <a:ea typeface="Calibri" pitchFamily="34" charset="0"/>
                <a:cs typeface="Times New Roman" pitchFamily="18" charset="0"/>
              </a:rPr>
              <a:t>Не претендуя на полноту исследования, тем не менее, можно на основе анализа этих и многих других афористичных формул выделить такие качества, черты русского народа, как </a:t>
            </a:r>
            <a:r>
              <a:rPr lang="ru-RU" sz="2800" b="1" dirty="0">
                <a:latin typeface="Times New Roman" pitchFamily="18" charset="0"/>
                <a:ea typeface="Calibri" pitchFamily="34" charset="0"/>
                <a:cs typeface="Times New Roman" pitchFamily="18" charset="0"/>
              </a:rPr>
              <a:t>приоритет духовных ценностей</a:t>
            </a:r>
            <a:r>
              <a:rPr lang="ru-RU" sz="2800" dirty="0">
                <a:latin typeface="Times New Roman" pitchFamily="18" charset="0"/>
                <a:ea typeface="Calibri" pitchFamily="34" charset="0"/>
                <a:cs typeface="Times New Roman" pitchFamily="18" charset="0"/>
              </a:rPr>
              <a:t>, </a:t>
            </a:r>
            <a:r>
              <a:rPr lang="ru-RU" sz="2800" b="1" dirty="0">
                <a:latin typeface="Times New Roman" pitchFamily="18" charset="0"/>
                <a:ea typeface="Calibri" pitchFamily="34" charset="0"/>
                <a:cs typeface="Times New Roman" pitchFamily="18" charset="0"/>
              </a:rPr>
              <a:t>вера в Бога</a:t>
            </a:r>
            <a:r>
              <a:rPr lang="ru-RU" sz="2800" dirty="0">
                <a:latin typeface="Times New Roman" pitchFamily="18" charset="0"/>
                <a:ea typeface="Calibri" pitchFamily="34" charset="0"/>
                <a:cs typeface="Times New Roman" pitchFamily="18" charset="0"/>
              </a:rPr>
              <a:t> и связанная с этим </a:t>
            </a:r>
            <a:r>
              <a:rPr lang="ru-RU" sz="2800" b="1" dirty="0">
                <a:latin typeface="Times New Roman" pitchFamily="18" charset="0"/>
                <a:ea typeface="Calibri" pitchFamily="34" charset="0"/>
                <a:cs typeface="Times New Roman" pitchFamily="18" charset="0"/>
              </a:rPr>
              <a:t>некоторая иррациональность</a:t>
            </a:r>
            <a:r>
              <a:rPr lang="ru-RU" sz="2800" dirty="0">
                <a:latin typeface="Times New Roman" pitchFamily="18" charset="0"/>
                <a:ea typeface="Calibri" pitchFamily="34" charset="0"/>
                <a:cs typeface="Times New Roman" pitchFamily="18" charset="0"/>
              </a:rPr>
              <a:t> (с точки зрения решений и отношений в плане материального бытия), </a:t>
            </a:r>
            <a:r>
              <a:rPr lang="ru-RU" sz="2800" b="1" dirty="0">
                <a:latin typeface="Times New Roman" pitchFamily="18" charset="0"/>
                <a:ea typeface="Calibri" pitchFamily="34" charset="0"/>
                <a:cs typeface="Times New Roman" pitchFamily="18" charset="0"/>
              </a:rPr>
              <a:t>тяга к правде и справедливости, совестливость, стойкость</a:t>
            </a:r>
            <a:r>
              <a:rPr lang="ru-RU" sz="2800" dirty="0">
                <a:latin typeface="Times New Roman" pitchFamily="18" charset="0"/>
                <a:ea typeface="Calibri" pitchFamily="34" charset="0"/>
                <a:cs typeface="Times New Roman" pitchFamily="18" charset="0"/>
              </a:rPr>
              <a:t> и обладание очень интересным языком</a:t>
            </a:r>
            <a:r>
              <a:rPr lang="ru-RU" sz="2400" dirty="0">
                <a:latin typeface="Times New Roman" pitchFamily="18" charset="0"/>
                <a:ea typeface="Calibri" pitchFamily="34" charset="0"/>
                <a:cs typeface="Times New Roman" pitchFamily="18" charset="0"/>
              </a:rPr>
              <a:t>.</a:t>
            </a:r>
            <a:endParaRPr lang="ru-RU" sz="2400" dirty="0">
              <a:latin typeface="Franklin Gothic Book" pitchFamily="34" charset="0"/>
              <a:ea typeface="Calibri" pitchFamily="34" charset="0"/>
              <a:cs typeface="Times New Roman" pitchFamily="18" charset="0"/>
            </a:endParaRPr>
          </a:p>
        </p:txBody>
      </p:sp>
      <p:sp>
        <p:nvSpPr>
          <p:cNvPr id="4" name="Заголовок 1"/>
          <p:cNvSpPr>
            <a:spLocks noGrp="1"/>
          </p:cNvSpPr>
          <p:nvPr>
            <p:ph type="title"/>
          </p:nvPr>
        </p:nvSpPr>
        <p:spPr>
          <a:xfrm>
            <a:off x="457200" y="228600"/>
            <a:ext cx="8229600" cy="680120"/>
          </a:xfrm>
        </p:spPr>
        <p:txBody>
          <a:bodyPr/>
          <a:lstStyle/>
          <a:p>
            <a:pPr algn="ctr" eaLnBrk="1" hangingPunct="1">
              <a:defRPr/>
            </a:pPr>
            <a:r>
              <a:rPr lang="ru-RU" sz="2600" b="1" dirty="0" smtClean="0"/>
              <a:t>Отличительные черты российской цивилизации</a:t>
            </a:r>
            <a:endParaRPr lang="ru-RU" sz="2600" b="1" dirty="0"/>
          </a:p>
        </p:txBody>
      </p:sp>
      <p:sp>
        <p:nvSpPr>
          <p:cNvPr id="5" name="Номер слайда 4"/>
          <p:cNvSpPr>
            <a:spLocks noGrp="1"/>
          </p:cNvSpPr>
          <p:nvPr>
            <p:ph type="sldNum" sz="quarter" idx="12"/>
          </p:nvPr>
        </p:nvSpPr>
        <p:spPr/>
        <p:txBody>
          <a:bodyPr/>
          <a:lstStyle/>
          <a:p>
            <a:pPr>
              <a:defRPr/>
            </a:pPr>
            <a:fld id="{3F6AE5E0-8F64-4078-A541-AF999ED24244}" type="slidenum">
              <a:rPr lang="ru-RU" smtClean="0"/>
              <a:pPr>
                <a:defRPr/>
              </a:pPr>
              <a:t>61</a:t>
            </a:fld>
            <a:endParaRPr lang="ru-RU"/>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752128"/>
          </a:xfrm>
        </p:spPr>
        <p:txBody>
          <a:bodyPr/>
          <a:lstStyle/>
          <a:p>
            <a:pPr algn="ctr"/>
            <a:r>
              <a:rPr lang="ru-RU" b="1" dirty="0" smtClean="0"/>
              <a:t>Национальная идея</a:t>
            </a:r>
            <a:r>
              <a:rPr lang="en-US" b="1" dirty="0" smtClean="0"/>
              <a:t> </a:t>
            </a:r>
            <a:r>
              <a:rPr lang="ru-RU" b="1" dirty="0" smtClean="0"/>
              <a:t>России </a:t>
            </a:r>
            <a:r>
              <a:rPr lang="en-US" b="1" dirty="0" smtClean="0"/>
              <a:t>vs. ….</a:t>
            </a:r>
            <a:endParaRPr lang="ru-RU" b="1"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62</a:t>
            </a:fld>
            <a:endParaRPr lang="ru-RU"/>
          </a:p>
        </p:txBody>
      </p:sp>
      <p:sp>
        <p:nvSpPr>
          <p:cNvPr id="78849" name="Rectangle 1"/>
          <p:cNvSpPr>
            <a:spLocks noChangeArrowheads="1"/>
          </p:cNvSpPr>
          <p:nvPr/>
        </p:nvSpPr>
        <p:spPr bwMode="auto">
          <a:xfrm>
            <a:off x="395536" y="1556792"/>
            <a:ext cx="8208912"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Таким образом, нам нет необходимости апеллировать к библейским </a:t>
            </a:r>
            <a:r>
              <a:rPr kumimoji="0" lang="ru-RU" sz="25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истинам</a:t>
            </a:r>
            <a:r>
              <a:rPr kumimoji="0" lang="ru-RU" sz="25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программам, заложенным </a:t>
            </a:r>
            <a:r>
              <a:rPr kumimoji="0" lang="ru-RU" sz="25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ветхозаветными мудрецами</a:t>
            </a:r>
            <a:r>
              <a:rPr kumimoji="0" lang="ru-RU" sz="25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попытках проектирования и выстраивания своего будущего. Мы (в принципе) можем делать это наперекор библейским программам, если мы считаем их противоречащим нашим целям (другое дело </a:t>
            </a:r>
            <a:r>
              <a:rPr kumimoji="0" lang="ru-RU" sz="25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можем ли мы это сделать именно сегодня и с успехом? </a:t>
            </a:r>
            <a:r>
              <a:rPr kumimoji="0" lang="ru-RU" sz="25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уже вопрос отчасти политического уровня, но над этим необходимо работать).</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63</a:t>
            </a:fld>
            <a:endParaRPr lang="ru-RU"/>
          </a:p>
        </p:txBody>
      </p:sp>
      <p:pic>
        <p:nvPicPr>
          <p:cNvPr id="1027" name="Picture 3"/>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sp>
        <p:nvSpPr>
          <p:cNvPr id="4" name="Номер слайда 3"/>
          <p:cNvSpPr>
            <a:spLocks noGrp="1"/>
          </p:cNvSpPr>
          <p:nvPr>
            <p:ph type="sldNum" sz="quarter" idx="12"/>
          </p:nvPr>
        </p:nvSpPr>
        <p:spPr/>
        <p:txBody>
          <a:bodyPr/>
          <a:lstStyle/>
          <a:p>
            <a:pPr>
              <a:defRPr/>
            </a:pPr>
            <a:fld id="{3F6AE5E0-8F64-4078-A541-AF999ED24244}" type="slidenum">
              <a:rPr lang="ru-RU" smtClean="0"/>
              <a:pPr>
                <a:defRPr/>
              </a:pPr>
              <a:t>64</a:t>
            </a:fld>
            <a:endParaRPr lang="ru-RU"/>
          </a:p>
        </p:txBody>
      </p:sp>
      <p:graphicFrame>
        <p:nvGraphicFramePr>
          <p:cNvPr id="3" name="Таблица 2"/>
          <p:cNvGraphicFramePr>
            <a:graphicFrameLocks noGrp="1"/>
          </p:cNvGraphicFramePr>
          <p:nvPr/>
        </p:nvGraphicFramePr>
        <p:xfrm>
          <a:off x="0" y="-31750"/>
          <a:ext cx="9144000" cy="7178676"/>
        </p:xfrm>
        <a:graphic>
          <a:graphicData uri="http://schemas.openxmlformats.org/drawingml/2006/table">
            <a:tbl>
              <a:tblPr/>
              <a:tblGrid>
                <a:gridCol w="971600"/>
                <a:gridCol w="1224136"/>
                <a:gridCol w="2304256"/>
                <a:gridCol w="1584176"/>
                <a:gridCol w="2061295"/>
                <a:gridCol w="998537"/>
              </a:tblGrid>
              <a:tr h="244475">
                <a:tc rowSpan="2">
                  <a:txBody>
                    <a:bodyPr/>
                    <a:lstStyle/>
                    <a:p>
                      <a:pPr marL="0" marR="0" lvl="0" indent="20638" algn="ctr" defTabSz="914400" rtl="0" eaLnBrk="1" fontAlgn="base" latinLnBrk="0" hangingPunct="1">
                        <a:lnSpc>
                          <a:spcPts val="12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0638"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Уровни Бытия</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B"/>
                    </a:solidFill>
                  </a:tcPr>
                </a:tc>
                <a:tc rowSpan="2">
                  <a:txBody>
                    <a:bodyPr/>
                    <a:lstStyle/>
                    <a:p>
                      <a:pPr marL="0" marR="0" lvl="0" indent="20638" algn="ctr" defTabSz="914400" rtl="0" eaLnBrk="1" fontAlgn="base" latinLnBrk="0" hangingPunct="1">
                        <a:lnSpc>
                          <a:spcPts val="13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20638" algn="ctr" defTabSz="914400" rtl="0" eaLnBrk="1" fontAlgn="base" latinLnBrk="0" hangingPunct="1">
                        <a:lnSpc>
                          <a:spcPts val="13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Уровни и факторы устойчивости</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BD"/>
                    </a:solidFill>
                  </a:tcPr>
                </a:tc>
                <a:tc rowSpan="2">
                  <a:txBody>
                    <a:bodyPr/>
                    <a:lstStyle/>
                    <a:p>
                      <a:pPr marL="0" marR="0" lvl="0" indent="20638" algn="ctr" defTabSz="914400" rtl="0" eaLnBrk="1" fontAlgn="base" latinLnBrk="0" hangingPunct="1">
                        <a:lnSpc>
                          <a:spcPts val="12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20638"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Внешние</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BC96"/>
                    </a:solidFill>
                  </a:tcPr>
                </a:tc>
                <a:tc gridSpan="3">
                  <a:txBody>
                    <a:bodyPr/>
                    <a:lstStyle/>
                    <a:p>
                      <a:pPr marL="0" marR="0" lvl="0" indent="20638"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Внутренние свойства</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1D99B"/>
                    </a:solidFill>
                  </a:tcPr>
                </a:tc>
                <a:tc hMerge="1">
                  <a:txBody>
                    <a:bodyPr/>
                    <a:lstStyle/>
                    <a:p>
                      <a:endParaRPr lang="ru-RU"/>
                    </a:p>
                  </a:txBody>
                  <a:tcPr/>
                </a:tc>
                <a:tc hMerge="1">
                  <a:txBody>
                    <a:bodyPr/>
                    <a:lstStyle/>
                    <a:p>
                      <a:endParaRPr lang="ru-RU"/>
                    </a:p>
                  </a:txBody>
                  <a:tcPr/>
                </a:tc>
              </a:tr>
              <a:tr h="73501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20638"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Наведенные внешними воздействиями</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CBA9"/>
                    </a:solidFill>
                  </a:tcPr>
                </a:tc>
                <a:tc>
                  <a:txBody>
                    <a:bodyPr/>
                    <a:lstStyle/>
                    <a:p>
                      <a:pPr marL="0" marR="0" lvl="0" indent="20638"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Имманентные</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20638"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(как ценностный идеал) - УСТОЙЧИВОСТЬ</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CE292"/>
                    </a:solidFill>
                  </a:tcPr>
                </a:tc>
                <a:tc>
                  <a:txBody>
                    <a:bodyPr/>
                    <a:lstStyle/>
                    <a:p>
                      <a:pPr marL="0" marR="0" lvl="0" indent="20638" algn="ctr"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Отклонение от имманентных свойств</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F49E"/>
                    </a:solidFill>
                  </a:tcPr>
                </a:tc>
              </a:tr>
              <a:tr h="773113">
                <a:tc rowSpan="6">
                  <a:txBody>
                    <a:bodyPr/>
                    <a:lstStyle/>
                    <a:p>
                      <a:pPr marL="0" marR="0" lvl="0" indent="20638" algn="l" defTabSz="914400" rtl="0" eaLnBrk="1" fontAlgn="base" latinLnBrk="0" hangingPunct="1">
                        <a:lnSpc>
                          <a:spcPts val="14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400"/>
                        </a:lnSpc>
                        <a:spcBef>
                          <a:spcPct val="0"/>
                        </a:spcBef>
                        <a:spcAft>
                          <a:spcPct val="0"/>
                        </a:spcAft>
                        <a:buClrTx/>
                        <a:buSzTx/>
                        <a:buFontTx/>
                        <a:buNone/>
                        <a:tabLst/>
                      </a:pPr>
                      <a:r>
                        <a:rPr kumimoji="0" lang="ru-RU" sz="1400" b="1" i="0" u="none" strike="noStrike" cap="none" normalizeH="0" baseline="0" dirty="0" smtClean="0">
                          <a:ln>
                            <a:noFill/>
                          </a:ln>
                          <a:solidFill>
                            <a:srgbClr val="512373"/>
                          </a:solidFill>
                          <a:effectLst/>
                          <a:latin typeface="Times New Roman" pitchFamily="18" charset="0"/>
                          <a:ea typeface="Calibri" pitchFamily="34" charset="0"/>
                          <a:cs typeface="Times New Roman" pitchFamily="18" charset="0"/>
                        </a:rPr>
                        <a:t>Дух</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400"/>
                        </a:lnSpc>
                        <a:spcBef>
                          <a:spcPct val="0"/>
                        </a:spcBef>
                        <a:spcAft>
                          <a:spcPct val="0"/>
                        </a:spcAft>
                        <a:buClrTx/>
                        <a:buSzTx/>
                        <a:buFontTx/>
                        <a:buNone/>
                        <a:tabLst/>
                      </a:pPr>
                      <a:r>
                        <a:rPr kumimoji="0" lang="ru-RU" sz="1400" b="1" i="0" u="none" strike="noStrike" cap="none" normalizeH="0" baseline="0" dirty="0" smtClean="0">
                          <a:ln>
                            <a:noFill/>
                          </a:ln>
                          <a:solidFill>
                            <a:srgbClr val="2F1773"/>
                          </a:solidFill>
                          <a:effectLst/>
                          <a:latin typeface="Times New Roman" pitchFamily="18" charset="0"/>
                          <a:ea typeface="Calibri" pitchFamily="34" charset="0"/>
                          <a:cs typeface="Times New Roman" pitchFamily="18" charset="0"/>
                        </a:rPr>
                        <a:t>Сознание</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400"/>
                        </a:lnSpc>
                        <a:spcBef>
                          <a:spcPct val="0"/>
                        </a:spcBef>
                        <a:spcAft>
                          <a:spcPct val="0"/>
                        </a:spcAft>
                        <a:buClrTx/>
                        <a:buSzTx/>
                        <a:buFontTx/>
                        <a:buNone/>
                        <a:tabLst/>
                      </a:pPr>
                      <a:r>
                        <a:rPr kumimoji="0" lang="ru-RU" sz="1400" b="1" i="0" u="none" strike="noStrike" cap="none" normalizeH="0" baseline="0" dirty="0" smtClean="0">
                          <a:ln>
                            <a:noFill/>
                          </a:ln>
                          <a:solidFill>
                            <a:srgbClr val="1E17A5"/>
                          </a:solidFill>
                          <a:effectLst/>
                          <a:latin typeface="Times New Roman" pitchFamily="18" charset="0"/>
                          <a:ea typeface="Calibri" pitchFamily="34" charset="0"/>
                          <a:cs typeface="Times New Roman" pitchFamily="18" charset="0"/>
                        </a:rPr>
                        <a:t>Разум</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400"/>
                        </a:lnSpc>
                        <a:spcBef>
                          <a:spcPct val="0"/>
                        </a:spcBef>
                        <a:spcAft>
                          <a:spcPct val="0"/>
                        </a:spcAft>
                        <a:buClrTx/>
                        <a:buSzTx/>
                        <a:buFontTx/>
                        <a:buNone/>
                        <a:tabLst/>
                      </a:pPr>
                      <a:r>
                        <a:rPr kumimoji="0" lang="ru-RU" sz="1400" b="1" i="0" u="none" strike="noStrike" cap="none" normalizeH="0" baseline="0" dirty="0" err="1" smtClean="0">
                          <a:ln>
                            <a:noFill/>
                          </a:ln>
                          <a:solidFill>
                            <a:srgbClr val="3427E1"/>
                          </a:solidFill>
                          <a:effectLst/>
                          <a:latin typeface="Times New Roman" pitchFamily="18" charset="0"/>
                          <a:ea typeface="Calibri" pitchFamily="34" charset="0"/>
                          <a:cs typeface="Times New Roman" pitchFamily="18" charset="0"/>
                        </a:rPr>
                        <a:t>Интел-лект</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400"/>
                        </a:lnSpc>
                        <a:spcBef>
                          <a:spcPct val="0"/>
                        </a:spcBef>
                        <a:spcAft>
                          <a:spcPct val="0"/>
                        </a:spcAft>
                        <a:buClrTx/>
                        <a:buSzTx/>
                        <a:buFontTx/>
                        <a:buNone/>
                        <a:tabLst/>
                      </a:pPr>
                      <a:r>
                        <a:rPr kumimoji="0" lang="ru-RU" sz="1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Воля</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B"/>
                    </a:solidFill>
                  </a:tcPr>
                </a:tc>
                <a:tc>
                  <a:txBody>
                    <a:bodyPr/>
                    <a:lstStyle/>
                    <a:p>
                      <a:pPr marL="0" marR="0" lvl="0" indent="20638" algn="l" defTabSz="914400" rtl="0" eaLnBrk="1" fontAlgn="base" latinLnBrk="0" hangingPunct="1">
                        <a:lnSpc>
                          <a:spcPts val="1400"/>
                        </a:lnSpc>
                        <a:spcBef>
                          <a:spcPts val="600"/>
                        </a:spcBef>
                        <a:spcAft>
                          <a:spcPct val="0"/>
                        </a:spcAft>
                        <a:buClrTx/>
                        <a:buSzTx/>
                        <a:buFontTx/>
                        <a:buNone/>
                        <a:tabLst/>
                      </a:pPr>
                      <a:r>
                        <a:rPr kumimoji="0" lang="ru-RU" sz="1400" b="1" i="0" u="none" strike="noStrike" cap="none" normalizeH="0" baseline="0" dirty="0" smtClean="0">
                          <a:ln>
                            <a:noFill/>
                          </a:ln>
                          <a:solidFill>
                            <a:srgbClr val="4F2270"/>
                          </a:solidFill>
                          <a:effectLst/>
                          <a:latin typeface="Times New Roman" pitchFamily="18" charset="0"/>
                          <a:ea typeface="Calibri" pitchFamily="34" charset="0"/>
                          <a:cs typeface="Times New Roman" pitchFamily="18" charset="0"/>
                        </a:rPr>
                        <a:t>Власть «невидимая»</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BD"/>
                    </a:solidFill>
                  </a:tcPr>
                </a:tc>
                <a:tc>
                  <a:txBody>
                    <a:bodyPr/>
                    <a:lstStyle/>
                    <a:p>
                      <a:pPr marL="0" marR="0" lvl="0" indent="20638" algn="l"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В рамках Божьего попущения (активная, «субъектная» роль</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BC96"/>
                    </a:solidFill>
                  </a:tcPr>
                </a:tc>
                <a:tc>
                  <a:txBody>
                    <a:bodyPr/>
                    <a:lstStyle/>
                    <a:p>
                      <a:pPr marL="0" marR="0" lvl="0" indent="20638" algn="l"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В рамках Божьего попущения (в основном, в качестве объекта)</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CBA9"/>
                    </a:solidFill>
                  </a:tcPr>
                </a:tc>
                <a:tc>
                  <a:txBody>
                    <a:bodyPr/>
                    <a:lstStyle/>
                    <a:p>
                      <a:pPr marL="0" marR="0" lvl="0" indent="20638" algn="l" defTabSz="914400" rtl="0" eaLnBrk="1" fontAlgn="base" latinLnBrk="0" hangingPunct="1">
                        <a:lnSpc>
                          <a:spcPts val="11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В согласии с Богом, Всевышним</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CE292"/>
                    </a:solidFill>
                  </a:tcPr>
                </a:tc>
                <a:tc>
                  <a:txBody>
                    <a:bodyPr/>
                    <a:lstStyle/>
                    <a:p>
                      <a:pPr marL="0" marR="0" lvl="0" indent="20638" algn="ctr" defTabSz="914400" rtl="0" eaLnBrk="1" fontAlgn="base" latinLnBrk="0" hangingPunct="1">
                        <a:lnSpc>
                          <a:spcPts val="11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20638" algn="ctr"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Нет ни понимания, ни представления</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F49E"/>
                    </a:solidFill>
                  </a:tcPr>
                </a:tc>
              </a:tr>
              <a:tr h="490538">
                <a:tc vMerge="1">
                  <a:txBody>
                    <a:bodyPr/>
                    <a:lstStyle/>
                    <a:p>
                      <a:endParaRPr lang="ru-RU"/>
                    </a:p>
                  </a:txBody>
                  <a:tcPr/>
                </a:tc>
                <a:tc>
                  <a:txBody>
                    <a:bodyPr/>
                    <a:lstStyle/>
                    <a:p>
                      <a:pPr marL="0" marR="0" lvl="0" indent="20638" algn="l" defTabSz="914400" rtl="0" eaLnBrk="1" fontAlgn="base" latinLnBrk="0" hangingPunct="1">
                        <a:lnSpc>
                          <a:spcPts val="1400"/>
                        </a:lnSpc>
                        <a:spcBef>
                          <a:spcPct val="0"/>
                        </a:spcBef>
                        <a:spcAft>
                          <a:spcPct val="0"/>
                        </a:spcAft>
                        <a:buClrTx/>
                        <a:buSzTx/>
                        <a:buFontTx/>
                        <a:buNone/>
                        <a:tabLst/>
                      </a:pPr>
                      <a:r>
                        <a:rPr kumimoji="0" lang="ru-RU" sz="1400" b="1" i="0" u="none" strike="noStrike" cap="none" normalizeH="0" baseline="0" dirty="0" smtClean="0">
                          <a:ln>
                            <a:noFill/>
                          </a:ln>
                          <a:solidFill>
                            <a:srgbClr val="2F1773"/>
                          </a:solidFill>
                          <a:effectLst/>
                          <a:latin typeface="Times New Roman" pitchFamily="18" charset="0"/>
                          <a:ea typeface="Calibri" pitchFamily="34" charset="0"/>
                          <a:cs typeface="Times New Roman" pitchFamily="18" charset="0"/>
                        </a:rPr>
                        <a:t>Концептуаль-ный</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BD"/>
                    </a:solidFill>
                  </a:tcPr>
                </a:tc>
                <a:tc>
                  <a:txBody>
                    <a:bodyPr/>
                    <a:lstStyle/>
                    <a:p>
                      <a:pPr marL="0" marR="0" lvl="0" indent="20638" algn="l"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Новый мировой порядок</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BC96"/>
                    </a:solid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Разрушение государственности</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CBA9"/>
                    </a:solid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Богодержавие как конечная цель (путь к Богодержавию)</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CE292"/>
                    </a:solid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Нет определенной цели</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F49E"/>
                    </a:solidFill>
                  </a:tcPr>
                </a:tc>
              </a:tr>
              <a:tr h="530225">
                <a:tc vMerge="1">
                  <a:txBody>
                    <a:bodyPr/>
                    <a:lstStyle/>
                    <a:p>
                      <a:endParaRPr lang="ru-RU"/>
                    </a:p>
                  </a:txBody>
                  <a:tcPr/>
                </a:tc>
                <a:tc>
                  <a:txBody>
                    <a:bodyPr/>
                    <a:lstStyle/>
                    <a:p>
                      <a:pPr marL="0" marR="0" lvl="0" indent="20638" algn="l" defTabSz="914400" rtl="0" eaLnBrk="1" fontAlgn="base" latinLnBrk="0" hangingPunct="1">
                        <a:lnSpc>
                          <a:spcPts val="14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2F1773"/>
                          </a:solidFill>
                          <a:effectLst/>
                          <a:latin typeface="Times New Roman" pitchFamily="18" charset="0"/>
                          <a:ea typeface="Calibri" pitchFamily="34" charset="0"/>
                          <a:cs typeface="Times New Roman" pitchFamily="18" charset="0"/>
                        </a:rPr>
                        <a:t>Власть проявленная</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BD"/>
                    </a:solidFill>
                  </a:tcPr>
                </a:tc>
                <a:tc>
                  <a:txBody>
                    <a:bodyPr/>
                    <a:lstStyle/>
                    <a:p>
                      <a:pPr marL="0" marR="0" lvl="0" indent="20638" algn="l"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dirty="0" smtClean="0">
                          <a:ln>
                            <a:noFill/>
                          </a:ln>
                          <a:solidFill>
                            <a:srgbClr val="161179"/>
                          </a:solidFill>
                          <a:effectLst/>
                          <a:latin typeface="Times New Roman" pitchFamily="18" charset="0"/>
                          <a:ea typeface="Calibri" pitchFamily="34" charset="0"/>
                          <a:cs typeface="Times New Roman" pitchFamily="18" charset="0"/>
                        </a:rPr>
                        <a:t>Власть денег в предельной форме </a:t>
                      </a:r>
                      <a:r>
                        <a:rPr kumimoji="0" lang="ru-RU" sz="1400" b="1" i="0" u="none" strike="noStrike" cap="none" normalizeH="0" baseline="0" dirty="0" err="1" smtClean="0">
                          <a:ln>
                            <a:noFill/>
                          </a:ln>
                          <a:solidFill>
                            <a:srgbClr val="161179"/>
                          </a:solidFill>
                          <a:effectLst/>
                          <a:latin typeface="Times New Roman" pitchFamily="18" charset="0"/>
                          <a:ea typeface="Calibri" pitchFamily="34" charset="0"/>
                          <a:cs typeface="Times New Roman" pitchFamily="18" charset="0"/>
                        </a:rPr>
                        <a:t>Финансопаразито-кратии</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BC96"/>
                    </a:solidFill>
                  </a:tcPr>
                </a:tc>
                <a:tc>
                  <a:txBody>
                    <a:bodyPr/>
                    <a:lstStyle/>
                    <a:p>
                      <a:pPr marL="20638" marR="0" lvl="0" indent="0"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Власть денег в промежуточной форме</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CBA9"/>
                    </a:solidFill>
                  </a:tcPr>
                </a:tc>
                <a:tc>
                  <a:txBody>
                    <a:bodyPr/>
                    <a:lstStyle/>
                    <a:p>
                      <a:pPr marL="20638" marR="0" lvl="0" indent="0" algn="l" defTabSz="914400" rtl="0" eaLnBrk="1" fontAlgn="base" latinLnBrk="0" hangingPunct="1">
                        <a:lnSpc>
                          <a:spcPts val="12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20638" marR="0" lvl="0" indent="0"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Власть «от Бога», праведная власть</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CE292"/>
                    </a:solidFill>
                  </a:tcPr>
                </a:tc>
                <a:tc>
                  <a:txBody>
                    <a:bodyPr/>
                    <a:lstStyle/>
                    <a:p>
                      <a:pPr marL="20638" marR="0" lvl="0" indent="0" algn="l" defTabSz="914400" rtl="0" eaLnBrk="1" fontAlgn="base" latinLnBrk="0" hangingPunct="1">
                        <a:lnSpc>
                          <a:spcPts val="12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20638" marR="0" lvl="0" indent="0"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Неправедная власть</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F49E"/>
                    </a:solidFill>
                  </a:tcPr>
                </a:tc>
              </a:tr>
              <a:tr h="1406525">
                <a:tc vMerge="1">
                  <a:txBody>
                    <a:bodyPr/>
                    <a:lstStyle/>
                    <a:p>
                      <a:endParaRPr lang="ru-RU"/>
                    </a:p>
                  </a:txBody>
                  <a:tcPr/>
                </a:tc>
                <a:tc>
                  <a:txBody>
                    <a:bodyPr/>
                    <a:lstStyle/>
                    <a:p>
                      <a:pPr marL="0" marR="0" lvl="0" indent="20638" algn="l" defTabSz="914400" rtl="0" eaLnBrk="1" fontAlgn="base" latinLnBrk="0" hangingPunct="1">
                        <a:lnSpc>
                          <a:spcPts val="14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400"/>
                        </a:lnSpc>
                        <a:spcBef>
                          <a:spcPct val="0"/>
                        </a:spcBef>
                        <a:spcAft>
                          <a:spcPct val="0"/>
                        </a:spcAft>
                        <a:buClrTx/>
                        <a:buSzTx/>
                        <a:buFontTx/>
                        <a:buNone/>
                        <a:tabLst/>
                      </a:pPr>
                      <a:r>
                        <a:rPr kumimoji="0" lang="ru-RU" sz="1400" b="1" i="0" u="none" strike="noStrike" cap="none" normalizeH="0" baseline="0" smtClean="0">
                          <a:ln>
                            <a:noFill/>
                          </a:ln>
                          <a:solidFill>
                            <a:srgbClr val="1E17A5"/>
                          </a:solidFill>
                          <a:effectLst/>
                          <a:latin typeface="Times New Roman" pitchFamily="18" charset="0"/>
                          <a:ea typeface="Calibri" pitchFamily="34" charset="0"/>
                          <a:cs typeface="Times New Roman" pitchFamily="18" charset="0"/>
                        </a:rPr>
                        <a:t>Идеологический</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BD"/>
                    </a:solid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rgbClr val="161179"/>
                          </a:solidFill>
                          <a:effectLst/>
                          <a:latin typeface="Times New Roman" pitchFamily="18" charset="0"/>
                          <a:ea typeface="Calibri" pitchFamily="34" charset="0"/>
                          <a:cs typeface="Times New Roman" pitchFamily="18" charset="0"/>
                        </a:rPr>
                        <a:t>“демократия”, “свободы”, “общечеловеческие ценности”,  рынок, “свободная торговля” прогресс, успех, торжество потребления, превосходство «запада», «ось зла» и утверждение этих и др.  </a:t>
                      </a:r>
                      <a:r>
                        <a:rPr kumimoji="0" lang="ru-RU" sz="1400" b="1" i="0" u="none" strike="noStrike" cap="none" normalizeH="0" baseline="0" dirty="0" err="1" smtClean="0">
                          <a:ln>
                            <a:noFill/>
                          </a:ln>
                          <a:solidFill>
                            <a:srgbClr val="161179"/>
                          </a:solidFill>
                          <a:effectLst/>
                          <a:latin typeface="Times New Roman" pitchFamily="18" charset="0"/>
                          <a:ea typeface="Calibri" pitchFamily="34" charset="0"/>
                          <a:cs typeface="Times New Roman" pitchFamily="18" charset="0"/>
                        </a:rPr>
                        <a:t>идеологем</a:t>
                      </a:r>
                      <a:r>
                        <a:rPr kumimoji="0" lang="ru-RU" sz="1400" b="1" i="0" u="none" strike="noStrike" cap="none" normalizeH="0" baseline="0" dirty="0" smtClean="0">
                          <a:ln>
                            <a:noFill/>
                          </a:ln>
                          <a:solidFill>
                            <a:srgbClr val="161179"/>
                          </a:solidFill>
                          <a:effectLst/>
                          <a:latin typeface="Times New Roman" pitchFamily="18" charset="0"/>
                          <a:ea typeface="Calibri" pitchFamily="34" charset="0"/>
                          <a:cs typeface="Times New Roman" pitchFamily="18" charset="0"/>
                        </a:rPr>
                        <a:t>  в глобальном масштабе</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BC96"/>
                    </a:solidFill>
                  </a:tcPr>
                </a:tc>
                <a:tc>
                  <a:txBody>
                    <a:bodyPr/>
                    <a:lstStyle/>
                    <a:p>
                      <a:pPr marL="20638" marR="0" lvl="0" indent="0"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«демократия», «свободы», общечеловеческие ценности»,  рынок, «свободная торговля», прогресс, успех, торжество потребления</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CBA9"/>
                    </a:solidFill>
                  </a:tcPr>
                </a:tc>
                <a:tc>
                  <a:txBody>
                    <a:bodyPr/>
                    <a:lstStyle/>
                    <a:p>
                      <a:pPr marL="20638" marR="0" lvl="0" indent="0" algn="l" defTabSz="914400" rtl="0" eaLnBrk="1" fontAlgn="base" latinLnBrk="0" hangingPunct="1">
                        <a:lnSpc>
                          <a:spcPts val="12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20638" marR="0" lvl="0" indent="0"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Праведная, справедливая</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20638" marR="0" lvl="0" indent="0"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власть в интересах народа</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CE292"/>
                    </a:solidFill>
                  </a:tcPr>
                </a:tc>
                <a:tc>
                  <a:txBody>
                    <a:bodyPr/>
                    <a:lstStyle/>
                    <a:p>
                      <a:pPr marL="20638" marR="0" lvl="0" indent="0" algn="l" defTabSz="914400" rtl="0" eaLnBrk="1" fontAlgn="base" latinLnBrk="0" hangingPunct="1">
                        <a:lnSpc>
                          <a:spcPts val="12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20638" marR="0" lvl="0" indent="0"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Несправедливая власть (“власть богатых против бедных”)</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F49E"/>
                    </a:solidFill>
                  </a:tcPr>
                </a:tc>
              </a:tr>
              <a:tr h="1289050">
                <a:tc vMerge="1">
                  <a:txBody>
                    <a:bodyPr/>
                    <a:lstStyle/>
                    <a:p>
                      <a:endParaRPr lang="ru-RU"/>
                    </a:p>
                  </a:txBody>
                  <a:tcPr/>
                </a:tc>
                <a:tc>
                  <a:txBody>
                    <a:bodyPr/>
                    <a:lstStyle/>
                    <a:p>
                      <a:pPr marL="0" marR="0" lvl="0" indent="20638" algn="l" defTabSz="914400" rtl="0" eaLnBrk="1" fontAlgn="base" latinLnBrk="0" hangingPunct="1">
                        <a:lnSpc>
                          <a:spcPts val="14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400"/>
                        </a:lnSpc>
                        <a:spcBef>
                          <a:spcPct val="0"/>
                        </a:spcBef>
                        <a:spcAft>
                          <a:spcPct val="0"/>
                        </a:spcAft>
                        <a:buClrTx/>
                        <a:buSzTx/>
                        <a:buFontTx/>
                        <a:buNone/>
                        <a:tabLst/>
                      </a:pPr>
                      <a:r>
                        <a:rPr kumimoji="0" lang="ru-RU" sz="1400" b="1" i="0" u="none" strike="noStrike" cap="none" normalizeH="0" baseline="0" smtClean="0">
                          <a:ln>
                            <a:noFill/>
                          </a:ln>
                          <a:solidFill>
                            <a:srgbClr val="1E17A5"/>
                          </a:solidFill>
                          <a:effectLst/>
                          <a:latin typeface="Times New Roman" pitchFamily="18" charset="0"/>
                          <a:ea typeface="Calibri" pitchFamily="34" charset="0"/>
                          <a:cs typeface="Times New Roman" pitchFamily="18" charset="0"/>
                        </a:rPr>
                        <a:t>Стратегический</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BD"/>
                    </a:solid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200"/>
                        </a:lnSpc>
                        <a:spcBef>
                          <a:spcPct val="0"/>
                        </a:spcBef>
                        <a:spcAft>
                          <a:spcPct val="0"/>
                        </a:spcAft>
                        <a:buClrTx/>
                        <a:buSzTx/>
                        <a:buFontTx/>
                        <a:buNone/>
                        <a:tabLst/>
                      </a:pPr>
                      <a:r>
                        <a:rPr kumimoji="0" lang="ru-RU" sz="1400" b="1" i="0" u="none" strike="noStrike" cap="none" normalizeH="0" baseline="0" dirty="0" smtClean="0">
                          <a:ln>
                            <a:noFill/>
                          </a:ln>
                          <a:solidFill>
                            <a:srgbClr val="161179"/>
                          </a:solidFill>
                          <a:effectLst/>
                          <a:latin typeface="Times New Roman" pitchFamily="18" charset="0"/>
                          <a:ea typeface="Calibri" pitchFamily="34" charset="0"/>
                          <a:cs typeface="Times New Roman" pitchFamily="18" charset="0"/>
                        </a:rPr>
                        <a:t>Новый мировой порядок, глобализация, завершаемая окончательным захватом власти</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BC96"/>
                    </a:solidFill>
                  </a:tcPr>
                </a:tc>
                <a:tc>
                  <a:txBody>
                    <a:bodyPr/>
                    <a:lstStyle/>
                    <a:p>
                      <a:pPr marL="20638" marR="0" lvl="0" indent="0" algn="l"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dirty="0" smtClean="0">
                          <a:ln>
                            <a:noFill/>
                          </a:ln>
                          <a:solidFill>
                            <a:srgbClr val="161179"/>
                          </a:solidFill>
                          <a:effectLst/>
                          <a:latin typeface="Times New Roman" pitchFamily="18" charset="0"/>
                          <a:ea typeface="Calibri" pitchFamily="34" charset="0"/>
                          <a:cs typeface="Times New Roman" pitchFamily="18" charset="0"/>
                        </a:rPr>
                        <a:t>Подчинение внешней стратегии, покорность новому мировому порядку</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CBA9"/>
                    </a:solidFill>
                  </a:tcPr>
                </a:tc>
                <a:tc>
                  <a:txBody>
                    <a:bodyPr/>
                    <a:lstStyle/>
                    <a:p>
                      <a:pPr marL="20638" marR="0" lvl="0" indent="0" algn="l"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dirty="0" smtClean="0">
                          <a:ln>
                            <a:noFill/>
                          </a:ln>
                          <a:solidFill>
                            <a:srgbClr val="161179"/>
                          </a:solidFill>
                          <a:effectLst/>
                          <a:latin typeface="Times New Roman" pitchFamily="18" charset="0"/>
                          <a:ea typeface="Calibri" pitchFamily="34" charset="0"/>
                          <a:cs typeface="Times New Roman" pitchFamily="18" charset="0"/>
                        </a:rPr>
                        <a:t>Устойчивое развитие, устойчивая цивилизация Целенаправленная эволюция социума, нацеленная на гармоничное  развитие личности и общества</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CE292"/>
                    </a:solidFill>
                  </a:tcPr>
                </a:tc>
                <a:tc>
                  <a:txBody>
                    <a:bodyPr/>
                    <a:lstStyle/>
                    <a:p>
                      <a:pPr marL="20638" marR="0" lvl="0" indent="0" algn="l"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smtClean="0">
                          <a:ln>
                            <a:noFill/>
                          </a:ln>
                          <a:solidFill>
                            <a:srgbClr val="161179"/>
                          </a:solidFill>
                          <a:effectLst/>
                          <a:latin typeface="Times New Roman" pitchFamily="18" charset="0"/>
                          <a:ea typeface="Calibri" pitchFamily="34" charset="0"/>
                          <a:cs typeface="Times New Roman" pitchFamily="18" charset="0"/>
                        </a:rPr>
                        <a:t>Не устойчивое и даже не всегда развитие (развитие, прерываемое катаклизмами)</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F49E"/>
                    </a:solidFill>
                  </a:tcPr>
                </a:tc>
              </a:tr>
              <a:tr h="1419225">
                <a:tc vMerge="1">
                  <a:txBody>
                    <a:bodyPr/>
                    <a:lstStyle/>
                    <a:p>
                      <a:endParaRPr lang="ru-RU"/>
                    </a:p>
                  </a:txBody>
                  <a:tcPr/>
                </a:tc>
                <a:tc>
                  <a:txBody>
                    <a:bodyPr/>
                    <a:lstStyle/>
                    <a:p>
                      <a:pPr marL="0" marR="0" lvl="0" indent="20638" algn="l" defTabSz="914400" rtl="0" eaLnBrk="1" fontAlgn="base" latinLnBrk="0" hangingPunct="1">
                        <a:lnSpc>
                          <a:spcPts val="14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20638" algn="l" defTabSz="914400" rtl="0" eaLnBrk="1" fontAlgn="base" latinLnBrk="0" hangingPunct="1">
                        <a:lnSpc>
                          <a:spcPts val="1400"/>
                        </a:lnSpc>
                        <a:spcBef>
                          <a:spcPct val="0"/>
                        </a:spcBef>
                        <a:spcAft>
                          <a:spcPct val="0"/>
                        </a:spcAft>
                        <a:buClrTx/>
                        <a:buSzTx/>
                        <a:buFontTx/>
                        <a:buNone/>
                        <a:tabLst/>
                      </a:pPr>
                      <a:r>
                        <a:rPr kumimoji="0" lang="ru-RU" sz="1400" b="1" i="0" u="none" strike="noStrike" cap="none" normalizeH="0" baseline="0" smtClean="0">
                          <a:ln>
                            <a:noFill/>
                          </a:ln>
                          <a:solidFill>
                            <a:srgbClr val="4F43E5"/>
                          </a:solidFill>
                          <a:effectLst/>
                          <a:latin typeface="Times New Roman" pitchFamily="18" charset="0"/>
                          <a:ea typeface="Calibri" pitchFamily="34" charset="0"/>
                          <a:cs typeface="Times New Roman" pitchFamily="18" charset="0"/>
                        </a:rPr>
                        <a:t>Управленческий</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BD"/>
                    </a:solid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tab pos="1931988" algn="l"/>
                        </a:tabLst>
                      </a:pPr>
                      <a:r>
                        <a:rPr kumimoji="0" lang="ru-RU" sz="1400" b="1" i="0" u="none" strike="noStrike" cap="none" normalizeH="0" baseline="0" smtClean="0">
                          <a:ln>
                            <a:noFill/>
                          </a:ln>
                          <a:solidFill>
                            <a:srgbClr val="17365D"/>
                          </a:solidFill>
                          <a:effectLst/>
                          <a:latin typeface="Times New Roman" pitchFamily="18" charset="0"/>
                          <a:cs typeface="Times New Roman" pitchFamily="18" charset="0"/>
                        </a:rPr>
                        <a:t>Власть, осуществляемая посредством: финансов финансовых капиталов, финансовых институтов и финансовых инструментов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BC96"/>
                    </a:solidFill>
                  </a:tcPr>
                </a:tc>
                <a:tc>
                  <a:txBody>
                    <a:bodyPr/>
                    <a:lstStyle/>
                    <a:p>
                      <a:pPr marL="0" marR="0" lvl="0" indent="20638" algn="l" defTabSz="914400" rtl="0" eaLnBrk="1" fontAlgn="base" latinLnBrk="0" hangingPunct="1">
                        <a:lnSpc>
                          <a:spcPts val="1200"/>
                        </a:lnSpc>
                        <a:spcBef>
                          <a:spcPct val="0"/>
                        </a:spcBef>
                        <a:spcAft>
                          <a:spcPct val="0"/>
                        </a:spcAft>
                        <a:buClrTx/>
                        <a:buSzTx/>
                        <a:buFontTx/>
                        <a:buNone/>
                        <a:tabLst>
                          <a:tab pos="1931988" algn="l"/>
                        </a:tabLst>
                      </a:pPr>
                      <a:r>
                        <a:rPr kumimoji="0" lang="ru-RU" sz="1400" b="1" i="0" u="none" strike="noStrike" cap="none" normalizeH="0" baseline="0" smtClean="0">
                          <a:ln>
                            <a:noFill/>
                          </a:ln>
                          <a:solidFill>
                            <a:srgbClr val="17365D"/>
                          </a:solidFill>
                          <a:effectLst/>
                          <a:latin typeface="Times New Roman" pitchFamily="18" charset="0"/>
                          <a:ea typeface="Calibri" pitchFamily="34" charset="0"/>
                          <a:cs typeface="Times New Roman" pitchFamily="18" charset="0"/>
                        </a:rPr>
                        <a:t>Управляемый демонтаж России с начала 1990-х гг. путем лишения суверенитета и передачи ее активов ТНК и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CBA9"/>
                    </a:solidFill>
                  </a:tcPr>
                </a:tc>
                <a:tc>
                  <a:txBody>
                    <a:bodyPr/>
                    <a:lstStyle/>
                    <a:p>
                      <a:pPr marL="0" marR="0" lvl="0" indent="20638" algn="l" defTabSz="914400" rtl="0" eaLnBrk="1" fontAlgn="base" latinLnBrk="0" hangingPunct="1">
                        <a:lnSpc>
                          <a:spcPts val="1100"/>
                        </a:lnSpc>
                        <a:spcBef>
                          <a:spcPct val="0"/>
                        </a:spcBef>
                        <a:spcAft>
                          <a:spcPct val="0"/>
                        </a:spcAft>
                        <a:buClrTx/>
                        <a:buSzTx/>
                        <a:buFontTx/>
                        <a:buNone/>
                        <a:tabLst>
                          <a:tab pos="1931988" algn="l"/>
                        </a:tabLst>
                      </a:pPr>
                      <a:r>
                        <a:rPr kumimoji="0" lang="ru-RU" sz="1400" b="1"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Управление, осуществляемое на научной основе путём сочетания директивных (прямых) и косвенных: экономических, </a:t>
                      </a:r>
                      <a:r>
                        <a:rPr kumimoji="0" lang="ru-RU" sz="1400" b="1" i="0" u="none" strike="noStrike" cap="none" normalizeH="0" baseline="0" dirty="0" err="1" smtClean="0">
                          <a:ln>
                            <a:noFill/>
                          </a:ln>
                          <a:solidFill>
                            <a:srgbClr val="17365D"/>
                          </a:solidFill>
                          <a:effectLst/>
                          <a:latin typeface="Times New Roman" pitchFamily="18" charset="0"/>
                          <a:ea typeface="Calibri" pitchFamily="34" charset="0"/>
                          <a:cs typeface="Times New Roman" pitchFamily="18" charset="0"/>
                        </a:rPr>
                        <a:t>инфор-мационно-психологи-ческих</a:t>
                      </a:r>
                      <a:r>
                        <a:rPr kumimoji="0" lang="ru-RU" sz="1400" b="1"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 и др.</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CE292"/>
                    </a:solidFill>
                  </a:tcPr>
                </a:tc>
                <a:tc>
                  <a:txBody>
                    <a:bodyPr/>
                    <a:lstStyle/>
                    <a:p>
                      <a:pPr marL="20638" marR="0" lvl="0" indent="0" algn="l" defTabSz="914400" rtl="0" eaLnBrk="1" fontAlgn="base" latinLnBrk="0" hangingPunct="1">
                        <a:lnSpc>
                          <a:spcPts val="1100"/>
                        </a:lnSpc>
                        <a:spcBef>
                          <a:spcPct val="0"/>
                        </a:spcBef>
                        <a:spcAft>
                          <a:spcPct val="0"/>
                        </a:spcAft>
                        <a:buClrTx/>
                        <a:buSzTx/>
                        <a:buFontTx/>
                        <a:buNone/>
                        <a:tabLst/>
                      </a:pPr>
                      <a:r>
                        <a:rPr kumimoji="0" lang="ru-RU" sz="1400" b="1"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Ситуативное, реактивное (по типу МЧС) и </a:t>
                      </a:r>
                      <a:r>
                        <a:rPr kumimoji="0" lang="ru-RU" sz="1400" b="1" i="0" u="none" strike="noStrike" cap="none" normalizeH="0" baseline="0" dirty="0" err="1" smtClean="0">
                          <a:ln>
                            <a:noFill/>
                          </a:ln>
                          <a:solidFill>
                            <a:srgbClr val="17365D"/>
                          </a:solidFill>
                          <a:effectLst/>
                          <a:latin typeface="Times New Roman" pitchFamily="18" charset="0"/>
                          <a:ea typeface="Calibri" pitchFamily="34" charset="0"/>
                          <a:cs typeface="Times New Roman" pitchFamily="18" charset="0"/>
                        </a:rPr>
                        <a:t>несамостоя-тельное</a:t>
                      </a:r>
                      <a:r>
                        <a:rPr kumimoji="0" lang="ru-RU" sz="1400" b="1" i="0" u="none" strike="noStrike" cap="none" normalizeH="0" baseline="0" dirty="0" smtClean="0">
                          <a:ln>
                            <a:noFill/>
                          </a:ln>
                          <a:solidFill>
                            <a:srgbClr val="17365D"/>
                          </a:solidFill>
                          <a:effectLst/>
                          <a:latin typeface="Times New Roman" pitchFamily="18" charset="0"/>
                          <a:ea typeface="Calibri" pitchFamily="34" charset="0"/>
                          <a:cs typeface="Times New Roman" pitchFamily="18" charset="0"/>
                        </a:rPr>
                        <a:t>  управление </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9400" marR="39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F49E"/>
                    </a:solid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686800" cy="620688"/>
          </a:xfrm>
        </p:spPr>
        <p:txBody>
          <a:bodyPr/>
          <a:lstStyle/>
          <a:p>
            <a:pPr algn="ctr">
              <a:defRPr/>
            </a:pPr>
            <a:r>
              <a:rPr lang="en-US" sz="2800" b="1" dirty="0" smtClean="0">
                <a:solidFill>
                  <a:srgbClr val="760000"/>
                </a:solidFill>
              </a:rPr>
              <a:t>1050 us military bases of global </a:t>
            </a:r>
            <a:r>
              <a:rPr lang="en-US" sz="2800" b="1" dirty="0" err="1" smtClean="0">
                <a:solidFill>
                  <a:srgbClr val="760000"/>
                </a:solidFill>
              </a:rPr>
              <a:t>finansocracy</a:t>
            </a:r>
            <a:endParaRPr lang="ru-RU" sz="2800" dirty="0">
              <a:solidFill>
                <a:srgbClr val="760000"/>
              </a:solidFill>
            </a:endParaRPr>
          </a:p>
        </p:txBody>
      </p:sp>
      <p:sp>
        <p:nvSpPr>
          <p:cNvPr id="4" name="Номер слайда 3"/>
          <p:cNvSpPr>
            <a:spLocks noGrp="1"/>
          </p:cNvSpPr>
          <p:nvPr>
            <p:ph type="sldNum" sz="quarter" idx="12"/>
          </p:nvPr>
        </p:nvSpPr>
        <p:spPr/>
        <p:txBody>
          <a:bodyPr/>
          <a:lstStyle/>
          <a:p>
            <a:pPr>
              <a:defRPr/>
            </a:pPr>
            <a:fld id="{3F6AE5E0-8F64-4078-A541-AF999ED24244}" type="slidenum">
              <a:rPr lang="ru-RU" smtClean="0"/>
              <a:pPr>
                <a:defRPr/>
              </a:pPr>
              <a:t>65</a:t>
            </a:fld>
            <a:endParaRPr lang="ru-RU"/>
          </a:p>
        </p:txBody>
      </p:sp>
      <p:pic>
        <p:nvPicPr>
          <p:cNvPr id="20483" name="Рисунок 2" descr="http://jonahhouse.org/images/Island-of-Shame-Bases-Mapsm.jpg"/>
          <p:cNvPicPr>
            <a:picLocks noChangeAspect="1" noChangeArrowheads="1"/>
          </p:cNvPicPr>
          <p:nvPr/>
        </p:nvPicPr>
        <p:blipFill>
          <a:blip r:embed="rId2" cstate="print"/>
          <a:srcRect/>
          <a:stretch>
            <a:fillRect/>
          </a:stretch>
        </p:blipFill>
        <p:spPr bwMode="auto">
          <a:xfrm>
            <a:off x="-252413" y="549275"/>
            <a:ext cx="9396413" cy="630872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66</a:t>
            </a:fld>
            <a:endParaRPr lang="ru-RU"/>
          </a:p>
        </p:txBody>
      </p:sp>
      <p:pic>
        <p:nvPicPr>
          <p:cNvPr id="5122" name="Picture 2"/>
          <p:cNvPicPr>
            <a:picLocks noChangeAspect="1" noChangeArrowheads="1"/>
          </p:cNvPicPr>
          <p:nvPr/>
        </p:nvPicPr>
        <p:blipFill>
          <a:blip r:embed="rId3" cstate="print"/>
          <a:srcRect/>
          <a:stretch>
            <a:fillRect/>
          </a:stretch>
        </p:blipFill>
        <p:spPr bwMode="auto">
          <a:xfrm>
            <a:off x="0" y="980728"/>
            <a:ext cx="9144000" cy="5256584"/>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67</a:t>
            </a:fld>
            <a:endParaRPr lang="ru-RU"/>
          </a:p>
        </p:txBody>
      </p:sp>
      <p:pic>
        <p:nvPicPr>
          <p:cNvPr id="5122" name="Picture 2"/>
          <p:cNvPicPr>
            <a:picLocks noChangeAspect="1" noChangeArrowheads="1"/>
          </p:cNvPicPr>
          <p:nvPr/>
        </p:nvPicPr>
        <p:blipFill>
          <a:blip r:embed="rId3" cstate="print"/>
          <a:srcRect/>
          <a:stretch>
            <a:fillRect/>
          </a:stretch>
        </p:blipFill>
        <p:spPr bwMode="auto">
          <a:xfrm>
            <a:off x="0" y="980728"/>
            <a:ext cx="9144000" cy="5256584"/>
          </a:xfrm>
          <a:prstGeom prst="rect">
            <a:avLst/>
          </a:prstGeom>
          <a:noFill/>
          <a:ln w="9525">
            <a:noFill/>
            <a:miter lim="800000"/>
            <a:headEnd/>
            <a:tailEnd/>
          </a:ln>
        </p:spPr>
      </p:pic>
      <p:sp>
        <p:nvSpPr>
          <p:cNvPr id="4" name="Стрелка вниз 3"/>
          <p:cNvSpPr/>
          <p:nvPr/>
        </p:nvSpPr>
        <p:spPr>
          <a:xfrm rot="1390399">
            <a:off x="1712391" y="2042186"/>
            <a:ext cx="932173" cy="3224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411760" y="3717032"/>
            <a:ext cx="475252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rot="545883">
            <a:off x="2281458" y="4981211"/>
            <a:ext cx="144016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2195736" y="4581128"/>
            <a:ext cx="309634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21364148">
            <a:off x="1982415" y="4240070"/>
            <a:ext cx="4766279" cy="316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692696"/>
          </a:xfrm>
        </p:spPr>
        <p:txBody>
          <a:bodyPr/>
          <a:lstStyle/>
          <a:p>
            <a:endParaRPr lang="ru-RU"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68</a:t>
            </a:fld>
            <a:endParaRPr lang="ru-RU"/>
          </a:p>
        </p:txBody>
      </p:sp>
      <p:sp>
        <p:nvSpPr>
          <p:cNvPr id="75778" name="Rectangle 2"/>
          <p:cNvSpPr>
            <a:spLocks noChangeArrowheads="1"/>
          </p:cNvSpPr>
          <p:nvPr/>
        </p:nvSpPr>
        <p:spPr bwMode="auto">
          <a:xfrm>
            <a:off x="0" y="45720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5779" name="Rectangle 3"/>
          <p:cNvSpPr>
            <a:spLocks noChangeArrowheads="1"/>
          </p:cNvSpPr>
          <p:nvPr/>
        </p:nvSpPr>
        <p:spPr bwMode="auto">
          <a:xfrm>
            <a:off x="4443599" y="569039"/>
            <a:ext cx="25680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hlinkClick r:id=""/>
              </a:rPr>
              <a:t>[</a:t>
            </a:r>
            <a:r>
              <a:rPr kumimoji="0" lang="en-GB" sz="1000" b="0" i="0" u="none" strike="noStrike" cap="none" normalizeH="0" baseline="30000" dirty="0" smtClean="0" bmk="">
                <a:ln>
                  <a:noFill/>
                </a:ln>
                <a:solidFill>
                  <a:schemeClr val="tx1"/>
                </a:solidFill>
                <a:effectLst/>
                <a:latin typeface="Arial" pitchFamily="34" charset="0"/>
                <a:ea typeface="Times New Roman" pitchFamily="18" charset="0"/>
                <a:cs typeface="Arial" pitchFamily="34" charset="0"/>
                <a:hlinkClick r:id=""/>
              </a:rPr>
              <a:t>1</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0" y="332656"/>
            <a:ext cx="9144000" cy="5472608"/>
          </a:xfrm>
          <a:prstGeom prst="rect">
            <a:avLst/>
          </a:prstGeom>
          <a:solidFill>
            <a:srgbClr val="99FF99">
              <a:alpha val="59000"/>
            </a:srgbClr>
          </a:solidFill>
          <a:ln w="9525">
            <a:noFill/>
            <a:miter lim="800000"/>
            <a:headEnd/>
            <a:tailEnd/>
          </a:ln>
        </p:spPr>
      </p:pic>
      <p:sp>
        <p:nvSpPr>
          <p:cNvPr id="14" name="Полилиния 13"/>
          <p:cNvSpPr/>
          <p:nvPr/>
        </p:nvSpPr>
        <p:spPr>
          <a:xfrm>
            <a:off x="2411760" y="4293096"/>
            <a:ext cx="788276" cy="195689"/>
          </a:xfrm>
          <a:custGeom>
            <a:avLst/>
            <a:gdLst>
              <a:gd name="connsiteX0" fmla="*/ 0 w 788276"/>
              <a:gd name="connsiteY0" fmla="*/ 164158 h 195689"/>
              <a:gd name="connsiteX1" fmla="*/ 110358 w 788276"/>
              <a:gd name="connsiteY1" fmla="*/ 85331 h 195689"/>
              <a:gd name="connsiteX2" fmla="*/ 173420 w 788276"/>
              <a:gd name="connsiteY2" fmla="*/ 69565 h 195689"/>
              <a:gd name="connsiteX3" fmla="*/ 315310 w 788276"/>
              <a:gd name="connsiteY3" fmla="*/ 22268 h 195689"/>
              <a:gd name="connsiteX4" fmla="*/ 630620 w 788276"/>
              <a:gd name="connsiteY4" fmla="*/ 116862 h 195689"/>
              <a:gd name="connsiteX5" fmla="*/ 788276 w 788276"/>
              <a:gd name="connsiteY5" fmla="*/ 195689 h 1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6" h="195689">
                <a:moveTo>
                  <a:pt x="0" y="164158"/>
                </a:moveTo>
                <a:cubicBezTo>
                  <a:pt x="7175" y="158777"/>
                  <a:pt x="92430" y="93014"/>
                  <a:pt x="110358" y="85331"/>
                </a:cubicBezTo>
                <a:cubicBezTo>
                  <a:pt x="130274" y="76796"/>
                  <a:pt x="153132" y="77173"/>
                  <a:pt x="173420" y="69565"/>
                </a:cubicBezTo>
                <a:cubicBezTo>
                  <a:pt x="322612" y="13618"/>
                  <a:pt x="142560" y="56819"/>
                  <a:pt x="315310" y="22268"/>
                </a:cubicBezTo>
                <a:cubicBezTo>
                  <a:pt x="622753" y="47889"/>
                  <a:pt x="396893" y="0"/>
                  <a:pt x="630620" y="116862"/>
                </a:cubicBezTo>
                <a:lnTo>
                  <a:pt x="788276" y="195689"/>
                </a:lnTo>
              </a:path>
            </a:pathLst>
          </a:custGeom>
          <a:ln w="25400">
            <a:solidFill>
              <a:srgbClr val="00B050">
                <a:alpha val="67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олилиния 19"/>
          <p:cNvSpPr/>
          <p:nvPr/>
        </p:nvSpPr>
        <p:spPr>
          <a:xfrm>
            <a:off x="3491880" y="4293096"/>
            <a:ext cx="788276" cy="195689"/>
          </a:xfrm>
          <a:custGeom>
            <a:avLst/>
            <a:gdLst>
              <a:gd name="connsiteX0" fmla="*/ 0 w 788276"/>
              <a:gd name="connsiteY0" fmla="*/ 164158 h 195689"/>
              <a:gd name="connsiteX1" fmla="*/ 110358 w 788276"/>
              <a:gd name="connsiteY1" fmla="*/ 85331 h 195689"/>
              <a:gd name="connsiteX2" fmla="*/ 173420 w 788276"/>
              <a:gd name="connsiteY2" fmla="*/ 69565 h 195689"/>
              <a:gd name="connsiteX3" fmla="*/ 315310 w 788276"/>
              <a:gd name="connsiteY3" fmla="*/ 22268 h 195689"/>
              <a:gd name="connsiteX4" fmla="*/ 630620 w 788276"/>
              <a:gd name="connsiteY4" fmla="*/ 116862 h 195689"/>
              <a:gd name="connsiteX5" fmla="*/ 788276 w 788276"/>
              <a:gd name="connsiteY5" fmla="*/ 195689 h 1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6" h="195689">
                <a:moveTo>
                  <a:pt x="0" y="164158"/>
                </a:moveTo>
                <a:cubicBezTo>
                  <a:pt x="7175" y="158777"/>
                  <a:pt x="92430" y="93014"/>
                  <a:pt x="110358" y="85331"/>
                </a:cubicBezTo>
                <a:cubicBezTo>
                  <a:pt x="130274" y="76796"/>
                  <a:pt x="153132" y="77173"/>
                  <a:pt x="173420" y="69565"/>
                </a:cubicBezTo>
                <a:cubicBezTo>
                  <a:pt x="322612" y="13618"/>
                  <a:pt x="142560" y="56819"/>
                  <a:pt x="315310" y="22268"/>
                </a:cubicBezTo>
                <a:cubicBezTo>
                  <a:pt x="622753" y="47889"/>
                  <a:pt x="396893" y="0"/>
                  <a:pt x="630620" y="116862"/>
                </a:cubicBezTo>
                <a:lnTo>
                  <a:pt x="788276" y="195689"/>
                </a:lnTo>
              </a:path>
            </a:pathLst>
          </a:custGeom>
          <a:ln w="25400">
            <a:solidFill>
              <a:srgbClr val="00B050">
                <a:alpha val="67000"/>
              </a:srgb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5436096" y="4437112"/>
            <a:ext cx="608917" cy="204770"/>
          </a:xfrm>
          <a:custGeom>
            <a:avLst/>
            <a:gdLst>
              <a:gd name="connsiteX0" fmla="*/ 0 w 394138"/>
              <a:gd name="connsiteY0" fmla="*/ 124186 h 187248"/>
              <a:gd name="connsiteX1" fmla="*/ 31531 w 394138"/>
              <a:gd name="connsiteY1" fmla="*/ 76889 h 187248"/>
              <a:gd name="connsiteX2" fmla="*/ 78827 w 394138"/>
              <a:gd name="connsiteY2" fmla="*/ 61124 h 187248"/>
              <a:gd name="connsiteX3" fmla="*/ 173420 w 394138"/>
              <a:gd name="connsiteY3" fmla="*/ 13827 h 187248"/>
              <a:gd name="connsiteX4" fmla="*/ 362607 w 394138"/>
              <a:gd name="connsiteY4" fmla="*/ 61124 h 187248"/>
              <a:gd name="connsiteX5" fmla="*/ 394138 w 394138"/>
              <a:gd name="connsiteY5" fmla="*/ 187248 h 1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38" h="187248">
                <a:moveTo>
                  <a:pt x="0" y="124186"/>
                </a:moveTo>
                <a:cubicBezTo>
                  <a:pt x="10510" y="108420"/>
                  <a:pt x="16735" y="88726"/>
                  <a:pt x="31531" y="76889"/>
                </a:cubicBezTo>
                <a:cubicBezTo>
                  <a:pt x="44508" y="66508"/>
                  <a:pt x="63963" y="68556"/>
                  <a:pt x="78827" y="61124"/>
                </a:cubicBezTo>
                <a:cubicBezTo>
                  <a:pt x="201074" y="0"/>
                  <a:pt x="54542" y="53452"/>
                  <a:pt x="173420" y="13827"/>
                </a:cubicBezTo>
                <a:cubicBezTo>
                  <a:pt x="180101" y="14569"/>
                  <a:pt x="337050" y="10009"/>
                  <a:pt x="362607" y="61124"/>
                </a:cubicBezTo>
                <a:cubicBezTo>
                  <a:pt x="381987" y="99884"/>
                  <a:pt x="394138" y="187248"/>
                  <a:pt x="394138" y="187248"/>
                </a:cubicBezTo>
              </a:path>
            </a:pathLst>
          </a:custGeom>
          <a:ln w="28575">
            <a:solidFill>
              <a:srgbClr val="7030A0">
                <a:alpha val="78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6804248" y="4509120"/>
            <a:ext cx="648072" cy="216024"/>
          </a:xfrm>
          <a:custGeom>
            <a:avLst/>
            <a:gdLst>
              <a:gd name="connsiteX0" fmla="*/ 0 w 788276"/>
              <a:gd name="connsiteY0" fmla="*/ 164158 h 195689"/>
              <a:gd name="connsiteX1" fmla="*/ 110358 w 788276"/>
              <a:gd name="connsiteY1" fmla="*/ 85331 h 195689"/>
              <a:gd name="connsiteX2" fmla="*/ 173420 w 788276"/>
              <a:gd name="connsiteY2" fmla="*/ 69565 h 195689"/>
              <a:gd name="connsiteX3" fmla="*/ 315310 w 788276"/>
              <a:gd name="connsiteY3" fmla="*/ 22268 h 195689"/>
              <a:gd name="connsiteX4" fmla="*/ 630620 w 788276"/>
              <a:gd name="connsiteY4" fmla="*/ 116862 h 195689"/>
              <a:gd name="connsiteX5" fmla="*/ 788276 w 788276"/>
              <a:gd name="connsiteY5" fmla="*/ 195689 h 1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6" h="195689">
                <a:moveTo>
                  <a:pt x="0" y="164158"/>
                </a:moveTo>
                <a:cubicBezTo>
                  <a:pt x="7175" y="158777"/>
                  <a:pt x="92430" y="93014"/>
                  <a:pt x="110358" y="85331"/>
                </a:cubicBezTo>
                <a:cubicBezTo>
                  <a:pt x="130274" y="76796"/>
                  <a:pt x="153132" y="77173"/>
                  <a:pt x="173420" y="69565"/>
                </a:cubicBezTo>
                <a:cubicBezTo>
                  <a:pt x="322612" y="13618"/>
                  <a:pt x="142560" y="56819"/>
                  <a:pt x="315310" y="22268"/>
                </a:cubicBezTo>
                <a:cubicBezTo>
                  <a:pt x="622753" y="47889"/>
                  <a:pt x="396893" y="0"/>
                  <a:pt x="630620" y="116862"/>
                </a:cubicBezTo>
                <a:lnTo>
                  <a:pt x="788276" y="195689"/>
                </a:lnTo>
              </a:path>
            </a:pathLst>
          </a:custGeom>
          <a:ln w="25400">
            <a:solidFill>
              <a:schemeClr val="tx1">
                <a:alpha val="67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7596336" y="4653136"/>
            <a:ext cx="788276" cy="195689"/>
          </a:xfrm>
          <a:custGeom>
            <a:avLst/>
            <a:gdLst>
              <a:gd name="connsiteX0" fmla="*/ 0 w 788276"/>
              <a:gd name="connsiteY0" fmla="*/ 164158 h 195689"/>
              <a:gd name="connsiteX1" fmla="*/ 110358 w 788276"/>
              <a:gd name="connsiteY1" fmla="*/ 85331 h 195689"/>
              <a:gd name="connsiteX2" fmla="*/ 173420 w 788276"/>
              <a:gd name="connsiteY2" fmla="*/ 69565 h 195689"/>
              <a:gd name="connsiteX3" fmla="*/ 315310 w 788276"/>
              <a:gd name="connsiteY3" fmla="*/ 22268 h 195689"/>
              <a:gd name="connsiteX4" fmla="*/ 630620 w 788276"/>
              <a:gd name="connsiteY4" fmla="*/ 116862 h 195689"/>
              <a:gd name="connsiteX5" fmla="*/ 788276 w 788276"/>
              <a:gd name="connsiteY5" fmla="*/ 195689 h 1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6" h="195689">
                <a:moveTo>
                  <a:pt x="0" y="164158"/>
                </a:moveTo>
                <a:cubicBezTo>
                  <a:pt x="7175" y="158777"/>
                  <a:pt x="92430" y="93014"/>
                  <a:pt x="110358" y="85331"/>
                </a:cubicBezTo>
                <a:cubicBezTo>
                  <a:pt x="130274" y="76796"/>
                  <a:pt x="153132" y="77173"/>
                  <a:pt x="173420" y="69565"/>
                </a:cubicBezTo>
                <a:cubicBezTo>
                  <a:pt x="322612" y="13618"/>
                  <a:pt x="142560" y="56819"/>
                  <a:pt x="315310" y="22268"/>
                </a:cubicBezTo>
                <a:cubicBezTo>
                  <a:pt x="622753" y="47889"/>
                  <a:pt x="396893" y="0"/>
                  <a:pt x="630620" y="116862"/>
                </a:cubicBezTo>
                <a:lnTo>
                  <a:pt x="788276" y="195689"/>
                </a:lnTo>
              </a:path>
            </a:pathLst>
          </a:custGeom>
          <a:ln w="25400">
            <a:solidFill>
              <a:schemeClr val="tx1">
                <a:alpha val="67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4572000" y="4365104"/>
            <a:ext cx="788276" cy="195689"/>
          </a:xfrm>
          <a:custGeom>
            <a:avLst/>
            <a:gdLst>
              <a:gd name="connsiteX0" fmla="*/ 0 w 788276"/>
              <a:gd name="connsiteY0" fmla="*/ 164158 h 195689"/>
              <a:gd name="connsiteX1" fmla="*/ 110358 w 788276"/>
              <a:gd name="connsiteY1" fmla="*/ 85331 h 195689"/>
              <a:gd name="connsiteX2" fmla="*/ 173420 w 788276"/>
              <a:gd name="connsiteY2" fmla="*/ 69565 h 195689"/>
              <a:gd name="connsiteX3" fmla="*/ 315310 w 788276"/>
              <a:gd name="connsiteY3" fmla="*/ 22268 h 195689"/>
              <a:gd name="connsiteX4" fmla="*/ 630620 w 788276"/>
              <a:gd name="connsiteY4" fmla="*/ 116862 h 195689"/>
              <a:gd name="connsiteX5" fmla="*/ 788276 w 788276"/>
              <a:gd name="connsiteY5" fmla="*/ 195689 h 1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6" h="195689">
                <a:moveTo>
                  <a:pt x="0" y="164158"/>
                </a:moveTo>
                <a:cubicBezTo>
                  <a:pt x="7175" y="158777"/>
                  <a:pt x="92430" y="93014"/>
                  <a:pt x="110358" y="85331"/>
                </a:cubicBezTo>
                <a:cubicBezTo>
                  <a:pt x="130274" y="76796"/>
                  <a:pt x="153132" y="77173"/>
                  <a:pt x="173420" y="69565"/>
                </a:cubicBezTo>
                <a:cubicBezTo>
                  <a:pt x="322612" y="13618"/>
                  <a:pt x="142560" y="56819"/>
                  <a:pt x="315310" y="22268"/>
                </a:cubicBezTo>
                <a:cubicBezTo>
                  <a:pt x="622753" y="47889"/>
                  <a:pt x="396893" y="0"/>
                  <a:pt x="630620" y="116862"/>
                </a:cubicBezTo>
                <a:lnTo>
                  <a:pt x="788276" y="195689"/>
                </a:lnTo>
              </a:path>
            </a:pathLst>
          </a:custGeom>
          <a:ln w="25400">
            <a:solidFill>
              <a:srgbClr val="7030A0">
                <a:alpha val="67000"/>
              </a:srgb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6084168" y="4509120"/>
            <a:ext cx="788276" cy="195689"/>
          </a:xfrm>
          <a:custGeom>
            <a:avLst/>
            <a:gdLst>
              <a:gd name="connsiteX0" fmla="*/ 0 w 788276"/>
              <a:gd name="connsiteY0" fmla="*/ 164158 h 195689"/>
              <a:gd name="connsiteX1" fmla="*/ 110358 w 788276"/>
              <a:gd name="connsiteY1" fmla="*/ 85331 h 195689"/>
              <a:gd name="connsiteX2" fmla="*/ 173420 w 788276"/>
              <a:gd name="connsiteY2" fmla="*/ 69565 h 195689"/>
              <a:gd name="connsiteX3" fmla="*/ 315310 w 788276"/>
              <a:gd name="connsiteY3" fmla="*/ 22268 h 195689"/>
              <a:gd name="connsiteX4" fmla="*/ 630620 w 788276"/>
              <a:gd name="connsiteY4" fmla="*/ 116862 h 195689"/>
              <a:gd name="connsiteX5" fmla="*/ 788276 w 788276"/>
              <a:gd name="connsiteY5" fmla="*/ 195689 h 1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6" h="195689">
                <a:moveTo>
                  <a:pt x="0" y="164158"/>
                </a:moveTo>
                <a:cubicBezTo>
                  <a:pt x="7175" y="158777"/>
                  <a:pt x="92430" y="93014"/>
                  <a:pt x="110358" y="85331"/>
                </a:cubicBezTo>
                <a:cubicBezTo>
                  <a:pt x="130274" y="76796"/>
                  <a:pt x="153132" y="77173"/>
                  <a:pt x="173420" y="69565"/>
                </a:cubicBezTo>
                <a:cubicBezTo>
                  <a:pt x="322612" y="13618"/>
                  <a:pt x="142560" y="56819"/>
                  <a:pt x="315310" y="22268"/>
                </a:cubicBezTo>
                <a:cubicBezTo>
                  <a:pt x="622753" y="47889"/>
                  <a:pt x="396893" y="0"/>
                  <a:pt x="630620" y="116862"/>
                </a:cubicBezTo>
                <a:lnTo>
                  <a:pt x="788276" y="195689"/>
                </a:lnTo>
              </a:path>
            </a:pathLst>
          </a:custGeom>
          <a:ln w="19050">
            <a:solidFill>
              <a:srgbClr val="7030A0">
                <a:alpha val="67000"/>
              </a:srgb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TextBox 25"/>
          <p:cNvSpPr txBox="1"/>
          <p:nvPr/>
        </p:nvSpPr>
        <p:spPr>
          <a:xfrm>
            <a:off x="4572000" y="4437112"/>
            <a:ext cx="648072" cy="276999"/>
          </a:xfrm>
          <a:prstGeom prst="rect">
            <a:avLst/>
          </a:prstGeom>
          <a:noFill/>
        </p:spPr>
        <p:txBody>
          <a:bodyPr wrap="square" rtlCol="0">
            <a:spAutoFit/>
          </a:bodyPr>
          <a:lstStyle/>
          <a:p>
            <a:r>
              <a:rPr lang="en-US" sz="1200" b="1" dirty="0" err="1" smtClean="0"/>
              <a:t>Orto</a:t>
            </a:r>
            <a:endParaRPr lang="ru-RU" sz="1200" b="1" dirty="0"/>
          </a:p>
        </p:txBody>
      </p:sp>
      <p:sp>
        <p:nvSpPr>
          <p:cNvPr id="27" name="TextBox 26"/>
          <p:cNvSpPr txBox="1"/>
          <p:nvPr/>
        </p:nvSpPr>
        <p:spPr>
          <a:xfrm>
            <a:off x="5364088" y="4509120"/>
            <a:ext cx="720080" cy="276999"/>
          </a:xfrm>
          <a:prstGeom prst="rect">
            <a:avLst/>
          </a:prstGeom>
          <a:noFill/>
        </p:spPr>
        <p:txBody>
          <a:bodyPr wrap="square" rtlCol="0">
            <a:spAutoFit/>
          </a:bodyPr>
          <a:lstStyle/>
          <a:p>
            <a:r>
              <a:rPr lang="en-US" sz="1200" b="1" dirty="0" err="1" smtClean="0"/>
              <a:t>Cathol</a:t>
            </a:r>
            <a:endParaRPr lang="ru-RU" sz="1200" b="1" dirty="0"/>
          </a:p>
        </p:txBody>
      </p:sp>
      <p:sp>
        <p:nvSpPr>
          <p:cNvPr id="28" name="TextBox 27"/>
          <p:cNvSpPr txBox="1"/>
          <p:nvPr/>
        </p:nvSpPr>
        <p:spPr>
          <a:xfrm>
            <a:off x="6228184" y="4653136"/>
            <a:ext cx="504056" cy="276999"/>
          </a:xfrm>
          <a:prstGeom prst="rect">
            <a:avLst/>
          </a:prstGeom>
          <a:noFill/>
        </p:spPr>
        <p:txBody>
          <a:bodyPr wrap="square" rtlCol="0">
            <a:spAutoFit/>
          </a:bodyPr>
          <a:lstStyle/>
          <a:p>
            <a:r>
              <a:rPr lang="en-US" sz="1200" b="1" dirty="0" smtClean="0"/>
              <a:t>Prot</a:t>
            </a:r>
            <a:endParaRPr lang="ru-RU" sz="1200" b="1" dirty="0"/>
          </a:p>
        </p:txBody>
      </p:sp>
      <p:sp>
        <p:nvSpPr>
          <p:cNvPr id="17" name="Овальная выноска 16"/>
          <p:cNvSpPr/>
          <p:nvPr/>
        </p:nvSpPr>
        <p:spPr>
          <a:xfrm>
            <a:off x="6516216" y="2420888"/>
            <a:ext cx="1440160" cy="792088"/>
          </a:xfrm>
          <a:prstGeom prst="wedgeEllipseCallout">
            <a:avLst>
              <a:gd name="adj1" fmla="val 24519"/>
              <a:gd name="adj2" fmla="val 1759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ьная выноска 17"/>
          <p:cNvSpPr/>
          <p:nvPr/>
        </p:nvSpPr>
        <p:spPr>
          <a:xfrm>
            <a:off x="6588224" y="2420888"/>
            <a:ext cx="1368152" cy="720080"/>
          </a:xfrm>
          <a:prstGeom prst="wedgeEllipseCallout">
            <a:avLst>
              <a:gd name="adj1" fmla="val -258644"/>
              <a:gd name="adj2" fmla="val 191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ьная выноска 18"/>
          <p:cNvSpPr/>
          <p:nvPr/>
        </p:nvSpPr>
        <p:spPr>
          <a:xfrm>
            <a:off x="6516216" y="2420888"/>
            <a:ext cx="1872208" cy="792088"/>
          </a:xfrm>
          <a:prstGeom prst="wedgeEllipseCallout">
            <a:avLst>
              <a:gd name="adj1" fmla="val -120365"/>
              <a:gd name="adj2" fmla="val 16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egregores</a:t>
            </a:r>
            <a:endParaRPr lang="ru-RU" b="1" dirty="0">
              <a:solidFill>
                <a:srgbClr val="7030A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69</a:t>
            </a:fld>
            <a:endParaRPr lang="ru-RU"/>
          </a:p>
        </p:txBody>
      </p:sp>
      <p:pic>
        <p:nvPicPr>
          <p:cNvPr id="2050" name="Picture 2"/>
          <p:cNvPicPr>
            <a:picLocks noChangeAspect="1" noChangeArrowheads="1"/>
          </p:cNvPicPr>
          <p:nvPr/>
        </p:nvPicPr>
        <p:blipFill>
          <a:blip r:embed="rId3" cstate="print"/>
          <a:srcRect/>
          <a:stretch>
            <a:fillRect/>
          </a:stretch>
        </p:blipFill>
        <p:spPr bwMode="auto">
          <a:xfrm>
            <a:off x="0" y="5577"/>
            <a:ext cx="9144000" cy="6852423"/>
          </a:xfrm>
          <a:prstGeom prst="rect">
            <a:avLst/>
          </a:prstGeom>
          <a:noFill/>
          <a:ln w="9525">
            <a:noFill/>
            <a:miter lim="800000"/>
            <a:headEnd/>
            <a:tailEnd/>
          </a:ln>
        </p:spPr>
      </p:pic>
      <p:pic>
        <p:nvPicPr>
          <p:cNvPr id="5" name="Picture 14" descr="http://cardz.info/images/1298233069_b8fa96.jpg"/>
          <p:cNvPicPr>
            <a:picLocks noChangeAspect="1" noChangeArrowheads="1"/>
          </p:cNvPicPr>
          <p:nvPr/>
        </p:nvPicPr>
        <p:blipFill>
          <a:blip r:embed="rId4" cstate="print"/>
          <a:srcRect/>
          <a:stretch>
            <a:fillRect/>
          </a:stretch>
        </p:blipFill>
        <p:spPr bwMode="auto">
          <a:xfrm>
            <a:off x="0" y="0"/>
            <a:ext cx="2152132" cy="1546699"/>
          </a:xfrm>
          <a:prstGeom prst="rect">
            <a:avLst/>
          </a:prstGeom>
          <a:noFill/>
        </p:spPr>
      </p:pic>
      <p:pic>
        <p:nvPicPr>
          <p:cNvPr id="6" name="Picture 16" descr="http://basik.ru/images/3303/9.jpg"/>
          <p:cNvPicPr>
            <a:picLocks noChangeAspect="1" noChangeArrowheads="1"/>
          </p:cNvPicPr>
          <p:nvPr/>
        </p:nvPicPr>
        <p:blipFill>
          <a:blip r:embed="rId5" cstate="print"/>
          <a:srcRect/>
          <a:stretch>
            <a:fillRect/>
          </a:stretch>
        </p:blipFill>
        <p:spPr bwMode="auto">
          <a:xfrm>
            <a:off x="4355976" y="764704"/>
            <a:ext cx="1729459" cy="1296144"/>
          </a:xfrm>
          <a:prstGeom prst="rect">
            <a:avLst/>
          </a:prstGeom>
          <a:noFill/>
        </p:spPr>
      </p:pic>
      <p:pic>
        <p:nvPicPr>
          <p:cNvPr id="7" name="Picture 12" descr="http://upload.wikimedia.org/wikipedia/commons/f/fa/Goldenes-Zeitalter-1530.jpg"/>
          <p:cNvPicPr>
            <a:picLocks noChangeAspect="1" noChangeArrowheads="1"/>
          </p:cNvPicPr>
          <p:nvPr/>
        </p:nvPicPr>
        <p:blipFill>
          <a:blip r:embed="rId6" cstate="print"/>
          <a:srcRect/>
          <a:stretch>
            <a:fillRect/>
          </a:stretch>
        </p:blipFill>
        <p:spPr bwMode="auto">
          <a:xfrm>
            <a:off x="6444208" y="332656"/>
            <a:ext cx="2411759" cy="1738587"/>
          </a:xfrm>
          <a:prstGeom prst="rect">
            <a:avLst/>
          </a:prstGeom>
          <a:noFill/>
        </p:spPr>
      </p:pic>
      <p:pic>
        <p:nvPicPr>
          <p:cNvPr id="10" name="Picture 10" descr="SWFC Jul08.jpg">
            <a:hlinkClick r:id="rId7"/>
          </p:cNvPr>
          <p:cNvPicPr>
            <a:picLocks noChangeAspect="1" noChangeArrowheads="1"/>
          </p:cNvPicPr>
          <p:nvPr/>
        </p:nvPicPr>
        <p:blipFill>
          <a:blip r:embed="rId8" cstate="print"/>
          <a:srcRect/>
          <a:stretch>
            <a:fillRect/>
          </a:stretch>
        </p:blipFill>
        <p:spPr bwMode="auto">
          <a:xfrm>
            <a:off x="4788024" y="4077072"/>
            <a:ext cx="1062553" cy="2780928"/>
          </a:xfrm>
          <a:prstGeom prst="rect">
            <a:avLst/>
          </a:prstGeom>
          <a:noFill/>
        </p:spPr>
      </p:pic>
      <p:pic>
        <p:nvPicPr>
          <p:cNvPr id="11" name="Picture 8" descr="http://www.b24.am/ru/thumbnail.php?file=old/federal_reserve_building_3e_659627291.jpg&amp;size=article_large"/>
          <p:cNvPicPr>
            <a:picLocks noChangeAspect="1" noChangeArrowheads="1"/>
          </p:cNvPicPr>
          <p:nvPr/>
        </p:nvPicPr>
        <p:blipFill>
          <a:blip r:embed="rId9" cstate="print"/>
          <a:srcRect/>
          <a:stretch>
            <a:fillRect/>
          </a:stretch>
        </p:blipFill>
        <p:spPr bwMode="auto">
          <a:xfrm>
            <a:off x="5724128" y="5471965"/>
            <a:ext cx="2088233" cy="1386035"/>
          </a:xfrm>
          <a:prstGeom prst="rect">
            <a:avLst/>
          </a:prstGeom>
          <a:noFill/>
        </p:spPr>
      </p:pic>
      <p:pic>
        <p:nvPicPr>
          <p:cNvPr id="4" name="Picture 2"/>
          <p:cNvPicPr>
            <a:picLocks noChangeAspect="1" noChangeArrowheads="1"/>
          </p:cNvPicPr>
          <p:nvPr/>
        </p:nvPicPr>
        <p:blipFill>
          <a:blip r:embed="rId10" cstate="print"/>
          <a:srcRect/>
          <a:stretch>
            <a:fillRect/>
          </a:stretch>
        </p:blipFill>
        <p:spPr bwMode="auto">
          <a:xfrm>
            <a:off x="7812360" y="3939971"/>
            <a:ext cx="1331640" cy="2918029"/>
          </a:xfrm>
          <a:prstGeom prst="rect">
            <a:avLst/>
          </a:prstGeom>
          <a:noFill/>
          <a:ln w="9525">
            <a:noFill/>
            <a:miter lim="800000"/>
            <a:headEnd/>
            <a:tailEnd/>
          </a:ln>
        </p:spPr>
      </p:pic>
      <p:pic>
        <p:nvPicPr>
          <p:cNvPr id="2052" name="Picture 4" descr="Букингемский дворец ночью">
            <a:hlinkClick r:id="rId11"/>
          </p:cNvPr>
          <p:cNvPicPr>
            <a:picLocks noChangeAspect="1" noChangeArrowheads="1"/>
          </p:cNvPicPr>
          <p:nvPr/>
        </p:nvPicPr>
        <p:blipFill>
          <a:blip r:embed="rId12" cstate="print"/>
          <a:srcRect/>
          <a:stretch>
            <a:fillRect/>
          </a:stretch>
        </p:blipFill>
        <p:spPr bwMode="auto">
          <a:xfrm>
            <a:off x="5436096" y="3742456"/>
            <a:ext cx="2880320" cy="931691"/>
          </a:xfrm>
          <a:prstGeom prst="rect">
            <a:avLst/>
          </a:prstGeom>
          <a:noFill/>
        </p:spPr>
      </p:pic>
      <p:sp>
        <p:nvSpPr>
          <p:cNvPr id="69634" name="AutoShape 2"/>
          <p:cNvSpPr>
            <a:spLocks noChangeArrowheads="1"/>
          </p:cNvSpPr>
          <p:nvPr/>
        </p:nvSpPr>
        <p:spPr bwMode="auto">
          <a:xfrm rot="12128362">
            <a:off x="4361425" y="1229589"/>
            <a:ext cx="714375" cy="5764403"/>
          </a:xfrm>
          <a:prstGeom prst="downArrow">
            <a:avLst>
              <a:gd name="adj1" fmla="val 50000"/>
              <a:gd name="adj2" fmla="val 188667"/>
            </a:avLst>
          </a:prstGeom>
          <a:solidFill>
            <a:srgbClr val="1BA13B">
              <a:alpha val="70000"/>
            </a:srgbClr>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44034" name="Picture 2" descr="http://im6-tub-ru.yandex.net/i?id=313652928-45-72&amp;n=21">
            <a:hlinkClick r:id="rId13"/>
          </p:cNvPr>
          <p:cNvPicPr>
            <a:picLocks noChangeAspect="1" noChangeArrowheads="1"/>
          </p:cNvPicPr>
          <p:nvPr/>
        </p:nvPicPr>
        <p:blipFill>
          <a:blip r:embed="rId14" cstate="print"/>
          <a:srcRect/>
          <a:stretch>
            <a:fillRect/>
          </a:stretch>
        </p:blipFill>
        <p:spPr bwMode="auto">
          <a:xfrm>
            <a:off x="0" y="2708920"/>
            <a:ext cx="3707904" cy="2586910"/>
          </a:xfrm>
          <a:prstGeom prst="rect">
            <a:avLst/>
          </a:prstGeom>
          <a:noFill/>
        </p:spPr>
      </p:pic>
      <p:sp>
        <p:nvSpPr>
          <p:cNvPr id="14" name="TextBox 13"/>
          <p:cNvSpPr txBox="1"/>
          <p:nvPr/>
        </p:nvSpPr>
        <p:spPr>
          <a:xfrm>
            <a:off x="6732240" y="2780928"/>
            <a:ext cx="1440160" cy="323165"/>
          </a:xfrm>
          <a:prstGeom prst="rect">
            <a:avLst/>
          </a:prstGeom>
          <a:solidFill>
            <a:srgbClr val="DFBBDB">
              <a:alpha val="96000"/>
            </a:srgbClr>
          </a:solidFill>
        </p:spPr>
        <p:txBody>
          <a:bodyPr wrap="square" rtlCol="0">
            <a:spAutoFit/>
          </a:bodyPr>
          <a:lstStyle/>
          <a:p>
            <a:r>
              <a:rPr lang="en-US" sz="1500" b="1" dirty="0" smtClean="0"/>
              <a:t>Theocracy</a:t>
            </a:r>
            <a:endParaRPr lang="ru-RU" sz="15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864096"/>
          </a:xfrm>
        </p:spPr>
        <p:txBody>
          <a:bodyPr>
            <a:normAutofit fontScale="90000"/>
          </a:bodyPr>
          <a:lstStyle/>
          <a:p>
            <a:pPr lvl="0"/>
            <a:r>
              <a:rPr lang="ru-RU" b="1" dirty="0" smtClean="0">
                <a:solidFill>
                  <a:schemeClr val="tx1"/>
                </a:solidFill>
                <a:ea typeface="Calibri" pitchFamily="34" charset="0"/>
                <a:cs typeface="Times New Roman" pitchFamily="18" charset="0"/>
              </a:rPr>
              <a:t/>
            </a:r>
            <a:br>
              <a:rPr lang="ru-RU" b="1" dirty="0" smtClean="0">
                <a:solidFill>
                  <a:schemeClr val="tx1"/>
                </a:solidFill>
                <a:ea typeface="Calibri" pitchFamily="34" charset="0"/>
                <a:cs typeface="Times New Roman" pitchFamily="18" charset="0"/>
              </a:rPr>
            </a:br>
            <a:r>
              <a:rPr lang="ru-RU" b="1" dirty="0" smtClean="0">
                <a:solidFill>
                  <a:schemeClr val="tx1"/>
                </a:solidFill>
                <a:ea typeface="Calibri" pitchFamily="34" charset="0"/>
                <a:cs typeface="Times New Roman" pitchFamily="18" charset="0"/>
              </a:rPr>
              <a:t>Можно </a:t>
            </a:r>
            <a:r>
              <a:rPr lang="ru-RU" b="1" dirty="0" smtClean="0">
                <a:solidFill>
                  <a:schemeClr val="tx1"/>
                </a:solidFill>
                <a:ea typeface="Calibri" pitchFamily="34" charset="0"/>
                <a:cs typeface="Times New Roman" pitchFamily="18" charset="0"/>
              </a:rPr>
              <a:t>ли что-либо противопоставить этому деструктивному процессу?</a:t>
            </a:r>
            <a:r>
              <a:rPr lang="ru-RU" dirty="0" smtClean="0">
                <a:solidFill>
                  <a:schemeClr val="tx1"/>
                </a:solidFill>
                <a:cs typeface="Arial" pitchFamily="34" charset="0"/>
              </a:rPr>
              <a:t/>
            </a:r>
            <a:br>
              <a:rPr lang="ru-RU" dirty="0" smtClean="0">
                <a:solidFill>
                  <a:schemeClr val="tx1"/>
                </a:solidFill>
                <a:cs typeface="Arial" pitchFamily="34" charset="0"/>
              </a:rPr>
            </a:br>
            <a:endParaRPr lang="ru-RU"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7</a:t>
            </a:fld>
            <a:endParaRPr lang="ru-RU"/>
          </a:p>
        </p:txBody>
      </p:sp>
      <p:sp>
        <p:nvSpPr>
          <p:cNvPr id="1025" name="Rectangle 1"/>
          <p:cNvSpPr>
            <a:spLocks noChangeArrowheads="1"/>
          </p:cNvSpPr>
          <p:nvPr/>
        </p:nvSpPr>
        <p:spPr bwMode="auto">
          <a:xfrm>
            <a:off x="467544" y="1253951"/>
            <a:ext cx="820891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ea typeface="Calibri" pitchFamily="34" charset="0"/>
                <a:cs typeface="Times New Roman" pitchFamily="18" charset="0"/>
              </a:rPr>
              <a:t>На </a:t>
            </a:r>
            <a:r>
              <a:rPr kumimoji="0" lang="ru-RU" sz="2000" b="1" i="0" u="none" strike="noStrike" cap="none" normalizeH="0" baseline="0" dirty="0" err="1" smtClean="0">
                <a:ln>
                  <a:noFill/>
                </a:ln>
                <a:solidFill>
                  <a:schemeClr val="tx1"/>
                </a:solidFill>
                <a:effectLst/>
                <a:latin typeface="+mj-lt"/>
                <a:ea typeface="Calibri" pitchFamily="34" charset="0"/>
                <a:cs typeface="Times New Roman" pitchFamily="18" charset="0"/>
              </a:rPr>
              <a:t>парадигмальном</a:t>
            </a:r>
            <a:r>
              <a:rPr kumimoji="0" lang="ru-RU" sz="2000" b="1" i="0" u="none" strike="noStrike" cap="none" normalizeH="0" baseline="0" dirty="0" smtClean="0">
                <a:ln>
                  <a:noFill/>
                </a:ln>
                <a:solidFill>
                  <a:schemeClr val="tx1"/>
                </a:solidFill>
                <a:effectLst/>
                <a:latin typeface="+mj-lt"/>
                <a:ea typeface="Calibri" pitchFamily="34" charset="0"/>
                <a:cs typeface="Times New Roman" pitchFamily="18" charset="0"/>
              </a:rPr>
              <a:t> уровне - стремление следовать божественному, творческому, созидательному началу во имя торжества Царства Божия на Земле</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Тогда как противная сторона по какой-то причине отрицает истинно Божественную парадигму для себя и стремится скрыть ее от других.</a:t>
            </a:r>
            <a:r>
              <a:rPr kumimoji="0" lang="ru-RU" sz="20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ru-RU" sz="2000" b="0" i="0" u="none" strike="noStrike" cap="none" normalizeH="0" baseline="0" dirty="0" smtClean="0">
                <a:ln>
                  <a:noFill/>
                </a:ln>
                <a:solidFill>
                  <a:srgbClr val="000000"/>
                </a:solidFill>
                <a:effectLst/>
                <a:latin typeface="+mj-lt"/>
                <a:ea typeface="Calibri" pitchFamily="34" charset="0"/>
                <a:cs typeface="Times New Roman" pitchFamily="18" charset="0"/>
              </a:rPr>
              <a:t>Это </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отказ от следования Божественному началу, в том числе ошибочное служение </a:t>
            </a:r>
            <a:r>
              <a:rPr kumimoji="0" lang="ru-RU" sz="2000" b="0" i="0" u="none" strike="noStrike" cap="none" normalizeH="0" baseline="0" dirty="0" err="1" smtClean="0">
                <a:ln>
                  <a:noFill/>
                </a:ln>
                <a:solidFill>
                  <a:schemeClr val="tx1"/>
                </a:solidFill>
                <a:effectLst/>
                <a:latin typeface="+mj-lt"/>
                <a:ea typeface="Calibri" pitchFamily="34" charset="0"/>
                <a:cs typeface="Times New Roman" pitchFamily="18" charset="0"/>
              </a:rPr>
              <a:t>не-божественному</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под видом Божественного.</a:t>
            </a:r>
            <a:r>
              <a:rPr kumimoji="0" lang="ru-RU" sz="2000" b="0" i="0" u="none" strike="noStrike" cap="none" normalizeH="0" baseline="0" dirty="0" smtClean="0">
                <a:ln>
                  <a:noFill/>
                </a:ln>
                <a:solidFill>
                  <a:srgbClr val="000000"/>
                </a:solidFill>
                <a:effectLst/>
                <a:latin typeface="+mj-lt"/>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mj-lt"/>
                <a:ea typeface="Calibri" pitchFamily="34" charset="0"/>
                <a:cs typeface="Times New Roman" pitchFamily="18" charset="0"/>
              </a:rPr>
              <a:t>На концептуальном уровне ложная парадигма порождает цепочку принципов: п</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аразитизм - порабощение - агрессия, насилие - ложь, как способы и цель существования. </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Мы должны противопоставить этому: творение, творчество, созидание в русле Божественного начала, мудрость, любовь, гармонию, лад, мир. Русский дух, духовное возрождение, Православие (ведическое).</a:t>
            </a:r>
            <a:endParaRPr kumimoji="0" lang="ru-RU"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ea typeface="Calibri" pitchFamily="34" charset="0"/>
                <a:cs typeface="Times New Roman" pitchFamily="18" charset="0"/>
              </a:rPr>
              <a:t>Для преодоления тупика или барьера ложной </a:t>
            </a:r>
            <a:r>
              <a:rPr kumimoji="0" lang="ru-RU" sz="2000" b="1" i="0" u="none" strike="noStrike" cap="none" normalizeH="0" baseline="0" dirty="0" err="1" smtClean="0">
                <a:ln>
                  <a:noFill/>
                </a:ln>
                <a:solidFill>
                  <a:schemeClr val="tx1"/>
                </a:solidFill>
                <a:effectLst/>
                <a:latin typeface="+mj-lt"/>
                <a:ea typeface="Calibri" pitchFamily="34" charset="0"/>
                <a:cs typeface="Times New Roman" pitchFamily="18" charset="0"/>
              </a:rPr>
              <a:t>цивилизационной</a:t>
            </a:r>
            <a:r>
              <a:rPr kumimoji="0" lang="ru-RU" sz="2000" b="1" i="0" u="none" strike="noStrike" cap="none" normalizeH="0" baseline="0" dirty="0" smtClean="0">
                <a:ln>
                  <a:noFill/>
                </a:ln>
                <a:solidFill>
                  <a:schemeClr val="tx1"/>
                </a:solidFill>
                <a:effectLst/>
                <a:latin typeface="+mj-lt"/>
                <a:ea typeface="Calibri" pitchFamily="34" charset="0"/>
                <a:cs typeface="Times New Roman" pitchFamily="18" charset="0"/>
              </a:rPr>
              <a:t> модели России должна встать на путь духовного, идейного, идеологического и этического возрождения</a:t>
            </a:r>
            <a:r>
              <a:rPr kumimoji="0" lang="ru-RU" sz="2000" b="0"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70</a:t>
            </a:fld>
            <a:endParaRPr lang="ru-RU"/>
          </a:p>
        </p:txBody>
      </p:sp>
      <p:sp>
        <p:nvSpPr>
          <p:cNvPr id="6145" name="Rectangle 1"/>
          <p:cNvSpPr>
            <a:spLocks noChangeArrowheads="1"/>
          </p:cNvSpPr>
          <p:nvPr/>
        </p:nvSpPr>
        <p:spPr bwMode="auto">
          <a:xfrm>
            <a:off x="179512" y="629980"/>
            <a:ext cx="896448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174625"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humanistic logic requires that correct fundamental principles be imbedded in the foundation. </a:t>
            </a:r>
          </a:p>
          <a:p>
            <a:pPr marL="361950" marR="0" lvl="0" indent="174625"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four source and four components of the sustainable  humanistic  civilization </a:t>
            </a: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174625"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new scientific paradigm that would unite science and spirituality;</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174625"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purposeful evolution of the society, harmonious development of the personality;</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174625"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interest-free money;</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174625"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cooperation and competitiveness.</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174625"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new paradigm resolves contradictions in the dual pairs: spirit vs. matter, science vs. religion, physical (corporeal) values vs. spiritual ones. This paradigm describes the structure of the universe on an essentially new level, including explanation of the materiality of thought, emotions, soul.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endParaRPr lang="ru-RU"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71</a:t>
            </a:fld>
            <a:endParaRPr lang="ru-RU"/>
          </a:p>
        </p:txBody>
      </p:sp>
      <p:sp>
        <p:nvSpPr>
          <p:cNvPr id="4" name="Прямоугольник 3"/>
          <p:cNvSpPr/>
          <p:nvPr/>
        </p:nvSpPr>
        <p:spPr>
          <a:xfrm>
            <a:off x="611560" y="1124744"/>
            <a:ext cx="7488832" cy="5447645"/>
          </a:xfrm>
          <a:prstGeom prst="rect">
            <a:avLst/>
          </a:prstGeom>
        </p:spPr>
        <p:txBody>
          <a:bodyPr wrap="square">
            <a:spAutoFit/>
          </a:bodyPr>
          <a:lstStyle/>
          <a:p>
            <a:r>
              <a:rPr lang="en-US" sz="3600" dirty="0" smtClean="0"/>
              <a:t>Thank you very much for your attention and patience</a:t>
            </a:r>
          </a:p>
          <a:p>
            <a:endParaRPr lang="ru-RU" sz="3600" dirty="0" smtClean="0"/>
          </a:p>
          <a:p>
            <a:r>
              <a:rPr lang="en-US" sz="3600" dirty="0" smtClean="0">
                <a:latin typeface="Georgia" pitchFamily="18" charset="0"/>
              </a:rPr>
              <a:t>Please send your comments and questions to:</a:t>
            </a:r>
          </a:p>
          <a:p>
            <a:endParaRPr lang="en-US" sz="2800" dirty="0" smtClean="0">
              <a:latin typeface="Georgia" pitchFamily="18" charset="0"/>
            </a:endParaRPr>
          </a:p>
          <a:p>
            <a:r>
              <a:rPr lang="en-US" sz="2800" dirty="0" smtClean="0">
                <a:latin typeface="Georgia" pitchFamily="18" charset="0"/>
                <a:hlinkClick r:id="rId2"/>
              </a:rPr>
              <a:t>pavelkas@mail.ru</a:t>
            </a:r>
            <a:endParaRPr lang="en-US" sz="2800" dirty="0" smtClean="0">
              <a:latin typeface="Georgia" pitchFamily="18" charset="0"/>
            </a:endParaRPr>
          </a:p>
          <a:p>
            <a:endParaRPr lang="en-US" sz="2800" dirty="0" smtClean="0">
              <a:latin typeface="Georgia" pitchFamily="18" charset="0"/>
            </a:endParaRPr>
          </a:p>
          <a:p>
            <a:endParaRPr lang="en-US" sz="2800" dirty="0" smtClean="0">
              <a:latin typeface="Georgia" pitchFamily="18" charset="0"/>
            </a:endParaRPr>
          </a:p>
          <a:p>
            <a:r>
              <a:rPr lang="en-US" sz="2800" dirty="0" smtClean="0">
                <a:latin typeface="Georgia" pitchFamily="18" charset="0"/>
              </a:rPr>
              <a:t>Dr. Pavel Kasyanov</a:t>
            </a:r>
          </a:p>
          <a:p>
            <a:endParaRPr lang="ru-RU" sz="2800" dirty="0">
              <a:latin typeface="Georg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680120"/>
          </a:xfrm>
        </p:spPr>
        <p:txBody>
          <a:bodyPr>
            <a:normAutofit fontScale="90000"/>
          </a:bodyPr>
          <a:lstStyle/>
          <a:p>
            <a:r>
              <a:rPr lang="ru-RU" b="1" dirty="0" smtClean="0">
                <a:ea typeface="Calibri"/>
                <a:cs typeface="Times New Roman"/>
              </a:rPr>
              <a:t>Парадигмальный уровень</a:t>
            </a:r>
            <a:r>
              <a:rPr lang="ru-RU" dirty="0" smtClean="0">
                <a:latin typeface="Calibri"/>
                <a:ea typeface="Calibri"/>
                <a:cs typeface="Times New Roman"/>
              </a:rPr>
              <a:t/>
            </a:r>
            <a:br>
              <a:rPr lang="ru-RU" dirty="0" smtClean="0">
                <a:latin typeface="Calibri"/>
                <a:ea typeface="Calibri"/>
                <a:cs typeface="Times New Roman"/>
              </a:rPr>
            </a:br>
            <a:endParaRPr lang="ru-RU"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8</a:t>
            </a:fld>
            <a:endParaRPr lang="ru-RU" dirty="0"/>
          </a:p>
        </p:txBody>
      </p:sp>
      <p:graphicFrame>
        <p:nvGraphicFramePr>
          <p:cNvPr id="4" name="Таблица 3"/>
          <p:cNvGraphicFramePr>
            <a:graphicFrameLocks noGrp="1"/>
          </p:cNvGraphicFramePr>
          <p:nvPr/>
        </p:nvGraphicFramePr>
        <p:xfrm>
          <a:off x="0" y="1124744"/>
          <a:ext cx="9144000" cy="4989645"/>
        </p:xfrm>
        <a:graphic>
          <a:graphicData uri="http://schemas.openxmlformats.org/drawingml/2006/table">
            <a:tbl>
              <a:tblPr/>
              <a:tblGrid>
                <a:gridCol w="1979712"/>
                <a:gridCol w="3491698"/>
                <a:gridCol w="2436914"/>
                <a:gridCol w="1235676"/>
              </a:tblGrid>
              <a:tr h="578759">
                <a:tc>
                  <a:txBody>
                    <a:bodyPr/>
                    <a:lstStyle/>
                    <a:p>
                      <a:pPr marL="457200" algn="l">
                        <a:lnSpc>
                          <a:spcPts val="2100"/>
                        </a:lnSpc>
                        <a:spcBef>
                          <a:spcPts val="400"/>
                        </a:spcBef>
                        <a:spcAft>
                          <a:spcPts val="0"/>
                        </a:spcAft>
                      </a:pPr>
                      <a:endParaRPr lang="ru-RU" sz="2000" b="1" dirty="0" smtClean="0">
                        <a:latin typeface="Times New Roman"/>
                        <a:ea typeface="Calibri"/>
                        <a:cs typeface="Times New Roman"/>
                      </a:endParaRPr>
                    </a:p>
                    <a:p>
                      <a:pPr marL="457200" algn="l">
                        <a:lnSpc>
                          <a:spcPts val="2100"/>
                        </a:lnSpc>
                        <a:spcBef>
                          <a:spcPts val="400"/>
                        </a:spcBef>
                        <a:spcAft>
                          <a:spcPts val="0"/>
                        </a:spcAft>
                      </a:pPr>
                      <a:r>
                        <a:rPr lang="ru-RU" sz="2000" b="1" dirty="0" smtClean="0">
                          <a:latin typeface="Times New Roman"/>
                          <a:ea typeface="Calibri"/>
                          <a:cs typeface="Times New Roman"/>
                        </a:rPr>
                        <a:t>Уровни </a:t>
                      </a:r>
                      <a:r>
                        <a:rPr lang="ru-RU" sz="2000" b="1" dirty="0">
                          <a:latin typeface="Times New Roman"/>
                          <a:ea typeface="Calibri"/>
                          <a:cs typeface="Times New Roman"/>
                        </a:rPr>
                        <a:t>власти</a:t>
                      </a:r>
                      <a:endParaRPr lang="ru-RU" sz="2000" dirty="0">
                        <a:latin typeface="Calibri"/>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111125" algn="ctr">
                        <a:lnSpc>
                          <a:spcPts val="2100"/>
                        </a:lnSpc>
                        <a:spcBef>
                          <a:spcPts val="400"/>
                        </a:spcBef>
                        <a:spcAft>
                          <a:spcPts val="0"/>
                        </a:spcAft>
                      </a:pPr>
                      <a:endParaRPr lang="ru-RU" sz="2000" b="1" dirty="0" smtClean="0">
                        <a:latin typeface="Times New Roman"/>
                        <a:ea typeface="Calibri"/>
                        <a:cs typeface="Times New Roman"/>
                      </a:endParaRPr>
                    </a:p>
                    <a:p>
                      <a:pPr marL="111125" algn="ctr">
                        <a:lnSpc>
                          <a:spcPts val="2100"/>
                        </a:lnSpc>
                        <a:spcBef>
                          <a:spcPts val="400"/>
                        </a:spcBef>
                        <a:spcAft>
                          <a:spcPts val="0"/>
                        </a:spcAft>
                      </a:pPr>
                      <a:r>
                        <a:rPr lang="ru-RU" sz="2000" b="1" dirty="0" smtClean="0">
                          <a:latin typeface="Times New Roman"/>
                          <a:ea typeface="Calibri"/>
                          <a:cs typeface="Times New Roman"/>
                        </a:rPr>
                        <a:t>Определение</a:t>
                      </a:r>
                      <a:endParaRPr lang="ru-RU" sz="2000" dirty="0">
                        <a:latin typeface="Calibri"/>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111125" algn="ctr">
                        <a:lnSpc>
                          <a:spcPts val="2100"/>
                        </a:lnSpc>
                        <a:spcBef>
                          <a:spcPts val="400"/>
                        </a:spcBef>
                        <a:spcAft>
                          <a:spcPts val="0"/>
                        </a:spcAft>
                      </a:pPr>
                      <a:endParaRPr lang="ru-RU" sz="2000" b="1" dirty="0" smtClean="0">
                        <a:latin typeface="Times New Roman"/>
                        <a:ea typeface="Calibri"/>
                        <a:cs typeface="Times New Roman"/>
                      </a:endParaRPr>
                    </a:p>
                    <a:p>
                      <a:pPr marL="111125" algn="ctr">
                        <a:lnSpc>
                          <a:spcPts val="2100"/>
                        </a:lnSpc>
                        <a:spcBef>
                          <a:spcPts val="400"/>
                        </a:spcBef>
                        <a:spcAft>
                          <a:spcPts val="0"/>
                        </a:spcAft>
                      </a:pPr>
                      <a:r>
                        <a:rPr lang="ru-RU" sz="2000" b="1" dirty="0" smtClean="0">
                          <a:latin typeface="Times New Roman"/>
                          <a:ea typeface="Calibri"/>
                          <a:cs typeface="Times New Roman"/>
                        </a:rPr>
                        <a:t>Препятствия (ловушки)</a:t>
                      </a:r>
                      <a:endParaRPr lang="ru-RU" sz="2000" dirty="0">
                        <a:latin typeface="Calibri"/>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111125">
                        <a:lnSpc>
                          <a:spcPts val="2100"/>
                        </a:lnSpc>
                        <a:spcBef>
                          <a:spcPts val="400"/>
                        </a:spcBef>
                        <a:spcAft>
                          <a:spcPts val="0"/>
                        </a:spcAft>
                      </a:pPr>
                      <a:r>
                        <a:rPr lang="ru-RU" sz="1600" b="1" dirty="0">
                          <a:latin typeface="Times New Roman"/>
                          <a:ea typeface="Calibri"/>
                          <a:cs typeface="Times New Roman"/>
                        </a:rPr>
                        <a:t>Период действия</a:t>
                      </a:r>
                      <a:endParaRPr lang="ru-RU" sz="1600" dirty="0">
                        <a:latin typeface="Calibri"/>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4138745">
                <a:tc>
                  <a:txBody>
                    <a:bodyPr/>
                    <a:lstStyle/>
                    <a:p>
                      <a:pPr marL="457200" algn="l">
                        <a:lnSpc>
                          <a:spcPts val="2100"/>
                        </a:lnSpc>
                        <a:spcBef>
                          <a:spcPts val="400"/>
                        </a:spcBef>
                        <a:spcAft>
                          <a:spcPts val="0"/>
                        </a:spcAft>
                      </a:pPr>
                      <a:endParaRPr lang="ru-RU" sz="1600" b="1" dirty="0" smtClean="0">
                        <a:latin typeface="Cambria"/>
                        <a:ea typeface="Calibri"/>
                        <a:cs typeface="Times New Roman"/>
                      </a:endParaRPr>
                    </a:p>
                    <a:p>
                      <a:pPr marL="457200" algn="l">
                        <a:lnSpc>
                          <a:spcPts val="2100"/>
                        </a:lnSpc>
                        <a:spcBef>
                          <a:spcPts val="400"/>
                        </a:spcBef>
                        <a:spcAft>
                          <a:spcPts val="0"/>
                        </a:spcAft>
                      </a:pPr>
                      <a:endParaRPr lang="ru-RU" sz="1600" b="1" dirty="0" smtClean="0">
                        <a:latin typeface="Cambria"/>
                        <a:ea typeface="Calibri"/>
                        <a:cs typeface="Times New Roman"/>
                      </a:endParaRPr>
                    </a:p>
                    <a:p>
                      <a:pPr marL="457200" algn="l">
                        <a:lnSpc>
                          <a:spcPts val="2100"/>
                        </a:lnSpc>
                        <a:spcBef>
                          <a:spcPts val="400"/>
                        </a:spcBef>
                        <a:spcAft>
                          <a:spcPts val="0"/>
                        </a:spcAft>
                      </a:pPr>
                      <a:endParaRPr lang="ru-RU" sz="1600" b="1" dirty="0" smtClean="0">
                        <a:latin typeface="Cambria"/>
                        <a:ea typeface="Calibri"/>
                        <a:cs typeface="Times New Roman"/>
                      </a:endParaRPr>
                    </a:p>
                    <a:p>
                      <a:pPr marL="457200" algn="l">
                        <a:lnSpc>
                          <a:spcPts val="2100"/>
                        </a:lnSpc>
                        <a:spcBef>
                          <a:spcPts val="400"/>
                        </a:spcBef>
                        <a:spcAft>
                          <a:spcPts val="0"/>
                        </a:spcAft>
                      </a:pPr>
                      <a:endParaRPr lang="ru-RU" sz="1600" b="1" dirty="0" smtClean="0">
                        <a:latin typeface="Cambria"/>
                        <a:ea typeface="Calibri"/>
                        <a:cs typeface="Times New Roman"/>
                      </a:endParaRPr>
                    </a:p>
                    <a:p>
                      <a:pPr marL="457200" algn="l">
                        <a:lnSpc>
                          <a:spcPts val="2100"/>
                        </a:lnSpc>
                        <a:spcBef>
                          <a:spcPts val="400"/>
                        </a:spcBef>
                        <a:spcAft>
                          <a:spcPts val="0"/>
                        </a:spcAft>
                      </a:pPr>
                      <a:r>
                        <a:rPr lang="ru-RU" sz="1600" b="1" dirty="0" smtClean="0">
                          <a:latin typeface="Cambria"/>
                          <a:ea typeface="Calibri"/>
                          <a:cs typeface="Times New Roman"/>
                        </a:rPr>
                        <a:t>Парадигмальный </a:t>
                      </a:r>
                      <a:r>
                        <a:rPr lang="ru-RU" sz="1600" b="1" dirty="0">
                          <a:latin typeface="Cambria"/>
                          <a:ea typeface="Calibri"/>
                          <a:cs typeface="Times New Roman"/>
                        </a:rPr>
                        <a:t>уровень</a:t>
                      </a:r>
                      <a:endParaRPr lang="ru-RU" sz="1600" dirty="0">
                        <a:latin typeface="Calibri"/>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69215">
                        <a:lnSpc>
                          <a:spcPts val="1500"/>
                        </a:lnSpc>
                        <a:spcAft>
                          <a:spcPts val="0"/>
                        </a:spcAft>
                      </a:pPr>
                      <a:endParaRPr lang="ru-RU" sz="1800" dirty="0" smtClean="0">
                        <a:latin typeface="Cambria"/>
                        <a:ea typeface="Calibri"/>
                        <a:cs typeface="Times New Roman"/>
                      </a:endParaRPr>
                    </a:p>
                    <a:p>
                      <a:pPr marL="69215">
                        <a:lnSpc>
                          <a:spcPts val="1500"/>
                        </a:lnSpc>
                        <a:spcAft>
                          <a:spcPts val="0"/>
                        </a:spcAft>
                      </a:pPr>
                      <a:r>
                        <a:rPr lang="ru-RU" sz="1800" dirty="0" smtClean="0">
                          <a:latin typeface="Cambria"/>
                          <a:ea typeface="Calibri"/>
                          <a:cs typeface="Times New Roman"/>
                        </a:rPr>
                        <a:t>От </a:t>
                      </a:r>
                      <a:r>
                        <a:rPr lang="ru-RU" sz="1800" dirty="0">
                          <a:latin typeface="Cambria"/>
                          <a:ea typeface="Calibri"/>
                          <a:cs typeface="Times New Roman"/>
                        </a:rPr>
                        <a:t>понятия «парадигма» в смысле, близком к использовавшемуся  в  средневековой философии для характеристики взаимоотношения</a:t>
                      </a:r>
                      <a:r>
                        <a:rPr lang="ru-RU" sz="1800" b="1" dirty="0">
                          <a:latin typeface="Cambria"/>
                          <a:ea typeface="Calibri"/>
                          <a:cs typeface="Times New Roman"/>
                        </a:rPr>
                        <a:t> </a:t>
                      </a:r>
                      <a:r>
                        <a:rPr lang="ru-RU" sz="1800" b="1" u="sng" dirty="0">
                          <a:latin typeface="Cambria"/>
                          <a:ea typeface="Calibri"/>
                          <a:cs typeface="Times New Roman"/>
                        </a:rPr>
                        <a:t>духовного и "реального" мира, но</a:t>
                      </a:r>
                      <a:endParaRPr lang="ru-RU" sz="1800" dirty="0">
                        <a:latin typeface="Calibri"/>
                        <a:ea typeface="Calibri"/>
                        <a:cs typeface="Times New Roman"/>
                      </a:endParaRPr>
                    </a:p>
                    <a:p>
                      <a:pPr marL="69215">
                        <a:lnSpc>
                          <a:spcPts val="1500"/>
                        </a:lnSpc>
                        <a:spcAft>
                          <a:spcPts val="0"/>
                        </a:spcAft>
                      </a:pPr>
                      <a:r>
                        <a:rPr lang="ru-RU" sz="1800" b="1" u="sng" dirty="0">
                          <a:latin typeface="Cambria"/>
                          <a:ea typeface="Calibri"/>
                          <a:cs typeface="Times New Roman"/>
                        </a:rPr>
                        <a:t>все же в отличном (смысле</a:t>
                      </a:r>
                      <a:r>
                        <a:rPr lang="ru-RU" sz="1800" b="1" u="sng" dirty="0" smtClean="0">
                          <a:latin typeface="Cambria"/>
                          <a:ea typeface="Calibri"/>
                          <a:cs typeface="Times New Roman"/>
                        </a:rPr>
                        <a:t>):</a:t>
                      </a:r>
                    </a:p>
                    <a:p>
                      <a:pPr marL="69215">
                        <a:lnSpc>
                          <a:spcPts val="1500"/>
                        </a:lnSpc>
                        <a:spcAft>
                          <a:spcPts val="0"/>
                        </a:spcAft>
                      </a:pPr>
                      <a:endParaRPr lang="ru-RU" sz="1800" dirty="0">
                        <a:latin typeface="Calibri"/>
                        <a:ea typeface="Calibri"/>
                        <a:cs typeface="Times New Roman"/>
                      </a:endParaRPr>
                    </a:p>
                    <a:p>
                      <a:pPr marL="69215">
                        <a:lnSpc>
                          <a:spcPts val="1500"/>
                        </a:lnSpc>
                        <a:spcAft>
                          <a:spcPts val="0"/>
                        </a:spcAft>
                      </a:pPr>
                      <a:r>
                        <a:rPr lang="ru-RU" sz="1800" b="1" u="sng" dirty="0">
                          <a:latin typeface="Cambria"/>
                          <a:ea typeface="Calibri"/>
                          <a:cs typeface="Times New Roman"/>
                        </a:rPr>
                        <a:t>Правь – явь - навь  и еще  более глубоком (</a:t>
                      </a:r>
                      <a:r>
                        <a:rPr lang="ru-RU" sz="1800" u="sng" dirty="0">
                          <a:latin typeface="Cambria"/>
                          <a:ea typeface="Calibri"/>
                          <a:cs typeface="Times New Roman"/>
                        </a:rPr>
                        <a:t>отдельный слайд: мир во всем многообразии ("тонкие миры") и многомерности)</a:t>
                      </a:r>
                      <a:r>
                        <a:rPr lang="ru-RU" sz="1800" dirty="0">
                          <a:latin typeface="Cambria"/>
                          <a:ea typeface="Calibri"/>
                          <a:cs typeface="Times New Roman"/>
                        </a:rPr>
                        <a:t> </a:t>
                      </a:r>
                      <a:endParaRPr lang="ru-RU" sz="1800" dirty="0" smtClean="0">
                        <a:latin typeface="Cambria"/>
                        <a:ea typeface="Calibri"/>
                        <a:cs typeface="Times New Roman"/>
                      </a:endParaRPr>
                    </a:p>
                    <a:p>
                      <a:pPr marL="69215">
                        <a:lnSpc>
                          <a:spcPts val="1500"/>
                        </a:lnSpc>
                        <a:spcAft>
                          <a:spcPts val="0"/>
                        </a:spcAft>
                      </a:pPr>
                      <a:endParaRPr lang="ru-RU" sz="1800" dirty="0">
                        <a:latin typeface="Calibri"/>
                        <a:ea typeface="Calibri"/>
                        <a:cs typeface="Times New Roman"/>
                      </a:endParaRPr>
                    </a:p>
                    <a:p>
                      <a:pPr marL="69215">
                        <a:lnSpc>
                          <a:spcPts val="1500"/>
                        </a:lnSpc>
                        <a:spcAft>
                          <a:spcPts val="0"/>
                        </a:spcAft>
                      </a:pPr>
                      <a:r>
                        <a:rPr lang="ru-RU" sz="1800" b="1" dirty="0">
                          <a:latin typeface="Cambria"/>
                          <a:ea typeface="Calibri"/>
                          <a:cs typeface="Times New Roman"/>
                        </a:rPr>
                        <a:t>Стремление следовать божественному, творческому, созидательному началу во имя торжества Царства Божия на Земле</a:t>
                      </a:r>
                      <a:endParaRPr lang="ru-RU" sz="1800" b="1" dirty="0">
                        <a:latin typeface="Calibri"/>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11760">
                        <a:lnSpc>
                          <a:spcPts val="1600"/>
                        </a:lnSpc>
                        <a:spcAft>
                          <a:spcPts val="0"/>
                        </a:spcAft>
                      </a:pPr>
                      <a:endParaRPr lang="ru-RU" sz="1600" dirty="0">
                        <a:latin typeface="Calibri"/>
                        <a:ea typeface="Calibri"/>
                        <a:cs typeface="Times New Roman"/>
                      </a:endParaRPr>
                    </a:p>
                    <a:p>
                      <a:pPr marL="111760">
                        <a:lnSpc>
                          <a:spcPts val="1600"/>
                        </a:lnSpc>
                        <a:spcAft>
                          <a:spcPts val="0"/>
                        </a:spcAft>
                      </a:pPr>
                      <a:r>
                        <a:rPr lang="ru-RU" sz="1800" b="1" dirty="0">
                          <a:latin typeface="Cambria"/>
                          <a:ea typeface="Calibri"/>
                          <a:cs typeface="Times New Roman"/>
                        </a:rPr>
                        <a:t>Ловушка - сокрытие и "закрытие"</a:t>
                      </a:r>
                      <a:endParaRPr lang="ru-RU" sz="1800" dirty="0">
                        <a:latin typeface="Calibri"/>
                        <a:ea typeface="Calibri"/>
                        <a:cs typeface="Times New Roman"/>
                      </a:endParaRPr>
                    </a:p>
                    <a:p>
                      <a:pPr marL="111760">
                        <a:lnSpc>
                          <a:spcPts val="1600"/>
                        </a:lnSpc>
                        <a:spcAft>
                          <a:spcPts val="0"/>
                        </a:spcAft>
                      </a:pPr>
                      <a:r>
                        <a:rPr lang="ru-RU" sz="1800" b="1" dirty="0">
                          <a:latin typeface="Cambria"/>
                          <a:ea typeface="Calibri"/>
                          <a:cs typeface="Times New Roman"/>
                        </a:rPr>
                        <a:t>парадигмального уровня</a:t>
                      </a:r>
                      <a:r>
                        <a:rPr lang="ru-RU" sz="1800" b="1" dirty="0" smtClean="0">
                          <a:latin typeface="Cambria"/>
                          <a:ea typeface="Calibri"/>
                          <a:cs typeface="Times New Roman"/>
                        </a:rPr>
                        <a:t>.</a:t>
                      </a:r>
                    </a:p>
                    <a:p>
                      <a:pPr marL="111760">
                        <a:lnSpc>
                          <a:spcPts val="1600"/>
                        </a:lnSpc>
                        <a:spcAft>
                          <a:spcPts val="0"/>
                        </a:spcAft>
                      </a:pPr>
                      <a:endParaRPr lang="ru-RU" sz="1800" dirty="0">
                        <a:latin typeface="Calibri"/>
                        <a:ea typeface="Calibri"/>
                        <a:cs typeface="Times New Roman"/>
                      </a:endParaRPr>
                    </a:p>
                    <a:p>
                      <a:pPr marL="111760">
                        <a:lnSpc>
                          <a:spcPts val="1600"/>
                        </a:lnSpc>
                        <a:spcAft>
                          <a:spcPts val="0"/>
                        </a:spcAft>
                      </a:pPr>
                      <a:r>
                        <a:rPr lang="ru-RU" sz="1800" b="1" dirty="0">
                          <a:latin typeface="Cambria"/>
                          <a:ea typeface="Calibri"/>
                          <a:cs typeface="Times New Roman"/>
                        </a:rPr>
                        <a:t>Своей парадигмы нет - есть отрицание истинно Божественной парадигмы для себя и сокрытие ее от других </a:t>
                      </a:r>
                      <a:endParaRPr lang="ru-RU" sz="1800" b="1" dirty="0" smtClean="0">
                        <a:latin typeface="Cambria"/>
                        <a:ea typeface="Calibri"/>
                        <a:cs typeface="Times New Roman"/>
                      </a:endParaRPr>
                    </a:p>
                    <a:p>
                      <a:pPr marL="111760">
                        <a:lnSpc>
                          <a:spcPts val="1600"/>
                        </a:lnSpc>
                        <a:spcAft>
                          <a:spcPts val="0"/>
                        </a:spcAft>
                      </a:pPr>
                      <a:endParaRPr lang="ru-RU" sz="1800" b="1" dirty="0" smtClean="0">
                        <a:latin typeface="Cambria"/>
                        <a:ea typeface="Calibri"/>
                        <a:cs typeface="Times New Roman"/>
                      </a:endParaRPr>
                    </a:p>
                    <a:p>
                      <a:pPr marL="111760">
                        <a:lnSpc>
                          <a:spcPts val="1600"/>
                        </a:lnSpc>
                        <a:spcAft>
                          <a:spcPts val="0"/>
                        </a:spcAft>
                      </a:pPr>
                      <a:r>
                        <a:rPr lang="ru-RU" sz="1800" b="1" dirty="0" smtClean="0">
                          <a:latin typeface="Cambria"/>
                          <a:ea typeface="Calibri"/>
                          <a:cs typeface="Times New Roman"/>
                        </a:rPr>
                        <a:t>(</a:t>
                      </a:r>
                      <a:r>
                        <a:rPr lang="ru-RU" sz="1800" b="1" dirty="0">
                          <a:latin typeface="Cambria"/>
                          <a:ea typeface="Calibri"/>
                          <a:cs typeface="Times New Roman"/>
                        </a:rPr>
                        <a:t>это в первую очередь ловушка для самих "ловцов")</a:t>
                      </a:r>
                      <a:endParaRPr lang="ru-RU" sz="1800" dirty="0">
                        <a:latin typeface="Calibri"/>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11760">
                        <a:lnSpc>
                          <a:spcPts val="1600"/>
                        </a:lnSpc>
                        <a:spcAft>
                          <a:spcPts val="0"/>
                        </a:spcAft>
                      </a:pPr>
                      <a:endParaRPr lang="ru-RU" sz="1600" dirty="0">
                        <a:latin typeface="Calibri"/>
                        <a:ea typeface="Calibri"/>
                        <a:cs typeface="Times New Roman"/>
                      </a:endParaRPr>
                    </a:p>
                    <a:p>
                      <a:pPr marL="111760">
                        <a:lnSpc>
                          <a:spcPts val="1600"/>
                        </a:lnSpc>
                        <a:spcAft>
                          <a:spcPts val="0"/>
                        </a:spcAft>
                      </a:pPr>
                      <a:r>
                        <a:rPr lang="ru-RU" sz="1600" b="1" dirty="0">
                          <a:latin typeface="Cambria"/>
                          <a:ea typeface="Calibri"/>
                          <a:cs typeface="Times New Roman"/>
                        </a:rPr>
                        <a:t>От тысяч лет до </a:t>
                      </a:r>
                      <a:r>
                        <a:rPr lang="ru-RU" sz="1600" b="1" dirty="0" smtClean="0">
                          <a:latin typeface="Cambria"/>
                          <a:ea typeface="Calibri"/>
                          <a:cs typeface="Times New Roman"/>
                        </a:rPr>
                        <a:t>бесконеч-ности</a:t>
                      </a:r>
                      <a:endParaRPr lang="ru-RU" sz="1600" dirty="0">
                        <a:latin typeface="Calibri"/>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692696"/>
          </a:xfrm>
        </p:spPr>
        <p:txBody>
          <a:bodyPr>
            <a:normAutofit/>
          </a:bodyPr>
          <a:lstStyle/>
          <a:p>
            <a:r>
              <a:rPr lang="ru-RU" sz="2900" b="1" dirty="0" smtClean="0"/>
              <a:t>Концептуальный уровень</a:t>
            </a:r>
            <a:endParaRPr lang="ru-RU" sz="2900" b="1" dirty="0"/>
          </a:p>
        </p:txBody>
      </p:sp>
      <p:sp>
        <p:nvSpPr>
          <p:cNvPr id="3" name="Номер слайда 2"/>
          <p:cNvSpPr>
            <a:spLocks noGrp="1"/>
          </p:cNvSpPr>
          <p:nvPr>
            <p:ph type="sldNum" sz="quarter" idx="12"/>
          </p:nvPr>
        </p:nvSpPr>
        <p:spPr/>
        <p:txBody>
          <a:bodyPr/>
          <a:lstStyle/>
          <a:p>
            <a:pPr>
              <a:defRPr/>
            </a:pPr>
            <a:fld id="{3F6AE5E0-8F64-4078-A541-AF999ED24244}" type="slidenum">
              <a:rPr lang="ru-RU" smtClean="0"/>
              <a:pPr>
                <a:defRPr/>
              </a:pPr>
              <a:t>9</a:t>
            </a:fld>
            <a:endParaRPr lang="ru-RU" dirty="0"/>
          </a:p>
        </p:txBody>
      </p:sp>
      <p:graphicFrame>
        <p:nvGraphicFramePr>
          <p:cNvPr id="5" name="Таблица 4"/>
          <p:cNvGraphicFramePr>
            <a:graphicFrameLocks noGrp="1"/>
          </p:cNvGraphicFramePr>
          <p:nvPr/>
        </p:nvGraphicFramePr>
        <p:xfrm>
          <a:off x="0" y="1052736"/>
          <a:ext cx="9144000" cy="5105400"/>
        </p:xfrm>
        <a:graphic>
          <a:graphicData uri="http://schemas.openxmlformats.org/drawingml/2006/table">
            <a:tbl>
              <a:tblPr/>
              <a:tblGrid>
                <a:gridCol w="2052326"/>
                <a:gridCol w="2097077"/>
                <a:gridCol w="3525597"/>
                <a:gridCol w="1469000"/>
              </a:tblGrid>
              <a:tr h="344013">
                <a:tc>
                  <a:txBody>
                    <a:bodyPr/>
                    <a:lstStyle/>
                    <a:p>
                      <a:pPr marL="457200">
                        <a:lnSpc>
                          <a:spcPts val="2100"/>
                        </a:lnSpc>
                        <a:spcBef>
                          <a:spcPts val="400"/>
                        </a:spcBef>
                        <a:spcAft>
                          <a:spcPts val="0"/>
                        </a:spcAft>
                      </a:pPr>
                      <a:r>
                        <a:rPr lang="ru-RU" sz="1800" b="1" dirty="0">
                          <a:latin typeface="+mj-lt"/>
                          <a:ea typeface="Calibri"/>
                          <a:cs typeface="Times New Roman"/>
                        </a:rPr>
                        <a:t>Уровни власти</a:t>
                      </a: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nSpc>
                          <a:spcPts val="2100"/>
                        </a:lnSpc>
                        <a:spcBef>
                          <a:spcPts val="400"/>
                        </a:spcBef>
                        <a:spcAft>
                          <a:spcPts val="0"/>
                        </a:spcAft>
                      </a:pPr>
                      <a:r>
                        <a:rPr lang="ru-RU" sz="1800" b="1" dirty="0">
                          <a:latin typeface="+mj-lt"/>
                          <a:ea typeface="Calibri"/>
                          <a:cs typeface="Times New Roman"/>
                        </a:rPr>
                        <a:t>Определение</a:t>
                      </a: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nSpc>
                          <a:spcPts val="2100"/>
                        </a:lnSpc>
                        <a:spcBef>
                          <a:spcPts val="400"/>
                        </a:spcBef>
                        <a:spcAft>
                          <a:spcPts val="0"/>
                        </a:spcAft>
                      </a:pPr>
                      <a:r>
                        <a:rPr lang="ru-RU" sz="1800" b="1" dirty="0">
                          <a:latin typeface="+mj-lt"/>
                          <a:ea typeface="Calibri"/>
                          <a:cs typeface="Times New Roman"/>
                        </a:rPr>
                        <a:t>Ловушки</a:t>
                      </a: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nSpc>
                          <a:spcPts val="2100"/>
                        </a:lnSpc>
                        <a:spcBef>
                          <a:spcPts val="400"/>
                        </a:spcBef>
                        <a:spcAft>
                          <a:spcPts val="0"/>
                        </a:spcAft>
                      </a:pPr>
                      <a:r>
                        <a:rPr lang="ru-RU" sz="1800" b="1" dirty="0">
                          <a:latin typeface="+mj-lt"/>
                          <a:ea typeface="Calibri"/>
                          <a:cs typeface="Times New Roman"/>
                        </a:rPr>
                        <a:t>Период действия</a:t>
                      </a: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679">
                <a:tc rowSpan="2">
                  <a:txBody>
                    <a:bodyPr/>
                    <a:lstStyle/>
                    <a:p>
                      <a:pPr marL="457200">
                        <a:lnSpc>
                          <a:spcPts val="2100"/>
                        </a:lnSpc>
                        <a:spcBef>
                          <a:spcPts val="400"/>
                        </a:spcBef>
                        <a:spcAft>
                          <a:spcPts val="0"/>
                        </a:spcAft>
                      </a:pPr>
                      <a:r>
                        <a:rPr lang="ru-RU" sz="1800" b="1" dirty="0">
                          <a:latin typeface="+mj-lt"/>
                          <a:ea typeface="Calibri"/>
                          <a:cs typeface="Times New Roman"/>
                        </a:rPr>
                        <a:t>Концептуальный уровень</a:t>
                      </a: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FE"/>
                    </a:solidFill>
                  </a:tcPr>
                </a:tc>
                <a:tc>
                  <a:txBody>
                    <a:bodyPr/>
                    <a:lstStyle/>
                    <a:p>
                      <a:pPr marL="111125">
                        <a:lnSpc>
                          <a:spcPts val="2100"/>
                        </a:lnSpc>
                        <a:spcBef>
                          <a:spcPts val="400"/>
                        </a:spcBef>
                        <a:spcAft>
                          <a:spcPts val="0"/>
                        </a:spcAft>
                      </a:pPr>
                      <a:r>
                        <a:rPr lang="ru-RU" sz="1800" b="1" dirty="0">
                          <a:latin typeface="+mj-lt"/>
                          <a:ea typeface="Calibri"/>
                          <a:cs typeface="Times New Roman"/>
                        </a:rPr>
                        <a:t>От понятия "концепция" как "Основной замысел".</a:t>
                      </a: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FE"/>
                    </a:solidFill>
                  </a:tcPr>
                </a:tc>
                <a:tc>
                  <a:txBody>
                    <a:bodyPr/>
                    <a:lstStyle/>
                    <a:p>
                      <a:pPr marL="111760">
                        <a:lnSpc>
                          <a:spcPts val="2000"/>
                        </a:lnSpc>
                        <a:spcAft>
                          <a:spcPts val="0"/>
                        </a:spcAft>
                      </a:pPr>
                      <a:r>
                        <a:rPr lang="ru-RU" sz="1800" b="1" dirty="0">
                          <a:latin typeface="+mj-lt"/>
                          <a:ea typeface="Calibri"/>
                          <a:cs typeface="Times New Roman"/>
                        </a:rPr>
                        <a:t>Паразитизм - порабощение - агрессия (</a:t>
                      </a:r>
                      <a:r>
                        <a:rPr lang="ru-RU" sz="1800" dirty="0">
                          <a:latin typeface="+mj-lt"/>
                          <a:ea typeface="Calibri"/>
                          <a:cs typeface="Times New Roman"/>
                        </a:rPr>
                        <a:t>отрицание божественного, творческого, созидательного начала и )</a:t>
                      </a:r>
                    </a:p>
                    <a:p>
                      <a:pPr marL="111760">
                        <a:lnSpc>
                          <a:spcPts val="2000"/>
                        </a:lnSpc>
                        <a:spcAft>
                          <a:spcPts val="0"/>
                        </a:spcAft>
                      </a:pPr>
                      <a:r>
                        <a:rPr lang="ru-RU" sz="1800" dirty="0">
                          <a:latin typeface="+mj-lt"/>
                          <a:ea typeface="Calibri"/>
                          <a:cs typeface="Times New Roman"/>
                        </a:rPr>
                        <a:t>Концептуальная ловушка - паразитировать, скрывая это и представляя  паразитический режим как наилучший или </a:t>
                      </a:r>
                      <a:r>
                        <a:rPr lang="ru-RU" sz="1800" dirty="0" smtClean="0">
                          <a:latin typeface="+mj-lt"/>
                          <a:ea typeface="Calibri"/>
                          <a:cs typeface="Times New Roman"/>
                        </a:rPr>
                        <a:t>безальтернативный</a:t>
                      </a:r>
                    </a:p>
                    <a:p>
                      <a:pPr marL="111760">
                        <a:lnSpc>
                          <a:spcPts val="2000"/>
                        </a:lnSpc>
                        <a:spcAft>
                          <a:spcPts val="0"/>
                        </a:spcAft>
                      </a:pP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FE"/>
                    </a:solidFill>
                  </a:tcPr>
                </a:tc>
                <a:tc rowSpan="2">
                  <a:txBody>
                    <a:bodyPr/>
                    <a:lstStyle/>
                    <a:p>
                      <a:pPr marL="111760">
                        <a:lnSpc>
                          <a:spcPts val="1700"/>
                        </a:lnSpc>
                        <a:spcAft>
                          <a:spcPts val="0"/>
                        </a:spcAft>
                      </a:pPr>
                      <a:r>
                        <a:rPr lang="ru-RU" sz="1800" b="1" dirty="0">
                          <a:latin typeface="+mj-lt"/>
                          <a:ea typeface="Calibri"/>
                          <a:cs typeface="Times New Roman"/>
                        </a:rPr>
                        <a:t>Тысячи лет - века</a:t>
                      </a: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FE"/>
                    </a:solidFill>
                  </a:tcPr>
                </a:tc>
              </a:tr>
              <a:tr h="1113948">
                <a:tc vMerge="1">
                  <a:txBody>
                    <a:bodyPr/>
                    <a:lstStyle/>
                    <a:p>
                      <a:endParaRPr lang="ru-RU"/>
                    </a:p>
                  </a:txBody>
                  <a:tcPr/>
                </a:tc>
                <a:tc>
                  <a:txBody>
                    <a:bodyPr/>
                    <a:lstStyle/>
                    <a:p>
                      <a:pPr marL="111125">
                        <a:lnSpc>
                          <a:spcPts val="2100"/>
                        </a:lnSpc>
                        <a:spcBef>
                          <a:spcPts val="400"/>
                        </a:spcBef>
                        <a:spcAft>
                          <a:spcPts val="0"/>
                        </a:spcAft>
                      </a:pPr>
                      <a:r>
                        <a:rPr lang="ru-RU" sz="1800" b="1" dirty="0">
                          <a:latin typeface="+mj-lt"/>
                          <a:ea typeface="Calibri"/>
                          <a:cs typeface="Times New Roman"/>
                        </a:rPr>
                        <a:t>Система </a:t>
                      </a:r>
                      <a:r>
                        <a:rPr lang="ru-RU" sz="1800" b="1" dirty="0" smtClean="0">
                          <a:latin typeface="+mj-lt"/>
                          <a:ea typeface="Calibri"/>
                          <a:cs typeface="Times New Roman"/>
                        </a:rPr>
                        <a:t>фундаменталь-ных </a:t>
                      </a:r>
                      <a:r>
                        <a:rPr lang="ru-RU" sz="1800" b="1" dirty="0">
                          <a:latin typeface="+mj-lt"/>
                          <a:ea typeface="Calibri"/>
                          <a:cs typeface="Times New Roman"/>
                        </a:rPr>
                        <a:t>понятий (в случае ловушек - ложных)  принципов и механизмов</a:t>
                      </a: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FE"/>
                    </a:solidFill>
                  </a:tcPr>
                </a:tc>
                <a:tc>
                  <a:txBody>
                    <a:bodyPr/>
                    <a:lstStyle/>
                    <a:p>
                      <a:pPr marL="111760">
                        <a:lnSpc>
                          <a:spcPts val="2000"/>
                        </a:lnSpc>
                        <a:spcAft>
                          <a:spcPts val="0"/>
                        </a:spcAft>
                      </a:pPr>
                      <a:r>
                        <a:rPr lang="ru-RU" sz="1800" b="1" dirty="0">
                          <a:latin typeface="+mj-lt"/>
                          <a:ea typeface="Calibri"/>
                          <a:cs typeface="Times New Roman"/>
                        </a:rPr>
                        <a:t>Дух </a:t>
                      </a:r>
                      <a:r>
                        <a:rPr lang="en-US" sz="1800" b="1" dirty="0">
                          <a:latin typeface="+mj-lt"/>
                          <a:ea typeface="Calibri"/>
                          <a:cs typeface="Times New Roman"/>
                        </a:rPr>
                        <a:t>vs </a:t>
                      </a:r>
                      <a:r>
                        <a:rPr lang="ru-RU" sz="1800" b="1" dirty="0">
                          <a:latin typeface="+mj-lt"/>
                          <a:ea typeface="Calibri"/>
                          <a:cs typeface="Times New Roman"/>
                        </a:rPr>
                        <a:t> материя</a:t>
                      </a:r>
                      <a:endParaRPr lang="ru-RU" sz="1800" dirty="0">
                        <a:latin typeface="+mj-lt"/>
                        <a:ea typeface="Calibri"/>
                        <a:cs typeface="Times New Roman"/>
                      </a:endParaRPr>
                    </a:p>
                    <a:p>
                      <a:pPr marL="111760">
                        <a:lnSpc>
                          <a:spcPts val="2000"/>
                        </a:lnSpc>
                        <a:spcAft>
                          <a:spcPts val="0"/>
                        </a:spcAft>
                      </a:pPr>
                      <a:r>
                        <a:rPr lang="ru-RU" sz="1800" b="1" dirty="0">
                          <a:latin typeface="+mj-lt"/>
                          <a:ea typeface="Calibri"/>
                          <a:cs typeface="Times New Roman"/>
                        </a:rPr>
                        <a:t>Идеализм </a:t>
                      </a:r>
                      <a:r>
                        <a:rPr lang="en-US" sz="1800" b="1" dirty="0">
                          <a:latin typeface="+mj-lt"/>
                          <a:ea typeface="Calibri"/>
                          <a:cs typeface="Times New Roman"/>
                        </a:rPr>
                        <a:t>vs </a:t>
                      </a:r>
                      <a:r>
                        <a:rPr lang="ru-RU" sz="1800" b="1" dirty="0">
                          <a:latin typeface="+mj-lt"/>
                          <a:ea typeface="Calibri"/>
                          <a:cs typeface="Times New Roman"/>
                        </a:rPr>
                        <a:t>материализм</a:t>
                      </a:r>
                      <a:endParaRPr lang="ru-RU" sz="1800" dirty="0">
                        <a:latin typeface="+mj-lt"/>
                        <a:ea typeface="Calibri"/>
                        <a:cs typeface="Times New Roman"/>
                      </a:endParaRPr>
                    </a:p>
                    <a:p>
                      <a:pPr marL="111760">
                        <a:lnSpc>
                          <a:spcPts val="2000"/>
                        </a:lnSpc>
                        <a:spcAft>
                          <a:spcPts val="0"/>
                        </a:spcAft>
                      </a:pPr>
                      <a:r>
                        <a:rPr lang="ru-RU" sz="1800" b="1" dirty="0">
                          <a:latin typeface="+mj-lt"/>
                          <a:ea typeface="Calibri"/>
                          <a:cs typeface="Times New Roman"/>
                        </a:rPr>
                        <a:t>Религия </a:t>
                      </a:r>
                      <a:r>
                        <a:rPr lang="en-US" sz="1800" b="1" dirty="0">
                          <a:latin typeface="+mj-lt"/>
                          <a:ea typeface="Calibri"/>
                          <a:cs typeface="Times New Roman"/>
                        </a:rPr>
                        <a:t>vs</a:t>
                      </a:r>
                      <a:r>
                        <a:rPr lang="ru-RU" sz="1800" b="1" dirty="0">
                          <a:latin typeface="+mj-lt"/>
                          <a:ea typeface="Calibri"/>
                          <a:cs typeface="Times New Roman"/>
                        </a:rPr>
                        <a:t> наука</a:t>
                      </a:r>
                      <a:endParaRPr lang="ru-RU" sz="1800" dirty="0">
                        <a:latin typeface="+mj-lt"/>
                        <a:ea typeface="Calibri"/>
                        <a:cs typeface="Times New Roman"/>
                      </a:endParaRPr>
                    </a:p>
                    <a:p>
                      <a:pPr marL="111760">
                        <a:lnSpc>
                          <a:spcPts val="2000"/>
                        </a:lnSpc>
                        <a:spcAft>
                          <a:spcPts val="0"/>
                        </a:spcAft>
                      </a:pPr>
                      <a:r>
                        <a:rPr lang="ru-RU" sz="1800" b="1" dirty="0">
                          <a:latin typeface="+mj-lt"/>
                          <a:ea typeface="Calibri"/>
                          <a:cs typeface="Times New Roman"/>
                        </a:rPr>
                        <a:t>Богоизбранность</a:t>
                      </a:r>
                      <a:endParaRPr lang="ru-RU" sz="1800" dirty="0">
                        <a:latin typeface="+mj-lt"/>
                        <a:ea typeface="Calibri"/>
                        <a:cs typeface="Times New Roman"/>
                      </a:endParaRPr>
                    </a:p>
                    <a:p>
                      <a:pPr marL="111760">
                        <a:lnSpc>
                          <a:spcPts val="2000"/>
                        </a:lnSpc>
                        <a:spcAft>
                          <a:spcPts val="0"/>
                        </a:spcAft>
                      </a:pPr>
                      <a:r>
                        <a:rPr lang="ru-RU" sz="1800" b="1" dirty="0">
                          <a:latin typeface="+mj-lt"/>
                          <a:ea typeface="Calibri"/>
                          <a:cs typeface="Times New Roman"/>
                        </a:rPr>
                        <a:t>Ростовщичество (избирательное) как механизм реализации паразитизма</a:t>
                      </a:r>
                      <a:endParaRPr lang="ru-RU" sz="1800" dirty="0">
                        <a:latin typeface="+mj-lt"/>
                        <a:ea typeface="Calibri"/>
                        <a:cs typeface="Times New Roman"/>
                      </a:endParaRPr>
                    </a:p>
                  </a:txBody>
                  <a:tcPr marL="44230" marR="44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FE"/>
                    </a:solidFill>
                  </a:tcPr>
                </a:tc>
                <a:tc vMerge="1">
                  <a:txBody>
                    <a:bodyPr/>
                    <a:lstStyle/>
                    <a:p>
                      <a:endParaRPr lang="ru-RU"/>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19872</TotalTime>
  <Words>7693</Words>
  <Application>Microsoft Office PowerPoint</Application>
  <PresentationFormat>Экран (4:3)</PresentationFormat>
  <Paragraphs>873</Paragraphs>
  <Slides>71</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71</vt:i4>
      </vt:variant>
    </vt:vector>
  </HeadingPairs>
  <TitlesOfParts>
    <vt:vector size="72" baseType="lpstr">
      <vt:lpstr>Начальная</vt:lpstr>
      <vt:lpstr>Слайд 1</vt:lpstr>
      <vt:lpstr>Слайд 2</vt:lpstr>
      <vt:lpstr>Уровни глобальной паразитофинансократии</vt:lpstr>
      <vt:lpstr>Субъект создания ловушек и его система</vt:lpstr>
      <vt:lpstr>Уровни власти и управления</vt:lpstr>
      <vt:lpstr>Слайд 6</vt:lpstr>
      <vt:lpstr> Можно ли что-либо противопоставить этому деструктивному процессу? </vt:lpstr>
      <vt:lpstr>Парадигмальный уровень </vt:lpstr>
      <vt:lpstr>Концептуальный уровень</vt:lpstr>
      <vt:lpstr>Идеологический уровень</vt:lpstr>
      <vt:lpstr>Информационный уровень</vt:lpstr>
      <vt:lpstr>Структурные уровни организации материи</vt:lpstr>
      <vt:lpstr>Слайд 13</vt:lpstr>
      <vt:lpstr>Слайд 14</vt:lpstr>
      <vt:lpstr>     Явь, Навь и Правь  </vt:lpstr>
      <vt:lpstr>Национальная идея</vt:lpstr>
      <vt:lpstr>Национальная идея</vt:lpstr>
      <vt:lpstr>Что делать?</vt:lpstr>
      <vt:lpstr>Концептуальная власть  </vt:lpstr>
      <vt:lpstr>Национальная идея</vt:lpstr>
      <vt:lpstr>Национальная идея</vt:lpstr>
      <vt:lpstr>Национальная идея</vt:lpstr>
      <vt:lpstr>Слайд 23</vt:lpstr>
      <vt:lpstr>Цивилизационный    тупик</vt:lpstr>
      <vt:lpstr>4 основных источника и составные части: глобальной паразитофинансократии</vt:lpstr>
      <vt:lpstr>Положения    иудаизма</vt:lpstr>
      <vt:lpstr>Слайд 27</vt:lpstr>
      <vt:lpstr>Положения    иудаизма</vt:lpstr>
      <vt:lpstr>Иудаизм, кальвинизм и ростовщичество</vt:lpstr>
      <vt:lpstr>Слайд 30</vt:lpstr>
      <vt:lpstr>«Прогресс»</vt:lpstr>
      <vt:lpstr>Иерархия ценностей и деградация власти </vt:lpstr>
      <vt:lpstr>Слайд 33</vt:lpstr>
      <vt:lpstr>Слайд 34</vt:lpstr>
      <vt:lpstr>Слайд 35</vt:lpstr>
      <vt:lpstr>Слайд 36</vt:lpstr>
      <vt:lpstr>Глоболигархическая паразитофинансократия</vt:lpstr>
      <vt:lpstr>Глоболигархическая паразитофинансократия</vt:lpstr>
      <vt:lpstr>Слайд 39</vt:lpstr>
      <vt:lpstr>Исследование:   Stefania Vitalli,  James Glattfelder and Stefano Battiston</vt:lpstr>
      <vt:lpstr>The Top 38 of the 147 Superconnected Companies</vt:lpstr>
      <vt:lpstr>Слайд 42</vt:lpstr>
      <vt:lpstr>Слайд 43</vt:lpstr>
      <vt:lpstr>$16,000,000,000,000.00 had been secretly given out to US banks and corporations and foreign banks everywhere from France to Scotland.</vt:lpstr>
      <vt:lpstr>Слайд 45</vt:lpstr>
      <vt:lpstr>Почему Россия может или должна возглавить выход из цивилизационного тупика</vt:lpstr>
      <vt:lpstr>Почему Россия может или должна возглавить выход из цивилизационного тупика</vt:lpstr>
      <vt:lpstr>Слайд 48</vt:lpstr>
      <vt:lpstr>Отличительные черты российской цивилизации</vt:lpstr>
      <vt:lpstr>Отличительные черты российской цивилизации</vt:lpstr>
      <vt:lpstr>Отличительные черты российской цивилизации</vt:lpstr>
      <vt:lpstr>Русский дух в сказках</vt:lpstr>
      <vt:lpstr>Русский дух в русском языке</vt:lpstr>
      <vt:lpstr>Русский дух в русском языке</vt:lpstr>
      <vt:lpstr>Русский дух в русском языке</vt:lpstr>
      <vt:lpstr>Русский дух в русском языке</vt:lpstr>
      <vt:lpstr>Русская древность</vt:lpstr>
      <vt:lpstr>словарное сходство русского и санскрита</vt:lpstr>
      <vt:lpstr>Данные ДНК-генеалогии</vt:lpstr>
      <vt:lpstr>Отличительные черты российской цивилизации</vt:lpstr>
      <vt:lpstr>Отличительные черты российской цивилизации</vt:lpstr>
      <vt:lpstr>Национальная идея России vs. ….</vt:lpstr>
      <vt:lpstr>Слайд 63</vt:lpstr>
      <vt:lpstr>Слайд 64</vt:lpstr>
      <vt:lpstr>1050 us military bases of global finansocracy</vt:lpstr>
      <vt:lpstr>Слайд 66</vt:lpstr>
      <vt:lpstr>Слайд 67</vt:lpstr>
      <vt:lpstr>Слайд 68</vt:lpstr>
      <vt:lpstr>Слайд 69</vt:lpstr>
      <vt:lpstr>Слайд 70</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p.kasyanov</dc:creator>
  <cp:lastModifiedBy>p.kasyanov</cp:lastModifiedBy>
  <cp:revision>1312</cp:revision>
  <dcterms:created xsi:type="dcterms:W3CDTF">2009-08-25T09:48:23Z</dcterms:created>
  <dcterms:modified xsi:type="dcterms:W3CDTF">2016-03-23T15:12:01Z</dcterms:modified>
</cp:coreProperties>
</file>