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84" r:id="rId1"/>
  </p:sldMasterIdLst>
  <p:notesMasterIdLst>
    <p:notesMasterId r:id="rId10"/>
  </p:notesMasterIdLst>
  <p:handoutMasterIdLst>
    <p:handoutMasterId r:id="rId11"/>
  </p:handoutMasterIdLst>
  <p:sldIdLst>
    <p:sldId id="261" r:id="rId2"/>
    <p:sldId id="288" r:id="rId3"/>
    <p:sldId id="289" r:id="rId4"/>
    <p:sldId id="295" r:id="rId5"/>
    <p:sldId id="290" r:id="rId6"/>
    <p:sldId id="291" r:id="rId7"/>
    <p:sldId id="294" r:id="rId8"/>
    <p:sldId id="284" r:id="rId9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015ED98-3839-4E21-A7FF-367C9594AC86}">
          <p14:sldIdLst>
            <p14:sldId id="261"/>
            <p14:sldId id="288"/>
            <p14:sldId id="289"/>
            <p14:sldId id="295"/>
            <p14:sldId id="290"/>
            <p14:sldId id="291"/>
            <p14:sldId id="294"/>
            <p14:sldId id="284"/>
          </p14:sldIdLst>
        </p14:section>
        <p14:section name="Раздел без заголовка" id="{F4AC4B62-3325-4161-85E3-3CC8C602A61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2A77"/>
    <a:srgbClr val="0D58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88" d="100"/>
          <a:sy n="88" d="100"/>
        </p:scale>
        <p:origin x="24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25EFD2-9EBD-4A43-A50D-9EEBCA5A3CFB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9B1170-9EBA-42BD-BC5B-7FDDED9AB7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416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ABFF99-AC8D-4714-959D-4902D6396444}" type="datetimeFigureOut">
              <a:rPr lang="ru-RU" smtClean="0"/>
              <a:pPr/>
              <a:t>26.03.2014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6FB62F-A7C9-4490-A7E1-5931CBF5FB8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3578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24.07.2013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Разрешение таможенных споров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24.07.2013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Разрешение таможенных споров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24.07.2013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Разрешение таможенных споров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24.07.2013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Разрешение таможенных споров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24.07.2013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Разрешение таможенных споров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24.07.2013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Разрешение таможенных споров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24.07.2013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Разрешение таможенных споров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24.07.2013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Разрешение таможенных споров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24.07.2013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Разрешение таможенных споров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24.07.2013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Разрешение таможенных споров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24.07.2013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Разрешение таможенных споров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24.07.2013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Разрешение таможенных споров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zapros@csved.r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1922" y="308758"/>
            <a:ext cx="9296597" cy="95002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8135" y="1258784"/>
            <a:ext cx="11614068" cy="4442769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1200" b="1" dirty="0" smtClean="0">
              <a:solidFill>
                <a:srgbClr val="232A77"/>
              </a:solidFill>
            </a:endParaRPr>
          </a:p>
          <a:p>
            <a:pPr marL="45720" lvl="0" indent="0" algn="ctr">
              <a:buNone/>
            </a:pPr>
            <a:r>
              <a:rPr lang="ru-RU" sz="4400" b="1" dirty="0" smtClean="0"/>
              <a:t>Евразийская интеграция. </a:t>
            </a:r>
          </a:p>
          <a:p>
            <a:pPr marL="45720" lvl="0" indent="0" algn="ctr">
              <a:buNone/>
            </a:pPr>
            <a:r>
              <a:rPr lang="ru-RU" sz="4400" b="1" dirty="0" smtClean="0"/>
              <a:t>Таможенные аспекты</a:t>
            </a:r>
            <a:endParaRPr lang="ru-RU" sz="4400" b="1" dirty="0"/>
          </a:p>
          <a:p>
            <a:pPr algn="ctr">
              <a:buNone/>
            </a:pPr>
            <a:endParaRPr lang="ru-RU" sz="2800" b="1" dirty="0" smtClean="0">
              <a:solidFill>
                <a:srgbClr val="232A77"/>
              </a:solidFill>
            </a:endParaRPr>
          </a:p>
          <a:p>
            <a:pPr marL="45720" indent="0" algn="ctr">
              <a:buNone/>
            </a:pPr>
            <a:r>
              <a:rPr lang="ru-RU" sz="3200" b="1" dirty="0" smtClean="0">
                <a:solidFill>
                  <a:srgbClr val="002060"/>
                </a:solidFill>
              </a:rPr>
              <a:t>Галина Донцова</a:t>
            </a:r>
          </a:p>
          <a:p>
            <a:pPr algn="ctr">
              <a:buNone/>
            </a:pPr>
            <a:r>
              <a:rPr lang="ru-RU" sz="3200" b="1" dirty="0" smtClean="0">
                <a:solidFill>
                  <a:srgbClr val="002060"/>
                </a:solidFill>
              </a:rPr>
              <a:t>Центр поддержки ВЭД и развития регионов </a:t>
            </a:r>
          </a:p>
          <a:p>
            <a:pPr algn="ctr">
              <a:buNone/>
            </a:pPr>
            <a:r>
              <a:rPr lang="ru-RU" sz="3200" b="1" dirty="0" smtClean="0">
                <a:solidFill>
                  <a:srgbClr val="002060"/>
                </a:solidFill>
              </a:rPr>
              <a:t>26 </a:t>
            </a:r>
            <a:r>
              <a:rPr lang="ru-RU" sz="3200" b="1" dirty="0">
                <a:solidFill>
                  <a:srgbClr val="002060"/>
                </a:solidFill>
              </a:rPr>
              <a:t>марта 2014г </a:t>
            </a:r>
          </a:p>
          <a:p>
            <a:pPr>
              <a:buNone/>
            </a:pPr>
            <a:r>
              <a:rPr lang="ru-RU" sz="1200" b="1" dirty="0" smtClean="0">
                <a:solidFill>
                  <a:srgbClr val="232A77"/>
                </a:solidFill>
              </a:rPr>
              <a:t/>
            </a:r>
            <a:br>
              <a:rPr lang="ru-RU" sz="1200" b="1" dirty="0" smtClean="0">
                <a:solidFill>
                  <a:srgbClr val="232A77"/>
                </a:solidFill>
              </a:rPr>
            </a:br>
            <a:endParaRPr lang="ru-RU" sz="1400" b="1" dirty="0">
              <a:solidFill>
                <a:srgbClr val="232A77"/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35" y="308758"/>
            <a:ext cx="961901" cy="1152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40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0256" y="308758"/>
            <a:ext cx="9739744" cy="1454728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 smtClean="0">
                <a:solidFill>
                  <a:srgbClr val="232A77"/>
                </a:solidFill>
              </a:rPr>
              <a:t>                   </a:t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>Таможенные аспекты</a:t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1630" y="1891862"/>
            <a:ext cx="11059884" cy="442485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800" dirty="0" smtClean="0">
                <a:solidFill>
                  <a:srgbClr val="232A77"/>
                </a:solidFill>
              </a:rPr>
              <a:t>Унификация таможенного законодательства</a:t>
            </a:r>
            <a:endParaRPr lang="ru-RU" sz="2800" dirty="0">
              <a:solidFill>
                <a:srgbClr val="232A77"/>
              </a:solidFill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800" dirty="0" smtClean="0">
                <a:solidFill>
                  <a:srgbClr val="232A77"/>
                </a:solidFill>
              </a:rPr>
              <a:t>Применение таможенных </a:t>
            </a:r>
            <a:r>
              <a:rPr lang="ru-RU" sz="2800" dirty="0" smtClean="0">
                <a:solidFill>
                  <a:srgbClr val="232A77"/>
                </a:solidFill>
              </a:rPr>
              <a:t>процедур и кооперация </a:t>
            </a:r>
            <a:r>
              <a:rPr lang="ru-RU" sz="2800" dirty="0">
                <a:solidFill>
                  <a:srgbClr val="232A77"/>
                </a:solidFill>
              </a:rPr>
              <a:t>промышленных предприятий </a:t>
            </a:r>
            <a:r>
              <a:rPr lang="ru-RU" sz="2800" dirty="0" smtClean="0">
                <a:solidFill>
                  <a:srgbClr val="232A77"/>
                </a:solidFill>
              </a:rPr>
              <a:t>государств Таможенного союза</a:t>
            </a:r>
            <a:endParaRPr lang="ru-RU" sz="2800" dirty="0" smtClean="0">
              <a:solidFill>
                <a:srgbClr val="232A77"/>
              </a:solidFill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800" dirty="0" smtClean="0">
                <a:solidFill>
                  <a:srgbClr val="232A77"/>
                </a:solidFill>
              </a:rPr>
              <a:t>Валютное, налоговое законодательство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800" dirty="0">
                <a:solidFill>
                  <a:srgbClr val="232A77"/>
                </a:solidFill>
              </a:rPr>
              <a:t>Статистическое декларирование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800" dirty="0" smtClean="0">
                <a:solidFill>
                  <a:srgbClr val="232A77"/>
                </a:solidFill>
              </a:rPr>
              <a:t>Вопросы защиты прав интеллектуальной собственности</a:t>
            </a:r>
          </a:p>
          <a:p>
            <a:pPr>
              <a:defRPr/>
            </a:pPr>
            <a:endParaRPr lang="ru-RU" dirty="0">
              <a:solidFill>
                <a:srgbClr val="232A77"/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35" y="308758"/>
            <a:ext cx="961901" cy="1152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40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0256" y="609601"/>
            <a:ext cx="9739744" cy="579052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 smtClean="0">
                <a:solidFill>
                  <a:srgbClr val="232A77"/>
                </a:solidFill>
              </a:rPr>
              <a:t>                  </a:t>
            </a:r>
            <a:r>
              <a:rPr lang="ru-RU" b="1" dirty="0" smtClean="0">
                <a:solidFill>
                  <a:srgbClr val="232A77"/>
                </a:solidFill>
              </a:rPr>
              <a:t> </a:t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>Унификация таможенного законодательства</a:t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dirty="0">
                <a:solidFill>
                  <a:srgbClr val="232A77"/>
                </a:solidFill>
              </a:rPr>
              <a:t/>
            </a:r>
            <a:br>
              <a:rPr lang="ru-RU" dirty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743" y="1730829"/>
            <a:ext cx="11266713" cy="458588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800" dirty="0" smtClean="0">
                <a:solidFill>
                  <a:srgbClr val="232A77"/>
                </a:solidFill>
              </a:rPr>
              <a:t>Таможенный кодекс таможенного союза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800" dirty="0" smtClean="0">
                <a:solidFill>
                  <a:srgbClr val="232A77"/>
                </a:solidFill>
              </a:rPr>
              <a:t>Договор о </a:t>
            </a:r>
            <a:r>
              <a:rPr lang="ru-RU" sz="2800" dirty="0">
                <a:solidFill>
                  <a:srgbClr val="232A77"/>
                </a:solidFill>
              </a:rPr>
              <a:t>Евразийском экономическом </a:t>
            </a:r>
            <a:r>
              <a:rPr lang="ru-RU" sz="2800" dirty="0" smtClean="0">
                <a:solidFill>
                  <a:srgbClr val="232A77"/>
                </a:solidFill>
              </a:rPr>
              <a:t>союзе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800" dirty="0">
                <a:solidFill>
                  <a:srgbClr val="232A77"/>
                </a:solidFill>
              </a:rPr>
              <a:t>Р</a:t>
            </a:r>
            <a:r>
              <a:rPr lang="ru-RU" sz="2800" dirty="0" smtClean="0">
                <a:solidFill>
                  <a:srgbClr val="232A77"/>
                </a:solidFill>
              </a:rPr>
              <a:t>азрешительные </a:t>
            </a:r>
            <a:r>
              <a:rPr lang="ru-RU" sz="2800" dirty="0">
                <a:solidFill>
                  <a:srgbClr val="232A77"/>
                </a:solidFill>
              </a:rPr>
              <a:t>документы на </a:t>
            </a:r>
            <a:r>
              <a:rPr lang="ru-RU" sz="2800" dirty="0" smtClean="0">
                <a:solidFill>
                  <a:srgbClr val="232A77"/>
                </a:solidFill>
              </a:rPr>
              <a:t>ввоз или вывоз </a:t>
            </a:r>
            <a:r>
              <a:rPr lang="ru-RU" sz="2800" dirty="0" smtClean="0">
                <a:solidFill>
                  <a:srgbClr val="232A77"/>
                </a:solidFill>
              </a:rPr>
              <a:t>товаров: списки товаров, порядок оформления, признание документов, полученных в одном государстве ТС, для таможенного оформления в другом государстве</a:t>
            </a:r>
            <a:r>
              <a:rPr lang="ru-RU" dirty="0">
                <a:solidFill>
                  <a:srgbClr val="232A77"/>
                </a:solidFill>
              </a:rPr>
              <a:t/>
            </a:r>
            <a:br>
              <a:rPr lang="ru-RU" dirty="0">
                <a:solidFill>
                  <a:srgbClr val="232A77"/>
                </a:solidFill>
              </a:rPr>
            </a:br>
            <a:endParaRPr lang="ru-RU" dirty="0">
              <a:solidFill>
                <a:srgbClr val="232A77"/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35" y="308758"/>
            <a:ext cx="961901" cy="1152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40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0256" y="756745"/>
            <a:ext cx="9739744" cy="546538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 smtClean="0">
                <a:solidFill>
                  <a:srgbClr val="232A77"/>
                </a:solidFill>
              </a:rPr>
              <a:t>                   </a:t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>Применение экономических </a:t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>таможенных процедур </a:t>
            </a: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894114"/>
            <a:ext cx="9872871" cy="442260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800" dirty="0" smtClean="0">
                <a:solidFill>
                  <a:srgbClr val="232A77"/>
                </a:solidFill>
              </a:rPr>
              <a:t>Переработка для внутреннего потребления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800" dirty="0" smtClean="0">
                <a:solidFill>
                  <a:srgbClr val="232A77"/>
                </a:solidFill>
              </a:rPr>
              <a:t>Переработка на таможенной территории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800" dirty="0" smtClean="0">
                <a:solidFill>
                  <a:srgbClr val="232A77"/>
                </a:solidFill>
              </a:rPr>
              <a:t>Переработка вне таможенной территории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800" dirty="0" smtClean="0">
                <a:solidFill>
                  <a:srgbClr val="232A77"/>
                </a:solidFill>
              </a:rPr>
              <a:t>Свободная таможенная </a:t>
            </a:r>
            <a:r>
              <a:rPr lang="ru-RU" sz="2800" dirty="0" smtClean="0">
                <a:solidFill>
                  <a:srgbClr val="232A77"/>
                </a:solidFill>
              </a:rPr>
              <a:t>зона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800" dirty="0" smtClean="0">
                <a:solidFill>
                  <a:srgbClr val="232A77"/>
                </a:solidFill>
              </a:rPr>
              <a:t>Временный ввоз/вывоз товаров</a:t>
            </a:r>
            <a:endParaRPr lang="ru-RU" sz="2800" dirty="0">
              <a:solidFill>
                <a:srgbClr val="232A77"/>
              </a:solidFill>
            </a:endParaRPr>
          </a:p>
          <a:p>
            <a:pPr>
              <a:defRPr/>
            </a:pPr>
            <a:endParaRPr lang="ru-RU" sz="2800" dirty="0" smtClean="0">
              <a:solidFill>
                <a:srgbClr val="232A77"/>
              </a:solidFill>
            </a:endParaRPr>
          </a:p>
          <a:p>
            <a:pPr>
              <a:defRPr/>
            </a:pPr>
            <a:endParaRPr lang="ru-RU" sz="2800" dirty="0" smtClean="0">
              <a:solidFill>
                <a:srgbClr val="232A77"/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35" y="308758"/>
            <a:ext cx="961901" cy="1152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4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0256" y="609600"/>
            <a:ext cx="9739744" cy="85128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232A77"/>
                </a:solidFill>
              </a:rPr>
              <a:t>                   </a:t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>Валютное</a:t>
            </a:r>
            <a:r>
              <a:rPr lang="ru-RU" b="1" dirty="0">
                <a:solidFill>
                  <a:srgbClr val="232A77"/>
                </a:solidFill>
              </a:rPr>
              <a:t>, налоговое законодательство </a:t>
            </a:r>
            <a:r>
              <a:rPr lang="ru-RU" dirty="0">
                <a:solidFill>
                  <a:srgbClr val="232A77"/>
                </a:solidFill>
              </a:rPr>
              <a:t/>
            </a:r>
            <a:br>
              <a:rPr lang="ru-RU" dirty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891862"/>
            <a:ext cx="9872871" cy="442485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800" dirty="0" smtClean="0">
                <a:solidFill>
                  <a:srgbClr val="232A77"/>
                </a:solidFill>
              </a:rPr>
              <a:t>Паспорт сделки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800" dirty="0" smtClean="0">
                <a:solidFill>
                  <a:srgbClr val="232A77"/>
                </a:solidFill>
              </a:rPr>
              <a:t>Ответственность за нарушения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800" dirty="0" smtClean="0">
                <a:solidFill>
                  <a:srgbClr val="232A77"/>
                </a:solidFill>
              </a:rPr>
              <a:t>Ставки НДС не унифицированы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800" dirty="0" smtClean="0">
                <a:solidFill>
                  <a:srgbClr val="232A77"/>
                </a:solidFill>
              </a:rPr>
              <a:t>Порядок возмещения НДС</a:t>
            </a:r>
            <a:endParaRPr lang="ru-RU" sz="2800" dirty="0" smtClean="0">
              <a:solidFill>
                <a:srgbClr val="232A77"/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35" y="308758"/>
            <a:ext cx="961901" cy="1152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40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0256" y="609600"/>
            <a:ext cx="9739744" cy="1356360"/>
          </a:xfrm>
        </p:spPr>
        <p:txBody>
          <a:bodyPr>
            <a:normAutofit fontScale="90000"/>
          </a:bodyPr>
          <a:lstStyle/>
          <a:p>
            <a:pPr marL="228600" indent="-182880" algn="r">
              <a:spcBef>
                <a:spcPts val="1400"/>
              </a:spcBef>
              <a:buClr>
                <a:schemeClr val="accent1"/>
              </a:buClr>
              <a:buSzPct val="80000"/>
              <a:buFont typeface="Wingdings" pitchFamily="2" charset="2"/>
              <a:buChar char="Ø"/>
            </a:pPr>
            <a:r>
              <a:rPr lang="ru-RU" b="1" dirty="0" smtClean="0">
                <a:solidFill>
                  <a:srgbClr val="232A77"/>
                </a:solidFill>
              </a:rPr>
              <a:t>                   </a:t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>Статистическое декларирование</a:t>
            </a: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sz="3100" dirty="0">
                <a:solidFill>
                  <a:srgbClr val="232A77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3100" dirty="0">
                <a:solidFill>
                  <a:srgbClr val="232A77"/>
                </a:solidFill>
                <a:latin typeface="+mn-lt"/>
                <a:ea typeface="+mn-ea"/>
                <a:cs typeface="+mn-cs"/>
              </a:rPr>
            </a:br>
            <a:r>
              <a:rPr lang="ru-RU" sz="3100" dirty="0">
                <a:solidFill>
                  <a:srgbClr val="232A77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3100" dirty="0">
                <a:solidFill>
                  <a:srgbClr val="232A77"/>
                </a:solidFill>
                <a:latin typeface="+mn-lt"/>
                <a:ea typeface="+mn-ea"/>
                <a:cs typeface="+mn-cs"/>
              </a:rPr>
            </a:br>
            <a:endParaRPr lang="ru-RU" sz="3100" dirty="0">
              <a:solidFill>
                <a:srgbClr val="232A77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891862"/>
            <a:ext cx="9872871" cy="442485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800" dirty="0" smtClean="0">
                <a:solidFill>
                  <a:srgbClr val="232A77"/>
                </a:solidFill>
              </a:rPr>
              <a:t>Несмотря на отмену таможенного оформления товаров, перемещаемых в рамках Таможенного союза, торговля между странами ТС подлежит статистическому декларированию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800" dirty="0" smtClean="0">
                <a:solidFill>
                  <a:srgbClr val="232A77"/>
                </a:solidFill>
              </a:rPr>
              <a:t>Таможенному органу представляется информация о наименовании, стоимости</a:t>
            </a:r>
            <a:r>
              <a:rPr lang="ru-RU" sz="2800" dirty="0">
                <a:solidFill>
                  <a:srgbClr val="232A77"/>
                </a:solidFill>
              </a:rPr>
              <a:t> </a:t>
            </a:r>
            <a:r>
              <a:rPr lang="ru-RU" sz="2800" dirty="0" smtClean="0">
                <a:solidFill>
                  <a:srgbClr val="232A77"/>
                </a:solidFill>
              </a:rPr>
              <a:t>и коде ТН ВЭД товаров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800" dirty="0" smtClean="0">
                <a:solidFill>
                  <a:srgbClr val="232A77"/>
                </a:solidFill>
              </a:rPr>
              <a:t>Ответственность за нарушение правил статистического декларирования – 50 тысяч рублей за один документ </a:t>
            </a:r>
            <a:endParaRPr lang="ru-RU" sz="2800" dirty="0" smtClean="0">
              <a:solidFill>
                <a:srgbClr val="232A77"/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35" y="308758"/>
            <a:ext cx="961901" cy="1152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842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0256" y="756745"/>
            <a:ext cx="9739744" cy="546538"/>
          </a:xfrm>
        </p:spPr>
        <p:txBody>
          <a:bodyPr>
            <a:normAutofit fontScale="90000"/>
          </a:bodyPr>
          <a:lstStyle/>
          <a:p>
            <a:pPr algn="r"/>
            <a:r>
              <a:rPr lang="ru-RU" b="1" dirty="0" smtClean="0">
                <a:solidFill>
                  <a:srgbClr val="232A77"/>
                </a:solidFill>
              </a:rPr>
              <a:t>                   </a:t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>Вопросы защиты интеллектуальной собственности / товарный знак</a:t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r>
              <a:rPr lang="ru-RU" b="1" dirty="0" smtClean="0">
                <a:solidFill>
                  <a:srgbClr val="232A77"/>
                </a:solidFill>
              </a:rPr>
              <a:t/>
            </a:r>
            <a:br>
              <a:rPr lang="ru-RU" b="1" dirty="0" smtClean="0">
                <a:solidFill>
                  <a:srgbClr val="232A77"/>
                </a:solidFill>
              </a:rPr>
            </a:b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894114"/>
            <a:ext cx="9872871" cy="442260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800" dirty="0" smtClean="0">
                <a:solidFill>
                  <a:srgbClr val="232A77"/>
                </a:solidFill>
              </a:rPr>
              <a:t>Вопросы интеллектуальной собственности не унифицированы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800" dirty="0" smtClean="0">
                <a:solidFill>
                  <a:srgbClr val="232A77"/>
                </a:solidFill>
              </a:rPr>
              <a:t>Единый т</a:t>
            </a:r>
            <a:r>
              <a:rPr lang="ru-RU" sz="2800" dirty="0" smtClean="0">
                <a:solidFill>
                  <a:srgbClr val="232A77"/>
                </a:solidFill>
              </a:rPr>
              <a:t>аможенный </a:t>
            </a:r>
            <a:r>
              <a:rPr lang="ru-RU" sz="2800" dirty="0" smtClean="0">
                <a:solidFill>
                  <a:srgbClr val="232A77"/>
                </a:solidFill>
              </a:rPr>
              <a:t>реестр объектов интеллектуальной </a:t>
            </a:r>
            <a:r>
              <a:rPr lang="ru-RU" sz="2800" dirty="0" smtClean="0">
                <a:solidFill>
                  <a:srgbClr val="232A77"/>
                </a:solidFill>
              </a:rPr>
              <a:t>собственности не работает</a:t>
            </a:r>
            <a:endParaRPr lang="ru-RU" sz="2800" dirty="0" smtClean="0">
              <a:solidFill>
                <a:srgbClr val="232A77"/>
              </a:solidFill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2800" dirty="0" smtClean="0">
                <a:solidFill>
                  <a:srgbClr val="232A77"/>
                </a:solidFill>
              </a:rPr>
              <a:t>Ответственность за н</a:t>
            </a:r>
            <a:r>
              <a:rPr lang="ru-RU" sz="2800" dirty="0" smtClean="0">
                <a:solidFill>
                  <a:srgbClr val="232A77"/>
                </a:solidFill>
              </a:rPr>
              <a:t>арушения </a:t>
            </a:r>
            <a:r>
              <a:rPr lang="ru-RU" sz="2800" dirty="0">
                <a:solidFill>
                  <a:srgbClr val="232A77"/>
                </a:solidFill>
              </a:rPr>
              <a:t>в области интеллектуальной собственности (незаконное использование товарного знака) </a:t>
            </a:r>
            <a:r>
              <a:rPr lang="ru-RU" sz="2800" dirty="0" smtClean="0">
                <a:solidFill>
                  <a:srgbClr val="232A77"/>
                </a:solidFill>
              </a:rPr>
              <a:t>не унифицированы</a:t>
            </a:r>
            <a:endParaRPr lang="ru-RU" sz="2800" dirty="0">
              <a:solidFill>
                <a:srgbClr val="232A77"/>
              </a:solidFill>
            </a:endParaRPr>
          </a:p>
          <a:p>
            <a:pPr>
              <a:defRPr/>
            </a:pPr>
            <a:endParaRPr lang="ru-RU" sz="2800" dirty="0" smtClean="0">
              <a:solidFill>
                <a:srgbClr val="232A77"/>
              </a:solidFill>
            </a:endParaRPr>
          </a:p>
          <a:p>
            <a:pPr>
              <a:defRPr/>
            </a:pPr>
            <a:endParaRPr lang="ru-RU" sz="2800" dirty="0" smtClean="0">
              <a:solidFill>
                <a:srgbClr val="232A77"/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35" y="308758"/>
            <a:ext cx="961901" cy="1152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782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</a:rPr>
              <a:t>Спасибо за внимание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82592" y="2057400"/>
            <a:ext cx="8633279" cy="4038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>
                <a:solidFill>
                  <a:srgbClr val="232A77"/>
                </a:solidFill>
              </a:rPr>
              <a:t>Галина Николаевна Донцова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rgbClr val="232A77"/>
                </a:solidFill>
              </a:rPr>
              <a:t>Центр поддержки ВЭД и развития регионов</a:t>
            </a:r>
          </a:p>
          <a:p>
            <a:pPr marL="0" indent="0">
              <a:buNone/>
            </a:pPr>
            <a:endParaRPr lang="ru-RU" b="1" dirty="0" smtClean="0">
              <a:solidFill>
                <a:srgbClr val="232A77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232A77"/>
                </a:solidFill>
              </a:rPr>
              <a:t>Адрес</a:t>
            </a:r>
            <a:r>
              <a:rPr lang="ru-RU" b="1" dirty="0">
                <a:solidFill>
                  <a:srgbClr val="232A77"/>
                </a:solidFill>
              </a:rPr>
              <a:t>: Россия, 121087, г. Москва, ул. Заречная, д. 2/1 стр. 3</a:t>
            </a:r>
          </a:p>
          <a:p>
            <a:pPr marL="0" indent="0">
              <a:buNone/>
            </a:pPr>
            <a:r>
              <a:rPr lang="ru-RU" b="1" dirty="0">
                <a:solidFill>
                  <a:srgbClr val="232A77"/>
                </a:solidFill>
              </a:rPr>
              <a:t>Тел./ факс: +7 (499) 148 9425 </a:t>
            </a:r>
          </a:p>
          <a:p>
            <a:pPr marL="45720" indent="0">
              <a:buNone/>
            </a:pPr>
            <a:r>
              <a:rPr lang="en-US" b="1" dirty="0" smtClean="0">
                <a:solidFill>
                  <a:srgbClr val="232A77"/>
                </a:solidFill>
              </a:rPr>
              <a:t>E-mail</a:t>
            </a:r>
            <a:r>
              <a:rPr lang="en-US" b="1" dirty="0">
                <a:solidFill>
                  <a:srgbClr val="232A77"/>
                </a:solidFill>
              </a:rPr>
              <a:t>: </a:t>
            </a:r>
            <a:r>
              <a:rPr lang="en-US" b="1" dirty="0" smtClean="0">
                <a:solidFill>
                  <a:srgbClr val="232A77"/>
                </a:solidFill>
                <a:hlinkClick r:id="rId2"/>
              </a:rPr>
              <a:t>zapros@csved.ru</a:t>
            </a:r>
            <a:endParaRPr lang="ru-RU" b="1" dirty="0" smtClean="0">
              <a:solidFill>
                <a:srgbClr val="232A77"/>
              </a:solidFill>
            </a:endParaRPr>
          </a:p>
          <a:p>
            <a:pPr marL="45720" indent="0">
              <a:buNone/>
            </a:pPr>
            <a:r>
              <a:rPr lang="ru-RU" b="1" dirty="0" smtClean="0">
                <a:solidFill>
                  <a:srgbClr val="232A77"/>
                </a:solidFill>
              </a:rPr>
              <a:t>Сайт: </a:t>
            </a:r>
            <a:r>
              <a:rPr lang="en-US" b="1" dirty="0" smtClean="0">
                <a:solidFill>
                  <a:srgbClr val="232A77"/>
                </a:solidFill>
              </a:rPr>
              <a:t>www.csved.ru</a:t>
            </a:r>
            <a:endParaRPr lang="ru-RU" b="1" dirty="0">
              <a:solidFill>
                <a:srgbClr val="232A77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35" y="308758"/>
            <a:ext cx="961901" cy="1152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100642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TC103457444[[fn=Основа]]</Template>
  <TotalTime>1822</TotalTime>
  <Words>245</Words>
  <Application>Microsoft Office PowerPoint</Application>
  <PresentationFormat>Широкоэкранный</PresentationFormat>
  <Paragraphs>54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Calibri</vt:lpstr>
      <vt:lpstr>Corbel</vt:lpstr>
      <vt:lpstr>Wingdings</vt:lpstr>
      <vt:lpstr>Базис</vt:lpstr>
      <vt:lpstr>  </vt:lpstr>
      <vt:lpstr>                      Таможенные аспекты   </vt:lpstr>
      <vt:lpstr>                       Унификация таможенного законодательства    </vt:lpstr>
      <vt:lpstr>                         Применение экономических  таможенных процедур       </vt:lpstr>
      <vt:lpstr>                        Валютное, налоговое законодательство      </vt:lpstr>
      <vt:lpstr>                     Статистическое декларирование    </vt:lpstr>
      <vt:lpstr>                         Вопросы защиты интеллектуальной собственности / товарный знак      </vt:lpstr>
      <vt:lpstr>Спасибо за внимание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Стратегия Развития</dc:title>
  <dc:creator>Настя</dc:creator>
  <cp:lastModifiedBy>galina.dontsova</cp:lastModifiedBy>
  <cp:revision>158</cp:revision>
  <cp:lastPrinted>2013-07-23T12:59:08Z</cp:lastPrinted>
  <dcterms:created xsi:type="dcterms:W3CDTF">2013-05-27T18:07:02Z</dcterms:created>
  <dcterms:modified xsi:type="dcterms:W3CDTF">2014-03-26T13:41:09Z</dcterms:modified>
</cp:coreProperties>
</file>